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78" r:id="rId2"/>
    <p:sldId id="282" r:id="rId3"/>
    <p:sldId id="283" r:id="rId4"/>
    <p:sldId id="284" r:id="rId5"/>
    <p:sldId id="285" r:id="rId6"/>
    <p:sldId id="286" r:id="rId7"/>
    <p:sldId id="287" r:id="rId8"/>
    <p:sldId id="289" r:id="rId9"/>
    <p:sldId id="290" r:id="rId10"/>
    <p:sldId id="281" r:id="rId1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9" autoAdjust="0"/>
    <p:restoredTop sz="78595"/>
  </p:normalViewPr>
  <p:slideViewPr>
    <p:cSldViewPr snapToGrid="0">
      <p:cViewPr varScale="1">
        <p:scale>
          <a:sx n="81" d="100"/>
          <a:sy n="81" d="100"/>
        </p:scale>
        <p:origin x="10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9/12/19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9/12/19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george@symbioscomms.com"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ceos.org/meetings/2019-sit-technical-workshop/" TargetMode="External"/><Relationship Id="rId4" Type="http://schemas.openxmlformats.org/officeDocument/2006/relationships/hyperlink" Target="mailto:kerry.sawyer@noaa.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800" dirty="0"/>
              <a:t>Presenters should name their files using the following convention:</a:t>
            </a:r>
          </a:p>
          <a:p>
            <a:pPr lvl="1">
              <a:spcBef>
                <a:spcPts val="600"/>
              </a:spcBef>
              <a:spcAft>
                <a:spcPts val="600"/>
              </a:spcAft>
            </a:pPr>
            <a:r>
              <a:rPr lang="en-US" sz="1800" dirty="0" err="1"/>
              <a:t>AgendaItemNumber_LastName_Subject_Version.pptx</a:t>
            </a:r>
            <a:r>
              <a:rPr lang="en-US" sz="1800" dirty="0"/>
              <a:t> </a:t>
            </a:r>
            <a:r>
              <a:rPr lang="en-US" sz="1800" i="1" dirty="0"/>
              <a:t>(e.g., CEOS SITTW2019_1.5_Holloway_Communications_v2.pptx)</a:t>
            </a:r>
          </a:p>
          <a:p>
            <a:pPr>
              <a:spcBef>
                <a:spcPts val="600"/>
              </a:spcBef>
              <a:spcAft>
                <a:spcPts val="600"/>
              </a:spcAft>
            </a:pPr>
            <a:r>
              <a:rPr lang="en-US" sz="1800" dirty="0"/>
              <a:t>Supporting documentation or links to be posted online is welcome</a:t>
            </a:r>
          </a:p>
          <a:p>
            <a:pPr>
              <a:spcBef>
                <a:spcPts val="600"/>
              </a:spcBef>
              <a:spcAft>
                <a:spcPts val="600"/>
              </a:spcAft>
            </a:pPr>
            <a:r>
              <a:rPr lang="en-US" sz="1800" dirty="0"/>
              <a:t>Materials should be sent to </a:t>
            </a:r>
            <a:r>
              <a:rPr lang="en-US" sz="1800" dirty="0">
                <a:hlinkClick r:id="rId3"/>
              </a:rPr>
              <a:t>george@symbioscomms.com</a:t>
            </a:r>
            <a:r>
              <a:rPr lang="en-US" sz="1800" dirty="0"/>
              <a:t> and </a:t>
            </a:r>
            <a:r>
              <a:rPr lang="en-US" sz="1800" dirty="0">
                <a:hlinkClick r:id="rId4"/>
              </a:rPr>
              <a:t>kerry.sawyer@noaa.gov</a:t>
            </a:r>
            <a:r>
              <a:rPr lang="en-US" sz="1800" dirty="0"/>
              <a:t> </a:t>
            </a:r>
          </a:p>
          <a:p>
            <a:pPr lvl="1">
              <a:spcBef>
                <a:spcPts val="600"/>
              </a:spcBef>
              <a:spcAft>
                <a:spcPts val="600"/>
              </a:spcAft>
            </a:pPr>
            <a:r>
              <a:rPr lang="en-US" sz="1800" b="1" dirty="0"/>
              <a:t>Materials deadline: </a:t>
            </a:r>
            <a:r>
              <a:rPr lang="en-US" sz="1800" dirty="0"/>
              <a:t>no later than </a:t>
            </a:r>
            <a:r>
              <a:rPr lang="en-AU" sz="1800" dirty="0"/>
              <a:t>Thursday, 5 September</a:t>
            </a:r>
          </a:p>
          <a:p>
            <a:pPr lvl="1">
              <a:spcBef>
                <a:spcPts val="600"/>
              </a:spcBef>
              <a:spcAft>
                <a:spcPts val="600"/>
              </a:spcAft>
            </a:pPr>
            <a:r>
              <a:rPr lang="en-US" sz="1800" dirty="0"/>
              <a:t>Presenters should bring a copy of their presentation (</a:t>
            </a:r>
            <a:r>
              <a:rPr lang="en-US" sz="1800" i="1" dirty="0"/>
              <a:t>e.g.</a:t>
            </a:r>
            <a:r>
              <a:rPr lang="en-US" sz="1800" dirty="0"/>
              <a:t>, on a USB key) in case a last-minute update is required</a:t>
            </a:r>
            <a:endParaRPr lang="en-AU" sz="1800" dirty="0"/>
          </a:p>
          <a:p>
            <a:pPr>
              <a:spcBef>
                <a:spcPts val="600"/>
              </a:spcBef>
              <a:spcAft>
                <a:spcPts val="600"/>
              </a:spcAft>
            </a:pPr>
            <a:r>
              <a:rPr lang="en-AU" sz="1800" dirty="0"/>
              <a:t>Materials will be placed online</a:t>
            </a:r>
          </a:p>
          <a:p>
            <a:pPr lvl="1">
              <a:spcBef>
                <a:spcPts val="600"/>
              </a:spcBef>
              <a:spcAft>
                <a:spcPts val="600"/>
              </a:spcAft>
            </a:pPr>
            <a:r>
              <a:rPr lang="en-AU" sz="1800" dirty="0">
                <a:hlinkClick r:id="rId5"/>
              </a:rPr>
              <a:t>http://ceos.org/meetings/2019-sit-technical-workshop/</a:t>
            </a:r>
            <a:endParaRPr lang="en-AU" sz="1800" dirty="0"/>
          </a:p>
          <a:p>
            <a:endParaRPr lang="en-US" dirty="0"/>
          </a:p>
        </p:txBody>
      </p:sp>
      <p:sp>
        <p:nvSpPr>
          <p:cNvPr id="4" name="Slide Number Placeholder 3"/>
          <p:cNvSpPr>
            <a:spLocks noGrp="1"/>
          </p:cNvSpPr>
          <p:nvPr>
            <p:ph type="sldNum" sz="quarter" idx="5"/>
          </p:nvPr>
        </p:nvSpPr>
        <p:spPr/>
        <p:txBody>
          <a:bodyPr/>
          <a:lstStyle/>
          <a:p>
            <a:fld id="{B0D5600F-4168-42E9-9FE7-11DD5B8FE0E3}" type="slidenum">
              <a:rPr lang="en-US" smtClean="0"/>
              <a:t>1</a:t>
            </a:fld>
            <a:endParaRPr lang="en-US"/>
          </a:p>
        </p:txBody>
      </p:sp>
    </p:spTree>
    <p:extLst>
      <p:ext uri="{BB962C8B-B14F-4D97-AF65-F5344CB8AC3E}">
        <p14:creationId xmlns:p14="http://schemas.microsoft.com/office/powerpoint/2010/main" val="170835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5600F-4168-42E9-9FE7-11DD5B8FE0E3}" type="slidenum">
              <a:rPr lang="en-US" smtClean="0"/>
              <a:t>3</a:t>
            </a:fld>
            <a:endParaRPr lang="en-US"/>
          </a:p>
        </p:txBody>
      </p:sp>
    </p:spTree>
    <p:extLst>
      <p:ext uri="{BB962C8B-B14F-4D97-AF65-F5344CB8AC3E}">
        <p14:creationId xmlns:p14="http://schemas.microsoft.com/office/powerpoint/2010/main" val="3152629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9/12/19</a:t>
            </a:fld>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a:t>CEOS AC-VC June 2017</a:t>
            </a:r>
          </a:p>
        </p:txBody>
      </p:sp>
      <p:sp>
        <p:nvSpPr>
          <p:cNvPr id="6" name="Slide Number Placeholder 5"/>
          <p:cNvSpPr>
            <a:spLocks noGrp="1"/>
          </p:cNvSpPr>
          <p:nvPr>
            <p:ph type="sldNum" sz="quarter" idx="12"/>
          </p:nvPr>
        </p:nvSpPr>
        <p:spPr/>
        <p:txBody>
          <a:bodyPr/>
          <a:lstStyle/>
          <a:p>
            <a:fld id="{D11591C9-1069-47C8-BF2F-DC125323CA97}" type="slidenum">
              <a:rPr lang="en-US" smtClean="0"/>
              <a:t>‹#›</a:t>
            </a:fld>
            <a:endParaRPr lang="en-US"/>
          </a:p>
        </p:txBody>
      </p:sp>
      <p:pic>
        <p:nvPicPr>
          <p:cNvPr id="10" name="ceos_logo.png"/>
          <p:cNvPicPr/>
          <p:nvPr userDrawn="1"/>
        </p:nvPicPr>
        <p:blipFill>
          <a:blip r:embed="rId2"/>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4395"/>
          <a:stretch/>
        </p:blipFill>
        <p:spPr>
          <a:xfrm>
            <a:off x="0" y="-68240"/>
            <a:ext cx="12192000" cy="6926239"/>
          </a:xfrm>
          <a:prstGeom prst="rect">
            <a:avLst/>
          </a:prstGeom>
        </p:spPr>
      </p:pic>
      <p:pic>
        <p:nvPicPr>
          <p:cNvPr id="12" name="ceos_logo.png"/>
          <p:cNvPicPr/>
          <p:nvPr userDrawn="1"/>
        </p:nvPicPr>
        <p:blipFill>
          <a:blip r:embed="rId2"/>
          <a:stretch>
            <a:fillRect/>
          </a:stretch>
        </p:blipFill>
        <p:spPr>
          <a:xfrm>
            <a:off x="622789" y="1217405"/>
            <a:ext cx="2507906" cy="993132"/>
          </a:xfrm>
          <a:prstGeom prst="rect">
            <a:avLst/>
          </a:prstGeom>
          <a:ln w="12700">
            <a:miter lim="400000"/>
          </a:ln>
        </p:spPr>
      </p:pic>
      <p:sp>
        <p:nvSpPr>
          <p:cNvPr id="13" name="Shape 10"/>
          <p:cNvSpPr txBox="1">
            <a:spLocks/>
          </p:cNvSpPr>
          <p:nvPr userDrawn="1"/>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75309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3"/>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a:solidFill>
                  <a:srgbClr val="1F497D"/>
                </a:solidFill>
              </a:rPr>
              <a:pPr defTabSz="914400"/>
              <a:t>‹#›</a:t>
            </a:fld>
            <a:endParaRPr lang="en-US" dirty="0">
              <a:solidFill>
                <a:srgbClr val="1F497D"/>
              </a:solidFill>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40339981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2"/>
            <a:ext cx="2540000" cy="369332"/>
          </a:xfrm>
          <a:prstGeom prst="rect">
            <a:avLst/>
          </a:prstGeom>
          <a:ln w="12700">
            <a:miter lim="400000"/>
          </a:ln>
        </p:spPr>
        <p:txBody>
          <a:bodyPr lIns="45719" rIns="45719">
            <a:spAutoFit/>
          </a:bodyPr>
          <a:lstStyle>
            <a:lvl1pPr algn="r">
              <a:spcBef>
                <a:spcPts val="600"/>
              </a:spcBef>
              <a:defRPr sz="1800">
                <a:latin typeface="Calibri"/>
                <a:ea typeface="Calibri"/>
                <a:cs typeface="Calibri"/>
                <a:sym typeface="Calibri"/>
              </a:defRPr>
            </a:lvl1p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6">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
        <p:nvSpPr>
          <p:cNvPr id="9"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a:t>
            </a:r>
            <a:r>
              <a:rPr lang="en-AU" sz="1100" i="1" baseline="0" dirty="0">
                <a:solidFill>
                  <a:schemeClr val="tx2"/>
                </a:solidFill>
                <a:latin typeface="+mj-ea"/>
                <a:ea typeface="+mj-ea"/>
                <a:cs typeface="Proxima Nova Regular"/>
                <a:sym typeface="Proxima Nova Regular"/>
              </a:rPr>
              <a:t> Technical Workshop September 9-12, </a:t>
            </a:r>
            <a:r>
              <a:rPr lang="en-AU" sz="1100" i="1" dirty="0">
                <a:solidFill>
                  <a:schemeClr val="tx2"/>
                </a:solidFill>
                <a:latin typeface="+mj-ea"/>
                <a:ea typeface="+mj-ea"/>
                <a:cs typeface="Proxima Nova Regular"/>
                <a:sym typeface="Proxima Nova Regular"/>
              </a:rPr>
              <a:t>2019</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ata.noaa.gov/onestop/collections?q=title:GHRSST%20NOT%20title:accession" TargetMode="External"/><Relationship Id="rId2" Type="http://schemas.openxmlformats.org/officeDocument/2006/relationships/hyperlink" Target="https://www.frontiersin.org/articles/10.3389/fmars.2019.00420/" TargetMode="External"/><Relationship Id="rId1" Type="http://schemas.openxmlformats.org/officeDocument/2006/relationships/slideLayout" Target="../slideLayouts/slideLayout3.xml"/><Relationship Id="rId6" Type="http://schemas.openxmlformats.org/officeDocument/2006/relationships/hyperlink" Target="https://creativecommons.org/licenses/by-nc/3.0/" TargetMode="External"/><Relationship Id="rId5" Type="http://schemas.openxmlformats.org/officeDocument/2006/relationships/hyperlink" Target="http://pngimg.com/download/11028"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cs.google.com/document/d/1jOPbWe3RkWQ_HEEiauOtlc2Wyd426NTHLv8hggQN7ic/edit"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18657" y="4308459"/>
            <a:ext cx="5961633" cy="2212604"/>
          </a:xfrm>
        </p:spPr>
        <p:txBody>
          <a:bodyPr>
            <a:noAutofit/>
          </a:bodyPr>
          <a:lstStyle/>
          <a:p>
            <a:r>
              <a:rPr lang="en-US" sz="1600" dirty="0">
                <a:latin typeface="+mj-lt"/>
              </a:rPr>
              <a:t>Kenneth S. Casey, NOAA, SST-VC co-chair</a:t>
            </a:r>
          </a:p>
          <a:p>
            <a:r>
              <a:rPr lang="en-US" sz="1600" dirty="0">
                <a:latin typeface="+mj-lt"/>
              </a:rPr>
              <a:t>Anne O’Carroll, EUMETSAT, SST-VC co-chair </a:t>
            </a:r>
          </a:p>
          <a:p>
            <a:r>
              <a:rPr lang="en-US" sz="1600" dirty="0">
                <a:latin typeface="+mj-lt"/>
              </a:rPr>
              <a:t>CEOS 2019 SIT Technical Workshop</a:t>
            </a:r>
          </a:p>
          <a:p>
            <a:r>
              <a:rPr lang="en-US" sz="1600" dirty="0">
                <a:latin typeface="+mj-lt"/>
              </a:rPr>
              <a:t>Session 5 and Agenda Item 6</a:t>
            </a:r>
          </a:p>
          <a:p>
            <a:r>
              <a:rPr lang="en-US" sz="1600" dirty="0">
                <a:latin typeface="+mj-lt"/>
              </a:rPr>
              <a:t>Fairbanks, Alaska, USA</a:t>
            </a:r>
          </a:p>
          <a:p>
            <a:r>
              <a:rPr lang="en-US" sz="1600" dirty="0">
                <a:latin typeface="+mj-lt"/>
              </a:rPr>
              <a:t>11 – 12 September 2019</a:t>
            </a:r>
          </a:p>
          <a:p>
            <a:endParaRPr lang="en-US" dirty="0">
              <a:latin typeface="+mj-lt"/>
            </a:endParaRPr>
          </a:p>
          <a:p>
            <a:endParaRPr lang="en-US" dirty="0">
              <a:latin typeface="+mj-lt"/>
            </a:endParaRPr>
          </a:p>
        </p:txBody>
      </p:sp>
      <p:sp>
        <p:nvSpPr>
          <p:cNvPr id="8" name="Shape 10"/>
          <p:cNvSpPr txBox="1">
            <a:spLocks/>
          </p:cNvSpPr>
          <p:nvPr/>
        </p:nvSpPr>
        <p:spPr>
          <a:xfrm>
            <a:off x="547289" y="2833382"/>
            <a:ext cx="5350172" cy="5389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sz="2800" kern="0" dirty="0">
                <a:solidFill>
                  <a:schemeClr val="bg1"/>
                </a:solidFill>
                <a:latin typeface="+mj-lt"/>
              </a:rPr>
              <a:t>Sea Surface Temperature – Virtual Constellation</a:t>
            </a:r>
          </a:p>
        </p:txBody>
      </p:sp>
    </p:spTree>
    <p:extLst>
      <p:ext uri="{BB962C8B-B14F-4D97-AF65-F5344CB8AC3E}">
        <p14:creationId xmlns:p14="http://schemas.microsoft.com/office/powerpoint/2010/main" val="267016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85600" y="6629400"/>
            <a:ext cx="406400" cy="187325"/>
          </a:xfrm>
        </p:spPr>
        <p:txBody>
          <a:bodyPr/>
          <a:lstStyle/>
          <a:p>
            <a:pPr defTabSz="914400"/>
            <a:fld id="{86CB4B4D-7CA3-9044-876B-883B54F8677D}" type="slidenum">
              <a:rPr lang="en-US" smtClean="0">
                <a:solidFill>
                  <a:srgbClr val="1F497D"/>
                </a:solidFill>
              </a:rPr>
              <a:pPr defTabSz="914400"/>
              <a:t>10</a:t>
            </a:fld>
            <a:endParaRPr lang="en-US" dirty="0">
              <a:solidFill>
                <a:srgbClr val="1F497D"/>
              </a:solidFill>
            </a:endParaRPr>
          </a:p>
        </p:txBody>
      </p:sp>
      <p:pic>
        <p:nvPicPr>
          <p:cNvPr id="7" name="Content Placeholder 5">
            <a:extLst>
              <a:ext uri="{FF2B5EF4-FFF2-40B4-BE49-F238E27FC236}">
                <a16:creationId xmlns:a16="http://schemas.microsoft.com/office/drawing/2014/main" id="{02386367-07A9-BE4C-ABD1-1E5E0E578802}"/>
              </a:ext>
            </a:extLst>
          </p:cNvPr>
          <p:cNvPicPr>
            <a:picLocks noChangeAspect="1"/>
          </p:cNvPicPr>
          <p:nvPr/>
        </p:nvPicPr>
        <p:blipFill rotWithShape="1">
          <a:blip r:embed="rId2">
            <a:extLst>
              <a:ext uri="{28A0092B-C50C-407E-A947-70E740481C1C}">
                <a14:useLocalDpi xmlns:a14="http://schemas.microsoft.com/office/drawing/2010/main" val="0"/>
              </a:ext>
            </a:extLst>
          </a:blip>
          <a:srcRect t="4555" b="25386"/>
          <a:stretch/>
        </p:blipFill>
        <p:spPr>
          <a:xfrm>
            <a:off x="0" y="1257301"/>
            <a:ext cx="12192000" cy="5673436"/>
          </a:xfrm>
          <a:prstGeom prst="rect">
            <a:avLst/>
          </a:prstGeom>
          <a:ln w="12700">
            <a:miter lim="400000"/>
          </a:ln>
        </p:spPr>
      </p:pic>
      <p:sp>
        <p:nvSpPr>
          <p:cNvPr id="8" name="Content Placeholder 1">
            <a:extLst>
              <a:ext uri="{FF2B5EF4-FFF2-40B4-BE49-F238E27FC236}">
                <a16:creationId xmlns:a16="http://schemas.microsoft.com/office/drawing/2014/main" id="{4037C45B-288A-1742-A4F3-1C34C0395657}"/>
              </a:ext>
            </a:extLst>
          </p:cNvPr>
          <p:cNvSpPr txBox="1">
            <a:spLocks/>
          </p:cNvSpPr>
          <p:nvPr/>
        </p:nvSpPr>
        <p:spPr>
          <a:xfrm>
            <a:off x="3086100" y="1769919"/>
            <a:ext cx="8001000" cy="4648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r" defTabSz="914400">
              <a:spcBef>
                <a:spcPts val="600"/>
              </a:spcBef>
              <a:spcAft>
                <a:spcPts val="600"/>
              </a:spcAft>
              <a:buNone/>
            </a:pPr>
            <a:r>
              <a:rPr lang="en-AU" sz="3200" i="1" dirty="0">
                <a:solidFill>
                  <a:schemeClr val="accent1">
                    <a:lumMod val="20000"/>
                    <a:lumOff val="80000"/>
                  </a:schemeClr>
                </a:solidFill>
              </a:rPr>
              <a:t>Questions?</a:t>
            </a:r>
            <a:endParaRPr lang="en-US" sz="3200" i="1" dirty="0">
              <a:solidFill>
                <a:schemeClr val="accent1">
                  <a:lumMod val="20000"/>
                  <a:lumOff val="80000"/>
                </a:schemeClr>
              </a:solidFill>
            </a:endParaRPr>
          </a:p>
        </p:txBody>
      </p:sp>
    </p:spTree>
    <p:extLst>
      <p:ext uri="{BB962C8B-B14F-4D97-AF65-F5344CB8AC3E}">
        <p14:creationId xmlns:p14="http://schemas.microsoft.com/office/powerpoint/2010/main" val="28368518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C6966-39FA-3143-B180-D89BAA902F24}"/>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2</a:t>
            </a:fld>
            <a:endParaRPr lang="en-US" dirty="0">
              <a:solidFill>
                <a:srgbClr val="1F497D"/>
              </a:solidFill>
            </a:endParaRPr>
          </a:p>
        </p:txBody>
      </p:sp>
      <p:sp>
        <p:nvSpPr>
          <p:cNvPr id="3" name="Content Placeholder 2">
            <a:extLst>
              <a:ext uri="{FF2B5EF4-FFF2-40B4-BE49-F238E27FC236}">
                <a16:creationId xmlns:a16="http://schemas.microsoft.com/office/drawing/2014/main" id="{74B5514B-0340-5D44-B668-A0EFB5146DEE}"/>
              </a:ext>
            </a:extLst>
          </p:cNvPr>
          <p:cNvSpPr>
            <a:spLocks noGrp="1"/>
          </p:cNvSpPr>
          <p:nvPr>
            <p:ph sz="quarter" idx="10"/>
          </p:nvPr>
        </p:nvSpPr>
        <p:spPr>
          <a:xfrm>
            <a:off x="166255" y="1402773"/>
            <a:ext cx="9960239" cy="5101935"/>
          </a:xfrm>
        </p:spPr>
        <p:txBody>
          <a:bodyPr/>
          <a:lstStyle/>
          <a:p>
            <a:pPr>
              <a:spcBef>
                <a:spcPts val="0"/>
              </a:spcBef>
            </a:pPr>
            <a:r>
              <a:rPr lang="en-US" dirty="0"/>
              <a:t>SST-VC continues to focus on narrow group of objectives, completing activities of the last few years and transitioning to new focus area. Membership is strong, with active participation and leadership rotations in place. SST-VC operating well as a SST-only focused VC.</a:t>
            </a:r>
          </a:p>
          <a:p>
            <a:pPr marL="0" indent="0">
              <a:spcBef>
                <a:spcPts val="0"/>
              </a:spcBef>
              <a:buNone/>
            </a:pPr>
            <a:endParaRPr lang="en-US" sz="1000" dirty="0"/>
          </a:p>
          <a:p>
            <a:pPr algn="l" rtl="0">
              <a:spcBef>
                <a:spcPts val="0"/>
              </a:spcBef>
            </a:pPr>
            <a:r>
              <a:rPr lang="en-US" dirty="0"/>
              <a:t>Eighth CEOS SST-VC meeting held in Frascati, 7</a:t>
            </a:r>
            <a:r>
              <a:rPr lang="en-US" baseline="30000" dirty="0"/>
              <a:t>th</a:t>
            </a:r>
            <a:r>
              <a:rPr lang="en-US" dirty="0"/>
              <a:t> June 2019, following the annual GHRSST Science Team meeting</a:t>
            </a:r>
          </a:p>
          <a:p>
            <a:pPr marL="0" indent="0" algn="l" rtl="0">
              <a:spcBef>
                <a:spcPts val="0"/>
              </a:spcBef>
              <a:buNone/>
            </a:pPr>
            <a:endParaRPr lang="en-US" sz="1200" dirty="0"/>
          </a:p>
          <a:p>
            <a:r>
              <a:rPr lang="en-US" dirty="0"/>
              <a:t>SST-VC contributions to the global observing architecture and national planning purposes</a:t>
            </a:r>
          </a:p>
          <a:p>
            <a:pPr marL="768926" lvl="1" indent="-311726">
              <a:spcBef>
                <a:spcPts val="0"/>
              </a:spcBef>
            </a:pPr>
            <a:r>
              <a:rPr lang="en-US" dirty="0"/>
              <a:t>Community White paper for </a:t>
            </a:r>
            <a:r>
              <a:rPr lang="en-US" dirty="0" err="1"/>
              <a:t>OceanObs</a:t>
            </a:r>
            <a:r>
              <a:rPr lang="en-US" dirty="0"/>
              <a:t> ‘19, “</a:t>
            </a:r>
            <a:r>
              <a:rPr lang="en-US" dirty="0">
                <a:solidFill>
                  <a:srgbClr val="073763"/>
                </a:solidFill>
              </a:rPr>
              <a:t>Observational needs of Sea Surface Temperature</a:t>
            </a:r>
            <a:r>
              <a:rPr lang="en-US" dirty="0"/>
              <a:t>”, recently published: </a:t>
            </a:r>
            <a:r>
              <a:rPr lang="en-US" altLang="en-US" dirty="0">
                <a:solidFill>
                  <a:srgbClr val="1155CC"/>
                </a:solidFill>
                <a:latin typeface="Arial" panose="020B0604020202020204" pitchFamily="34" charset="0"/>
                <a:ea typeface="Calibri" panose="020F0502020204030204" pitchFamily="34" charset="0"/>
                <a:hlinkClick r:id="rId2"/>
              </a:rPr>
              <a:t>https://www.frontiersin.org/articles/10.3389/fmars.2019.00420/</a:t>
            </a:r>
            <a:endParaRPr lang="en-US" dirty="0"/>
          </a:p>
          <a:p>
            <a:pPr marL="768926" lvl="1" indent="-311726" algn="l" rtl="0">
              <a:spcBef>
                <a:spcPts val="0"/>
              </a:spcBef>
              <a:buSzPts val="2000"/>
            </a:pPr>
            <a:r>
              <a:rPr lang="en-US" dirty="0"/>
              <a:t>Constellation White paper (action VC-19)</a:t>
            </a:r>
          </a:p>
          <a:p>
            <a:pPr marL="768926" lvl="1" indent="-311726" algn="l" rtl="0">
              <a:spcBef>
                <a:spcPts val="0"/>
              </a:spcBef>
              <a:buClr>
                <a:srgbClr val="002569"/>
              </a:buClr>
              <a:buSzPts val="2000"/>
            </a:pPr>
            <a:r>
              <a:rPr lang="en-US" u="sng" dirty="0">
                <a:solidFill>
                  <a:schemeClr val="hlink"/>
                </a:solidFill>
                <a:hlinkClick r:id="rId3"/>
              </a:rPr>
              <a:t>98 standardized GHRSST products</a:t>
            </a:r>
            <a:r>
              <a:rPr lang="en-US" dirty="0"/>
              <a:t>, spanning 7.48 million CF/ACDD </a:t>
            </a:r>
            <a:r>
              <a:rPr lang="en-US" dirty="0" err="1"/>
              <a:t>netCDF</a:t>
            </a:r>
            <a:r>
              <a:rPr lang="en-US" dirty="0"/>
              <a:t> data files, 167 TB, from Sep 1981 – Aug 2019</a:t>
            </a:r>
          </a:p>
        </p:txBody>
      </p:sp>
      <p:sp>
        <p:nvSpPr>
          <p:cNvPr id="4" name="Content Placeholder 3">
            <a:extLst>
              <a:ext uri="{FF2B5EF4-FFF2-40B4-BE49-F238E27FC236}">
                <a16:creationId xmlns:a16="http://schemas.microsoft.com/office/drawing/2014/main" id="{FE1912CD-710D-8241-B972-9A22BB4C24E5}"/>
              </a:ext>
            </a:extLst>
          </p:cNvPr>
          <p:cNvSpPr>
            <a:spLocks noGrp="1"/>
          </p:cNvSpPr>
          <p:nvPr>
            <p:ph sz="quarter" idx="11"/>
          </p:nvPr>
        </p:nvSpPr>
        <p:spPr/>
        <p:txBody>
          <a:bodyPr/>
          <a:lstStyle/>
          <a:p>
            <a:pPr algn="ctr" rtl="0"/>
            <a:r>
              <a:rPr lang="en-US" dirty="0"/>
              <a:t>Team Achievements and Planned Outputs</a:t>
            </a:r>
          </a:p>
        </p:txBody>
      </p:sp>
      <p:pic>
        <p:nvPicPr>
          <p:cNvPr id="6" name="Picture 5" descr="Gold bars PNG image">
            <a:extLst>
              <a:ext uri="{FF2B5EF4-FFF2-40B4-BE49-F238E27FC236}">
                <a16:creationId xmlns:a16="http://schemas.microsoft.com/office/drawing/2014/main" id="{2AB01817-18B3-6941-ADFF-6E2C20BCF1A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359900" y="3684754"/>
            <a:ext cx="2730500" cy="1943100"/>
          </a:xfrm>
          <a:prstGeom prst="rect">
            <a:avLst/>
          </a:prstGeom>
        </p:spPr>
      </p:pic>
      <p:sp>
        <p:nvSpPr>
          <p:cNvPr id="7" name="TextBox 6">
            <a:extLst>
              <a:ext uri="{FF2B5EF4-FFF2-40B4-BE49-F238E27FC236}">
                <a16:creationId xmlns:a16="http://schemas.microsoft.com/office/drawing/2014/main" id="{11766FD2-6C19-FC48-AFCC-F3823E65ACD3}"/>
              </a:ext>
            </a:extLst>
          </p:cNvPr>
          <p:cNvSpPr txBox="1"/>
          <p:nvPr/>
        </p:nvSpPr>
        <p:spPr>
          <a:xfrm>
            <a:off x="7296149" y="6463270"/>
            <a:ext cx="3258361"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900" dirty="0">
                <a:hlinkClick r:id="rId5" tooltip="http://pngimg.com/download/11028"/>
              </a:rPr>
              <a:t>This Photo</a:t>
            </a:r>
            <a:r>
              <a:rPr lang="en-US" sz="900" dirty="0"/>
              <a:t> by Unknown Author is licensed under </a:t>
            </a:r>
            <a:r>
              <a:rPr lang="en-US" sz="900" dirty="0">
                <a:hlinkClick r:id="rId6" tooltip="https://creativecommons.org/licenses/by-nc/3.0/"/>
              </a:rPr>
              <a:t>CC BY-NC</a:t>
            </a:r>
            <a:endParaRPr lang="en-US" sz="900" dirty="0"/>
          </a:p>
        </p:txBody>
      </p:sp>
      <p:sp>
        <p:nvSpPr>
          <p:cNvPr id="8" name="TextBox 7">
            <a:extLst>
              <a:ext uri="{FF2B5EF4-FFF2-40B4-BE49-F238E27FC236}">
                <a16:creationId xmlns:a16="http://schemas.microsoft.com/office/drawing/2014/main" id="{5EC13A24-27FA-C448-8E5A-8421C3433898}"/>
              </a:ext>
            </a:extLst>
          </p:cNvPr>
          <p:cNvSpPr txBox="1"/>
          <p:nvPr/>
        </p:nvSpPr>
        <p:spPr>
          <a:xfrm>
            <a:off x="10019489" y="3173246"/>
            <a:ext cx="2070911"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en-US" sz="1400" dirty="0"/>
              <a:t>CEOS operations in the global community!!</a:t>
            </a:r>
            <a:endParaRPr kumimoji="0" lang="en-US" sz="14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6756683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C38EB5-D0C2-5649-B48B-4CD1B9218575}"/>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3</a:t>
            </a:fld>
            <a:endParaRPr lang="en-US" dirty="0">
              <a:solidFill>
                <a:srgbClr val="1F497D"/>
              </a:solidFill>
            </a:endParaRPr>
          </a:p>
        </p:txBody>
      </p:sp>
      <p:sp>
        <p:nvSpPr>
          <p:cNvPr id="3" name="Content Placeholder 2">
            <a:extLst>
              <a:ext uri="{FF2B5EF4-FFF2-40B4-BE49-F238E27FC236}">
                <a16:creationId xmlns:a16="http://schemas.microsoft.com/office/drawing/2014/main" id="{CD310ED9-2D30-C44E-8559-2E2B539A738F}"/>
              </a:ext>
            </a:extLst>
          </p:cNvPr>
          <p:cNvSpPr>
            <a:spLocks noGrp="1"/>
          </p:cNvSpPr>
          <p:nvPr>
            <p:ph sz="quarter" idx="10"/>
          </p:nvPr>
        </p:nvSpPr>
        <p:spPr>
          <a:xfrm>
            <a:off x="183673" y="1622333"/>
            <a:ext cx="3299756" cy="5101935"/>
          </a:xfrm>
        </p:spPr>
        <p:txBody>
          <a:bodyPr/>
          <a:lstStyle/>
          <a:p>
            <a:r>
              <a:rPr lang="en-US" dirty="0"/>
              <a:t>White paper on next generation SST constellation now completed and the finished draft is currently under final review by SST-VC members </a:t>
            </a:r>
          </a:p>
          <a:p>
            <a:pPr marL="0" indent="0">
              <a:buNone/>
            </a:pPr>
            <a:endParaRPr lang="en-US" dirty="0"/>
          </a:p>
          <a:p>
            <a:r>
              <a:rPr lang="en-US" dirty="0"/>
              <a:t>The white paper is expected to be ready to distribute next month</a:t>
            </a:r>
          </a:p>
          <a:p>
            <a:endParaRPr lang="en-US" dirty="0"/>
          </a:p>
          <a:p>
            <a:endParaRPr lang="en-US" dirty="0"/>
          </a:p>
        </p:txBody>
      </p:sp>
      <p:sp>
        <p:nvSpPr>
          <p:cNvPr id="4" name="Content Placeholder 3">
            <a:extLst>
              <a:ext uri="{FF2B5EF4-FFF2-40B4-BE49-F238E27FC236}">
                <a16:creationId xmlns:a16="http://schemas.microsoft.com/office/drawing/2014/main" id="{DF625DE1-3CD6-BA42-BEED-E8D2D9E3C7F5}"/>
              </a:ext>
            </a:extLst>
          </p:cNvPr>
          <p:cNvSpPr>
            <a:spLocks noGrp="1"/>
          </p:cNvSpPr>
          <p:nvPr>
            <p:ph sz="quarter" idx="11"/>
          </p:nvPr>
        </p:nvSpPr>
        <p:spPr/>
        <p:txBody>
          <a:bodyPr/>
          <a:lstStyle/>
          <a:p>
            <a:r>
              <a:rPr lang="en-US" dirty="0"/>
              <a:t>SST Constellation White Paper</a:t>
            </a:r>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993"/>
          <a:stretch/>
        </p:blipFill>
        <p:spPr>
          <a:xfrm>
            <a:off x="7677687" y="265016"/>
            <a:ext cx="4334204" cy="567858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5684"/>
          <a:stretch/>
        </p:blipFill>
        <p:spPr>
          <a:xfrm>
            <a:off x="3711413" y="1333145"/>
            <a:ext cx="3738290" cy="43977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80657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C38EB5-D0C2-5649-B48B-4CD1B9218575}"/>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4</a:t>
            </a:fld>
            <a:endParaRPr lang="en-US" dirty="0">
              <a:solidFill>
                <a:srgbClr val="1F497D"/>
              </a:solidFill>
            </a:endParaRPr>
          </a:p>
        </p:txBody>
      </p:sp>
      <p:sp>
        <p:nvSpPr>
          <p:cNvPr id="3" name="Content Placeholder 2">
            <a:extLst>
              <a:ext uri="{FF2B5EF4-FFF2-40B4-BE49-F238E27FC236}">
                <a16:creationId xmlns:a16="http://schemas.microsoft.com/office/drawing/2014/main" id="{CD310ED9-2D30-C44E-8559-2E2B539A738F}"/>
              </a:ext>
            </a:extLst>
          </p:cNvPr>
          <p:cNvSpPr>
            <a:spLocks noGrp="1"/>
          </p:cNvSpPr>
          <p:nvPr>
            <p:ph sz="quarter" idx="10"/>
          </p:nvPr>
        </p:nvSpPr>
        <p:spPr>
          <a:xfrm>
            <a:off x="166255" y="1402773"/>
            <a:ext cx="5155045" cy="5101935"/>
          </a:xfrm>
        </p:spPr>
        <p:txBody>
          <a:bodyPr/>
          <a:lstStyle/>
          <a:p>
            <a:r>
              <a:rPr lang="en-US" dirty="0"/>
              <a:t>GHRSST Regional / Global task sharing (R/GTS) framework evolution continues, toward implementation of a federated distribution architecture</a:t>
            </a:r>
          </a:p>
          <a:p>
            <a:r>
              <a:rPr lang="en-US" dirty="0"/>
              <a:t>Draft report on R/GTS evolution prepared, final consolidation completed with the GHRSST science team in June 2019, release of final version next quarter</a:t>
            </a:r>
          </a:p>
          <a:p>
            <a:r>
              <a:rPr lang="en-US" dirty="0"/>
              <a:t>Pilot phase in progress, demonstrating federated catalogue at IFREMER capable of consolidating discovery from NASA and NOAA</a:t>
            </a:r>
          </a:p>
          <a:p>
            <a:r>
              <a:rPr lang="en-US" dirty="0"/>
              <a:t>Implementation phase to follow in 2020/2021</a:t>
            </a:r>
            <a:r>
              <a:rPr lang="en-US" u="sng" dirty="0">
                <a:hlinkClick r:id="rId2"/>
              </a:rPr>
              <a:t> </a:t>
            </a:r>
            <a:endParaRPr lang="en-GB" dirty="0"/>
          </a:p>
          <a:p>
            <a:endParaRPr lang="en-US" dirty="0"/>
          </a:p>
        </p:txBody>
      </p:sp>
      <p:sp>
        <p:nvSpPr>
          <p:cNvPr id="4" name="Content Placeholder 3">
            <a:extLst>
              <a:ext uri="{FF2B5EF4-FFF2-40B4-BE49-F238E27FC236}">
                <a16:creationId xmlns:a16="http://schemas.microsoft.com/office/drawing/2014/main" id="{DF625DE1-3CD6-BA42-BEED-E8D2D9E3C7F5}"/>
              </a:ext>
            </a:extLst>
          </p:cNvPr>
          <p:cNvSpPr>
            <a:spLocks noGrp="1"/>
          </p:cNvSpPr>
          <p:nvPr>
            <p:ph sz="quarter" idx="11"/>
          </p:nvPr>
        </p:nvSpPr>
        <p:spPr/>
        <p:txBody>
          <a:bodyPr/>
          <a:lstStyle/>
          <a:p>
            <a:r>
              <a:rPr lang="en-US" dirty="0"/>
              <a:t>CEOS Operations in the Global Community</a:t>
            </a:r>
            <a:r>
              <a:rPr lang="en-GB" dirty="0"/>
              <a:t> – </a:t>
            </a:r>
            <a:r>
              <a:rPr lang="en-US" dirty="0"/>
              <a:t>R/GTS Evolution</a:t>
            </a:r>
            <a:endParaRPr lang="en-GB" dirty="0"/>
          </a:p>
        </p:txBody>
      </p:sp>
      <p:pic>
        <p:nvPicPr>
          <p:cNvPr id="5" name="Google Shape;74;p12">
            <a:extLst>
              <a:ext uri="{FF2B5EF4-FFF2-40B4-BE49-F238E27FC236}">
                <a16:creationId xmlns:a16="http://schemas.microsoft.com/office/drawing/2014/main" id="{FB05D602-D5FB-EC4F-BD4A-55264937D9A3}"/>
              </a:ext>
            </a:extLst>
          </p:cNvPr>
          <p:cNvPicPr preferRelativeResize="0"/>
          <p:nvPr/>
        </p:nvPicPr>
        <p:blipFill>
          <a:blip r:embed="rId3">
            <a:alphaModFix/>
          </a:blip>
          <a:stretch>
            <a:fillRect/>
          </a:stretch>
        </p:blipFill>
        <p:spPr>
          <a:xfrm>
            <a:off x="5473970" y="1834131"/>
            <a:ext cx="6311630" cy="3880869"/>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93504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9D58B8-8F6C-FF48-99C3-C108F0797157}"/>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5</a:t>
            </a:fld>
            <a:endParaRPr lang="en-US" dirty="0">
              <a:solidFill>
                <a:srgbClr val="1F497D"/>
              </a:solidFill>
            </a:endParaRPr>
          </a:p>
        </p:txBody>
      </p:sp>
      <p:sp>
        <p:nvSpPr>
          <p:cNvPr id="3" name="Content Placeholder 2">
            <a:extLst>
              <a:ext uri="{FF2B5EF4-FFF2-40B4-BE49-F238E27FC236}">
                <a16:creationId xmlns:a16="http://schemas.microsoft.com/office/drawing/2014/main" id="{BB9F2826-AC63-F247-8440-0D5D0EB5C23D}"/>
              </a:ext>
            </a:extLst>
          </p:cNvPr>
          <p:cNvSpPr>
            <a:spLocks noGrp="1"/>
          </p:cNvSpPr>
          <p:nvPr>
            <p:ph sz="quarter" idx="10"/>
          </p:nvPr>
        </p:nvSpPr>
        <p:spPr/>
        <p:txBody>
          <a:bodyPr/>
          <a:lstStyle/>
          <a:p>
            <a:r>
              <a:rPr lang="en-US" dirty="0"/>
              <a:t>Increasing concern from SST community regarding increasing impact of Radio Frequency Interference (RFI) and 5G networks on the quality of Sea Surface Temperature retrievals and therefore downstream applications</a:t>
            </a:r>
          </a:p>
          <a:p>
            <a:r>
              <a:rPr lang="en-US" dirty="0"/>
              <a:t>We have already experienced RFI on 6.9 and 10.65 GHz channels, which are essential to SST retrievals (see following examples). Introduction of nearby frequency channels shows possible mitigation of RFI effect (e.g. 6.9/7.3 GHz in AMSR2) </a:t>
            </a:r>
          </a:p>
          <a:p>
            <a:r>
              <a:rPr lang="en-US" dirty="0"/>
              <a:t>5G networks may cause RFI in 23 and 36 GHz channels as well, which are also important to SST retrievals in order to estimate influence from water vapor and clouds</a:t>
            </a:r>
          </a:p>
          <a:p>
            <a:r>
              <a:rPr lang="en-US" dirty="0"/>
              <a:t>SST-VC and GHRSST are compiling an inventory of evidence of RFI impacts on SST products and applications</a:t>
            </a:r>
          </a:p>
          <a:p>
            <a:r>
              <a:rPr lang="en-US" dirty="0"/>
              <a:t>New passive microwave sensors (e.g. CIMR) being studied with RFI mitigation built in, but data will not be available till mid-late 2020’s</a:t>
            </a:r>
          </a:p>
          <a:p>
            <a:r>
              <a:rPr lang="en-US" dirty="0"/>
              <a:t>Examples follow, and </a:t>
            </a:r>
            <a:r>
              <a:rPr lang="en-US" b="1" dirty="0"/>
              <a:t>We would like to raise the issue to CEOS SIT and stimulate discussion</a:t>
            </a:r>
            <a:endParaRPr lang="en-US" dirty="0"/>
          </a:p>
          <a:p>
            <a:endParaRPr lang="en-US" dirty="0"/>
          </a:p>
          <a:p>
            <a:pPr marL="0" indent="0">
              <a:buNone/>
            </a:pPr>
            <a:r>
              <a:rPr lang="en-US" dirty="0"/>
              <a:t> </a:t>
            </a:r>
            <a:endParaRPr lang="en-GB" dirty="0"/>
          </a:p>
          <a:p>
            <a:endParaRPr lang="en-US" dirty="0"/>
          </a:p>
        </p:txBody>
      </p:sp>
      <p:sp>
        <p:nvSpPr>
          <p:cNvPr id="4" name="Content Placeholder 3">
            <a:extLst>
              <a:ext uri="{FF2B5EF4-FFF2-40B4-BE49-F238E27FC236}">
                <a16:creationId xmlns:a16="http://schemas.microsoft.com/office/drawing/2014/main" id="{A5620036-24ED-594E-9CB4-F02030E1745A}"/>
              </a:ext>
            </a:extLst>
          </p:cNvPr>
          <p:cNvSpPr>
            <a:spLocks noGrp="1"/>
          </p:cNvSpPr>
          <p:nvPr>
            <p:ph sz="quarter" idx="11"/>
          </p:nvPr>
        </p:nvSpPr>
        <p:spPr/>
        <p:txBody>
          <a:bodyPr/>
          <a:lstStyle/>
          <a:p>
            <a:r>
              <a:rPr lang="en-US" dirty="0"/>
              <a:t>Impact of RFI on Sea Surface Temperature</a:t>
            </a:r>
            <a:endParaRPr lang="en-GB" dirty="0"/>
          </a:p>
        </p:txBody>
      </p:sp>
    </p:spTree>
    <p:extLst>
      <p:ext uri="{BB962C8B-B14F-4D97-AF65-F5344CB8AC3E}">
        <p14:creationId xmlns:p14="http://schemas.microsoft.com/office/powerpoint/2010/main" val="22585245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3F9782-88CA-714D-8A95-106CAB153BE5}"/>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6</a:t>
            </a:fld>
            <a:endParaRPr lang="en-US" dirty="0">
              <a:solidFill>
                <a:srgbClr val="1F497D"/>
              </a:solidFill>
            </a:endParaRPr>
          </a:p>
        </p:txBody>
      </p:sp>
      <p:sp>
        <p:nvSpPr>
          <p:cNvPr id="4" name="Content Placeholder 3">
            <a:extLst>
              <a:ext uri="{FF2B5EF4-FFF2-40B4-BE49-F238E27FC236}">
                <a16:creationId xmlns:a16="http://schemas.microsoft.com/office/drawing/2014/main" id="{870DD723-7857-A946-A40A-2F0C07561347}"/>
              </a:ext>
            </a:extLst>
          </p:cNvPr>
          <p:cNvSpPr>
            <a:spLocks noGrp="1"/>
          </p:cNvSpPr>
          <p:nvPr>
            <p:ph sz="quarter" idx="11"/>
          </p:nvPr>
        </p:nvSpPr>
        <p:spPr/>
        <p:txBody>
          <a:bodyPr/>
          <a:lstStyle/>
          <a:p>
            <a:r>
              <a:rPr lang="en-US" dirty="0"/>
              <a:t>Previously shown examples of RFI (from 2016)</a:t>
            </a:r>
            <a:endParaRPr lang="en-GB" dirty="0"/>
          </a:p>
        </p:txBody>
      </p:sp>
      <p:pic>
        <p:nvPicPr>
          <p:cNvPr id="6" name="Content Placeholder 4">
            <a:extLst>
              <a:ext uri="{FF2B5EF4-FFF2-40B4-BE49-F238E27FC236}">
                <a16:creationId xmlns:a16="http://schemas.microsoft.com/office/drawing/2014/main" id="{511F80C9-17F7-0F41-B218-D8A159C1B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123" y="1303506"/>
            <a:ext cx="8928154" cy="5317234"/>
          </a:xfrm>
          <a:prstGeom prst="rect">
            <a:avLst/>
          </a:prstGeom>
        </p:spPr>
      </p:pic>
    </p:spTree>
    <p:extLst>
      <p:ext uri="{BB962C8B-B14F-4D97-AF65-F5344CB8AC3E}">
        <p14:creationId xmlns:p14="http://schemas.microsoft.com/office/powerpoint/2010/main" val="41657923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662A94-FD7E-894A-9F2A-466600F91635}"/>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7</a:t>
            </a:fld>
            <a:endParaRPr lang="en-US" dirty="0">
              <a:solidFill>
                <a:srgbClr val="1F497D"/>
              </a:solidFill>
            </a:endParaRPr>
          </a:p>
        </p:txBody>
      </p:sp>
      <p:sp>
        <p:nvSpPr>
          <p:cNvPr id="4" name="Content Placeholder 3">
            <a:extLst>
              <a:ext uri="{FF2B5EF4-FFF2-40B4-BE49-F238E27FC236}">
                <a16:creationId xmlns:a16="http://schemas.microsoft.com/office/drawing/2014/main" id="{A546471F-77EB-2B40-BD38-956B4C52110F}"/>
              </a:ext>
            </a:extLst>
          </p:cNvPr>
          <p:cNvSpPr>
            <a:spLocks noGrp="1"/>
          </p:cNvSpPr>
          <p:nvPr>
            <p:ph sz="quarter" idx="11"/>
          </p:nvPr>
        </p:nvSpPr>
        <p:spPr/>
        <p:txBody>
          <a:bodyPr/>
          <a:lstStyle/>
          <a:p>
            <a:r>
              <a:rPr lang="en-US" dirty="0"/>
              <a:t>Recent Examples of RFI Impact / Mitigation</a:t>
            </a:r>
            <a:endParaRPr lang="en-GB" dirty="0"/>
          </a:p>
        </p:txBody>
      </p:sp>
      <p:sp>
        <p:nvSpPr>
          <p:cNvPr id="5" name="Content Placeholder 2">
            <a:extLst>
              <a:ext uri="{FF2B5EF4-FFF2-40B4-BE49-F238E27FC236}">
                <a16:creationId xmlns:a16="http://schemas.microsoft.com/office/drawing/2014/main" id="{2988AC96-B774-DE4D-BF48-AB4516BE7DEC}"/>
              </a:ext>
            </a:extLst>
          </p:cNvPr>
          <p:cNvSpPr txBox="1">
            <a:spLocks/>
          </p:cNvSpPr>
          <p:nvPr/>
        </p:nvSpPr>
        <p:spPr>
          <a:xfrm>
            <a:off x="318655" y="1555174"/>
            <a:ext cx="11845636" cy="2228886"/>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just">
              <a:buNone/>
            </a:pPr>
            <a:r>
              <a:rPr lang="en-US" kern="0" dirty="0"/>
              <a:t>Example of masking and filtering for RFI investigated by ESA CCI CDR construction for AMSR-E and AMSR-2 and the effects on the performance.</a:t>
            </a:r>
          </a:p>
          <a:p>
            <a:pPr marL="0" indent="0" algn="just">
              <a:buNone/>
            </a:pPr>
            <a:r>
              <a:rPr lang="en-US" kern="0" dirty="0"/>
              <a:t>Uses </a:t>
            </a:r>
            <a:r>
              <a:rPr lang="da-DK" kern="0" dirty="0"/>
              <a:t>3</a:t>
            </a:r>
            <a:r>
              <a:rPr lang="el-GR" kern="0" dirty="0"/>
              <a:t>σ</a:t>
            </a:r>
            <a:r>
              <a:rPr lang="da-DK" kern="0" dirty="0"/>
              <a:t>-filter of </a:t>
            </a:r>
            <a:r>
              <a:rPr lang="da-DK" kern="0" dirty="0" err="1"/>
              <a:t>two</a:t>
            </a:r>
            <a:r>
              <a:rPr lang="da-DK" kern="0" dirty="0"/>
              <a:t> </a:t>
            </a:r>
            <a:r>
              <a:rPr lang="da-DK" kern="0" dirty="0" err="1"/>
              <a:t>algorithms</a:t>
            </a:r>
            <a:r>
              <a:rPr lang="da-DK" kern="0" dirty="0"/>
              <a:t> </a:t>
            </a:r>
            <a:r>
              <a:rPr lang="da-DK" kern="0" dirty="0" err="1"/>
              <a:t>excluding</a:t>
            </a:r>
            <a:r>
              <a:rPr lang="da-DK" kern="0" dirty="0"/>
              <a:t> 10/18GHz </a:t>
            </a:r>
            <a:r>
              <a:rPr lang="da-DK" kern="0" dirty="0" err="1"/>
              <a:t>respectively</a:t>
            </a:r>
            <a:r>
              <a:rPr lang="da-DK" kern="0" dirty="0"/>
              <a:t>.</a:t>
            </a:r>
            <a:endParaRPr lang="en-US" dirty="0"/>
          </a:p>
          <a:p>
            <a:pPr marL="0" indent="0" algn="just">
              <a:buNone/>
            </a:pPr>
            <a:r>
              <a:rPr lang="en-US" dirty="0"/>
              <a:t>Geographical distribution of gridded standard deviation of baseline PMW SST minus </a:t>
            </a:r>
            <a:r>
              <a:rPr lang="en-US" i="1" dirty="0"/>
              <a:t>in situ </a:t>
            </a:r>
            <a:r>
              <a:rPr lang="en-US" dirty="0"/>
              <a:t>SST:</a:t>
            </a:r>
          </a:p>
          <a:p>
            <a:pPr algn="just"/>
            <a:endParaRPr lang="en-US" kern="0" dirty="0"/>
          </a:p>
        </p:txBody>
      </p:sp>
      <p:grpSp>
        <p:nvGrpSpPr>
          <p:cNvPr id="8" name="Group 7">
            <a:extLst>
              <a:ext uri="{FF2B5EF4-FFF2-40B4-BE49-F238E27FC236}">
                <a16:creationId xmlns:a16="http://schemas.microsoft.com/office/drawing/2014/main" id="{0DD3ACCB-CBD7-B345-ABE3-E7EA8FAEF661}"/>
              </a:ext>
            </a:extLst>
          </p:cNvPr>
          <p:cNvGrpSpPr/>
          <p:nvPr/>
        </p:nvGrpSpPr>
        <p:grpSpPr>
          <a:xfrm>
            <a:off x="1245140" y="3015574"/>
            <a:ext cx="9581745" cy="3613829"/>
            <a:chOff x="748432" y="24186398"/>
            <a:chExt cx="13317193" cy="6706085"/>
          </a:xfrm>
        </p:grpSpPr>
        <p:grpSp>
          <p:nvGrpSpPr>
            <p:cNvPr id="9" name="Group 8">
              <a:extLst>
                <a:ext uri="{FF2B5EF4-FFF2-40B4-BE49-F238E27FC236}">
                  <a16:creationId xmlns:a16="http://schemas.microsoft.com/office/drawing/2014/main" id="{5EF47EF5-E07F-3F4E-BCA5-B3674F03E172}"/>
                </a:ext>
              </a:extLst>
            </p:cNvPr>
            <p:cNvGrpSpPr/>
            <p:nvPr/>
          </p:nvGrpSpPr>
          <p:grpSpPr>
            <a:xfrm>
              <a:off x="748432" y="24186398"/>
              <a:ext cx="13317193" cy="6706085"/>
              <a:chOff x="880068" y="24640620"/>
              <a:chExt cx="13317193" cy="6706085"/>
            </a:xfrm>
          </p:grpSpPr>
          <p:grpSp>
            <p:nvGrpSpPr>
              <p:cNvPr id="12" name="Group 11">
                <a:extLst>
                  <a:ext uri="{FF2B5EF4-FFF2-40B4-BE49-F238E27FC236}">
                    <a16:creationId xmlns:a16="http://schemas.microsoft.com/office/drawing/2014/main" id="{C0F824B9-DC9D-824A-93C8-A191314300EF}"/>
                  </a:ext>
                </a:extLst>
              </p:cNvPr>
              <p:cNvGrpSpPr/>
              <p:nvPr/>
            </p:nvGrpSpPr>
            <p:grpSpPr>
              <a:xfrm>
                <a:off x="880068" y="24640620"/>
                <a:ext cx="13317193" cy="6706085"/>
                <a:chOff x="880068" y="24640620"/>
                <a:chExt cx="13317193" cy="6706085"/>
              </a:xfrm>
            </p:grpSpPr>
            <p:grpSp>
              <p:nvGrpSpPr>
                <p:cNvPr id="14" name="Group 13">
                  <a:extLst>
                    <a:ext uri="{FF2B5EF4-FFF2-40B4-BE49-F238E27FC236}">
                      <a16:creationId xmlns:a16="http://schemas.microsoft.com/office/drawing/2014/main" id="{BF67334C-3024-9941-A062-81E269667AF6}"/>
                    </a:ext>
                  </a:extLst>
                </p:cNvPr>
                <p:cNvGrpSpPr/>
                <p:nvPr/>
              </p:nvGrpSpPr>
              <p:grpSpPr>
                <a:xfrm>
                  <a:off x="880068" y="28129851"/>
                  <a:ext cx="13317193" cy="3216854"/>
                  <a:chOff x="787117" y="30628989"/>
                  <a:chExt cx="13317193" cy="3216854"/>
                </a:xfrm>
              </p:grpSpPr>
              <p:sp>
                <p:nvSpPr>
                  <p:cNvPr id="16" name="TextBox 15">
                    <a:extLst>
                      <a:ext uri="{FF2B5EF4-FFF2-40B4-BE49-F238E27FC236}">
                        <a16:creationId xmlns:a16="http://schemas.microsoft.com/office/drawing/2014/main" id="{E14A2A14-DE43-FE48-874A-38B06C48E630}"/>
                      </a:ext>
                    </a:extLst>
                  </p:cNvPr>
                  <p:cNvSpPr txBox="1"/>
                  <p:nvPr/>
                </p:nvSpPr>
                <p:spPr>
                  <a:xfrm>
                    <a:off x="787117" y="30628989"/>
                    <a:ext cx="6536863" cy="3216854"/>
                  </a:xfrm>
                  <a:prstGeom prst="rect">
                    <a:avLst/>
                  </a:prstGeom>
                  <a:noFill/>
                </p:spPr>
                <p:txBody>
                  <a:bodyPr wrap="square" rtlCol="0">
                    <a:spAutoFit/>
                  </a:bodyPr>
                  <a:lstStyle/>
                  <a:p>
                    <a:pPr algn="just"/>
                    <a:r>
                      <a:rPr lang="en-US" sz="2100" dirty="0"/>
                      <a:t>-&gt; </a:t>
                    </a:r>
                    <a:r>
                      <a:rPr lang="en-US" sz="2100" b="1" dirty="0"/>
                      <a:t>Without</a:t>
                    </a:r>
                    <a:r>
                      <a:rPr lang="en-US" sz="2100" dirty="0"/>
                      <a:t> application of the RFI/QC filter.</a:t>
                    </a:r>
                  </a:p>
                  <a:p>
                    <a:pPr algn="just"/>
                    <a:r>
                      <a:rPr lang="en-US" dirty="0"/>
                      <a:t>[J. </a:t>
                    </a:r>
                    <a:r>
                      <a:rPr lang="en-US" dirty="0" err="1"/>
                      <a:t>Hoeyer</a:t>
                    </a:r>
                    <a:r>
                      <a:rPr lang="en-US" dirty="0"/>
                      <a:t> et al, submitted to RSE, 2019]</a:t>
                    </a:r>
                  </a:p>
                </p:txBody>
              </p:sp>
              <p:sp>
                <p:nvSpPr>
                  <p:cNvPr id="17" name="TextBox 16">
                    <a:extLst>
                      <a:ext uri="{FF2B5EF4-FFF2-40B4-BE49-F238E27FC236}">
                        <a16:creationId xmlns:a16="http://schemas.microsoft.com/office/drawing/2014/main" id="{78B012EB-CFA1-3D4A-8677-5C9AE1A662DC}"/>
                      </a:ext>
                    </a:extLst>
                  </p:cNvPr>
                  <p:cNvSpPr txBox="1"/>
                  <p:nvPr/>
                </p:nvSpPr>
                <p:spPr>
                  <a:xfrm>
                    <a:off x="7567447" y="30628989"/>
                    <a:ext cx="6536863" cy="1838202"/>
                  </a:xfrm>
                  <a:prstGeom prst="rect">
                    <a:avLst/>
                  </a:prstGeom>
                  <a:noFill/>
                </p:spPr>
                <p:txBody>
                  <a:bodyPr wrap="square" rtlCol="0">
                    <a:spAutoFit/>
                  </a:bodyPr>
                  <a:lstStyle/>
                  <a:p>
                    <a:pPr algn="just"/>
                    <a:r>
                      <a:rPr lang="en-US" sz="2100" dirty="0"/>
                      <a:t>-&gt; </a:t>
                    </a:r>
                    <a:r>
                      <a:rPr lang="en-US" sz="2100" b="1" dirty="0"/>
                      <a:t>With</a:t>
                    </a:r>
                    <a:r>
                      <a:rPr lang="en-US" sz="2100" dirty="0"/>
                      <a:t> application of the RFI/QC filter.</a:t>
                    </a:r>
                  </a:p>
                </p:txBody>
              </p:sp>
            </p:grpSp>
            <p:pic>
              <p:nvPicPr>
                <p:cNvPr id="15" name="Picture 5" descr="J:\Projects\ESA_CCI2\EGU_2018\EGU_std_no_RFImask.png">
                  <a:extLst>
                    <a:ext uri="{FF2B5EF4-FFF2-40B4-BE49-F238E27FC236}">
                      <a16:creationId xmlns:a16="http://schemas.microsoft.com/office/drawing/2014/main" id="{01A4EE4F-E3F9-BE4B-B012-3902074B1D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31" y="24640620"/>
                  <a:ext cx="6480000" cy="348923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6" descr="J:\Projects\ESA_CCI2\EGU_2018\EGU_std_RFImask.png">
                <a:extLst>
                  <a:ext uri="{FF2B5EF4-FFF2-40B4-BE49-F238E27FC236}">
                    <a16:creationId xmlns:a16="http://schemas.microsoft.com/office/drawing/2014/main" id="{09EB87DF-C611-754A-ADC4-86F6DCF70B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0397" y="24640620"/>
                <a:ext cx="6480000" cy="348923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Oval 9">
              <a:extLst>
                <a:ext uri="{FF2B5EF4-FFF2-40B4-BE49-F238E27FC236}">
                  <a16:creationId xmlns:a16="http://schemas.microsoft.com/office/drawing/2014/main" id="{84630213-C710-BF46-99AA-8CFB7F5EDDED}"/>
                </a:ext>
              </a:extLst>
            </p:cNvPr>
            <p:cNvSpPr/>
            <p:nvPr/>
          </p:nvSpPr>
          <p:spPr>
            <a:xfrm>
              <a:off x="3578772" y="24562676"/>
              <a:ext cx="1134968" cy="8671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92A24B4-9B44-D24C-9D32-2D5B3EC5811C}"/>
                </a:ext>
              </a:extLst>
            </p:cNvPr>
            <p:cNvSpPr/>
            <p:nvPr/>
          </p:nvSpPr>
          <p:spPr>
            <a:xfrm>
              <a:off x="10320233" y="24562674"/>
              <a:ext cx="1134968" cy="8671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20434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306879-4A16-D247-99DE-EC06E6AA8EFA}"/>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8</a:t>
            </a:fld>
            <a:endParaRPr lang="en-US" dirty="0">
              <a:solidFill>
                <a:srgbClr val="1F497D"/>
              </a:solidFill>
            </a:endParaRPr>
          </a:p>
        </p:txBody>
      </p:sp>
      <p:sp>
        <p:nvSpPr>
          <p:cNvPr id="3" name="Content Placeholder 2">
            <a:extLst>
              <a:ext uri="{FF2B5EF4-FFF2-40B4-BE49-F238E27FC236}">
                <a16:creationId xmlns:a16="http://schemas.microsoft.com/office/drawing/2014/main" id="{640F935B-1852-5E49-94E3-9CE3F6538E3F}"/>
              </a:ext>
            </a:extLst>
          </p:cNvPr>
          <p:cNvSpPr>
            <a:spLocks noGrp="1"/>
          </p:cNvSpPr>
          <p:nvPr>
            <p:ph sz="quarter" idx="10"/>
          </p:nvPr>
        </p:nvSpPr>
        <p:spPr/>
        <p:txBody>
          <a:bodyPr/>
          <a:lstStyle/>
          <a:p>
            <a:r>
              <a:rPr lang="en-US" sz="2400" dirty="0"/>
              <a:t>SST-VC: very active and motivated team, current membership:</a:t>
            </a:r>
          </a:p>
          <a:p>
            <a:pPr lvl="1"/>
            <a:r>
              <a:rPr lang="en-US" sz="2400" dirty="0"/>
              <a:t>NOAA, NASA, EUMETSAT, ESA, BoM/CSIRO, UKSA, CMA, KMA, ISRO, JAXA, SANSA</a:t>
            </a:r>
          </a:p>
          <a:p>
            <a:endParaRPr lang="en-US" sz="1400" dirty="0"/>
          </a:p>
          <a:p>
            <a:r>
              <a:rPr lang="en-US" sz="2400" dirty="0"/>
              <a:t>Ed Armstrong (NASA) to replace Ken Casey (NOAA) – October 2019</a:t>
            </a:r>
          </a:p>
          <a:p>
            <a:endParaRPr lang="en-US" sz="1400" dirty="0"/>
          </a:p>
          <a:p>
            <a:r>
              <a:rPr lang="en-US" sz="2400" dirty="0"/>
              <a:t>Christo Whittle (representing SANSA) to replace Anne O’Carroll (EUMETSAT) – October 2020</a:t>
            </a:r>
          </a:p>
          <a:p>
            <a:endParaRPr lang="en-US" sz="1400" dirty="0"/>
          </a:p>
          <a:p>
            <a:r>
              <a:rPr lang="en-US" sz="2400" dirty="0"/>
              <a:t>New leadership brings opportunity to refocus on new challenges, given successful completion of recent activities.</a:t>
            </a:r>
          </a:p>
          <a:p>
            <a:endParaRPr lang="en-GB" sz="2400" dirty="0"/>
          </a:p>
          <a:p>
            <a:endParaRPr lang="en-US" dirty="0"/>
          </a:p>
        </p:txBody>
      </p:sp>
      <p:sp>
        <p:nvSpPr>
          <p:cNvPr id="4" name="Content Placeholder 3">
            <a:extLst>
              <a:ext uri="{FF2B5EF4-FFF2-40B4-BE49-F238E27FC236}">
                <a16:creationId xmlns:a16="http://schemas.microsoft.com/office/drawing/2014/main" id="{86028056-D2AF-B340-966F-5241CA9BC041}"/>
              </a:ext>
            </a:extLst>
          </p:cNvPr>
          <p:cNvSpPr>
            <a:spLocks noGrp="1"/>
          </p:cNvSpPr>
          <p:nvPr>
            <p:ph sz="quarter" idx="11"/>
          </p:nvPr>
        </p:nvSpPr>
        <p:spPr/>
        <p:txBody>
          <a:bodyPr/>
          <a:lstStyle/>
          <a:p>
            <a:r>
              <a:rPr lang="en-US" dirty="0"/>
              <a:t>CEOS SST-VC Membership and Leadership Rotation</a:t>
            </a:r>
            <a:endParaRPr lang="en-GB" dirty="0"/>
          </a:p>
        </p:txBody>
      </p:sp>
    </p:spTree>
    <p:extLst>
      <p:ext uri="{BB962C8B-B14F-4D97-AF65-F5344CB8AC3E}">
        <p14:creationId xmlns:p14="http://schemas.microsoft.com/office/powerpoint/2010/main" val="26613954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78018-958B-404B-AE1F-F5672AFC2724}"/>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9</a:t>
            </a:fld>
            <a:endParaRPr lang="en-US" dirty="0">
              <a:solidFill>
                <a:srgbClr val="1F497D"/>
              </a:solidFill>
            </a:endParaRPr>
          </a:p>
        </p:txBody>
      </p:sp>
      <p:sp>
        <p:nvSpPr>
          <p:cNvPr id="3" name="Content Placeholder 2">
            <a:extLst>
              <a:ext uri="{FF2B5EF4-FFF2-40B4-BE49-F238E27FC236}">
                <a16:creationId xmlns:a16="http://schemas.microsoft.com/office/drawing/2014/main" id="{855A4219-69D6-D64A-8A2A-9FB004541BE7}"/>
              </a:ext>
            </a:extLst>
          </p:cNvPr>
          <p:cNvSpPr>
            <a:spLocks noGrp="1"/>
          </p:cNvSpPr>
          <p:nvPr>
            <p:ph sz="quarter" idx="10"/>
          </p:nvPr>
        </p:nvSpPr>
        <p:spPr/>
        <p:txBody>
          <a:bodyPr/>
          <a:lstStyle/>
          <a:p>
            <a:r>
              <a:rPr lang="en-US" sz="2400" dirty="0"/>
              <a:t>Engaging early career scientists and how to encourage them to participate in GHRSST / SST-VC</a:t>
            </a:r>
          </a:p>
          <a:p>
            <a:r>
              <a:rPr lang="en-US" sz="2400" dirty="0"/>
              <a:t>Improved search relevancy/decision tree based GHRSST product search</a:t>
            </a:r>
          </a:p>
          <a:p>
            <a:r>
              <a:rPr lang="en-US" sz="2400" dirty="0"/>
              <a:t>Possibility an integrated SST / sea-ice temperature dataset, southern ocean</a:t>
            </a:r>
          </a:p>
          <a:p>
            <a:r>
              <a:rPr lang="en-US" sz="2400" dirty="0"/>
              <a:t>Integrated cross-VC products, to advance ARD concepts</a:t>
            </a:r>
          </a:p>
          <a:p>
            <a:r>
              <a:rPr lang="en-US" sz="2400" dirty="0"/>
              <a:t>An SST “CEOS Data Cube”</a:t>
            </a:r>
          </a:p>
          <a:p>
            <a:r>
              <a:rPr lang="en-US" sz="2400" dirty="0"/>
              <a:t>Assessing and monitoring of RFI impacts</a:t>
            </a:r>
          </a:p>
          <a:p>
            <a:r>
              <a:rPr lang="en-US" sz="2400" dirty="0"/>
              <a:t>More explicit collaboration with the other VCs</a:t>
            </a:r>
          </a:p>
          <a:p>
            <a:r>
              <a:rPr lang="en-US" sz="2400" dirty="0"/>
              <a:t>Improving and standardizing SST granule quality documentation and descriptions</a:t>
            </a:r>
          </a:p>
          <a:p>
            <a:r>
              <a:rPr lang="en-US" sz="2400" dirty="0"/>
              <a:t>…</a:t>
            </a:r>
          </a:p>
          <a:p>
            <a:endParaRPr lang="en-GB" sz="2400" dirty="0"/>
          </a:p>
          <a:p>
            <a:pPr marL="0" indent="0">
              <a:buNone/>
            </a:pPr>
            <a:endParaRPr lang="en-US" sz="2400" dirty="0"/>
          </a:p>
        </p:txBody>
      </p:sp>
      <p:sp>
        <p:nvSpPr>
          <p:cNvPr id="4" name="Content Placeholder 3">
            <a:extLst>
              <a:ext uri="{FF2B5EF4-FFF2-40B4-BE49-F238E27FC236}">
                <a16:creationId xmlns:a16="http://schemas.microsoft.com/office/drawing/2014/main" id="{BFAA244D-7038-554F-9095-AFBC224F9269}"/>
              </a:ext>
            </a:extLst>
          </p:cNvPr>
          <p:cNvSpPr>
            <a:spLocks noGrp="1"/>
          </p:cNvSpPr>
          <p:nvPr>
            <p:ph sz="quarter" idx="11"/>
          </p:nvPr>
        </p:nvSpPr>
        <p:spPr/>
        <p:txBody>
          <a:bodyPr/>
          <a:lstStyle/>
          <a:p>
            <a:r>
              <a:rPr lang="en-US" dirty="0"/>
              <a:t>Potential Key Activities for SST-VC from 2019 and Beyond</a:t>
            </a:r>
            <a:endParaRPr lang="en-GB" dirty="0"/>
          </a:p>
          <a:p>
            <a:endParaRPr lang="en-US" dirty="0"/>
          </a:p>
        </p:txBody>
      </p:sp>
    </p:spTree>
    <p:extLst>
      <p:ext uri="{BB962C8B-B14F-4D97-AF65-F5344CB8AC3E}">
        <p14:creationId xmlns:p14="http://schemas.microsoft.com/office/powerpoint/2010/main" val="1505234278"/>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3021</TotalTime>
  <Words>899</Words>
  <Application>Microsoft Macintosh PowerPoint</Application>
  <PresentationFormat>Widescreen</PresentationFormat>
  <Paragraphs>83</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Bold</vt:lpstr>
      <vt:lpstr>Avenir Roman</vt:lpstr>
      <vt:lpstr>Calibri</vt:lpstr>
      <vt:lpstr>Courier New</vt:lpstr>
      <vt:lpstr>Helvetica</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George Dyke</cp:lastModifiedBy>
  <cp:revision>108</cp:revision>
  <cp:lastPrinted>2017-08-23T16:50:31Z</cp:lastPrinted>
  <dcterms:created xsi:type="dcterms:W3CDTF">2017-04-07T17:29:45Z</dcterms:created>
  <dcterms:modified xsi:type="dcterms:W3CDTF">2019-09-12T16:42:59Z</dcterms:modified>
</cp:coreProperties>
</file>