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64" r:id="rId6"/>
    <p:sldId id="265" r:id="rId7"/>
    <p:sldId id="285" r:id="rId8"/>
    <p:sldId id="283" r:id="rId9"/>
    <p:sldId id="275" r:id="rId10"/>
    <p:sldId id="270" r:id="rId11"/>
    <p:sldId id="271" r:id="rId12"/>
    <p:sldId id="272" r:id="rId13"/>
    <p:sldId id="269" r:id="rId14"/>
    <p:sldId id="273" r:id="rId15"/>
    <p:sldId id="281" r:id="rId16"/>
    <p:sldId id="282" r:id="rId17"/>
    <p:sldId id="266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2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61991D-83E3-4156-9113-E956EBD8873F}" v="44" dt="2019-09-09T14:35:42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37" autoAdjust="0"/>
    <p:restoredTop sz="96400" autoAdjust="0"/>
  </p:normalViewPr>
  <p:slideViewPr>
    <p:cSldViewPr snapToGrid="0" snapToObjects="1" showGuides="1">
      <p:cViewPr varScale="1">
        <p:scale>
          <a:sx n="147" d="100"/>
          <a:sy n="147" d="100"/>
        </p:scale>
        <p:origin x="810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bahn, Steven T" userId="74f78959-93e5-47c8-af52-50aa49d29fae" providerId="ADAL" clId="{1861991D-83E3-4156-9113-E956EBD8873F}"/>
    <pc:docChg chg="custSel addSld delSld modSld sldOrd">
      <pc:chgData name="Labahn, Steven T" userId="74f78959-93e5-47c8-af52-50aa49d29fae" providerId="ADAL" clId="{1861991D-83E3-4156-9113-E956EBD8873F}" dt="2019-09-09T14:44:18.705" v="483" actId="6549"/>
      <pc:docMkLst>
        <pc:docMk/>
      </pc:docMkLst>
      <pc:sldChg chg="modSp">
        <pc:chgData name="Labahn, Steven T" userId="74f78959-93e5-47c8-af52-50aa49d29fae" providerId="ADAL" clId="{1861991D-83E3-4156-9113-E956EBD8873F}" dt="2019-09-09T14:29:15.139" v="420" actId="20577"/>
        <pc:sldMkLst>
          <pc:docMk/>
          <pc:sldMk cId="3702507313" sldId="264"/>
        </pc:sldMkLst>
        <pc:spChg chg="mod">
          <ac:chgData name="Labahn, Steven T" userId="74f78959-93e5-47c8-af52-50aa49d29fae" providerId="ADAL" clId="{1861991D-83E3-4156-9113-E956EBD8873F}" dt="2019-09-09T14:29:15.139" v="420" actId="20577"/>
          <ac:spMkLst>
            <pc:docMk/>
            <pc:sldMk cId="3702507313" sldId="264"/>
            <ac:spMk id="2" creationId="{E3F47B92-845C-42F9-A603-BEDCFEE1B0EA}"/>
          </ac:spMkLst>
        </pc:spChg>
      </pc:sldChg>
      <pc:sldChg chg="ord">
        <pc:chgData name="Labahn, Steven T" userId="74f78959-93e5-47c8-af52-50aa49d29fae" providerId="ADAL" clId="{1861991D-83E3-4156-9113-E956EBD8873F}" dt="2019-09-09T14:35:42.528" v="452"/>
        <pc:sldMkLst>
          <pc:docMk/>
          <pc:sldMk cId="3538492106" sldId="266"/>
        </pc:sldMkLst>
      </pc:sldChg>
      <pc:sldChg chg="modSp del">
        <pc:chgData name="Labahn, Steven T" userId="74f78959-93e5-47c8-af52-50aa49d29fae" providerId="ADAL" clId="{1861991D-83E3-4156-9113-E956EBD8873F}" dt="2019-09-09T14:25:52.767" v="405" actId="2696"/>
        <pc:sldMkLst>
          <pc:docMk/>
          <pc:sldMk cId="3160344025" sldId="267"/>
        </pc:sldMkLst>
        <pc:spChg chg="mod">
          <ac:chgData name="Labahn, Steven T" userId="74f78959-93e5-47c8-af52-50aa49d29fae" providerId="ADAL" clId="{1861991D-83E3-4156-9113-E956EBD8873F}" dt="2019-09-09T14:25:18.346" v="397"/>
          <ac:spMkLst>
            <pc:docMk/>
            <pc:sldMk cId="3160344025" sldId="267"/>
            <ac:spMk id="3" creationId="{6606C521-BF5A-43B5-83AC-4F59B2012E0E}"/>
          </ac:spMkLst>
        </pc:spChg>
      </pc:sldChg>
      <pc:sldChg chg="modSp">
        <pc:chgData name="Labahn, Steven T" userId="74f78959-93e5-47c8-af52-50aa49d29fae" providerId="ADAL" clId="{1861991D-83E3-4156-9113-E956EBD8873F}" dt="2019-09-09T13:47:17.179" v="11" actId="13926"/>
        <pc:sldMkLst>
          <pc:docMk/>
          <pc:sldMk cId="1350915561" sldId="273"/>
        </pc:sldMkLst>
        <pc:spChg chg="mod">
          <ac:chgData name="Labahn, Steven T" userId="74f78959-93e5-47c8-af52-50aa49d29fae" providerId="ADAL" clId="{1861991D-83E3-4156-9113-E956EBD8873F}" dt="2019-09-09T13:47:17.179" v="11" actId="13926"/>
          <ac:spMkLst>
            <pc:docMk/>
            <pc:sldMk cId="1350915561" sldId="273"/>
            <ac:spMk id="3" creationId="{6606C521-BF5A-43B5-83AC-4F59B2012E0E}"/>
          </ac:spMkLst>
        </pc:spChg>
      </pc:sldChg>
      <pc:sldChg chg="del">
        <pc:chgData name="Labahn, Steven T" userId="74f78959-93e5-47c8-af52-50aa49d29fae" providerId="ADAL" clId="{1861991D-83E3-4156-9113-E956EBD8873F}" dt="2019-09-09T13:48:19.048" v="13" actId="2696"/>
        <pc:sldMkLst>
          <pc:docMk/>
          <pc:sldMk cId="2884328564" sldId="276"/>
        </pc:sldMkLst>
      </pc:sldChg>
      <pc:sldChg chg="del">
        <pc:chgData name="Labahn, Steven T" userId="74f78959-93e5-47c8-af52-50aa49d29fae" providerId="ADAL" clId="{1861991D-83E3-4156-9113-E956EBD8873F}" dt="2019-09-09T13:48:22.164" v="14" actId="2696"/>
        <pc:sldMkLst>
          <pc:docMk/>
          <pc:sldMk cId="2355649551" sldId="279"/>
        </pc:sldMkLst>
      </pc:sldChg>
      <pc:sldChg chg="del">
        <pc:chgData name="Labahn, Steven T" userId="74f78959-93e5-47c8-af52-50aa49d29fae" providerId="ADAL" clId="{1861991D-83E3-4156-9113-E956EBD8873F}" dt="2019-09-09T14:35:21.272" v="450" actId="2696"/>
        <pc:sldMkLst>
          <pc:docMk/>
          <pc:sldMk cId="1620748935" sldId="280"/>
        </pc:sldMkLst>
      </pc:sldChg>
      <pc:sldChg chg="modSp ord">
        <pc:chgData name="Labahn, Steven T" userId="74f78959-93e5-47c8-af52-50aa49d29fae" providerId="ADAL" clId="{1861991D-83E3-4156-9113-E956EBD8873F}" dt="2019-09-09T14:35:12.288" v="449"/>
        <pc:sldMkLst>
          <pc:docMk/>
          <pc:sldMk cId="2761218471" sldId="282"/>
        </pc:sldMkLst>
        <pc:graphicFrameChg chg="modGraphic">
          <ac:chgData name="Labahn, Steven T" userId="74f78959-93e5-47c8-af52-50aa49d29fae" providerId="ADAL" clId="{1861991D-83E3-4156-9113-E956EBD8873F}" dt="2019-09-09T13:44:07.817" v="1" actId="13926"/>
          <ac:graphicFrameMkLst>
            <pc:docMk/>
            <pc:sldMk cId="2761218471" sldId="282"/>
            <ac:graphicFrameMk id="6" creationId="{759826EB-B916-47AD-B1E2-3FD0EE1C5E67}"/>
          </ac:graphicFrameMkLst>
        </pc:graphicFrameChg>
      </pc:sldChg>
      <pc:sldChg chg="addSp delSp modSp ord">
        <pc:chgData name="Labahn, Steven T" userId="74f78959-93e5-47c8-af52-50aa49d29fae" providerId="ADAL" clId="{1861991D-83E3-4156-9113-E956EBD8873F}" dt="2019-09-09T14:44:18.705" v="483" actId="6549"/>
        <pc:sldMkLst>
          <pc:docMk/>
          <pc:sldMk cId="84280164" sldId="283"/>
        </pc:sldMkLst>
        <pc:spChg chg="mod">
          <ac:chgData name="Labahn, Steven T" userId="74f78959-93e5-47c8-af52-50aa49d29fae" providerId="ADAL" clId="{1861991D-83E3-4156-9113-E956EBD8873F}" dt="2019-09-09T14:44:18.705" v="483" actId="6549"/>
          <ac:spMkLst>
            <pc:docMk/>
            <pc:sldMk cId="84280164" sldId="283"/>
            <ac:spMk id="3" creationId="{30F0ADF7-5BA6-4978-971E-F35A63B5000E}"/>
          </ac:spMkLst>
        </pc:spChg>
        <pc:spChg chg="add del mod">
          <ac:chgData name="Labahn, Steven T" userId="74f78959-93e5-47c8-af52-50aa49d29fae" providerId="ADAL" clId="{1861991D-83E3-4156-9113-E956EBD8873F}" dt="2019-09-09T14:31:33.959" v="421"/>
          <ac:spMkLst>
            <pc:docMk/>
            <pc:sldMk cId="84280164" sldId="283"/>
            <ac:spMk id="5" creationId="{3DE70FB8-6BB6-4B96-9DC0-0256A2C59A14}"/>
          </ac:spMkLst>
        </pc:spChg>
        <pc:spChg chg="add del mod">
          <ac:chgData name="Labahn, Steven T" userId="74f78959-93e5-47c8-af52-50aa49d29fae" providerId="ADAL" clId="{1861991D-83E3-4156-9113-E956EBD8873F}" dt="2019-09-09T14:31:33.959" v="421"/>
          <ac:spMkLst>
            <pc:docMk/>
            <pc:sldMk cId="84280164" sldId="283"/>
            <ac:spMk id="6" creationId="{9467C1E9-74CF-4420-97A4-6AA2C43E16D5}"/>
          </ac:spMkLst>
        </pc:spChg>
        <pc:spChg chg="add del mod">
          <ac:chgData name="Labahn, Steven T" userId="74f78959-93e5-47c8-af52-50aa49d29fae" providerId="ADAL" clId="{1861991D-83E3-4156-9113-E956EBD8873F}" dt="2019-09-09T14:31:33.959" v="421"/>
          <ac:spMkLst>
            <pc:docMk/>
            <pc:sldMk cId="84280164" sldId="283"/>
            <ac:spMk id="7" creationId="{1881AA99-018D-4F0B-9987-44EFBD71F72B}"/>
          </ac:spMkLst>
        </pc:spChg>
      </pc:sldChg>
      <pc:sldChg chg="add del">
        <pc:chgData name="Labahn, Steven T" userId="74f78959-93e5-47c8-af52-50aa49d29fae" providerId="ADAL" clId="{1861991D-83E3-4156-9113-E956EBD8873F}" dt="2019-09-09T14:04:20.189" v="42" actId="2696"/>
        <pc:sldMkLst>
          <pc:docMk/>
          <pc:sldMk cId="422503092" sldId="284"/>
        </pc:sldMkLst>
      </pc:sldChg>
      <pc:sldChg chg="modSp add ord">
        <pc:chgData name="Labahn, Steven T" userId="74f78959-93e5-47c8-af52-50aa49d29fae" providerId="ADAL" clId="{1861991D-83E3-4156-9113-E956EBD8873F}" dt="2019-09-09T14:42:58.277" v="482" actId="20577"/>
        <pc:sldMkLst>
          <pc:docMk/>
          <pc:sldMk cId="4226942532" sldId="285"/>
        </pc:sldMkLst>
        <pc:spChg chg="mod">
          <ac:chgData name="Labahn, Steven T" userId="74f78959-93e5-47c8-af52-50aa49d29fae" providerId="ADAL" clId="{1861991D-83E3-4156-9113-E956EBD8873F}" dt="2019-09-09T14:15:28.551" v="240" actId="255"/>
          <ac:spMkLst>
            <pc:docMk/>
            <pc:sldMk cId="4226942532" sldId="285"/>
            <ac:spMk id="2" creationId="{E3F47B92-845C-42F9-A603-BEDCFEE1B0EA}"/>
          </ac:spMkLst>
        </pc:spChg>
        <pc:spChg chg="mod">
          <ac:chgData name="Labahn, Steven T" userId="74f78959-93e5-47c8-af52-50aa49d29fae" providerId="ADAL" clId="{1861991D-83E3-4156-9113-E956EBD8873F}" dt="2019-09-09T14:42:58.277" v="482" actId="20577"/>
          <ac:spMkLst>
            <pc:docMk/>
            <pc:sldMk cId="4226942532" sldId="285"/>
            <ac:spMk id="3" creationId="{6606C521-BF5A-43B5-83AC-4F59B2012E0E}"/>
          </ac:spMkLst>
        </pc:spChg>
      </pc:sldChg>
      <pc:sldMasterChg chg="delSldLayout">
        <pc:chgData name="Labahn, Steven T" userId="74f78959-93e5-47c8-af52-50aa49d29fae" providerId="ADAL" clId="{1861991D-83E3-4156-9113-E956EBD8873F}" dt="2019-09-09T14:35:21.275" v="451" actId="2696"/>
        <pc:sldMasterMkLst>
          <pc:docMk/>
          <pc:sldMasterMk cId="2839687880" sldId="2147483648"/>
        </pc:sldMasterMkLst>
        <pc:sldLayoutChg chg="del">
          <pc:chgData name="Labahn, Steven T" userId="74f78959-93e5-47c8-af52-50aa49d29fae" providerId="ADAL" clId="{1861991D-83E3-4156-9113-E956EBD8873F}" dt="2019-09-09T14:35:21.275" v="451" actId="2696"/>
          <pc:sldLayoutMkLst>
            <pc:docMk/>
            <pc:sldMasterMk cId="2839687880" sldId="2147483648"/>
            <pc:sldLayoutMk cId="1909264232" sldId="214748365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7256F-CE19-B045-966B-849EA7F16953}" type="datetimeFigureOut">
              <a:rPr lang="en-US" smtClean="0"/>
              <a:t>9/9/2019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11BCD-6F5B-C84D-8005-0C8CF2D2B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54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11BCD-6F5B-C84D-8005-0C8CF2D2BA5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44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057" y="693"/>
            <a:ext cx="2011743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011743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716" y="0"/>
            <a:ext cx="6858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009" y="1601258"/>
            <a:ext cx="8499737" cy="845932"/>
          </a:xfrm>
          <a:ln>
            <a:noFill/>
          </a:ln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009" y="2729257"/>
            <a:ext cx="6086546" cy="2241504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13" name="ceos_logo.png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09" y="23478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0"/>
          <p:cNvSpPr txBox="1">
            <a:spLocks/>
          </p:cNvSpPr>
          <p:nvPr userDrawn="1"/>
        </p:nvSpPr>
        <p:spPr>
          <a:xfrm>
            <a:off x="493009" y="126401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  <p:extLst>
      <p:ext uri="{BB962C8B-B14F-4D97-AF65-F5344CB8AC3E}">
        <p14:creationId xmlns:p14="http://schemas.microsoft.com/office/powerpoint/2010/main" val="47089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Google Shape;9;p3">
            <a:extLst>
              <a:ext uri="{FF2B5EF4-FFF2-40B4-BE49-F238E27FC236}">
                <a16:creationId xmlns:a16="http://schemas.microsoft.com/office/drawing/2014/main" id="{D713F5C1-3155-4E59-B246-6FD77DF62061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37600" y="4947464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2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342900"/>
              <a:t>‹#›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02675" y="114300"/>
            <a:ext cx="5799908" cy="742950"/>
          </a:xfrm>
          <a:prstGeom prst="rect">
            <a:avLst/>
          </a:prstGeom>
        </p:spPr>
        <p:txBody>
          <a:bodyPr anchor="ctr"/>
          <a:lstStyle>
            <a:lvl1pPr algn="l">
              <a:defRPr sz="2100">
                <a:latin typeface="+mj-lt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00399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521" y="1"/>
            <a:ext cx="6155478" cy="1097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6155483" cy="109708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0674" y="122549"/>
            <a:ext cx="586453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53" y="1200151"/>
            <a:ext cx="8958370" cy="3653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Google Shape;11;p3">
            <a:extLst>
              <a:ext uri="{FF2B5EF4-FFF2-40B4-BE49-F238E27FC236}">
                <a16:creationId xmlns:a16="http://schemas.microsoft.com/office/drawing/2014/main" id="{DA0E654C-F3F2-4C2B-BAF3-0212151D6200}"/>
              </a:ext>
            </a:extLst>
          </p:cNvPr>
          <p:cNvSpPr/>
          <p:nvPr userDrawn="1"/>
        </p:nvSpPr>
        <p:spPr>
          <a:xfrm>
            <a:off x="101599" y="4916625"/>
            <a:ext cx="2794001" cy="228597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" tIns="0" rIns="4572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1" u="none" strike="noStrike" cap="none" dirty="0">
                <a:solidFill>
                  <a:schemeClr val="dk2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SIT Technical Workshop: 9-12 September 2019</a:t>
            </a:r>
            <a:endParaRPr sz="1000" b="0" i="1" u="none" strike="noStrike" cap="none" dirty="0">
              <a:solidFill>
                <a:schemeClr val="dk2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1" name="Google Shape;9;p3">
            <a:extLst>
              <a:ext uri="{FF2B5EF4-FFF2-40B4-BE49-F238E27FC236}">
                <a16:creationId xmlns:a16="http://schemas.microsoft.com/office/drawing/2014/main" id="{A460FADC-7F60-41D8-9CA6-73AE972B6C73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37600" y="4947464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0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8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2400" b="1" kern="1200">
          <a:solidFill>
            <a:srgbClr val="FFFFFF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00256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256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256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00256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256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earthobservations.org/geoweek19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dam.Lewis@ga.gov.au" TargetMode="External"/><Relationship Id="rId2" Type="http://schemas.openxmlformats.org/officeDocument/2006/relationships/hyperlink" Target="mailto:matthew@symbioscomms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abahn@usgs.gov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eos.org/ard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ceos.org/ard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ceos.org/meetings/lsi-vc-8-geoglam-sdcg-16-joint-meetin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;p4">
            <a:extLst>
              <a:ext uri="{FF2B5EF4-FFF2-40B4-BE49-F238E27FC236}">
                <a16:creationId xmlns:a16="http://schemas.microsoft.com/office/drawing/2014/main" id="{7B0AF753-5567-4237-9441-234291D25FDC}"/>
              </a:ext>
            </a:extLst>
          </p:cNvPr>
          <p:cNvSpPr/>
          <p:nvPr/>
        </p:nvSpPr>
        <p:spPr>
          <a:xfrm>
            <a:off x="506583" y="3181752"/>
            <a:ext cx="4611602" cy="1549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Steve Labahn, USGS, LSI-VC Co-Lead</a:t>
            </a:r>
          </a:p>
          <a:p>
            <a:r>
              <a:rPr lang="en-US" sz="20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CEOS 2019 SIT Technical Workshop</a:t>
            </a:r>
          </a:p>
          <a:p>
            <a:r>
              <a:rPr lang="en-US" sz="20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Session 5.7</a:t>
            </a:r>
          </a:p>
          <a:p>
            <a:r>
              <a:rPr lang="en-US" sz="20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Fairbanks, Alaska  USA</a:t>
            </a:r>
          </a:p>
          <a:p>
            <a:r>
              <a:rPr lang="en-US" sz="20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11-12 September 2019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C280AA4-3B12-4FAB-9E31-38303058FB00}"/>
              </a:ext>
            </a:extLst>
          </p:cNvPr>
          <p:cNvSpPr txBox="1">
            <a:spLocks/>
          </p:cNvSpPr>
          <p:nvPr/>
        </p:nvSpPr>
        <p:spPr>
          <a:xfrm>
            <a:off x="502920" y="1558777"/>
            <a:ext cx="6565527" cy="107185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/>
              <a:t>Land Surface Imaging</a:t>
            </a:r>
          </a:p>
          <a:p>
            <a:r>
              <a:rPr lang="en-US" dirty="0"/>
              <a:t>Virtual Constellation (LSI-VC)</a:t>
            </a:r>
          </a:p>
        </p:txBody>
      </p:sp>
    </p:spTree>
    <p:extLst>
      <p:ext uri="{BB962C8B-B14F-4D97-AF65-F5344CB8AC3E}">
        <p14:creationId xmlns:p14="http://schemas.microsoft.com/office/powerpoint/2010/main" val="1161938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7B92-845C-42F9-A603-BEDCFEE1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 Week 2019</a:t>
            </a:r>
            <a:br>
              <a:rPr lang="en-US" dirty="0"/>
            </a:br>
            <a:r>
              <a:rPr lang="en-US" sz="14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http://www.earthobservations.org/geoweek19.php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6C521-BF5A-43B5-83AC-4F59B2012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Ministerial Summit / GEO-XVI Plenary / Industry Track / Exhibition / Side Events</a:t>
            </a:r>
          </a:p>
          <a:p>
            <a:pPr marL="101600" indent="0" algn="ctr">
              <a:spcBef>
                <a:spcPts val="0"/>
              </a:spcBef>
              <a:buNone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4-9 November 2019</a:t>
            </a:r>
          </a:p>
          <a:p>
            <a:pPr marL="101600" indent="0" algn="ctr">
              <a:spcBef>
                <a:spcPts val="0"/>
              </a:spcBef>
              <a:buNone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Canberra, Australia</a:t>
            </a:r>
          </a:p>
        </p:txBody>
      </p:sp>
      <p:sp>
        <p:nvSpPr>
          <p:cNvPr id="4" name="Google Shape;9;p3">
            <a:extLst>
              <a:ext uri="{FF2B5EF4-FFF2-40B4-BE49-F238E27FC236}">
                <a16:creationId xmlns:a16="http://schemas.microsoft.com/office/drawing/2014/main" id="{D58F5764-E886-4519-9BF9-694D8E2B562C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37600" y="4947464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z="1000" smtClean="0"/>
              <a:pPr/>
              <a:t>10</a:t>
            </a:fld>
            <a:endParaRPr lang="en-US" sz="10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93B675C-E2C6-4876-A44A-55C8C4DA3784}"/>
              </a:ext>
            </a:extLst>
          </p:cNvPr>
          <p:cNvGrpSpPr/>
          <p:nvPr/>
        </p:nvGrpSpPr>
        <p:grpSpPr>
          <a:xfrm>
            <a:off x="492134" y="1791979"/>
            <a:ext cx="8159733" cy="3092729"/>
            <a:chOff x="96253" y="1791979"/>
            <a:chExt cx="8159733" cy="309272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A739FE7-7F15-4D23-B1E8-7667EAD7E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8014" y="1791979"/>
              <a:ext cx="7367972" cy="309272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528A58A-AD34-48E2-AEC7-FDFE7395A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619518" y="2883964"/>
              <a:ext cx="2264440" cy="832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9608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6C521-BF5A-43B5-83AC-4F59B2012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2020 CEOS ARD Workshop</a:t>
            </a:r>
          </a:p>
          <a:p>
            <a:pPr marL="101600" indent="0" algn="ctr">
              <a:spcBef>
                <a:spcPts val="0"/>
              </a:spcBef>
              <a:buNone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Details forthcoming…</a:t>
            </a:r>
            <a:endParaRPr lang="en-US" sz="1800" dirty="0">
              <a:solidFill>
                <a:schemeClr val="tx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solidFill>
                <a:schemeClr val="tx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solidFill>
                <a:schemeClr val="tx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 very much look forward to continued engagement and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collaboration with the entire EO community!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solidFill>
                <a:schemeClr val="tx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solidFill>
                <a:schemeClr val="tx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 further information, please contact:</a:t>
            </a:r>
          </a:p>
          <a:p>
            <a:pPr marL="101600" indent="0" algn="ctr">
              <a:spcBef>
                <a:spcPts val="0"/>
              </a:spcBef>
              <a:buNone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Matt Steventon, Symbios, LSI-VC Secretariat, </a:t>
            </a:r>
            <a:r>
              <a:rPr lang="en-US" sz="1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matthew@symbioscomms.com</a:t>
            </a:r>
            <a:endParaRPr lang="en-US" sz="16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01600" indent="0" algn="ctr">
              <a:spcBef>
                <a:spcPts val="0"/>
              </a:spcBef>
              <a:buNone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Adam Lewis, GA, LSI-VC Co-Lead, </a:t>
            </a:r>
            <a:r>
              <a:rPr lang="en-US" sz="1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Adam.Lewis@ga.gov.au</a:t>
            </a:r>
            <a:endParaRPr lang="en-US" sz="16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01600" indent="0" algn="ctr">
              <a:spcBef>
                <a:spcPts val="0"/>
              </a:spcBef>
              <a:buNone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Steve Labahn, USGS, LSI-VC Co-Lead, </a:t>
            </a:r>
            <a:r>
              <a:rPr lang="en-US" sz="1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labahn@usgs.gov</a:t>
            </a:r>
            <a:endParaRPr lang="en-US" sz="16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Google Shape;9;p3">
            <a:extLst>
              <a:ext uri="{FF2B5EF4-FFF2-40B4-BE49-F238E27FC236}">
                <a16:creationId xmlns:a16="http://schemas.microsoft.com/office/drawing/2014/main" id="{D58F5764-E886-4519-9BF9-694D8E2B562C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37600" y="4947464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z="1000" smtClean="0"/>
              <a:pPr/>
              <a:t>11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350915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2386367-07A9-BE4C-ABD1-1E5E0E5788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3" b="25387"/>
          <a:stretch/>
        </p:blipFill>
        <p:spPr>
          <a:xfrm>
            <a:off x="0" y="1098507"/>
            <a:ext cx="9144000" cy="405045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037C45B-288A-1742-A4F3-1C34C0395657}"/>
              </a:ext>
            </a:extLst>
          </p:cNvPr>
          <p:cNvSpPr txBox="1">
            <a:spLocks/>
          </p:cNvSpPr>
          <p:nvPr/>
        </p:nvSpPr>
        <p:spPr>
          <a:xfrm>
            <a:off x="2314575" y="1327439"/>
            <a:ext cx="6000750" cy="348615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r" defTabSz="685800">
              <a:spcBef>
                <a:spcPts val="450"/>
              </a:spcBef>
              <a:spcAft>
                <a:spcPts val="450"/>
              </a:spcAft>
              <a:buNone/>
            </a:pPr>
            <a:r>
              <a:rPr lang="en-AU" sz="2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Questions?</a:t>
            </a:r>
            <a:endParaRPr lang="en-US" sz="24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5187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7B92-845C-42F9-A603-BEDCFEE1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Deliverables</a:t>
            </a:r>
          </a:p>
        </p:txBody>
      </p:sp>
      <p:sp>
        <p:nvSpPr>
          <p:cNvPr id="4" name="Google Shape;9;p3">
            <a:extLst>
              <a:ext uri="{FF2B5EF4-FFF2-40B4-BE49-F238E27FC236}">
                <a16:creationId xmlns:a16="http://schemas.microsoft.com/office/drawing/2014/main" id="{D58F5764-E886-4519-9BF9-694D8E2B562C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37600" y="4947464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z="1000" smtClean="0"/>
              <a:pPr/>
              <a:t>13</a:t>
            </a:fld>
            <a:endParaRPr lang="en-US" sz="100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59826EB-B916-47AD-B1E2-3FD0EE1C5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356931"/>
              </p:ext>
            </p:extLst>
          </p:nvPr>
        </p:nvGraphicFramePr>
        <p:xfrm>
          <a:off x="110464" y="1194283"/>
          <a:ext cx="8892387" cy="3658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515">
                  <a:extLst>
                    <a:ext uri="{9D8B030D-6E8A-4147-A177-3AD203B41FA5}">
                      <a16:colId xmlns:a16="http://schemas.microsoft.com/office/drawing/2014/main" val="2944416268"/>
                    </a:ext>
                  </a:extLst>
                </a:gridCol>
                <a:gridCol w="2067089">
                  <a:extLst>
                    <a:ext uri="{9D8B030D-6E8A-4147-A177-3AD203B41FA5}">
                      <a16:colId xmlns:a16="http://schemas.microsoft.com/office/drawing/2014/main" val="1650250150"/>
                    </a:ext>
                  </a:extLst>
                </a:gridCol>
                <a:gridCol w="6493783">
                  <a:extLst>
                    <a:ext uri="{9D8B030D-6E8A-4147-A177-3AD203B41FA5}">
                      <a16:colId xmlns:a16="http://schemas.microsoft.com/office/drawing/2014/main" val="3821146443"/>
                    </a:ext>
                  </a:extLst>
                </a:gridCol>
              </a:tblGrid>
              <a:tr h="930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u="none" strike="noStrike" dirty="0">
                          <a:effectLst/>
                        </a:rPr>
                        <a:t>Task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1" marR="5471" marT="54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u="none" strike="noStrike" dirty="0">
                          <a:effectLst/>
                        </a:rPr>
                        <a:t>Title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1" marR="5471" marT="54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u="none" strike="noStrike" dirty="0">
                          <a:effectLst/>
                        </a:rPr>
                        <a:t>Associated Actions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1" marR="5471" marT="5471" marB="0" anchor="ctr"/>
                </a:tc>
                <a:extLst>
                  <a:ext uri="{0D108BD9-81ED-4DB2-BD59-A6C34878D82A}">
                    <a16:rowId xmlns:a16="http://schemas.microsoft.com/office/drawing/2014/main" val="673848141"/>
                  </a:ext>
                </a:extLst>
              </a:tr>
              <a:tr h="4704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VC-31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1" marR="5471" marT="54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Evaluate CARD4L supply and user access</a:t>
                      </a:r>
                      <a:br>
                        <a:rPr lang="en-US" sz="600" u="none" strike="noStrike">
                          <a:effectLst/>
                        </a:rPr>
                      </a:br>
                      <a:r>
                        <a:rPr lang="en-US" sz="600" u="none" strike="noStrike">
                          <a:effectLst/>
                        </a:rPr>
                        <a:t>trials via pilot activities (e.g., with SDCG for GFOI, GEOGLAM)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1" marR="5471" marT="54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u="none" strike="noStrike" dirty="0">
                          <a:effectLst/>
                        </a:rPr>
                        <a:t>– SDCG led trial for GFOI </a:t>
                      </a:r>
                      <a:r>
                        <a:rPr lang="en-US" sz="600" b="1" u="none" strike="noStrike" dirty="0" err="1">
                          <a:effectLst/>
                        </a:rPr>
                        <a:t>utilising</a:t>
                      </a:r>
                      <a:r>
                        <a:rPr lang="en-US" sz="600" b="1" u="none" strike="noStrike" dirty="0">
                          <a:effectLst/>
                        </a:rPr>
                        <a:t> Digital Earth Africa</a:t>
                      </a:r>
                      <a:br>
                        <a:rPr lang="en-US" sz="600" b="1" u="none" strike="noStrike" dirty="0">
                          <a:effectLst/>
                        </a:rPr>
                      </a:br>
                      <a:r>
                        <a:rPr lang="en-US" sz="600" u="none" strike="noStrike" dirty="0">
                          <a:effectLst/>
                        </a:rPr>
                        <a:t>– LSI/CEOS Agencies to trial production and supply of CARD4L (including to third party data hosts/analysis platforms) (USGS + others)</a:t>
                      </a:r>
                      <a:br>
                        <a:rPr lang="en-US" sz="600" u="none" strike="noStrike" dirty="0">
                          <a:effectLst/>
                        </a:rPr>
                      </a:br>
                      <a:r>
                        <a:rPr lang="en-US" sz="600" u="none" strike="noStrike" dirty="0">
                          <a:effectLst/>
                        </a:rPr>
                        <a:t>– Investigation into COGs and STAC for CARD4L usability and discoverability and impact on PFS (USGS + others)</a:t>
                      </a:r>
                      <a:br>
                        <a:rPr lang="en-US" sz="600" u="none" strike="noStrike" dirty="0">
                          <a:effectLst/>
                        </a:rPr>
                      </a:br>
                      <a:r>
                        <a:rPr lang="en-US" sz="600" u="none" strike="noStrike" dirty="0">
                          <a:effectLst/>
                        </a:rPr>
                        <a:t>– GEOGLAM/JECAM CARD4L Pilot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1" marR="5471" marT="5471" marB="0" anchor="ctr"/>
                </a:tc>
                <a:extLst>
                  <a:ext uri="{0D108BD9-81ED-4DB2-BD59-A6C34878D82A}">
                    <a16:rowId xmlns:a16="http://schemas.microsoft.com/office/drawing/2014/main" val="2907689450"/>
                  </a:ext>
                </a:extLst>
              </a:tr>
              <a:tr h="3063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VC-33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1" marR="5471" marT="54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Complete Annual Update of the CARD4L Product Family Specifications (PFS)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1" marR="5471" marT="54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u="none" strike="noStrike" dirty="0">
                          <a:effectLst/>
                        </a:rPr>
                        <a:t>– Andreia tracking updates necessary in next cycle</a:t>
                      </a:r>
                      <a:br>
                        <a:rPr lang="en-US" sz="600" b="1" u="none" strike="noStrike" dirty="0">
                          <a:effectLst/>
                        </a:rPr>
                      </a:br>
                      <a:r>
                        <a:rPr lang="en-US" sz="600" b="1" u="none" strike="noStrike" dirty="0">
                          <a:effectLst/>
                        </a:rPr>
                        <a:t>– SAR Definition Team developing new SAR PFS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1" marR="5471" marT="5471" marB="0" anchor="ctr"/>
                </a:tc>
                <a:extLst>
                  <a:ext uri="{0D108BD9-81ED-4DB2-BD59-A6C34878D82A}">
                    <a16:rowId xmlns:a16="http://schemas.microsoft.com/office/drawing/2014/main" val="4241890849"/>
                  </a:ext>
                </a:extLst>
              </a:tr>
              <a:tr h="5580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VC-37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1" marR="5471" marT="54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CEOS Information Tool Improvements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1" marR="5471" marT="54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>
                          <a:effectLst/>
                        </a:rPr>
                        <a:t>– Identify potential modifications to existing CEOS information tools that can be made to help improve their value for (LSI) gap analyses</a:t>
                      </a:r>
                      <a:br>
                        <a:rPr lang="en-US" sz="600" u="none" strike="noStrike" dirty="0">
                          <a:effectLst/>
                        </a:rPr>
                      </a:br>
                      <a:r>
                        <a:rPr lang="en-US" sz="600" u="none" strike="noStrike" dirty="0">
                          <a:effectLst/>
                        </a:rPr>
                        <a:t>– Act as a beta tester for the MIM DB API</a:t>
                      </a:r>
                      <a:br>
                        <a:rPr lang="en-US" sz="600" u="none" strike="noStrike" dirty="0">
                          <a:effectLst/>
                        </a:rPr>
                      </a:br>
                      <a:r>
                        <a:rPr lang="en-US" sz="600" u="none" strike="noStrike" dirty="0">
                          <a:effectLst/>
                        </a:rPr>
                        <a:t>– Provide requirements/need for a MIM API web UI for gap analyses</a:t>
                      </a:r>
                      <a:br>
                        <a:rPr lang="en-US" sz="600" u="none" strike="noStrike" dirty="0">
                          <a:effectLst/>
                        </a:rPr>
                      </a:br>
                      <a:r>
                        <a:rPr lang="en-US" sz="600" b="1" u="none" strike="noStrike" dirty="0">
                          <a:effectLst/>
                        </a:rPr>
                        <a:t>– Develop initial version of a MIM web application (for custom timeline queries) (MIM team)</a:t>
                      </a:r>
                      <a:br>
                        <a:rPr lang="en-US" sz="600" b="1" u="none" strike="noStrike" dirty="0">
                          <a:effectLst/>
                        </a:rPr>
                      </a:br>
                      <a:r>
                        <a:rPr lang="en-US" sz="600" b="1" u="none" strike="noStrike" dirty="0">
                          <a:effectLst/>
                        </a:rPr>
                        <a:t>– SEO to make specific changes to the COVE tool based on feedback from (1)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1" marR="5471" marT="5471" marB="0" anchor="ctr"/>
                </a:tc>
                <a:extLst>
                  <a:ext uri="{0D108BD9-81ED-4DB2-BD59-A6C34878D82A}">
                    <a16:rowId xmlns:a16="http://schemas.microsoft.com/office/drawing/2014/main" val="4126063897"/>
                  </a:ext>
                </a:extLst>
              </a:tr>
              <a:tr h="3938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VC-39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1" marR="5471" marT="54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Formally define terms used in the context of the Moderate Resolution Interoperability (MRI) Initiative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1" marR="5471" marT="54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u="none" strike="noStrike" dirty="0">
                          <a:effectLst/>
                        </a:rPr>
                        <a:t>– MRI terminology document </a:t>
                      </a:r>
                      <a:r>
                        <a:rPr lang="en-US" sz="6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COMPLETE</a:t>
                      </a:r>
                      <a:br>
                        <a:rPr lang="en-US" sz="600" b="1" u="none" strike="noStrike" dirty="0">
                          <a:effectLst/>
                        </a:rPr>
                      </a:br>
                      <a:r>
                        <a:rPr lang="en-US" sz="600" u="none" strike="noStrike" dirty="0">
                          <a:effectLst/>
                        </a:rPr>
                        <a:t>– Steve/Ferran socializing with the rest of CEOS</a:t>
                      </a:r>
                      <a:br>
                        <a:rPr lang="en-US" sz="600" u="none" strike="noStrike" dirty="0">
                          <a:effectLst/>
                        </a:rPr>
                      </a:br>
                      <a:r>
                        <a:rPr lang="en-US" sz="600" u="none" strike="noStrike" dirty="0">
                          <a:effectLst/>
                        </a:rPr>
                        <a:t>– Matt to post online version once approved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1" marR="5471" marT="5471" marB="0" anchor="ctr"/>
                </a:tc>
                <a:extLst>
                  <a:ext uri="{0D108BD9-81ED-4DB2-BD59-A6C34878D82A}">
                    <a16:rowId xmlns:a16="http://schemas.microsoft.com/office/drawing/2014/main" val="2406164881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VC-40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1" marR="5471" marT="54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Complete Initial CARD4L Product Assessments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1" marR="5471" marT="54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u="none" strike="noStrike" dirty="0">
                          <a:effectLst/>
                        </a:rPr>
                        <a:t>– ESA and USGS to trial SR and ST self-assessments </a:t>
                      </a:r>
                      <a:r>
                        <a:rPr lang="en-US" sz="6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COMPLETE</a:t>
                      </a:r>
                      <a:br>
                        <a:rPr lang="en-US" sz="600" b="1" u="none" strike="noStrike" dirty="0">
                          <a:effectLst/>
                        </a:rPr>
                      </a:br>
                      <a:r>
                        <a:rPr lang="en-US" sz="600" u="none" strike="noStrike" dirty="0">
                          <a:effectLst/>
                        </a:rPr>
                        <a:t>– JAXA to trial NRB self-assessment </a:t>
                      </a:r>
                      <a:br>
                        <a:rPr lang="en-US" sz="600" u="none" strike="noStrike" dirty="0">
                          <a:effectLst/>
                        </a:rPr>
                      </a:br>
                      <a:r>
                        <a:rPr lang="en-US" sz="600" u="none" strike="noStrike" dirty="0">
                          <a:effectLst/>
                        </a:rPr>
                        <a:t>– Andreia to coordinate WGCV peer review of self-assessments</a:t>
                      </a:r>
                      <a:br>
                        <a:rPr lang="en-US" sz="600" u="none" strike="noStrike" dirty="0">
                          <a:effectLst/>
                        </a:rPr>
                      </a:br>
                      <a:r>
                        <a:rPr lang="en-US" sz="600" u="none" strike="noStrike" dirty="0">
                          <a:effectLst/>
                        </a:rPr>
                        <a:t>– ...</a:t>
                      </a:r>
                      <a:br>
                        <a:rPr lang="en-US" sz="600" u="none" strike="noStrike" dirty="0">
                          <a:effectLst/>
                        </a:rPr>
                      </a:br>
                      <a:r>
                        <a:rPr lang="en-US" sz="600" u="none" strike="noStrike" dirty="0">
                          <a:effectLst/>
                        </a:rPr>
                        <a:t>– Approve the first official CARD4L datasets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1" marR="5471" marT="5471" marB="0" anchor="ctr"/>
                </a:tc>
                <a:extLst>
                  <a:ext uri="{0D108BD9-81ED-4DB2-BD59-A6C34878D82A}">
                    <a16:rowId xmlns:a16="http://schemas.microsoft.com/office/drawing/2014/main" val="735637208"/>
                  </a:ext>
                </a:extLst>
              </a:tr>
              <a:tr h="8206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VC-41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1" marR="5471" marT="54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Pursue CEOS ARD promotion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1" marR="5471" marT="54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u="none" strike="noStrike" dirty="0">
                          <a:effectLst/>
                        </a:rPr>
                        <a:t>– Communication Package (information notes, current PFS, CARD4L website, introduction statement) </a:t>
                      </a:r>
                      <a:r>
                        <a:rPr lang="en-US" sz="6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COMPLETE</a:t>
                      </a:r>
                      <a:br>
                        <a:rPr lang="en-US" sz="600" b="1" u="none" strike="noStrike" dirty="0">
                          <a:effectLst/>
                        </a:rPr>
                      </a:br>
                      <a:r>
                        <a:rPr lang="en-US" sz="600" b="1" u="none" strike="noStrike" dirty="0">
                          <a:effectLst/>
                        </a:rPr>
                        <a:t>– Zolti following up the EARSC and DIAS provider promotion angle (</a:t>
                      </a:r>
                      <a:r>
                        <a:rPr lang="en-US" sz="6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there was no space in the upcoming EARSC meeting, however, we will work with them on a later date</a:t>
                      </a:r>
                      <a:r>
                        <a:rPr lang="en-US" sz="600" b="1" u="none" strike="noStrike" dirty="0">
                          <a:effectLst/>
                        </a:rPr>
                        <a:t>)</a:t>
                      </a:r>
                      <a:br>
                        <a:rPr lang="en-US" sz="600" b="1" u="none" strike="noStrike" dirty="0">
                          <a:effectLst/>
                        </a:rPr>
                      </a:br>
                      <a:r>
                        <a:rPr lang="en-US" sz="600" u="none" strike="noStrike" dirty="0">
                          <a:effectLst/>
                        </a:rPr>
                        <a:t>– LSI-VC to communicate actively with the commercial sector using the communication package and networks</a:t>
                      </a:r>
                      <a:br>
                        <a:rPr lang="en-US" sz="600" u="none" strike="noStrike" dirty="0">
                          <a:effectLst/>
                        </a:rPr>
                      </a:br>
                      <a:r>
                        <a:rPr lang="en-US" sz="600" b="1" u="none" strike="noStrike" dirty="0">
                          <a:effectLst/>
                        </a:rPr>
                        <a:t>– Andreia to coordinate CARD4L representation at major conferences and meetings (and maintain calendar). All to contribute to opportunities. </a:t>
                      </a:r>
                      <a:br>
                        <a:rPr lang="en-US" sz="600" b="1" u="none" strike="noStrike" dirty="0">
                          <a:effectLst/>
                        </a:rPr>
                      </a:br>
                      <a:r>
                        <a:rPr lang="en-US" sz="600" b="1" u="none" strike="noStrike" dirty="0">
                          <a:effectLst/>
                        </a:rPr>
                        <a:t>– Matt to promote CARD4L datasets via the CEOS ARD website stocktake page </a:t>
                      </a:r>
                      <a:r>
                        <a:rPr lang="en-US" sz="6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ON HOLD</a:t>
                      </a:r>
                      <a:br>
                        <a:rPr lang="en-US" sz="600" b="1" u="none" strike="noStrike" dirty="0">
                          <a:effectLst/>
                        </a:rPr>
                      </a:br>
                      <a:r>
                        <a:rPr lang="en-US" sz="600" u="none" strike="noStrike" dirty="0">
                          <a:effectLst/>
                        </a:rPr>
                        <a:t>– Promote CARD4L datasets via WGISS systems</a:t>
                      </a:r>
                      <a:br>
                        <a:rPr lang="en-US" sz="600" u="none" strike="noStrike" dirty="0">
                          <a:effectLst/>
                        </a:rPr>
                      </a:br>
                      <a:r>
                        <a:rPr lang="en-US" sz="600" b="1" u="none" strike="noStrike" dirty="0">
                          <a:effectLst/>
                        </a:rPr>
                        <a:t>– USGS to coordinate participation in the second Planet ARD workshop and try to influence agenda and target outcomes</a:t>
                      </a:r>
                      <a:br>
                        <a:rPr lang="en-US" sz="600" b="1" u="none" strike="noStrike" dirty="0">
                          <a:effectLst/>
                        </a:rPr>
                      </a:br>
                      <a:r>
                        <a:rPr lang="en-US" sz="600" u="none" strike="noStrike" dirty="0">
                          <a:effectLst/>
                        </a:rPr>
                        <a:t>– Encourage other CEOS Agencies to adopt CARD4L PFS and start generating CARD4L products (preferably as standard mission products)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1" marR="5471" marT="5471" marB="0" anchor="ctr"/>
                </a:tc>
                <a:extLst>
                  <a:ext uri="{0D108BD9-81ED-4DB2-BD59-A6C34878D82A}">
                    <a16:rowId xmlns:a16="http://schemas.microsoft.com/office/drawing/2014/main" val="1419396610"/>
                  </a:ext>
                </a:extLst>
              </a:tr>
              <a:tr h="4814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VC-42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1" marR="5471" marT="54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Open-source library for surface reflectance product generation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1" marR="5471" marT="54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u="none" strike="noStrike" dirty="0">
                          <a:effectLst/>
                        </a:rPr>
                        <a:t>– Define the library, what it will include, where it is to be hosted, and what contributions are needed to complete it</a:t>
                      </a:r>
                      <a:br>
                        <a:rPr lang="en-US" sz="600" b="1" u="none" strike="noStrike" dirty="0">
                          <a:effectLst/>
                        </a:rPr>
                      </a:br>
                      <a:r>
                        <a:rPr lang="en-US" sz="600" b="1" u="none" strike="noStrike" dirty="0">
                          <a:effectLst/>
                        </a:rPr>
                        <a:t>– ESA is in the process of making Sen2Cor open source</a:t>
                      </a:r>
                      <a:br>
                        <a:rPr lang="en-US" sz="600" b="1" u="none" strike="noStrike" dirty="0">
                          <a:effectLst/>
                        </a:rPr>
                      </a:br>
                      <a:r>
                        <a:rPr lang="en-US" sz="600" b="1" u="none" strike="noStrike" dirty="0">
                          <a:effectLst/>
                        </a:rPr>
                        <a:t>– ESA awarding contract to develop Sen2Like – first version expected by end-2019</a:t>
                      </a:r>
                      <a:br>
                        <a:rPr lang="en-US" sz="600" b="1" u="none" strike="noStrike" dirty="0">
                          <a:effectLst/>
                        </a:rPr>
                      </a:br>
                      <a:r>
                        <a:rPr lang="en-US" sz="600" b="1" u="none" strike="noStrike" dirty="0">
                          <a:effectLst/>
                        </a:rPr>
                        <a:t>– ESA will promote VC-42 at the Planet workshop in August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71" marR="5471" marT="5471" marB="0" anchor="ctr"/>
                </a:tc>
                <a:extLst>
                  <a:ext uri="{0D108BD9-81ED-4DB2-BD59-A6C34878D82A}">
                    <a16:rowId xmlns:a16="http://schemas.microsoft.com/office/drawing/2014/main" val="146538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218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7B92-845C-42F9-A603-BEDCFEE1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6C521-BF5A-43B5-83AC-4F59B2012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In the context of Earth remote sensing, the terms </a:t>
            </a:r>
            <a:r>
              <a:rPr lang="en-US" sz="1400" i="1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Analysis Ready Data (ARD)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1400" i="1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interoperability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, and </a:t>
            </a:r>
            <a:r>
              <a:rPr lang="en-US" sz="1400" i="1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harmonisation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are often used and, to a large extent, used inconsistently</a:t>
            </a:r>
          </a:p>
          <a:p>
            <a:endParaRPr lang="en-US" sz="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As it relates to Earth observation products, </a:t>
            </a:r>
            <a:r>
              <a:rPr lang="en-US" sz="1400" i="1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interoperability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represents a continuum of potential compatibility for products to work in numerous information technology systems and with other like-prepared data products</a:t>
            </a:r>
          </a:p>
          <a:p>
            <a:pPr lvl="1"/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Ultimate product interoperability (i.e., a fully harmonised dataset) is achieved when products have a fully consistent spectral, radiometric, geometric, metadata, and file format implementation where applications can interact fully with the data interchangeably, automatically, and without modification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Specifically, 5 terms have been defined:</a:t>
            </a:r>
          </a:p>
          <a:p>
            <a:pPr lvl="1"/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Analysis Ready Data (ARD)</a:t>
            </a:r>
          </a:p>
          <a:p>
            <a:pPr lvl="1"/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CEOS ARD for Land (CARD4L) Products</a:t>
            </a:r>
          </a:p>
          <a:p>
            <a:pPr lvl="1"/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Interoperable Products</a:t>
            </a:r>
          </a:p>
          <a:p>
            <a:pPr lvl="1"/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Harmonised Products</a:t>
            </a:r>
          </a:p>
          <a:p>
            <a:pPr lvl="1"/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Fused Products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Google Shape;9;p3">
            <a:extLst>
              <a:ext uri="{FF2B5EF4-FFF2-40B4-BE49-F238E27FC236}">
                <a16:creationId xmlns:a16="http://schemas.microsoft.com/office/drawing/2014/main" id="{D58F5764-E886-4519-9BF9-694D8E2B562C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37600" y="4947464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z="1000" smtClean="0"/>
              <a:pPr/>
              <a:t>14</a:t>
            </a:fld>
            <a:endParaRPr lang="en-US" sz="1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DE4A02-C4CD-410D-85E1-F5A24B7DCC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56" t="6618" r="3538" b="18400"/>
          <a:stretch/>
        </p:blipFill>
        <p:spPr>
          <a:xfrm>
            <a:off x="4065535" y="3378306"/>
            <a:ext cx="4989088" cy="123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92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7B92-845C-42F9-A603-BEDCFEE1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CARD4L</a:t>
            </a:r>
          </a:p>
        </p:txBody>
      </p:sp>
      <p:sp>
        <p:nvSpPr>
          <p:cNvPr id="4" name="Google Shape;9;p3">
            <a:extLst>
              <a:ext uri="{FF2B5EF4-FFF2-40B4-BE49-F238E27FC236}">
                <a16:creationId xmlns:a16="http://schemas.microsoft.com/office/drawing/2014/main" id="{D58F5764-E886-4519-9BF9-694D8E2B562C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37600" y="4947464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z="1000" smtClean="0"/>
              <a:pPr/>
              <a:t>2</a:t>
            </a:fld>
            <a:endParaRPr lang="en-US" sz="100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826BC00-89C1-410A-8256-6FEEE763C4CB}"/>
              </a:ext>
            </a:extLst>
          </p:cNvPr>
          <p:cNvSpPr txBox="1">
            <a:spLocks/>
          </p:cNvSpPr>
          <p:nvPr/>
        </p:nvSpPr>
        <p:spPr>
          <a:xfrm>
            <a:off x="101600" y="1103088"/>
            <a:ext cx="8926286" cy="1081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kern="1200">
                <a:solidFill>
                  <a:srgbClr val="00256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256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256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256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256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600" indent="0" algn="ctr">
              <a:buFont typeface="Arial"/>
              <a:buNone/>
            </a:pPr>
            <a:r>
              <a:rPr lang="en-US" sz="1400" i="1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CEOS Analysis Ready Data for Land (CARD4L) are satellite data that have been processed to a minimum set of requirements and organized into a form that allows immediate analysis with a minimum of additional user effort and interoperability both through time and with other datasets.</a:t>
            </a:r>
          </a:p>
          <a:p>
            <a:endParaRPr lang="en-US" sz="5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01600" indent="0">
              <a:buFont typeface="Arial"/>
              <a:buNone/>
            </a:pP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CARD4L offers numerous benefits for data producers, data distributors, and data users.</a:t>
            </a:r>
          </a:p>
        </p:txBody>
      </p:sp>
      <p:graphicFrame>
        <p:nvGraphicFramePr>
          <p:cNvPr id="6" name="Google Shape;110;p16">
            <a:extLst>
              <a:ext uri="{FF2B5EF4-FFF2-40B4-BE49-F238E27FC236}">
                <a16:creationId xmlns:a16="http://schemas.microsoft.com/office/drawing/2014/main" id="{17BFC47E-D70B-453D-99EA-1201A09218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5975380"/>
              </p:ext>
            </p:extLst>
          </p:nvPr>
        </p:nvGraphicFramePr>
        <p:xfrm>
          <a:off x="206859" y="2053023"/>
          <a:ext cx="3843504" cy="95780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81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1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1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780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569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800" u="sng" strike="noStrike" cap="none" dirty="0">
                          <a:solidFill>
                            <a:srgbClr val="002569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Data Producers</a:t>
                      </a:r>
                      <a:endParaRPr sz="800" u="sng" strike="noStrike" cap="none" dirty="0">
                        <a:solidFill>
                          <a:srgbClr val="002569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569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800" u="none" strike="noStrike" cap="none" dirty="0">
                          <a:solidFill>
                            <a:srgbClr val="002569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Increase Uptake</a:t>
                      </a:r>
                      <a:endParaRPr sz="800" u="none" strike="noStrike" cap="none" dirty="0">
                        <a:solidFill>
                          <a:srgbClr val="002569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569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800" u="none" strike="noStrike" cap="none" dirty="0">
                          <a:solidFill>
                            <a:srgbClr val="002569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Increase Impact</a:t>
                      </a:r>
                      <a:endParaRPr sz="800" u="none" strike="noStrike" cap="none" dirty="0">
                        <a:solidFill>
                          <a:srgbClr val="002569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569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800" u="none" strike="noStrike" cap="none" dirty="0">
                          <a:solidFill>
                            <a:srgbClr val="002569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Stay Relevant</a:t>
                      </a:r>
                      <a:endParaRPr sz="800" u="none" strike="noStrike" cap="none" dirty="0">
                        <a:solidFill>
                          <a:srgbClr val="002569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569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800" u="none" strike="noStrike" cap="none" dirty="0">
                          <a:solidFill>
                            <a:srgbClr val="002569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Increase Efficiency</a:t>
                      </a:r>
                      <a:endParaRPr sz="800" u="none" strike="noStrike" cap="none" dirty="0">
                        <a:solidFill>
                          <a:srgbClr val="002569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569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800" u="none" strike="noStrike" cap="none" dirty="0">
                          <a:solidFill>
                            <a:srgbClr val="002569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Enable Interoperability</a:t>
                      </a:r>
                      <a:endParaRPr sz="800" u="none" strike="noStrike" cap="none" dirty="0">
                        <a:solidFill>
                          <a:srgbClr val="002569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569"/>
                        </a:buClr>
                        <a:buSzPts val="1200"/>
                        <a:buFont typeface="Avenir"/>
                        <a:buNone/>
                      </a:pPr>
                      <a:endParaRPr lang="en-US" sz="800" u="sng" strike="noStrike" cap="none" dirty="0">
                        <a:solidFill>
                          <a:srgbClr val="002569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569"/>
                        </a:buClr>
                        <a:buSzPts val="1200"/>
                        <a:buFont typeface="Avenir"/>
                        <a:buNone/>
                      </a:pPr>
                      <a:endParaRPr lang="en-US" sz="800" u="sng" strike="noStrike" cap="none" dirty="0">
                        <a:solidFill>
                          <a:srgbClr val="002569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569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800" u="sng" strike="noStrike" cap="none" dirty="0">
                          <a:solidFill>
                            <a:srgbClr val="002569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Data Distributors</a:t>
                      </a:r>
                      <a:endParaRPr sz="800" u="sng" strike="noStrike" cap="none" dirty="0">
                        <a:solidFill>
                          <a:srgbClr val="002569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569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800" u="none" strike="noStrike" cap="none" dirty="0">
                          <a:solidFill>
                            <a:srgbClr val="002569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Platform Appeal</a:t>
                      </a:r>
                      <a:endParaRPr sz="800" u="none" strike="noStrike" cap="none" dirty="0">
                        <a:solidFill>
                          <a:srgbClr val="002569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569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800" u="none" strike="noStrike" cap="none" dirty="0">
                          <a:solidFill>
                            <a:srgbClr val="002569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Consistent, High-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569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800" u="none" strike="noStrike" cap="none" dirty="0">
                          <a:solidFill>
                            <a:srgbClr val="002569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  Quality Data Sets</a:t>
                      </a:r>
                      <a:endParaRPr sz="800" u="none" strike="noStrike" cap="none" dirty="0">
                        <a:solidFill>
                          <a:srgbClr val="002569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569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800" u="sng" strike="noStrike" cap="none" dirty="0">
                          <a:solidFill>
                            <a:srgbClr val="002569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Data Users</a:t>
                      </a:r>
                      <a:endParaRPr sz="800" u="sng" strike="noStrike" cap="none" dirty="0">
                        <a:solidFill>
                          <a:srgbClr val="002569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569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800" u="none" strike="noStrike" cap="none" dirty="0">
                          <a:solidFill>
                            <a:srgbClr val="002569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Save Time and Effort</a:t>
                      </a:r>
                      <a:endParaRPr sz="800" u="none" strike="noStrike" cap="none" dirty="0">
                        <a:solidFill>
                          <a:srgbClr val="002569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569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800" u="none" strike="noStrike" cap="none" dirty="0">
                          <a:solidFill>
                            <a:srgbClr val="002569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Capitalize on Experts</a:t>
                      </a:r>
                      <a:endParaRPr sz="800" u="none" strike="noStrike" cap="none" dirty="0">
                        <a:solidFill>
                          <a:srgbClr val="002569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569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800" u="none" strike="noStrike" cap="none" dirty="0">
                          <a:solidFill>
                            <a:srgbClr val="002569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Minimize Costs</a:t>
                      </a:r>
                      <a:endParaRPr sz="800" u="none" strike="noStrike" cap="none" dirty="0">
                        <a:solidFill>
                          <a:srgbClr val="002569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569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800" u="none" strike="noStrike" cap="none" dirty="0">
                          <a:solidFill>
                            <a:srgbClr val="002569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Consistent, High-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569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800" u="none" strike="noStrike" cap="none" dirty="0">
                          <a:solidFill>
                            <a:srgbClr val="002569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  Quality Data Sets</a:t>
                      </a:r>
                      <a:endParaRPr sz="800" u="none" strike="noStrike" cap="none" dirty="0">
                        <a:solidFill>
                          <a:srgbClr val="002569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Google Shape;112;p16">
            <a:extLst>
              <a:ext uri="{FF2B5EF4-FFF2-40B4-BE49-F238E27FC236}">
                <a16:creationId xmlns:a16="http://schemas.microsoft.com/office/drawing/2014/main" id="{EDD5DC45-C581-434D-91E9-C0E46833274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017" y="2933444"/>
            <a:ext cx="3822075" cy="19143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11;p16">
            <a:extLst>
              <a:ext uri="{FF2B5EF4-FFF2-40B4-BE49-F238E27FC236}">
                <a16:creationId xmlns:a16="http://schemas.microsoft.com/office/drawing/2014/main" id="{291A2F11-92A9-4C74-A057-0E91CF58A3A9}"/>
              </a:ext>
            </a:extLst>
          </p:cNvPr>
          <p:cNvSpPr txBox="1"/>
          <p:nvPr/>
        </p:nvSpPr>
        <p:spPr>
          <a:xfrm>
            <a:off x="5977354" y="4847771"/>
            <a:ext cx="2581224" cy="295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2569"/>
              </a:buClr>
              <a:buSzPts val="1800"/>
            </a:pPr>
            <a:r>
              <a:rPr lang="en-US" sz="1400" b="1" dirty="0">
                <a:solidFill>
                  <a:srgbClr val="00256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More info:</a:t>
            </a:r>
            <a:r>
              <a:rPr lang="en-US" sz="1400" dirty="0">
                <a:solidFill>
                  <a:srgbClr val="00256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http://ceos.org/ard/</a:t>
            </a:r>
            <a:endParaRPr sz="14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Google Shape;113;p16">
            <a:extLst>
              <a:ext uri="{FF2B5EF4-FFF2-40B4-BE49-F238E27FC236}">
                <a16:creationId xmlns:a16="http://schemas.microsoft.com/office/drawing/2014/main" id="{67E0216E-C8AB-4FED-86ED-9B5BF84F460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8839" y="2184402"/>
            <a:ext cx="3629739" cy="2663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2507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7B92-845C-42F9-A603-BEDCFEE1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CARD4L Framework</a:t>
            </a:r>
            <a:br>
              <a:rPr lang="en-US" dirty="0"/>
            </a:br>
            <a:r>
              <a:rPr lang="en-US" sz="14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http://ceos.org/ard/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Google Shape;9;p3">
            <a:extLst>
              <a:ext uri="{FF2B5EF4-FFF2-40B4-BE49-F238E27FC236}">
                <a16:creationId xmlns:a16="http://schemas.microsoft.com/office/drawing/2014/main" id="{D58F5764-E886-4519-9BF9-694D8E2B562C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37600" y="4947464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z="1000" smtClean="0"/>
              <a:pPr/>
              <a:t>3</a:t>
            </a:fld>
            <a:endParaRPr lang="en-US" sz="10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E8591E5-3268-4F23-9587-D15722BA86D7}"/>
              </a:ext>
            </a:extLst>
          </p:cNvPr>
          <p:cNvGrpSpPr>
            <a:grpSpLocks noChangeAspect="1"/>
          </p:cNvGrpSpPr>
          <p:nvPr/>
        </p:nvGrpSpPr>
        <p:grpSpPr>
          <a:xfrm>
            <a:off x="693471" y="1150070"/>
            <a:ext cx="7404607" cy="3984553"/>
            <a:chOff x="653669" y="990806"/>
            <a:chExt cx="9455014" cy="5576214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7F90E4F4-143F-425B-9BA4-D1DBFD32A2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402"/>
            <a:stretch/>
          </p:blipFill>
          <p:spPr bwMode="auto">
            <a:xfrm>
              <a:off x="6248401" y="990806"/>
              <a:ext cx="3860282" cy="557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B011DCC-01F5-4482-A5DA-9B7F6F033C74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V="1">
              <a:off x="2841391" y="1426468"/>
              <a:ext cx="4821281" cy="106439"/>
            </a:xfrm>
            <a:prstGeom prst="straightConnector1">
              <a:avLst/>
            </a:prstGeom>
            <a:noFill/>
            <a:ln w="25400" cap="flat">
              <a:solidFill>
                <a:srgbClr val="FF9A00"/>
              </a:solidFill>
              <a:prstDash val="solid"/>
              <a:bevel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A17D56-D99A-4BC9-82EE-89A0F4BE77F6}"/>
                </a:ext>
              </a:extLst>
            </p:cNvPr>
            <p:cNvSpPr txBox="1"/>
            <p:nvPr/>
          </p:nvSpPr>
          <p:spPr>
            <a:xfrm>
              <a:off x="653669" y="1339083"/>
              <a:ext cx="2187722" cy="3876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defTabSz="457200"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AU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CARD4L Definition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A6F450A-986A-4DDF-A336-065E7F5FDC23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>
              <a:off x="4738558" y="2708063"/>
              <a:ext cx="1936562" cy="172300"/>
            </a:xfrm>
            <a:prstGeom prst="straightConnector1">
              <a:avLst/>
            </a:prstGeom>
            <a:noFill/>
            <a:ln w="25400" cap="flat">
              <a:solidFill>
                <a:srgbClr val="FF9A00"/>
              </a:solidFill>
              <a:prstDash val="solid"/>
              <a:bevel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8D87C22-7DFC-4613-B90E-1D4A0C96FD29}"/>
                </a:ext>
              </a:extLst>
            </p:cNvPr>
            <p:cNvSpPr txBox="1"/>
            <p:nvPr/>
          </p:nvSpPr>
          <p:spPr>
            <a:xfrm>
              <a:off x="672048" y="2083519"/>
              <a:ext cx="4066510" cy="1249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defTabSz="457200"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AU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Product Family Specifications (PFS)</a:t>
              </a:r>
            </a:p>
            <a:p>
              <a:pPr marL="111125" indent="-111125" defTabSz="457200" fontAlgn="auto" latinLnBrk="1" hangingPunct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Helvetica" panose="020B0604020202020204" pitchFamily="34" charset="0"/>
                  <a:cs typeface="Helvetica" panose="020B0604020202020204" pitchFamily="34" charset="0"/>
                </a:rPr>
                <a:t>Optical Surface Reflectance (CARD4L-OSR)</a:t>
              </a:r>
            </a:p>
            <a:p>
              <a:pPr marL="111125" indent="-111125" defTabSz="457200" fontAlgn="auto" latinLnBrk="1" hangingPunct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Helvetica" panose="020B0604020202020204" pitchFamily="34" charset="0"/>
                  <a:cs typeface="Helvetica" panose="020B0604020202020204" pitchFamily="34" charset="0"/>
                </a:rPr>
                <a:t>Surface Temperature (CARD4L-ST)</a:t>
              </a:r>
            </a:p>
            <a:p>
              <a:pPr marL="111125" indent="-111125" defTabSz="457200" fontAlgn="auto" latinLnBrk="1" hangingPunct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Helvetica" panose="020B0604020202020204" pitchFamily="34" charset="0"/>
                  <a:cs typeface="Helvetica" panose="020B0604020202020204" pitchFamily="34" charset="0"/>
                </a:rPr>
                <a:t>Normalized Radar Backscatter (CARD4L-NRB)</a:t>
              </a:r>
            </a:p>
            <a:p>
              <a:pPr defTabSz="457200"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rgbClr val="0070C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* Additional radar PFSs are under consideration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9EC2F28-E96B-4DAB-AF21-2071F77BBF3C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>
              <a:off x="4313775" y="3960468"/>
              <a:ext cx="2041305" cy="419507"/>
            </a:xfrm>
            <a:prstGeom prst="straightConnector1">
              <a:avLst/>
            </a:prstGeom>
            <a:noFill/>
            <a:ln w="25400" cap="flat">
              <a:solidFill>
                <a:srgbClr val="FF9A00"/>
              </a:solidFill>
              <a:prstDash val="solid"/>
              <a:bevel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125C2F-CA96-4506-AE1A-616CA381BD70}"/>
                </a:ext>
              </a:extLst>
            </p:cNvPr>
            <p:cNvSpPr txBox="1"/>
            <p:nvPr/>
          </p:nvSpPr>
          <p:spPr>
            <a:xfrm>
              <a:off x="695343" y="3637429"/>
              <a:ext cx="3618431" cy="6460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defTabSz="457200"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AU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Providers self-assess how well their products meet the specifications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DE49400-1C6C-4C38-8608-D3A39DBE64ED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4313775" y="4828977"/>
              <a:ext cx="2388777" cy="620847"/>
            </a:xfrm>
            <a:prstGeom prst="straightConnector1">
              <a:avLst/>
            </a:prstGeom>
            <a:noFill/>
            <a:ln w="25400" cap="flat">
              <a:solidFill>
                <a:srgbClr val="FF9A00"/>
              </a:solidFill>
              <a:prstDash val="solid"/>
              <a:bevel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E7751AC-7A9C-4F88-ADF1-A21E8B4E4C79}"/>
                </a:ext>
              </a:extLst>
            </p:cNvPr>
            <p:cNvSpPr txBox="1"/>
            <p:nvPr/>
          </p:nvSpPr>
          <p:spPr>
            <a:xfrm>
              <a:off x="686654" y="4505938"/>
              <a:ext cx="3627121" cy="6460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defTabSz="457200"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AU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Providers submit self-assessment to CEOS WGCV for peer review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1FDF0F1-B399-44F9-8805-C22BBD6F4252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>
              <a:off x="3935253" y="5609072"/>
              <a:ext cx="3005043" cy="663712"/>
            </a:xfrm>
            <a:prstGeom prst="straightConnector1">
              <a:avLst/>
            </a:prstGeom>
            <a:noFill/>
            <a:ln w="25400" cap="flat">
              <a:solidFill>
                <a:srgbClr val="FF9A00"/>
              </a:solidFill>
              <a:prstDash val="solid"/>
              <a:bevel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2621EC2-FCEC-4A1B-8D96-DB02340CDC8D}"/>
                </a:ext>
              </a:extLst>
            </p:cNvPr>
            <p:cNvSpPr txBox="1"/>
            <p:nvPr/>
          </p:nvSpPr>
          <p:spPr>
            <a:xfrm>
              <a:off x="713488" y="5415248"/>
              <a:ext cx="3221764" cy="3876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defTabSz="457200"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AU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CARD4L-compliant stamp!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0322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7B92-845C-42F9-A603-BEDCFEE1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LSI-VC-8 / SDCG-16 / GEOGLAM Joint Meeting</a:t>
            </a:r>
            <a:br>
              <a:rPr lang="en-US" sz="2200" dirty="0"/>
            </a:br>
            <a:r>
              <a:rPr lang="en-US" sz="1300" dirty="0"/>
              <a:t>4-6 September 2019</a:t>
            </a:r>
            <a:br>
              <a:rPr lang="en-US" sz="1300" dirty="0"/>
            </a:br>
            <a:r>
              <a:rPr lang="en-US" sz="1300" dirty="0"/>
              <a:t>Anchorage, AK USA</a:t>
            </a:r>
            <a:br>
              <a:rPr lang="en-US" sz="1300" dirty="0"/>
            </a:br>
            <a:r>
              <a:rPr lang="en-US" sz="13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http://ceos.org/meetings/lsi-vc-8-geoglam-sdcg-16-joint-meeting/</a:t>
            </a:r>
            <a:endParaRPr lang="en-US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6C521-BF5A-43B5-83AC-4F59B2012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87350" indent="-285750"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3rd joint meeting of LSI-VC with CEOS forest (SDCG-GFOI) and agriculture (CEOS-GEOGLAM)</a:t>
            </a:r>
          </a:p>
          <a:p>
            <a:pPr marL="387350" indent="-285750"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Continued progress on CARD4L</a:t>
            </a:r>
          </a:p>
          <a:p>
            <a:pPr marL="787400" lvl="1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USGS, JAXA, and ESA progressing CARD4L self-assessments. Expect these to begin WGCV peer review shortly.</a:t>
            </a:r>
          </a:p>
          <a:p>
            <a:pPr marL="787400" lvl="1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WGCV CARD4L peer review process presented at WGCV-45 was agreed. An initial pool of reviewers were also identified. WGCV is now in a position to peer review the CARD4L self-assessments when requested. </a:t>
            </a:r>
            <a:r>
              <a:rPr lang="en-US" sz="11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Thanks to WGCV for their support!</a:t>
            </a:r>
          </a:p>
          <a:p>
            <a:pPr marL="787400" lvl="1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Discussed CARD4L promotion and pilots with thematic groups (SDCG-GFOI and CEOS-GEOGLAM)</a:t>
            </a:r>
          </a:p>
          <a:p>
            <a:pPr marL="787400" lvl="1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KARI joined for the first time. Assessing their products against CARD4L and producing some initial ARD based on CARD4L with sub-10m data from KOMPSAT (for use with Open Data Cube)</a:t>
            </a:r>
          </a:p>
          <a:p>
            <a:pPr marL="387350"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Initiated discussions around LSI-VC contributions to SIT Chair 2020-2021 CEOS ARD priorities</a:t>
            </a:r>
          </a:p>
          <a:p>
            <a:pPr marL="787400" lvl="1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CEOS-Industry ARD Workshop</a:t>
            </a:r>
          </a:p>
          <a:p>
            <a:pPr marL="787400" lvl="1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Connecting with WGCV and WGISS on various topics including CEOS Interoperability Terminology Report</a:t>
            </a:r>
          </a:p>
          <a:p>
            <a:pPr marL="387350">
              <a:spcBef>
                <a:spcPts val="0"/>
              </a:spcBef>
              <a:spcAft>
                <a:spcPts val="600"/>
              </a:spcAft>
            </a:pPr>
            <a:r>
              <a:rPr lang="en-US" sz="1500" dirty="0">
                <a:latin typeface="Helvetica" panose="020B0604020202020204" pitchFamily="34" charset="0"/>
                <a:cs typeface="Helvetica" panose="020B0604020202020204" pitchFamily="34" charset="0"/>
              </a:rPr>
              <a:t>Joint session with WGClimate with goal of rebooting LSI-VC requirements and gap analysis</a:t>
            </a:r>
          </a:p>
          <a:p>
            <a:pPr marL="787400" lvl="1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LSI-VC plans to undertake two actions from the WGClimate Coordinated Action Plan -&gt; LST CDRs and continuity</a:t>
            </a:r>
          </a:p>
          <a:p>
            <a:pPr marL="787400" lvl="1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Discussed biomass measurements as a priority across CEOS (SDCG, GHG, etc.) -&gt; CARD4Lidar concept</a:t>
            </a:r>
          </a:p>
          <a:p>
            <a:pPr marL="387350">
              <a:spcBef>
                <a:spcPts val="0"/>
              </a:spcBef>
              <a:spcAft>
                <a:spcPts val="600"/>
              </a:spcAft>
            </a:pPr>
            <a:r>
              <a:rPr lang="en-US" sz="1500" dirty="0">
                <a:latin typeface="Helvetica" panose="020B0604020202020204" pitchFamily="34" charset="0"/>
                <a:cs typeface="Helvetica" panose="020B0604020202020204" pitchFamily="34" charset="0"/>
              </a:rPr>
              <a:t>New LSI-VC Co-lead nomination</a:t>
            </a:r>
          </a:p>
        </p:txBody>
      </p:sp>
      <p:sp>
        <p:nvSpPr>
          <p:cNvPr id="4" name="Google Shape;9;p3">
            <a:extLst>
              <a:ext uri="{FF2B5EF4-FFF2-40B4-BE49-F238E27FC236}">
                <a16:creationId xmlns:a16="http://schemas.microsoft.com/office/drawing/2014/main" id="{D58F5764-E886-4519-9BF9-694D8E2B562C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37600" y="4947464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z="1000" smtClean="0"/>
              <a:pPr/>
              <a:t>4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226942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04F6A-BF41-47EB-87C3-23454B30C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LSI-VC Co-Lead Nomination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0ADF7-5BA6-4978-971E-F35A63B50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During LSI-VC-8, Dr. Zoltan Szantoi (European Commission) was nominated to succeed Dr. Susanne Mecklenburg (ESA) as an LSI-VC Co-lead</a:t>
            </a:r>
          </a:p>
          <a:p>
            <a:endParaRPr lang="en-U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Nomination consistent with LSI-VC’s goal to promote leadership diversity by sharing the three Co-lead responsibilities across major geographic regions</a:t>
            </a:r>
          </a:p>
          <a:p>
            <a:endParaRPr lang="en-U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Nomination was unanimously approved at LSI-VC-8 meeting on 6 September</a:t>
            </a:r>
          </a:p>
          <a:p>
            <a:endParaRPr lang="en-U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Nomination is contingent on final approval by the European Commission</a:t>
            </a:r>
          </a:p>
        </p:txBody>
      </p:sp>
      <p:sp>
        <p:nvSpPr>
          <p:cNvPr id="4" name="Google Shape;9;p3">
            <a:extLst>
              <a:ext uri="{FF2B5EF4-FFF2-40B4-BE49-F238E27FC236}">
                <a16:creationId xmlns:a16="http://schemas.microsoft.com/office/drawing/2014/main" id="{D0596F1A-3B1E-43A4-AD67-E245703804B5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41F4A-C248-4488-9942-B32E5A529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674" y="122549"/>
            <a:ext cx="5864535" cy="857250"/>
          </a:xfrm>
        </p:spPr>
        <p:txBody>
          <a:bodyPr/>
          <a:lstStyle/>
          <a:p>
            <a:r>
              <a:rPr lang="en-US" dirty="0"/>
              <a:t>USGS Collection 2</a:t>
            </a:r>
            <a:br>
              <a:rPr lang="en-US" dirty="0"/>
            </a:br>
            <a:r>
              <a:rPr lang="en-US" dirty="0"/>
              <a:t>Landsat 8 Level-2 Surface Reflectance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6DF149-4337-4C9D-A7D9-CF08F9E6DC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02469"/>
            <a:ext cx="9144000" cy="3791827"/>
          </a:xfrm>
          <a:prstGeom prst="rect">
            <a:avLst/>
          </a:prstGeom>
        </p:spPr>
      </p:pic>
      <p:sp>
        <p:nvSpPr>
          <p:cNvPr id="6" name="Google Shape;9;p3">
            <a:extLst>
              <a:ext uri="{FF2B5EF4-FFF2-40B4-BE49-F238E27FC236}">
                <a16:creationId xmlns:a16="http://schemas.microsoft.com/office/drawing/2014/main" id="{F55D13A6-6EC1-4FE0-880F-A85ECD430A93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37600" y="4947464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z="1000" smtClean="0"/>
              <a:pPr/>
              <a:t>6</a:t>
            </a:fld>
            <a:endParaRPr 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58F757-BFAF-41DA-8826-1D5FC54B0B19}"/>
              </a:ext>
            </a:extLst>
          </p:cNvPr>
          <p:cNvSpPr txBox="1"/>
          <p:nvPr/>
        </p:nvSpPr>
        <p:spPr>
          <a:xfrm>
            <a:off x="7645209" y="3972137"/>
            <a:ext cx="149879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4">
                    <a:lumMod val="50000"/>
                  </a:schemeClr>
                </a:solidFill>
              </a:rPr>
              <a:t>Path 29 / Row 31</a:t>
            </a:r>
          </a:p>
          <a:p>
            <a:r>
              <a:rPr lang="en-US" sz="900" dirty="0">
                <a:solidFill>
                  <a:schemeClr val="accent4">
                    <a:lumMod val="50000"/>
                  </a:schemeClr>
                </a:solidFill>
              </a:rPr>
              <a:t>October 8, 2016</a:t>
            </a:r>
          </a:p>
          <a:p>
            <a:r>
              <a:rPr lang="en-US" sz="900" dirty="0">
                <a:solidFill>
                  <a:schemeClr val="accent4">
                    <a:lumMod val="50000"/>
                  </a:schemeClr>
                </a:solidFill>
              </a:rPr>
              <a:t>True-color RGB (4/3/2)</a:t>
            </a:r>
          </a:p>
          <a:p>
            <a:r>
              <a:rPr lang="en-US" sz="900" dirty="0">
                <a:solidFill>
                  <a:schemeClr val="accent4">
                    <a:lumMod val="50000"/>
                  </a:schemeClr>
                </a:solidFill>
              </a:rPr>
              <a:t>LPGS v15.2.0 (7/22/2019)</a:t>
            </a:r>
          </a:p>
          <a:p>
            <a:pPr marL="227013" indent="-117475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accent4">
                    <a:lumMod val="50000"/>
                  </a:schemeClr>
                </a:solidFill>
              </a:rPr>
              <a:t>LaSRC 1.4.1 (SR)</a:t>
            </a:r>
          </a:p>
          <a:p>
            <a:pPr marL="227013" indent="-117475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accent4">
                    <a:lumMod val="50000"/>
                  </a:schemeClr>
                </a:solidFill>
              </a:rPr>
              <a:t>Single-Channel 1.3.0 (ST)</a:t>
            </a:r>
          </a:p>
        </p:txBody>
      </p:sp>
    </p:spTree>
    <p:extLst>
      <p:ext uri="{BB962C8B-B14F-4D97-AF65-F5344CB8AC3E}">
        <p14:creationId xmlns:p14="http://schemas.microsoft.com/office/powerpoint/2010/main" val="236621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41F4A-C248-4488-9942-B32E5A529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43" y="1755648"/>
            <a:ext cx="2532887" cy="1822393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en-US" sz="3300" dirty="0">
                <a:solidFill>
                  <a:schemeClr val="tx1"/>
                </a:solidFill>
                <a:latin typeface="+mj-lt"/>
                <a:cs typeface="+mj-cs"/>
              </a:rPr>
              <a:t>ESA Sentinel-2</a:t>
            </a:r>
            <a:br>
              <a:rPr lang="en-US" sz="3300" dirty="0">
                <a:solidFill>
                  <a:schemeClr val="tx1"/>
                </a:solidFill>
                <a:latin typeface="+mj-lt"/>
                <a:cs typeface="+mj-cs"/>
              </a:rPr>
            </a:br>
            <a:r>
              <a:rPr lang="en-US" sz="3300" dirty="0">
                <a:solidFill>
                  <a:schemeClr val="tx1"/>
                </a:solidFill>
                <a:latin typeface="+mj-lt"/>
                <a:cs typeface="+mj-cs"/>
              </a:rPr>
              <a:t>Level-2A</a:t>
            </a:r>
            <a:br>
              <a:rPr lang="en-US" sz="3300" dirty="0">
                <a:solidFill>
                  <a:schemeClr val="tx1"/>
                </a:solidFill>
                <a:latin typeface="+mj-lt"/>
                <a:cs typeface="+mj-cs"/>
              </a:rPr>
            </a:br>
            <a:r>
              <a:rPr lang="en-US" sz="3300" dirty="0">
                <a:solidFill>
                  <a:schemeClr val="tx1"/>
                </a:solidFill>
                <a:latin typeface="+mj-lt"/>
                <a:cs typeface="+mj-cs"/>
              </a:rPr>
              <a:t>Surface Reflectance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306925-ED13-4902-A5E2-A99E26F81F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" r="-1"/>
          <a:stretch/>
        </p:blipFill>
        <p:spPr>
          <a:xfrm>
            <a:off x="2904134" y="10"/>
            <a:ext cx="6239866" cy="4877890"/>
          </a:xfrm>
          <a:prstGeom prst="rect">
            <a:avLst/>
          </a:prstGeom>
        </p:spPr>
      </p:pic>
      <p:sp>
        <p:nvSpPr>
          <p:cNvPr id="9" name="Google Shape;9;p3">
            <a:extLst>
              <a:ext uri="{FF2B5EF4-FFF2-40B4-BE49-F238E27FC236}">
                <a16:creationId xmlns:a16="http://schemas.microsoft.com/office/drawing/2014/main" id="{C10B401A-C99A-4954-8E4C-306C78D02B9B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37600" y="4947464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z="1000" smtClean="0"/>
              <a:pPr/>
              <a:t>7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44289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41F4A-C248-4488-9942-B32E5A529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674" y="122549"/>
            <a:ext cx="5864535" cy="857250"/>
          </a:xfrm>
        </p:spPr>
        <p:txBody>
          <a:bodyPr/>
          <a:lstStyle/>
          <a:p>
            <a:r>
              <a:rPr lang="en-US" dirty="0"/>
              <a:t>JAXA ALOS-2 PALSAR-2</a:t>
            </a:r>
            <a:br>
              <a:rPr lang="en-US" dirty="0"/>
            </a:br>
            <a:r>
              <a:rPr lang="en-US" dirty="0"/>
              <a:t>Normalised Radar Backscatter</a:t>
            </a:r>
          </a:p>
        </p:txBody>
      </p:sp>
      <p:sp>
        <p:nvSpPr>
          <p:cNvPr id="6" name="Google Shape;9;p3">
            <a:extLst>
              <a:ext uri="{FF2B5EF4-FFF2-40B4-BE49-F238E27FC236}">
                <a16:creationId xmlns:a16="http://schemas.microsoft.com/office/drawing/2014/main" id="{F55D13A6-6EC1-4FE0-880F-A85ECD430A93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37600" y="4947464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z="1000" smtClean="0"/>
              <a:pPr/>
              <a:t>8</a:t>
            </a:fld>
            <a:endParaRPr lang="en-US" sz="10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ACFB782-EDA9-47CB-BABB-A2FDBA3F72D8}"/>
              </a:ext>
            </a:extLst>
          </p:cNvPr>
          <p:cNvGrpSpPr/>
          <p:nvPr/>
        </p:nvGrpSpPr>
        <p:grpSpPr>
          <a:xfrm>
            <a:off x="1381813" y="1125414"/>
            <a:ext cx="6567687" cy="4018086"/>
            <a:chOff x="2266950" y="1125414"/>
            <a:chExt cx="6567687" cy="401808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D67D492-2ED4-4B02-97D5-AAED4DD33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950" y="1125414"/>
              <a:ext cx="3751385" cy="375138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0063FFC-C1AF-4FF3-A53B-7AF15D49A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6636" y="1125414"/>
              <a:ext cx="2748001" cy="4018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0259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41F4A-C248-4488-9942-B32E5A529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39" y="1939264"/>
            <a:ext cx="3659908" cy="130227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j-lt"/>
                <a:cs typeface="+mj-cs"/>
              </a:rPr>
              <a:t>JAXA ALOS-2 PALSAR-2</a:t>
            </a:r>
            <a:br>
              <a:rPr lang="en-US" sz="2800" dirty="0">
                <a:solidFill>
                  <a:schemeClr val="tx1"/>
                </a:solidFill>
                <a:latin typeface="+mj-lt"/>
                <a:cs typeface="+mj-cs"/>
              </a:rPr>
            </a:br>
            <a:r>
              <a:rPr lang="en-US" sz="2800" dirty="0">
                <a:solidFill>
                  <a:schemeClr val="tx1"/>
                </a:solidFill>
                <a:latin typeface="+mj-lt"/>
                <a:cs typeface="+mj-cs"/>
              </a:rPr>
              <a:t>Polarimetric Decomposition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6705C8-E6C7-4926-974E-3BC9842B69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782646" y="10"/>
            <a:ext cx="5361354" cy="4877890"/>
          </a:xfrm>
          <a:prstGeom prst="rect">
            <a:avLst/>
          </a:prstGeom>
        </p:spPr>
      </p:pic>
      <p:sp>
        <p:nvSpPr>
          <p:cNvPr id="12" name="Google Shape;9;p3">
            <a:extLst>
              <a:ext uri="{FF2B5EF4-FFF2-40B4-BE49-F238E27FC236}">
                <a16:creationId xmlns:a16="http://schemas.microsoft.com/office/drawing/2014/main" id="{27175D8D-3365-4796-9721-61027D0901ED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37600" y="4947464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z="1000" smtClean="0"/>
              <a:pPr/>
              <a:t>9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699224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B28E41E667434EAEDD5E247AEAFA49" ma:contentTypeVersion="13" ma:contentTypeDescription="Create a new document." ma:contentTypeScope="" ma:versionID="59b42781eb0588dd356576b704c15122">
  <xsd:schema xmlns:xsd="http://www.w3.org/2001/XMLSchema" xmlns:xs="http://www.w3.org/2001/XMLSchema" xmlns:p="http://schemas.microsoft.com/office/2006/metadata/properties" xmlns:ns3="4f78d619-4acb-4412-89a8-58cebdde7dcd" xmlns:ns4="27c17296-2110-47cb-a5bd-a88f0a41075f" targetNamespace="http://schemas.microsoft.com/office/2006/metadata/properties" ma:root="true" ma:fieldsID="37a78e2a0e70d7b2c47796b02b8508b1" ns3:_="" ns4:_="">
    <xsd:import namespace="4f78d619-4acb-4412-89a8-58cebdde7dcd"/>
    <xsd:import namespace="27c17296-2110-47cb-a5bd-a88f0a41075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78d619-4acb-4412-89a8-58cebdde7d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c17296-2110-47cb-a5bd-a88f0a41075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15C252-67B9-4F06-9663-BA32B3F48B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69377A-9ACF-4A6F-B027-778FFD3A78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78d619-4acb-4412-89a8-58cebdde7dcd"/>
    <ds:schemaRef ds:uri="27c17296-2110-47cb-a5bd-a88f0a4107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A22E33-6F18-486F-9688-5CAA85F45F25}">
  <ds:schemaRefs>
    <ds:schemaRef ds:uri="http://purl.org/dc/terms/"/>
    <ds:schemaRef ds:uri="http://schemas.openxmlformats.org/package/2006/metadata/core-properties"/>
    <ds:schemaRef ds:uri="4f78d619-4acb-4412-89a8-58cebdde7dcd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27c17296-2110-47cb-a5bd-a88f0a41075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937</Words>
  <Application>Microsoft Office PowerPoint</Application>
  <PresentationFormat>On-screen Show (16:9)</PresentationFormat>
  <Paragraphs>139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Avenir</vt:lpstr>
      <vt:lpstr>Calibri</vt:lpstr>
      <vt:lpstr>Helvetica</vt:lpstr>
      <vt:lpstr>Helvetica Neue</vt:lpstr>
      <vt:lpstr>Office Theme</vt:lpstr>
      <vt:lpstr>PowerPoint Presentation</vt:lpstr>
      <vt:lpstr>CARD4L</vt:lpstr>
      <vt:lpstr>CARD4L Framework http://ceos.org/ard/</vt:lpstr>
      <vt:lpstr>LSI-VC-8 / SDCG-16 / GEOGLAM Joint Meeting 4-6 September 2019 Anchorage, AK USA http://ceos.org/meetings/lsi-vc-8-geoglam-sdcg-16-joint-meeting/</vt:lpstr>
      <vt:lpstr>LSI-VC Co-Lead Nomination</vt:lpstr>
      <vt:lpstr>USGS Collection 2 Landsat 8 Level-2 Surface Reflectance</vt:lpstr>
      <vt:lpstr>ESA Sentinel-2 Level-2A Surface Reflectance</vt:lpstr>
      <vt:lpstr>JAXA ALOS-2 PALSAR-2 Normalised Radar Backscatter</vt:lpstr>
      <vt:lpstr>JAXA ALOS-2 PALSAR-2 Polarimetric Decomposition</vt:lpstr>
      <vt:lpstr>GEO Week 2019 http://www.earthobservations.org/geoweek19.php</vt:lpstr>
      <vt:lpstr>PowerPoint Presentation</vt:lpstr>
      <vt:lpstr>PowerPoint Presentation</vt:lpstr>
      <vt:lpstr>Deliverables</vt:lpstr>
      <vt:lpstr>Definitions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CEOS Analysis Ready Data (ARD)</dc:title>
  <dc:creator>Labahn, Steven T</dc:creator>
  <cp:lastModifiedBy>Labahn, Steven T</cp:lastModifiedBy>
  <cp:revision>14</cp:revision>
  <dcterms:created xsi:type="dcterms:W3CDTF">2019-07-29T15:40:22Z</dcterms:created>
  <dcterms:modified xsi:type="dcterms:W3CDTF">2019-09-09T14:44:22Z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0x0101009BB28E41E667434EAEDD5E247AEAFA49</vt:lpwstr>
  </property>
</Properties>
</file>