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77" r:id="rId4"/>
    <p:sldId id="279" r:id="rId5"/>
    <p:sldId id="281" r:id="rId6"/>
    <p:sldId id="280" r:id="rId7"/>
    <p:sldId id="278" r:id="rId8"/>
    <p:sldId id="261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8"/>
    <p:restoredTop sz="92582"/>
  </p:normalViewPr>
  <p:slideViewPr>
    <p:cSldViewPr>
      <p:cViewPr varScale="1">
        <p:scale>
          <a:sx n="55" d="100"/>
          <a:sy n="55" d="100"/>
        </p:scale>
        <p:origin x="117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TW2019, 11-12 Sept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86974" y="2020566"/>
            <a:ext cx="7835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000" b="1" dirty="0">
                <a:solidFill>
                  <a:srgbClr val="FFFFFF"/>
                </a:solidFill>
                <a:latin typeface="+mj-lt"/>
              </a:rPr>
              <a:t>CEOS Ocean Variables Enabling Research and Applications for GEO (COVERAGE)</a:t>
            </a:r>
            <a:endParaRPr sz="30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81001" y="4114801"/>
            <a:ext cx="4953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Jorge Vazquez, Vardis Tsontos &amp; 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Eric Lindstrom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</a:t>
            </a:r>
            <a:r>
              <a:rPr lang="en-US" i="1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NASA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sz="800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2019 SIT Technical Workshop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5,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Fairbanks, Alaska,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11 - 12 September 2019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20312" y="533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86974" y="1752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9584-7E6A-0340-BBBD-AB7C9BDDAA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34EE0-41E7-0044-928A-8BDD844DC0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371600"/>
            <a:ext cx="8763000" cy="5105400"/>
          </a:xfrm>
        </p:spPr>
        <p:txBody>
          <a:bodyPr/>
          <a:lstStyle/>
          <a:p>
            <a:r>
              <a:rPr lang="en-US" sz="2500" dirty="0"/>
              <a:t>Overview of COVERAGE</a:t>
            </a:r>
          </a:p>
          <a:p>
            <a:endParaRPr lang="en-US" sz="2500" dirty="0"/>
          </a:p>
          <a:p>
            <a:r>
              <a:rPr lang="en-US" sz="2500" dirty="0"/>
              <a:t>Four-phase development (A,B,C,D) is fully described on page 38 of the CEOS 2019-2021 Work Plan</a:t>
            </a:r>
          </a:p>
          <a:p>
            <a:endParaRPr lang="en-US" sz="2500" dirty="0"/>
          </a:p>
          <a:p>
            <a:r>
              <a:rPr lang="en-US" sz="2500" dirty="0"/>
              <a:t>Status &amp; Next Steps</a:t>
            </a:r>
          </a:p>
          <a:p>
            <a:pPr marL="0" indent="0">
              <a:buNone/>
            </a:pPr>
            <a:r>
              <a:rPr lang="en-US" sz="2500" dirty="0"/>
              <a:t>	Phase A: 	Completed</a:t>
            </a:r>
          </a:p>
          <a:p>
            <a:pPr marL="0" indent="0">
              <a:buNone/>
            </a:pPr>
            <a:r>
              <a:rPr lang="en-US" sz="2500" dirty="0"/>
              <a:t>	Phase B: 	Prototype System and Demo Application 				</a:t>
            </a:r>
          </a:p>
          <a:p>
            <a:r>
              <a:rPr lang="en-US" sz="2500" dirty="0"/>
              <a:t>Stakeholders and Partners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F9A61-A38F-C845-9765-D2CECA3F99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083138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7E98B-EA3D-3D4F-9B3D-5C72D745AA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1139E-C6E7-3145-89C0-2E1C062802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304800"/>
            <a:ext cx="9144000" cy="381000"/>
          </a:xfrm>
        </p:spPr>
        <p:txBody>
          <a:bodyPr/>
          <a:lstStyle/>
          <a:p>
            <a:pPr algn="ctr"/>
            <a:r>
              <a:rPr lang="en-US" dirty="0"/>
              <a:t>COVERAGE Initiative</a:t>
            </a:r>
            <a:endParaRPr lang="en-US" sz="105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0" y="1371600"/>
            <a:ext cx="8763000" cy="5086928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Cross-cutting, collaborative effort within CEOS relevant to the 4 Ocean Virtual Constellations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 (SST, OST, OCR, OSVW)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and GEO projects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(MBON, Blue Planet, GOOS) to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enable more widespread use of ocean satellite data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 in support of applications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Response to needs of the ocean community for improved,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more integrated data access for societal benefit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 in support also of SDG-14 relating to marine biodiversity and ecosystem-based resource management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COVERAGE aims to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develop a data rich technology platform 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</a:rPr>
              <a:t>for more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seamless delivery of analysis ready ocean data</a:t>
            </a:r>
            <a:r>
              <a:rPr lang="en-US" sz="1600" b="0" dirty="0"/>
              <a:t> in order to </a:t>
            </a:r>
            <a:r>
              <a:rPr lang="en-US" sz="1600" b="1" dirty="0"/>
              <a:t>demonstrate the value added of multivariate ocean data integration in support of science, applications, and public engagement</a:t>
            </a:r>
            <a:br>
              <a:rPr lang="en-US" sz="1600" dirty="0"/>
            </a:br>
            <a:r>
              <a:rPr lang="en-US" sz="1600" b="0" dirty="0"/>
              <a:t>- “Fusion environment” leveraging emerging Cloud infrastructure &amp; open source software</a:t>
            </a:r>
            <a:br>
              <a:rPr lang="en-US" sz="1600" b="0" dirty="0"/>
            </a:br>
            <a:r>
              <a:rPr lang="en-US" sz="1600" b="0" dirty="0"/>
              <a:t>- Curated aggregation of high quality, interagency multi-parameter observations</a:t>
            </a:r>
            <a:br>
              <a:rPr lang="en-US" sz="1600" b="0" dirty="0"/>
            </a:br>
            <a:r>
              <a:rPr lang="en-US" sz="1600" b="0" dirty="0"/>
              <a:t>- Near real-time and longer-term series, collocated to a common grid, thematically organized</a:t>
            </a:r>
            <a:br>
              <a:rPr lang="en-US" sz="1600" b="0" dirty="0"/>
            </a:br>
            <a:r>
              <a:rPr lang="en-US" sz="1600" b="0" dirty="0"/>
              <a:t>- Access via value-added data services (data discovery, visualization, subsetting)</a:t>
            </a:r>
            <a:br>
              <a:rPr lang="en-US" sz="1600" b="0" dirty="0"/>
            </a:br>
            <a:r>
              <a:rPr lang="en-US" sz="1600" b="0" dirty="0"/>
              <a:t>- Illustrated in the context of demonstration applications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Development concept: 4 Phases aligning with inputs to CEOS work plan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81000" y="5867400"/>
            <a:ext cx="7778209" cy="536867"/>
            <a:chOff x="457200" y="5711533"/>
            <a:chExt cx="7778209" cy="536867"/>
          </a:xfrm>
        </p:grpSpPr>
        <p:sp>
          <p:nvSpPr>
            <p:cNvPr id="20" name="Rectangle 19"/>
            <p:cNvSpPr/>
            <p:nvPr/>
          </p:nvSpPr>
          <p:spPr>
            <a:xfrm>
              <a:off x="457200" y="5715000"/>
              <a:ext cx="7778209" cy="533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57200" y="5714891"/>
              <a:ext cx="7778209" cy="273524"/>
              <a:chOff x="1192702" y="3192711"/>
              <a:chExt cx="7778209" cy="28310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192702" y="3192711"/>
                <a:ext cx="1450974" cy="27396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A. Scoping (9mo)  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22186" y="3197410"/>
                <a:ext cx="2230098" cy="27840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C. Full Implementation (1yr)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43676" y="3192823"/>
                <a:ext cx="2515432" cy="2784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B. Prototype Development (1yr)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41939" y="3195019"/>
                <a:ext cx="1628972" cy="27840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14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D. Evaluation (6mo)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457200" y="6121655"/>
              <a:ext cx="1447800" cy="0"/>
            </a:xfrm>
            <a:prstGeom prst="straightConnector1">
              <a:avLst/>
            </a:prstGeom>
            <a:ln w="25400"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59276" y="6121655"/>
              <a:ext cx="304800" cy="0"/>
            </a:xfrm>
            <a:prstGeom prst="straightConnector1">
              <a:avLst/>
            </a:prstGeom>
            <a:ln w="25400">
              <a:solidFill>
                <a:srgbClr val="69A12B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7200" y="5715000"/>
              <a:ext cx="0" cy="34290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905000" y="5715000"/>
              <a:ext cx="0" cy="34290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429869" y="5715000"/>
              <a:ext cx="0" cy="34290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16782" y="5711533"/>
              <a:ext cx="0" cy="342900"/>
            </a:xfrm>
            <a:prstGeom prst="line">
              <a:avLst/>
            </a:prstGeom>
            <a:noFill/>
            <a:ln w="15875" cap="flat">
              <a:solidFill>
                <a:schemeClr val="tx1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621" y="6477001"/>
            <a:ext cx="417218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160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DD2685-EB13-D44B-98E0-7C2AA22D1D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CF2C-36A4-2B48-9C44-58A64E21FC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9144000" cy="5715000"/>
          </a:xfrm>
        </p:spPr>
        <p:txBody>
          <a:bodyPr/>
          <a:lstStyle/>
          <a:p>
            <a:r>
              <a:rPr lang="en-US" sz="1600" dirty="0"/>
              <a:t>Formation of </a:t>
            </a:r>
            <a:r>
              <a:rPr lang="en-US" sz="1600" b="1" dirty="0"/>
              <a:t>COVERAGE advisory board </a:t>
            </a:r>
            <a:r>
              <a:rPr lang="en-US" sz="1600" dirty="0"/>
              <a:t>with expertise covering four Ocean VCs, as well as agency stakeholders. Includes: NASA, NOAA, EUMETSAT, CNES Australian IMOS &amp; ABOM, GEO-MBON, and CEOS-VC &amp; WGISS representatives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Ongoing Stakeholder engagement </a:t>
            </a:r>
            <a:r>
              <a:rPr lang="en-US" sz="1600" dirty="0"/>
              <a:t>: Advisory Board telecons, CEOS- secretariat &amp; VCs, NASA sponsors, project collaborators, meeting participation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Specification of:</a:t>
            </a:r>
          </a:p>
          <a:p>
            <a:pPr marL="514350" lvl="1" indent="-311150">
              <a:buFont typeface="Arial" panose="020B0604020202020204" pitchFamily="34" charset="0"/>
              <a:buChar char="•"/>
            </a:pPr>
            <a:r>
              <a:rPr lang="en-US" sz="1600" b="1" dirty="0"/>
              <a:t>interagency satellite data products </a:t>
            </a:r>
            <a:r>
              <a:rPr lang="en-US" sz="1600" dirty="0"/>
              <a:t>spanning ocean VC parameters </a:t>
            </a:r>
            <a:r>
              <a:rPr lang="en-US" sz="1600" b="1" dirty="0"/>
              <a:t>for integration into COVERAGE</a:t>
            </a:r>
          </a:p>
          <a:p>
            <a:pPr marL="514350" lvl="1" indent="-311150">
              <a:buFont typeface="Arial" panose="020B0604020202020204" pitchFamily="34" charset="0"/>
              <a:buChar char="•"/>
            </a:pPr>
            <a:r>
              <a:rPr lang="en-US" sz="1600" b="1" dirty="0"/>
              <a:t>COVERAGE system architecture </a:t>
            </a:r>
            <a:r>
              <a:rPr lang="en-US" sz="1600" dirty="0"/>
              <a:t>and value-added </a:t>
            </a:r>
            <a:r>
              <a:rPr lang="en-US" sz="1600" b="1" dirty="0"/>
              <a:t>data services</a:t>
            </a:r>
          </a:p>
          <a:p>
            <a:pPr marL="514350" lvl="1" indent="-311150">
              <a:buFont typeface="Arial" panose="020B0604020202020204" pitchFamily="34" charset="0"/>
              <a:buChar char="•"/>
            </a:pPr>
            <a:r>
              <a:rPr lang="en-US" sz="1600" dirty="0"/>
              <a:t>Target defined </a:t>
            </a:r>
            <a:r>
              <a:rPr lang="en-US" sz="1600" b="1" dirty="0"/>
              <a:t>thematic demonstration applications</a:t>
            </a:r>
            <a:r>
              <a:rPr lang="en-US" sz="1600" dirty="0"/>
              <a:t> and partnerships with relevant data providers/application community partners established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Agreement with EUMETSAT to host a COVERAGE node with select European datasets from CMEMS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Collaborating with IMOS &amp; CSIRO on demonstrating dynamic connectivity to select Australian </a:t>
            </a:r>
            <a:r>
              <a:rPr lang="en-US" sz="1600" b="1" i="1" dirty="0"/>
              <a:t>in-situ</a:t>
            </a:r>
            <a:r>
              <a:rPr lang="en-US" sz="1600" b="1" dirty="0"/>
              <a:t> datasets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Engagement of OCR-VC and positive feedback on proposed L4 ocean color product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Approval by NASA of Phase-B proposal </a:t>
            </a:r>
            <a:r>
              <a:rPr lang="en-US" sz="1600" dirty="0"/>
              <a:t>for the implementation of a prototype COVERAGE system and demonstration application.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3410E-7ADE-2C45-A31B-2963A8A5EB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algn="ctr"/>
            <a:r>
              <a:rPr lang="en-US" dirty="0"/>
              <a:t>COVERAGE STATUS:</a:t>
            </a:r>
          </a:p>
          <a:p>
            <a:pPr algn="ctr"/>
            <a:r>
              <a:rPr lang="en-US" i="1" dirty="0"/>
              <a:t>Phase-A Completed</a:t>
            </a:r>
          </a:p>
        </p:txBody>
      </p:sp>
    </p:spTree>
    <p:extLst>
      <p:ext uri="{BB962C8B-B14F-4D97-AF65-F5344CB8AC3E}">
        <p14:creationId xmlns:p14="http://schemas.microsoft.com/office/powerpoint/2010/main" val="17657733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625" y="1371600"/>
            <a:ext cx="9067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Phase B Implementation (1-year duration)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Commenced September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Develop COVERAGE </a:t>
            </a:r>
            <a:r>
              <a:rPr lang="en-US" sz="1600" b="1" dirty="0"/>
              <a:t>project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Implementation of a prototype COVERAGE </a:t>
            </a:r>
            <a:r>
              <a:rPr lang="en-US" sz="1600" dirty="0"/>
              <a:t>technical infrastructure with core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Thematic demonstration application development</a:t>
            </a:r>
            <a:r>
              <a:rPr lang="en-US" sz="1600" dirty="0"/>
              <a:t>: “High-seas tuna fisheries in relation to the environment”.   </a:t>
            </a:r>
            <a:r>
              <a:rPr lang="en-US" sz="1600" u="sng" dirty="0"/>
              <a:t>Integrates</a:t>
            </a:r>
            <a:r>
              <a:rPr lang="en-US" sz="16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Coherent set of select global ocean satellite data products for the key Ocean VCs parameters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(0.25 degree COVERAGE baseline products, NRT where possible)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RFMO spatial catch/effort series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Fishery vessel (Automatic Identification Systems)lAIS products from Global Fishing Watch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Electronic tagging datasets on fish movements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Continued engagement of Advisory Board, CEOS VCs and application community </a:t>
            </a:r>
            <a:r>
              <a:rPr lang="en-US" sz="1600" dirty="0"/>
              <a:t>stakeholders, including collaborating RFMO fisheries experts providing guidance on application development and access to higher resolution regional datasets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Ongoing participation and inputs to CEOS meeting, reporting and work plan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Phase C planning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Full COVERAGE implementation and </a:t>
            </a: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roadmap to operations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-14288" y="76200"/>
            <a:ext cx="9144000" cy="1066800"/>
          </a:xfrm>
        </p:spPr>
        <p:txBody>
          <a:bodyPr/>
          <a:lstStyle/>
          <a:p>
            <a:pPr algn="ctr"/>
            <a:r>
              <a:rPr lang="en-US" dirty="0"/>
              <a:t>Next Steps</a:t>
            </a:r>
          </a:p>
          <a:p>
            <a:pPr algn="ctr"/>
            <a:r>
              <a:rPr lang="en-US" i="1" dirty="0"/>
              <a:t>Phase-B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093690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7A87D-9784-D143-8445-B7F627A61E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95C6-30DF-F345-BB9C-17FACA59FB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050" y="1828800"/>
            <a:ext cx="9201150" cy="4191000"/>
          </a:xfrm>
        </p:spPr>
        <p:txBody>
          <a:bodyPr/>
          <a:lstStyle/>
          <a:p>
            <a:r>
              <a:rPr lang="en-US" sz="2400" dirty="0"/>
              <a:t>Phase A Completed</a:t>
            </a:r>
          </a:p>
          <a:p>
            <a:r>
              <a:rPr lang="en-US" sz="2400" dirty="0"/>
              <a:t>Phase B Underway – Goals:</a:t>
            </a:r>
          </a:p>
          <a:p>
            <a:pPr lvl="1"/>
            <a:r>
              <a:rPr lang="en-US" sz="2400" dirty="0"/>
              <a:t>Implement COVERAGE prototype</a:t>
            </a:r>
          </a:p>
          <a:p>
            <a:pPr lvl="1"/>
            <a:r>
              <a:rPr lang="en-US" sz="2400" dirty="0"/>
              <a:t>Illustrate COVERAGE prototype in the context of one thematic demonstration application relevant to GEO-MBON</a:t>
            </a:r>
          </a:p>
          <a:p>
            <a:pPr lvl="1"/>
            <a:r>
              <a:rPr lang="en-US" sz="2400" dirty="0"/>
              <a:t>Continued stakeholder engagement</a:t>
            </a:r>
          </a:p>
          <a:p>
            <a:pPr lvl="1"/>
            <a:r>
              <a:rPr lang="en-US" sz="2400" dirty="0"/>
              <a:t>Planning for Phase C: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Full COVERAGE implementation and roadmap to operations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CD6DF-CA40-A749-8DDD-97DC82EC41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304678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CF31F-C4D1-F74B-8731-7F6D3A0A3F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44AF-7DBA-DF4F-8EE1-74A7C36E78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458200" cy="5257800"/>
          </a:xfrm>
        </p:spPr>
        <p:txBody>
          <a:bodyPr/>
          <a:lstStyle/>
          <a:p>
            <a:r>
              <a:rPr lang="en-US" sz="1600" dirty="0"/>
              <a:t>Implementation of the 4 CEOS Ocean Virtual Constellations includes partnerships and data products targeted by COVERAGE from several CEOS  agencies.</a:t>
            </a:r>
          </a:p>
          <a:p>
            <a:pPr lvl="1"/>
            <a:r>
              <a:rPr lang="en-US" sz="1600" dirty="0"/>
              <a:t>Sea Surface Temperature-VC / GHRSST</a:t>
            </a:r>
          </a:p>
          <a:p>
            <a:pPr lvl="1"/>
            <a:r>
              <a:rPr lang="en-US" sz="1600" dirty="0"/>
              <a:t>Ocean Surface Vector Wind-VC</a:t>
            </a:r>
          </a:p>
          <a:p>
            <a:pPr lvl="1"/>
            <a:r>
              <a:rPr lang="en-US" sz="1600" dirty="0"/>
              <a:t>Ocean Surface Topography-VC</a:t>
            </a:r>
          </a:p>
          <a:p>
            <a:pPr lvl="1"/>
            <a:r>
              <a:rPr lang="en-US" sz="1600" dirty="0"/>
              <a:t>Ocean Colour Radiometry-VC</a:t>
            </a:r>
          </a:p>
          <a:p>
            <a:r>
              <a:rPr lang="en-US" sz="1600" dirty="0"/>
              <a:t>GEO-MBON </a:t>
            </a:r>
          </a:p>
          <a:p>
            <a:r>
              <a:rPr lang="en-US" sz="1600" dirty="0"/>
              <a:t>EUMETSAT: WEKEO</a:t>
            </a:r>
          </a:p>
          <a:p>
            <a:r>
              <a:rPr lang="en-US" sz="1600" dirty="0"/>
              <a:t>CMEMS (access to European datasets)</a:t>
            </a:r>
          </a:p>
          <a:p>
            <a:r>
              <a:rPr lang="en-US" sz="1600" dirty="0"/>
              <a:t>Australian Integrated Marine Observing System (IMOS) </a:t>
            </a:r>
          </a:p>
          <a:p>
            <a:r>
              <a:rPr lang="en-US" sz="1600" dirty="0"/>
              <a:t>CSIRO Fisheries</a:t>
            </a:r>
          </a:p>
          <a:p>
            <a:r>
              <a:rPr lang="en-US" sz="1600" dirty="0"/>
              <a:t>Sargasso Sea Commission (SSC)</a:t>
            </a:r>
          </a:p>
          <a:p>
            <a:r>
              <a:rPr lang="en-US" sz="1600" dirty="0"/>
              <a:t>Regional Fisheries Management Organizations: </a:t>
            </a:r>
          </a:p>
          <a:p>
            <a:pPr lvl="1"/>
            <a:r>
              <a:rPr lang="en-US" sz="1600" dirty="0"/>
              <a:t> International Commission for the Conservation of Atlantic Tunas (ICCAT) </a:t>
            </a:r>
          </a:p>
          <a:p>
            <a:pPr lvl="1"/>
            <a:r>
              <a:rPr lang="en-US" sz="1600" dirty="0"/>
              <a:t> Inter-American Tropical Tuna Commission (ATTC)</a:t>
            </a:r>
          </a:p>
          <a:p>
            <a:r>
              <a:rPr lang="en-US" sz="1600" dirty="0"/>
              <a:t>Global Fishing Watch – AIS fishing vessel distribution data products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427C8-9212-E54E-877B-0A74AD61FD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pPr algn="ctr"/>
            <a:r>
              <a:rPr lang="en-US" b="1" dirty="0"/>
              <a:t>Thank You to All Contributors!</a:t>
            </a:r>
          </a:p>
        </p:txBody>
      </p:sp>
    </p:spTree>
    <p:extLst>
      <p:ext uri="{BB962C8B-B14F-4D97-AF65-F5344CB8AC3E}">
        <p14:creationId xmlns:p14="http://schemas.microsoft.com/office/powerpoint/2010/main" val="38273345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1C9DB5-3AE4-BF48-AA40-78BA907A09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386367-07A9-BE4C-ABD1-1E5E0E57880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1143000"/>
            <a:ext cx="9144000" cy="6073506"/>
          </a:xfr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2185987" y="1371600"/>
            <a:ext cx="4800600" cy="609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r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 dirty="0">
                <a:solidFill>
                  <a:schemeClr val="tx1"/>
                </a:solidFill>
              </a:rPr>
              <a:t>Thank You &amp; Questions?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9317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9776</TotalTime>
  <Words>662</Words>
  <Application>Microsoft Macintosh PowerPoint</Application>
  <PresentationFormat>On-screen Show (4:3)</PresentationFormat>
  <Paragraphs>85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CEOS Ocean Variables Enabling Research and Applications for GEO (COVERAGE)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267</cp:revision>
  <dcterms:modified xsi:type="dcterms:W3CDTF">2019-09-06T17:40:26Z</dcterms:modified>
</cp:coreProperties>
</file>