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8" r:id="rId2"/>
    <p:sldId id="285" r:id="rId3"/>
    <p:sldId id="288" r:id="rId4"/>
    <p:sldId id="298" r:id="rId5"/>
    <p:sldId id="283" r:id="rId6"/>
    <p:sldId id="296" r:id="rId7"/>
    <p:sldId id="289" r:id="rId8"/>
    <p:sldId id="286" r:id="rId9"/>
    <p:sldId id="291" r:id="rId10"/>
    <p:sldId id="293" r:id="rId11"/>
    <p:sldId id="294" r:id="rId12"/>
    <p:sldId id="292" r:id="rId13"/>
    <p:sldId id="284" r:id="rId14"/>
    <p:sldId id="281" r:id="rId15"/>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37" autoAdjust="0"/>
    <p:restoredTop sz="92506" autoAdjust="0"/>
  </p:normalViewPr>
  <p:slideViewPr>
    <p:cSldViewPr snapToGrid="0">
      <p:cViewPr varScale="1">
        <p:scale>
          <a:sx n="84" d="100"/>
          <a:sy n="84" d="100"/>
        </p:scale>
        <p:origin x="461" y="82"/>
      </p:cViewPr>
      <p:guideLst/>
    </p:cSldViewPr>
  </p:slideViewPr>
  <p:notesTextViewPr>
    <p:cViewPr>
      <p:scale>
        <a:sx n="1" d="1"/>
        <a:sy n="1" d="1"/>
      </p:scale>
      <p:origin x="0" y="0"/>
    </p:cViewPr>
  </p:notesTextViewPr>
  <p:sorterViewPr>
    <p:cViewPr varScale="1">
      <p:scale>
        <a:sx n="100" d="100"/>
        <a:sy n="100" d="100"/>
      </p:scale>
      <p:origin x="0" y="-175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sz="2000" b="0" i="0" cap="none" baseline="0" dirty="0"/>
              <a:t>Relative Contribution per Agency </a:t>
            </a:r>
          </a:p>
          <a:p>
            <a:pPr>
              <a:defRPr/>
            </a:pPr>
            <a:r>
              <a:rPr lang="en-GB" sz="2000" b="0" i="0" cap="none" baseline="0" dirty="0"/>
              <a:t>(TCDRs &gt;= 10 years)</a:t>
            </a:r>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75B-423F-9F1E-589910CF269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75B-423F-9F1E-589910CF269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75B-423F-9F1E-589910CF269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75B-423F-9F1E-589910CF269D}"/>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75B-423F-9F1E-589910CF269D}"/>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75B-423F-9F1E-589910CF269D}"/>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75B-423F-9F1E-589910CF269D}"/>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675B-423F-9F1E-589910CF269D}"/>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75B-423F-9F1E-589910CF269D}"/>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75B-423F-9F1E-589910CF269D}"/>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75B-423F-9F1E-589910CF269D}"/>
              </c:ext>
            </c:extLst>
          </c:dPt>
          <c:dLbls>
            <c:dLbl>
              <c:idx val="0"/>
              <c:layout>
                <c:manualLayout>
                  <c:x val="5.5813953488372016E-2"/>
                  <c:y val="-1.2574157440019746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75B-423F-9F1E-589910CF269D}"/>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675B-423F-9F1E-589910CF269D}"/>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675B-423F-9F1E-589910CF269D}"/>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675B-423F-9F1E-589910CF269D}"/>
                </c:ext>
              </c:extLst>
            </c:dLbl>
            <c:dLbl>
              <c:idx val="4"/>
              <c:layout>
                <c:manualLayout>
                  <c:x val="1.4470284237726097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75B-423F-9F1E-589910CF269D}"/>
                </c:ext>
              </c:extLst>
            </c:dLbl>
            <c:dLbl>
              <c:idx val="5"/>
              <c:layout>
                <c:manualLayout>
                  <c:x val="-3.5142118863049097E-2"/>
                  <c:y val="-2.7434842249657062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75B-423F-9F1E-589910CF269D}"/>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675B-423F-9F1E-589910CF269D}"/>
                </c:ext>
              </c:extLst>
            </c:dLbl>
            <c:dLbl>
              <c:idx val="7"/>
              <c:layout>
                <c:manualLayout>
                  <c:x val="-1.0335917312661537E-2"/>
                  <c:y val="1.097393689986282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75B-423F-9F1E-589910CF269D}"/>
                </c:ext>
              </c:extLst>
            </c:dLbl>
            <c:dLbl>
              <c:idx val="8"/>
              <c:layout>
                <c:manualLayout>
                  <c:x val="-5.3746770025839795E-2"/>
                  <c:y val="5.4869684499313873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675B-423F-9F1E-589910CF269D}"/>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3-675B-423F-9F1E-589910CF269D}"/>
                </c:ext>
              </c:extLst>
            </c:dLbl>
            <c:dLbl>
              <c:idx val="10"/>
              <c:layout>
                <c:manualLayout>
                  <c:x val="2.8940568475452122E-2"/>
                  <c:y val="-1.646090534979424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r>
                      <a:rPr lang="en-US" dirty="0" smtClean="0"/>
                      <a:t>Others</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675B-423F-9F1E-589910CF269D}"/>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'&gt;=10'!$O$2:$O$12</c:f>
              <c:strCache>
                <c:ptCount val="11"/>
                <c:pt idx="0">
                  <c:v>CNES</c:v>
                </c:pt>
                <c:pt idx="1">
                  <c:v>EC / C3S</c:v>
                </c:pt>
                <c:pt idx="2">
                  <c:v>ESA</c:v>
                </c:pt>
                <c:pt idx="3">
                  <c:v>EUMETSAT</c:v>
                </c:pt>
                <c:pt idx="4">
                  <c:v>JAXA</c:v>
                </c:pt>
                <c:pt idx="5">
                  <c:v>JMA</c:v>
                </c:pt>
                <c:pt idx="6">
                  <c:v>NASA</c:v>
                </c:pt>
                <c:pt idx="7">
                  <c:v>NOAA</c:v>
                </c:pt>
                <c:pt idx="8">
                  <c:v>UKSA</c:v>
                </c:pt>
                <c:pt idx="9">
                  <c:v>USGS</c:v>
                </c:pt>
                <c:pt idx="10">
                  <c:v>Others / TBD</c:v>
                </c:pt>
              </c:strCache>
            </c:strRef>
          </c:cat>
          <c:val>
            <c:numRef>
              <c:f>'&gt;=10'!$P$2:$P$12</c:f>
              <c:numCache>
                <c:formatCode>General</c:formatCode>
                <c:ptCount val="11"/>
                <c:pt idx="0">
                  <c:v>28</c:v>
                </c:pt>
                <c:pt idx="1">
                  <c:v>88</c:v>
                </c:pt>
                <c:pt idx="2">
                  <c:v>134</c:v>
                </c:pt>
                <c:pt idx="3">
                  <c:v>192</c:v>
                </c:pt>
                <c:pt idx="4">
                  <c:v>6</c:v>
                </c:pt>
                <c:pt idx="5">
                  <c:v>1</c:v>
                </c:pt>
                <c:pt idx="6">
                  <c:v>371</c:v>
                </c:pt>
                <c:pt idx="7">
                  <c:v>62</c:v>
                </c:pt>
                <c:pt idx="8">
                  <c:v>6</c:v>
                </c:pt>
                <c:pt idx="9">
                  <c:v>6</c:v>
                </c:pt>
                <c:pt idx="10">
                  <c:v>32</c:v>
                </c:pt>
              </c:numCache>
            </c:numRef>
          </c:val>
          <c:extLst>
            <c:ext xmlns:c16="http://schemas.microsoft.com/office/drawing/2014/chart" uri="{C3380CC4-5D6E-409C-BE32-E72D297353CC}">
              <c16:uniqueId val="{00000016-675B-423F-9F1E-589910CF269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sz="2000" b="0" i="0" cap="none" baseline="0" dirty="0"/>
              <a:t>Relative Contribution per Agency </a:t>
            </a:r>
          </a:p>
          <a:p>
            <a:pPr>
              <a:defRPr/>
            </a:pPr>
            <a:r>
              <a:rPr lang="en-GB" sz="2000" b="0" i="0" cap="none" baseline="0" dirty="0"/>
              <a:t>(TCDRs &gt;= 30 years)</a:t>
            </a:r>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3F4-4F75-962A-A22F6705871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3F4-4F75-962A-A22F6705871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3F4-4F75-962A-A22F6705871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3F4-4F75-962A-A22F6705871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3F4-4F75-962A-A22F6705871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3F4-4F75-962A-A22F6705871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3F4-4F75-962A-A22F6705871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3F4-4F75-962A-A22F6705871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83F4-4F75-962A-A22F67058713}"/>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83F4-4F75-962A-A22F67058713}"/>
              </c:ext>
            </c:extLst>
          </c:dPt>
          <c:dLbls>
            <c:dLbl>
              <c:idx val="0"/>
              <c:layout>
                <c:manualLayout>
                  <c:x val="5.5813953488372016E-2"/>
                  <c:y val="-1.2574157440019746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3F4-4F75-962A-A22F67058713}"/>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83F4-4F75-962A-A22F67058713}"/>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83F4-4F75-962A-A22F67058713}"/>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83F4-4F75-962A-A22F67058713}"/>
                </c:ext>
              </c:extLst>
            </c:dLbl>
            <c:dLbl>
              <c:idx val="4"/>
              <c:layout>
                <c:manualLayout>
                  <c:x val="1.4470284237726097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3F4-4F75-962A-A22F67058713}"/>
                </c:ext>
              </c:extLst>
            </c:dLbl>
            <c:dLbl>
              <c:idx val="5"/>
              <c:layout>
                <c:manualLayout>
                  <c:x val="-1.6537467700258397E-2"/>
                  <c:y val="-1.920438957475994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3F4-4F75-962A-A22F67058713}"/>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83F4-4F75-962A-A22F67058713}"/>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F-83F4-4F75-962A-A22F67058713}"/>
                </c:ext>
              </c:extLst>
            </c:dLbl>
            <c:dLbl>
              <c:idx val="8"/>
              <c:layout>
                <c:manualLayout>
                  <c:x val="-5.3746770025839795E-2"/>
                  <c:y val="5.4869684499313873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83F4-4F75-962A-A22F67058713}"/>
                </c:ext>
              </c:extLst>
            </c:dLbl>
            <c:dLbl>
              <c:idx val="9"/>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r>
                      <a:rPr lang="en-US" dirty="0" smtClean="0"/>
                      <a:t>Others</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83F4-4F75-962A-A22F67058713}"/>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'&gt;=30'!$O$2:$O$11</c:f>
              <c:strCache>
                <c:ptCount val="10"/>
                <c:pt idx="0">
                  <c:v>CNES</c:v>
                </c:pt>
                <c:pt idx="1">
                  <c:v>EC/C3S</c:v>
                </c:pt>
                <c:pt idx="2">
                  <c:v>ESA</c:v>
                </c:pt>
                <c:pt idx="3">
                  <c:v>EUMETSAT</c:v>
                </c:pt>
                <c:pt idx="4">
                  <c:v>JAXA</c:v>
                </c:pt>
                <c:pt idx="5">
                  <c:v>JMA</c:v>
                </c:pt>
                <c:pt idx="6">
                  <c:v>NASA</c:v>
                </c:pt>
                <c:pt idx="7">
                  <c:v>NOAA</c:v>
                </c:pt>
                <c:pt idx="8">
                  <c:v>UKSA</c:v>
                </c:pt>
                <c:pt idx="9">
                  <c:v>Others / TBD</c:v>
                </c:pt>
              </c:strCache>
            </c:strRef>
          </c:cat>
          <c:val>
            <c:numRef>
              <c:f>'&gt;=30'!$P$2:$P$11</c:f>
              <c:numCache>
                <c:formatCode>General</c:formatCode>
                <c:ptCount val="10"/>
                <c:pt idx="0">
                  <c:v>3</c:v>
                </c:pt>
                <c:pt idx="1">
                  <c:v>25</c:v>
                </c:pt>
                <c:pt idx="2">
                  <c:v>50</c:v>
                </c:pt>
                <c:pt idx="3">
                  <c:v>66</c:v>
                </c:pt>
                <c:pt idx="4">
                  <c:v>4</c:v>
                </c:pt>
                <c:pt idx="5">
                  <c:v>1</c:v>
                </c:pt>
                <c:pt idx="6">
                  <c:v>32</c:v>
                </c:pt>
                <c:pt idx="7">
                  <c:v>48</c:v>
                </c:pt>
                <c:pt idx="8">
                  <c:v>5</c:v>
                </c:pt>
                <c:pt idx="9">
                  <c:v>4</c:v>
                </c:pt>
              </c:numCache>
            </c:numRef>
          </c:val>
          <c:extLst>
            <c:ext xmlns:c16="http://schemas.microsoft.com/office/drawing/2014/chart" uri="{C3380CC4-5D6E-409C-BE32-E72D297353CC}">
              <c16:uniqueId val="{00000014-83F4-4F75-962A-A22F6705871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C26EC-F8E2-42C2-B86A-02FE657AA7C8}"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n-GB"/>
        </a:p>
      </dgm:t>
    </dgm:pt>
    <dgm:pt modelId="{BEE50187-C46C-488E-92A1-958F8CF0DEAA}">
      <dgm:prSet phldrT="[Text]" custT="1"/>
      <dgm:spPr>
        <a:solidFill>
          <a:schemeClr val="accent2">
            <a:lumMod val="75000"/>
          </a:schemeClr>
        </a:solidFill>
      </dgm:spPr>
      <dgm:t>
        <a:bodyPr/>
        <a:lstStyle/>
        <a:p>
          <a:pPr algn="ctr"/>
          <a:r>
            <a:rPr lang="en-US" sz="1000" b="0" dirty="0" smtClean="0">
              <a:solidFill>
                <a:schemeClr val="bg1"/>
              </a:solidFill>
            </a:rPr>
            <a:t>Update of web interface (Responders, Admin, GA Experts), development of new tools (all users, statistical outputs, reporting)</a:t>
          </a:r>
          <a:endParaRPr lang="en-GB" sz="1000" b="0" dirty="0">
            <a:solidFill>
              <a:schemeClr val="bg1"/>
            </a:solidFill>
          </a:endParaRPr>
        </a:p>
      </dgm:t>
    </dgm:pt>
    <dgm:pt modelId="{0FDD4CF5-28B2-4C13-AB82-7408142C7F93}" type="parTrans" cxnId="{629EE395-55E6-4E3C-B91F-5751B5A8ED93}">
      <dgm:prSet/>
      <dgm:spPr/>
      <dgm:t>
        <a:bodyPr/>
        <a:lstStyle/>
        <a:p>
          <a:endParaRPr lang="en-GB" b="0">
            <a:solidFill>
              <a:schemeClr val="tx2">
                <a:lumMod val="50000"/>
              </a:schemeClr>
            </a:solidFill>
          </a:endParaRPr>
        </a:p>
      </dgm:t>
    </dgm:pt>
    <dgm:pt modelId="{B544BD40-6ACA-4D3F-ADBE-B39B9B63D93C}" type="sibTrans" cxnId="{629EE395-55E6-4E3C-B91F-5751B5A8ED93}">
      <dgm:prSet/>
      <dgm:spPr/>
      <dgm:t>
        <a:bodyPr/>
        <a:lstStyle/>
        <a:p>
          <a:endParaRPr lang="en-GB" b="0">
            <a:solidFill>
              <a:schemeClr val="tx2">
                <a:lumMod val="50000"/>
              </a:schemeClr>
            </a:solidFill>
          </a:endParaRPr>
        </a:p>
      </dgm:t>
    </dgm:pt>
    <dgm:pt modelId="{2DD79854-DBD8-4234-9116-499580381B04}">
      <dgm:prSet phldrT="[Text]" custT="1"/>
      <dgm:spPr/>
      <dgm:t>
        <a:bodyPr/>
        <a:lstStyle/>
        <a:p>
          <a:pPr algn="ctr"/>
          <a:r>
            <a:rPr lang="en-US" sz="1000" b="0" dirty="0" smtClean="0">
              <a:solidFill>
                <a:schemeClr val="tx2">
                  <a:lumMod val="50000"/>
                </a:schemeClr>
              </a:solidFill>
            </a:rPr>
            <a:t>Registration of new Responders and population of the database: update of pre-existing entries (contacts, URLs, deletion of obsolete/redundant content – e.g. new approach to ICDR-like data records, conversion </a:t>
          </a:r>
          <a:r>
            <a:rPr lang="en-US" sz="1000" b="0" i="1" dirty="0" smtClean="0">
              <a:solidFill>
                <a:schemeClr val="tx2">
                  <a:lumMod val="50000"/>
                </a:schemeClr>
              </a:solidFill>
            </a:rPr>
            <a:t>planned &gt; existing)</a:t>
          </a:r>
          <a:r>
            <a:rPr lang="en-US" sz="1000" b="0" i="0" dirty="0" smtClean="0">
              <a:solidFill>
                <a:schemeClr val="tx2">
                  <a:lumMod val="50000"/>
                </a:schemeClr>
              </a:solidFill>
            </a:rPr>
            <a:t> </a:t>
          </a:r>
          <a:r>
            <a:rPr lang="en-US" sz="1000" b="0" dirty="0" smtClean="0">
              <a:solidFill>
                <a:schemeClr val="tx2">
                  <a:lumMod val="50000"/>
                </a:schemeClr>
              </a:solidFill>
            </a:rPr>
            <a:t>+ input of new entries</a:t>
          </a:r>
          <a:endParaRPr lang="en-GB" sz="1000" b="0" dirty="0">
            <a:solidFill>
              <a:schemeClr val="tx2">
                <a:lumMod val="50000"/>
              </a:schemeClr>
            </a:solidFill>
          </a:endParaRPr>
        </a:p>
      </dgm:t>
    </dgm:pt>
    <dgm:pt modelId="{C66E3418-937A-4293-B23E-7EFA614C172A}" type="parTrans" cxnId="{7D05D8EF-A178-406D-9278-C340EDD4A4CC}">
      <dgm:prSet/>
      <dgm:spPr/>
      <dgm:t>
        <a:bodyPr/>
        <a:lstStyle/>
        <a:p>
          <a:endParaRPr lang="en-GB" b="0">
            <a:solidFill>
              <a:schemeClr val="tx2">
                <a:lumMod val="50000"/>
              </a:schemeClr>
            </a:solidFill>
          </a:endParaRPr>
        </a:p>
      </dgm:t>
    </dgm:pt>
    <dgm:pt modelId="{5D3C9214-F45F-43C8-B60F-604727820824}" type="sibTrans" cxnId="{7D05D8EF-A178-406D-9278-C340EDD4A4CC}">
      <dgm:prSet/>
      <dgm:spPr/>
      <dgm:t>
        <a:bodyPr/>
        <a:lstStyle/>
        <a:p>
          <a:endParaRPr lang="en-GB" b="0">
            <a:solidFill>
              <a:schemeClr val="tx2">
                <a:lumMod val="50000"/>
              </a:schemeClr>
            </a:solidFill>
          </a:endParaRPr>
        </a:p>
      </dgm:t>
    </dgm:pt>
    <dgm:pt modelId="{66CFBF95-317E-46E1-818B-F9858E5CA504}">
      <dgm:prSet phldrT="[Text]" custT="1"/>
      <dgm:spPr/>
      <dgm:t>
        <a:bodyPr/>
        <a:lstStyle/>
        <a:p>
          <a:pPr algn="ctr"/>
          <a:r>
            <a:rPr lang="en-US" sz="1000" b="0" dirty="0" smtClean="0">
              <a:solidFill>
                <a:schemeClr val="tx2">
                  <a:lumMod val="50000"/>
                </a:schemeClr>
              </a:solidFill>
            </a:rPr>
            <a:t>2019 Gap Analysis</a:t>
          </a:r>
          <a:endParaRPr lang="en-GB" sz="1000" b="0" dirty="0">
            <a:solidFill>
              <a:schemeClr val="tx2">
                <a:lumMod val="50000"/>
              </a:schemeClr>
            </a:solidFill>
          </a:endParaRPr>
        </a:p>
      </dgm:t>
    </dgm:pt>
    <dgm:pt modelId="{4B9F3BB7-9970-4CE1-82BF-745F0B000228}" type="parTrans" cxnId="{5AF5A51B-AB12-4773-BA91-D40CEBF451BF}">
      <dgm:prSet/>
      <dgm:spPr/>
      <dgm:t>
        <a:bodyPr/>
        <a:lstStyle/>
        <a:p>
          <a:endParaRPr lang="en-GB" b="0">
            <a:solidFill>
              <a:schemeClr val="tx2">
                <a:lumMod val="50000"/>
              </a:schemeClr>
            </a:solidFill>
          </a:endParaRPr>
        </a:p>
      </dgm:t>
    </dgm:pt>
    <dgm:pt modelId="{77BE41C5-F71B-451C-A296-51088B545304}" type="sibTrans" cxnId="{5AF5A51B-AB12-4773-BA91-D40CEBF451BF}">
      <dgm:prSet/>
      <dgm:spPr/>
      <dgm:t>
        <a:bodyPr/>
        <a:lstStyle/>
        <a:p>
          <a:endParaRPr lang="en-GB" b="0">
            <a:solidFill>
              <a:schemeClr val="tx2">
                <a:lumMod val="50000"/>
              </a:schemeClr>
            </a:solidFill>
          </a:endParaRPr>
        </a:p>
      </dgm:t>
    </dgm:pt>
    <dgm:pt modelId="{85D71845-ADBB-4A07-8710-1F7F0D36FD4B}">
      <dgm:prSet custT="1"/>
      <dgm:spPr/>
      <dgm:t>
        <a:bodyPr/>
        <a:lstStyle/>
        <a:p>
          <a:pPr algn="ctr"/>
          <a:r>
            <a:rPr lang="en-US" sz="900" b="0" dirty="0" smtClean="0">
              <a:solidFill>
                <a:schemeClr val="tx2">
                  <a:lumMod val="50000"/>
                </a:schemeClr>
              </a:solidFill>
            </a:rPr>
            <a:t>2019 GA Report and Coordinated Action Plan</a:t>
          </a:r>
          <a:endParaRPr lang="en-GB" sz="900" b="0" dirty="0">
            <a:solidFill>
              <a:schemeClr val="tx2">
                <a:lumMod val="50000"/>
              </a:schemeClr>
            </a:solidFill>
          </a:endParaRPr>
        </a:p>
      </dgm:t>
    </dgm:pt>
    <dgm:pt modelId="{6346AC23-5AFC-4DB2-84C7-F216E420B368}" type="parTrans" cxnId="{186D471C-5A00-40E9-9AC2-118128767229}">
      <dgm:prSet/>
      <dgm:spPr/>
      <dgm:t>
        <a:bodyPr/>
        <a:lstStyle/>
        <a:p>
          <a:endParaRPr lang="en-GB" b="0">
            <a:solidFill>
              <a:schemeClr val="tx2">
                <a:lumMod val="50000"/>
              </a:schemeClr>
            </a:solidFill>
          </a:endParaRPr>
        </a:p>
      </dgm:t>
    </dgm:pt>
    <dgm:pt modelId="{95AF6C8E-6018-4340-98EA-0265482C87D5}" type="sibTrans" cxnId="{186D471C-5A00-40E9-9AC2-118128767229}">
      <dgm:prSet/>
      <dgm:spPr/>
      <dgm:t>
        <a:bodyPr/>
        <a:lstStyle/>
        <a:p>
          <a:endParaRPr lang="en-GB" b="0">
            <a:solidFill>
              <a:schemeClr val="tx2">
                <a:lumMod val="50000"/>
              </a:schemeClr>
            </a:solidFill>
          </a:endParaRPr>
        </a:p>
      </dgm:t>
    </dgm:pt>
    <dgm:pt modelId="{66F0CB6A-C1CC-4CA5-BCD0-16D0B3181877}">
      <dgm:prSet/>
      <dgm:spPr/>
      <dgm:t>
        <a:bodyPr/>
        <a:lstStyle/>
        <a:p>
          <a:endParaRPr lang="en-GB" b="0" dirty="0">
            <a:solidFill>
              <a:schemeClr val="tx2">
                <a:lumMod val="50000"/>
              </a:schemeClr>
            </a:solidFill>
          </a:endParaRPr>
        </a:p>
      </dgm:t>
    </dgm:pt>
    <dgm:pt modelId="{9DF393B8-EC5E-4795-AEA0-2D863BFF6A65}" type="parTrans" cxnId="{D8C69ECD-0BCC-463A-BB01-569AF966750D}">
      <dgm:prSet/>
      <dgm:spPr/>
      <dgm:t>
        <a:bodyPr/>
        <a:lstStyle/>
        <a:p>
          <a:endParaRPr lang="en-GB" b="0">
            <a:solidFill>
              <a:schemeClr val="tx2">
                <a:lumMod val="50000"/>
              </a:schemeClr>
            </a:solidFill>
          </a:endParaRPr>
        </a:p>
      </dgm:t>
    </dgm:pt>
    <dgm:pt modelId="{6DB11356-075A-4089-9FE7-566809F3035C}" type="sibTrans" cxnId="{D8C69ECD-0BCC-463A-BB01-569AF966750D}">
      <dgm:prSet/>
      <dgm:spPr/>
      <dgm:t>
        <a:bodyPr/>
        <a:lstStyle/>
        <a:p>
          <a:endParaRPr lang="en-GB" b="0">
            <a:solidFill>
              <a:schemeClr val="tx2">
                <a:lumMod val="50000"/>
              </a:schemeClr>
            </a:solidFill>
          </a:endParaRPr>
        </a:p>
      </dgm:t>
    </dgm:pt>
    <dgm:pt modelId="{F7489C5E-61C6-4FCC-BBD5-DE6BF2FEFC96}">
      <dgm:prSet custScaleX="15690" custLinFactNeighborX="-24405"/>
      <dgm:spPr/>
      <dgm:t>
        <a:bodyPr/>
        <a:lstStyle/>
        <a:p>
          <a:endParaRPr lang="en-GB" b="0" dirty="0">
            <a:solidFill>
              <a:schemeClr val="tx2">
                <a:lumMod val="50000"/>
              </a:schemeClr>
            </a:solidFill>
          </a:endParaRPr>
        </a:p>
      </dgm:t>
    </dgm:pt>
    <dgm:pt modelId="{8EFE6142-B06F-4973-ABF8-D0CBD651A8B0}" type="parTrans" cxnId="{6709EE2A-2591-42B7-94FF-FCB3C6BF87C7}">
      <dgm:prSet/>
      <dgm:spPr/>
      <dgm:t>
        <a:bodyPr/>
        <a:lstStyle/>
        <a:p>
          <a:endParaRPr lang="en-GB" b="0">
            <a:solidFill>
              <a:schemeClr val="tx2">
                <a:lumMod val="50000"/>
              </a:schemeClr>
            </a:solidFill>
          </a:endParaRPr>
        </a:p>
      </dgm:t>
    </dgm:pt>
    <dgm:pt modelId="{B3FD95CC-CBA3-4028-8B89-2922C2CB2325}" type="sibTrans" cxnId="{6709EE2A-2591-42B7-94FF-FCB3C6BF87C7}">
      <dgm:prSet custScaleY="47430" custLinFactX="-449461" custLinFactNeighborX="-500000" custLinFactNeighborY="-16956"/>
      <dgm:spPr/>
      <dgm:t>
        <a:bodyPr/>
        <a:lstStyle/>
        <a:p>
          <a:endParaRPr lang="en-GB" b="0">
            <a:solidFill>
              <a:schemeClr val="tx2">
                <a:lumMod val="50000"/>
              </a:schemeClr>
            </a:solidFill>
          </a:endParaRPr>
        </a:p>
      </dgm:t>
    </dgm:pt>
    <dgm:pt modelId="{175B994F-A8D8-4089-A16B-FDAFFFF97FE3}">
      <dgm:prSet custT="1"/>
      <dgm:spPr/>
      <dgm:t>
        <a:bodyPr/>
        <a:lstStyle/>
        <a:p>
          <a:pPr algn="ctr"/>
          <a:r>
            <a:rPr lang="en-US" sz="1000" b="0" dirty="0" smtClean="0">
              <a:solidFill>
                <a:schemeClr val="tx2">
                  <a:lumMod val="50000"/>
                </a:schemeClr>
              </a:solidFill>
            </a:rPr>
            <a:t>Verification of submitted contents for completeness and consistency, in preparation for publication and Gap Analysis</a:t>
          </a:r>
          <a:endParaRPr lang="en-GB" sz="1000" b="0" dirty="0">
            <a:solidFill>
              <a:schemeClr val="tx2">
                <a:lumMod val="50000"/>
              </a:schemeClr>
            </a:solidFill>
          </a:endParaRPr>
        </a:p>
      </dgm:t>
    </dgm:pt>
    <dgm:pt modelId="{CBD335F8-557F-490D-BE81-33F5373567E9}" type="sibTrans" cxnId="{9DDD48F0-7D48-4B82-81AC-70FB8B613CD1}">
      <dgm:prSet/>
      <dgm:spPr/>
      <dgm:t>
        <a:bodyPr/>
        <a:lstStyle/>
        <a:p>
          <a:endParaRPr lang="en-GB" b="0">
            <a:solidFill>
              <a:schemeClr val="tx2">
                <a:lumMod val="50000"/>
              </a:schemeClr>
            </a:solidFill>
          </a:endParaRPr>
        </a:p>
      </dgm:t>
    </dgm:pt>
    <dgm:pt modelId="{29CC1A8A-0849-43F0-A4C5-9DBDB3B75DD8}" type="parTrans" cxnId="{9DDD48F0-7D48-4B82-81AC-70FB8B613CD1}">
      <dgm:prSet/>
      <dgm:spPr/>
      <dgm:t>
        <a:bodyPr/>
        <a:lstStyle/>
        <a:p>
          <a:endParaRPr lang="en-GB" b="0">
            <a:solidFill>
              <a:schemeClr val="tx2">
                <a:lumMod val="50000"/>
              </a:schemeClr>
            </a:solidFill>
          </a:endParaRPr>
        </a:p>
      </dgm:t>
    </dgm:pt>
    <dgm:pt modelId="{23DEAE60-D9FB-4120-9B90-7CB529F9C8F9}" type="pres">
      <dgm:prSet presAssocID="{FDEC26EC-F8E2-42C2-B86A-02FE657AA7C8}" presName="outerComposite" presStyleCnt="0">
        <dgm:presLayoutVars>
          <dgm:chMax val="5"/>
          <dgm:dir/>
          <dgm:resizeHandles val="exact"/>
        </dgm:presLayoutVars>
      </dgm:prSet>
      <dgm:spPr/>
      <dgm:t>
        <a:bodyPr/>
        <a:lstStyle/>
        <a:p>
          <a:endParaRPr lang="en-GB"/>
        </a:p>
      </dgm:t>
    </dgm:pt>
    <dgm:pt modelId="{B75F29BB-8595-4E47-A34F-9DCC8C08E560}" type="pres">
      <dgm:prSet presAssocID="{FDEC26EC-F8E2-42C2-B86A-02FE657AA7C8}" presName="dummyMaxCanvas" presStyleCnt="0">
        <dgm:presLayoutVars/>
      </dgm:prSet>
      <dgm:spPr/>
    </dgm:pt>
    <dgm:pt modelId="{73739327-95CB-4EBA-81EA-B24A8F9EDFE6}" type="pres">
      <dgm:prSet presAssocID="{FDEC26EC-F8E2-42C2-B86A-02FE657AA7C8}" presName="FiveNodes_1" presStyleLbl="node1" presStyleIdx="0" presStyleCnt="5" custScaleX="108059" custLinFactNeighborX="-42492">
        <dgm:presLayoutVars>
          <dgm:bulletEnabled val="1"/>
        </dgm:presLayoutVars>
      </dgm:prSet>
      <dgm:spPr/>
      <dgm:t>
        <a:bodyPr/>
        <a:lstStyle/>
        <a:p>
          <a:endParaRPr lang="en-GB"/>
        </a:p>
      </dgm:t>
    </dgm:pt>
    <dgm:pt modelId="{EBCB619E-41B9-4774-8B3A-EDD73FE540CA}" type="pres">
      <dgm:prSet presAssocID="{FDEC26EC-F8E2-42C2-B86A-02FE657AA7C8}" presName="FiveNodes_2" presStyleLbl="node1" presStyleIdx="1" presStyleCnt="5" custScaleX="112855" custLinFactNeighborX="13286">
        <dgm:presLayoutVars>
          <dgm:bulletEnabled val="1"/>
        </dgm:presLayoutVars>
      </dgm:prSet>
      <dgm:spPr/>
      <dgm:t>
        <a:bodyPr/>
        <a:lstStyle/>
        <a:p>
          <a:endParaRPr lang="en-GB"/>
        </a:p>
      </dgm:t>
    </dgm:pt>
    <dgm:pt modelId="{18F39C9F-4EA8-4F6D-990D-E1C8D5E3AB24}" type="pres">
      <dgm:prSet presAssocID="{FDEC26EC-F8E2-42C2-B86A-02FE657AA7C8}" presName="FiveNodes_3" presStyleLbl="node1" presStyleIdx="2" presStyleCnt="5" custScaleX="53395" custLinFactNeighborX="35716">
        <dgm:presLayoutVars>
          <dgm:bulletEnabled val="1"/>
        </dgm:presLayoutVars>
      </dgm:prSet>
      <dgm:spPr/>
      <dgm:t>
        <a:bodyPr/>
        <a:lstStyle/>
        <a:p>
          <a:endParaRPr lang="en-GB"/>
        </a:p>
      </dgm:t>
    </dgm:pt>
    <dgm:pt modelId="{AF7920E0-A730-4E73-B756-BC328F1F7FA6}" type="pres">
      <dgm:prSet presAssocID="{FDEC26EC-F8E2-42C2-B86A-02FE657AA7C8}" presName="FiveNodes_4" presStyleLbl="node1" presStyleIdx="3" presStyleCnt="5" custScaleX="21472" custLinFactNeighborX="34123">
        <dgm:presLayoutVars>
          <dgm:bulletEnabled val="1"/>
        </dgm:presLayoutVars>
      </dgm:prSet>
      <dgm:spPr/>
      <dgm:t>
        <a:bodyPr/>
        <a:lstStyle/>
        <a:p>
          <a:endParaRPr lang="en-GB"/>
        </a:p>
      </dgm:t>
    </dgm:pt>
    <dgm:pt modelId="{9BB4A356-44DF-4DC8-908B-914769EDF973}" type="pres">
      <dgm:prSet presAssocID="{FDEC26EC-F8E2-42C2-B86A-02FE657AA7C8}" presName="FiveNodes_5" presStyleLbl="node1" presStyleIdx="4" presStyleCnt="5" custScaleX="15591" custLinFactNeighborX="37622">
        <dgm:presLayoutVars>
          <dgm:bulletEnabled val="1"/>
        </dgm:presLayoutVars>
      </dgm:prSet>
      <dgm:spPr/>
      <dgm:t>
        <a:bodyPr/>
        <a:lstStyle/>
        <a:p>
          <a:endParaRPr lang="en-GB"/>
        </a:p>
      </dgm:t>
    </dgm:pt>
    <dgm:pt modelId="{4F3D3186-59F8-4DF5-8391-F3E2D2D4EB36}" type="pres">
      <dgm:prSet presAssocID="{FDEC26EC-F8E2-42C2-B86A-02FE657AA7C8}" presName="FiveConn_1-2" presStyleLbl="fgAccFollowNode1" presStyleIdx="0" presStyleCnt="4" custScaleY="34903" custLinFactX="-600000" custLinFactNeighborX="-628952" custLinFactNeighborY="-1451">
        <dgm:presLayoutVars>
          <dgm:bulletEnabled val="1"/>
        </dgm:presLayoutVars>
      </dgm:prSet>
      <dgm:spPr/>
      <dgm:t>
        <a:bodyPr/>
        <a:lstStyle/>
        <a:p>
          <a:endParaRPr lang="en-GB"/>
        </a:p>
      </dgm:t>
    </dgm:pt>
    <dgm:pt modelId="{107EACB4-A978-42DF-A158-213C963A6D3E}" type="pres">
      <dgm:prSet presAssocID="{FDEC26EC-F8E2-42C2-B86A-02FE657AA7C8}" presName="FiveConn_2-3" presStyleLbl="fgAccFollowNode1" presStyleIdx="1" presStyleCnt="4" custScaleY="47429" custLinFactX="-200000" custLinFactNeighborX="-252533" custLinFactNeighborY="-7506">
        <dgm:presLayoutVars>
          <dgm:bulletEnabled val="1"/>
        </dgm:presLayoutVars>
      </dgm:prSet>
      <dgm:spPr/>
      <dgm:t>
        <a:bodyPr/>
        <a:lstStyle/>
        <a:p>
          <a:endParaRPr lang="en-GB"/>
        </a:p>
      </dgm:t>
    </dgm:pt>
    <dgm:pt modelId="{26DC8162-F2E8-4486-BFD8-5E8FDEA531FE}" type="pres">
      <dgm:prSet presAssocID="{FDEC26EC-F8E2-42C2-B86A-02FE657AA7C8}" presName="FiveConn_3-4" presStyleLbl="fgAccFollowNode1" presStyleIdx="2" presStyleCnt="4" custScaleX="89012" custScaleY="55070" custLinFactX="-100000" custLinFactNeighborX="-129746" custLinFactNeighborY="-1906">
        <dgm:presLayoutVars>
          <dgm:bulletEnabled val="1"/>
        </dgm:presLayoutVars>
      </dgm:prSet>
      <dgm:spPr/>
      <dgm:t>
        <a:bodyPr/>
        <a:lstStyle/>
        <a:p>
          <a:endParaRPr lang="en-GB"/>
        </a:p>
      </dgm:t>
    </dgm:pt>
    <dgm:pt modelId="{F6AC21F3-AD25-4898-8C0D-8C6336E76655}" type="pres">
      <dgm:prSet presAssocID="{FDEC26EC-F8E2-42C2-B86A-02FE657AA7C8}" presName="FiveConn_4-5" presStyleLbl="fgAccFollowNode1" presStyleIdx="3" presStyleCnt="4" custScaleY="48588" custLinFactX="-33774" custLinFactNeighborX="-100000" custLinFactNeighborY="-7983">
        <dgm:presLayoutVars>
          <dgm:bulletEnabled val="1"/>
        </dgm:presLayoutVars>
      </dgm:prSet>
      <dgm:spPr/>
      <dgm:t>
        <a:bodyPr/>
        <a:lstStyle/>
        <a:p>
          <a:endParaRPr lang="en-GB"/>
        </a:p>
      </dgm:t>
    </dgm:pt>
    <dgm:pt modelId="{BCE3E4A2-5303-40A9-B406-B28DA9CE198F}" type="pres">
      <dgm:prSet presAssocID="{FDEC26EC-F8E2-42C2-B86A-02FE657AA7C8}" presName="FiveNodes_1_text" presStyleLbl="node1" presStyleIdx="4" presStyleCnt="5">
        <dgm:presLayoutVars>
          <dgm:bulletEnabled val="1"/>
        </dgm:presLayoutVars>
      </dgm:prSet>
      <dgm:spPr/>
      <dgm:t>
        <a:bodyPr/>
        <a:lstStyle/>
        <a:p>
          <a:endParaRPr lang="en-GB"/>
        </a:p>
      </dgm:t>
    </dgm:pt>
    <dgm:pt modelId="{F5A76B7B-48B3-4D3A-93E3-ADB10E243C27}" type="pres">
      <dgm:prSet presAssocID="{FDEC26EC-F8E2-42C2-B86A-02FE657AA7C8}" presName="FiveNodes_2_text" presStyleLbl="node1" presStyleIdx="4" presStyleCnt="5">
        <dgm:presLayoutVars>
          <dgm:bulletEnabled val="1"/>
        </dgm:presLayoutVars>
      </dgm:prSet>
      <dgm:spPr/>
      <dgm:t>
        <a:bodyPr/>
        <a:lstStyle/>
        <a:p>
          <a:endParaRPr lang="en-GB"/>
        </a:p>
      </dgm:t>
    </dgm:pt>
    <dgm:pt modelId="{F4405B94-2254-492F-B8B1-B0E2C42CF26B}" type="pres">
      <dgm:prSet presAssocID="{FDEC26EC-F8E2-42C2-B86A-02FE657AA7C8}" presName="FiveNodes_3_text" presStyleLbl="node1" presStyleIdx="4" presStyleCnt="5">
        <dgm:presLayoutVars>
          <dgm:bulletEnabled val="1"/>
        </dgm:presLayoutVars>
      </dgm:prSet>
      <dgm:spPr/>
      <dgm:t>
        <a:bodyPr/>
        <a:lstStyle/>
        <a:p>
          <a:endParaRPr lang="en-GB"/>
        </a:p>
      </dgm:t>
    </dgm:pt>
    <dgm:pt modelId="{8DFCCF32-C328-4360-930D-6B5245296823}" type="pres">
      <dgm:prSet presAssocID="{FDEC26EC-F8E2-42C2-B86A-02FE657AA7C8}" presName="FiveNodes_4_text" presStyleLbl="node1" presStyleIdx="4" presStyleCnt="5">
        <dgm:presLayoutVars>
          <dgm:bulletEnabled val="1"/>
        </dgm:presLayoutVars>
      </dgm:prSet>
      <dgm:spPr/>
      <dgm:t>
        <a:bodyPr/>
        <a:lstStyle/>
        <a:p>
          <a:endParaRPr lang="en-GB"/>
        </a:p>
      </dgm:t>
    </dgm:pt>
    <dgm:pt modelId="{F135ACB8-24A2-4424-A368-ABAC45DBBEDB}" type="pres">
      <dgm:prSet presAssocID="{FDEC26EC-F8E2-42C2-B86A-02FE657AA7C8}" presName="FiveNodes_5_text" presStyleLbl="node1" presStyleIdx="4" presStyleCnt="5">
        <dgm:presLayoutVars>
          <dgm:bulletEnabled val="1"/>
        </dgm:presLayoutVars>
      </dgm:prSet>
      <dgm:spPr/>
      <dgm:t>
        <a:bodyPr/>
        <a:lstStyle/>
        <a:p>
          <a:endParaRPr lang="en-GB"/>
        </a:p>
      </dgm:t>
    </dgm:pt>
  </dgm:ptLst>
  <dgm:cxnLst>
    <dgm:cxn modelId="{5AF5A51B-AB12-4773-BA91-D40CEBF451BF}" srcId="{FDEC26EC-F8E2-42C2-B86A-02FE657AA7C8}" destId="{66CFBF95-317E-46E1-818B-F9858E5CA504}" srcOrd="3" destOrd="0" parTransId="{4B9F3BB7-9970-4CE1-82BF-745F0B000228}" sibTransId="{77BE41C5-F71B-451C-A296-51088B545304}"/>
    <dgm:cxn modelId="{DEEE402A-49C7-4BE1-8DBF-AB028A893C00}" type="presOf" srcId="{85D71845-ADBB-4A07-8710-1F7F0D36FD4B}" destId="{F135ACB8-24A2-4424-A368-ABAC45DBBEDB}" srcOrd="1" destOrd="0" presId="urn:microsoft.com/office/officeart/2005/8/layout/vProcess5"/>
    <dgm:cxn modelId="{7D05D8EF-A178-406D-9278-C340EDD4A4CC}" srcId="{FDEC26EC-F8E2-42C2-B86A-02FE657AA7C8}" destId="{2DD79854-DBD8-4234-9116-499580381B04}" srcOrd="1" destOrd="0" parTransId="{C66E3418-937A-4293-B23E-7EFA614C172A}" sibTransId="{5D3C9214-F45F-43C8-B60F-604727820824}"/>
    <dgm:cxn modelId="{09216B93-183B-4E43-A40E-465EFE0A417D}" type="presOf" srcId="{66CFBF95-317E-46E1-818B-F9858E5CA504}" destId="{8DFCCF32-C328-4360-930D-6B5245296823}" srcOrd="1" destOrd="0" presId="urn:microsoft.com/office/officeart/2005/8/layout/vProcess5"/>
    <dgm:cxn modelId="{A4A40ECA-28EA-4085-A4BB-DFAFF9420BE6}" type="presOf" srcId="{175B994F-A8D8-4089-A16B-FDAFFFF97FE3}" destId="{F4405B94-2254-492F-B8B1-B0E2C42CF26B}" srcOrd="1" destOrd="0" presId="urn:microsoft.com/office/officeart/2005/8/layout/vProcess5"/>
    <dgm:cxn modelId="{3DAB1E6F-FFAC-43C6-AB8A-E1233A6F8D40}" type="presOf" srcId="{FDEC26EC-F8E2-42C2-B86A-02FE657AA7C8}" destId="{23DEAE60-D9FB-4120-9B90-7CB529F9C8F9}" srcOrd="0" destOrd="0" presId="urn:microsoft.com/office/officeart/2005/8/layout/vProcess5"/>
    <dgm:cxn modelId="{C37564F9-3749-4375-8123-FC852D1F9A1B}" type="presOf" srcId="{BEE50187-C46C-488E-92A1-958F8CF0DEAA}" destId="{73739327-95CB-4EBA-81EA-B24A8F9EDFE6}" srcOrd="0" destOrd="0" presId="urn:microsoft.com/office/officeart/2005/8/layout/vProcess5"/>
    <dgm:cxn modelId="{6709EE2A-2591-42B7-94FF-FCB3C6BF87C7}" srcId="{FDEC26EC-F8E2-42C2-B86A-02FE657AA7C8}" destId="{F7489C5E-61C6-4FCC-BBD5-DE6BF2FEFC96}" srcOrd="6" destOrd="0" parTransId="{8EFE6142-B06F-4973-ABF8-D0CBD651A8B0}" sibTransId="{B3FD95CC-CBA3-4028-8B89-2922C2CB2325}"/>
    <dgm:cxn modelId="{46CBA00B-FB1D-476C-9319-19EEA9D236D9}" type="presOf" srcId="{175B994F-A8D8-4089-A16B-FDAFFFF97FE3}" destId="{18F39C9F-4EA8-4F6D-990D-E1C8D5E3AB24}" srcOrd="0" destOrd="0" presId="urn:microsoft.com/office/officeart/2005/8/layout/vProcess5"/>
    <dgm:cxn modelId="{E9F9D8B6-8649-4A74-B5B0-D6F5A86BBCCE}" type="presOf" srcId="{85D71845-ADBB-4A07-8710-1F7F0D36FD4B}" destId="{9BB4A356-44DF-4DC8-908B-914769EDF973}" srcOrd="0" destOrd="0" presId="urn:microsoft.com/office/officeart/2005/8/layout/vProcess5"/>
    <dgm:cxn modelId="{ABEA6718-CD86-4A9C-8A89-3B04D97E0FFB}" type="presOf" srcId="{2DD79854-DBD8-4234-9116-499580381B04}" destId="{F5A76B7B-48B3-4D3A-93E3-ADB10E243C27}" srcOrd="1" destOrd="0" presId="urn:microsoft.com/office/officeart/2005/8/layout/vProcess5"/>
    <dgm:cxn modelId="{BA2AD6D9-D800-448D-AE37-EF1305273EF1}" type="presOf" srcId="{B544BD40-6ACA-4D3F-ADBE-B39B9B63D93C}" destId="{4F3D3186-59F8-4DF5-8391-F3E2D2D4EB36}" srcOrd="0" destOrd="0" presId="urn:microsoft.com/office/officeart/2005/8/layout/vProcess5"/>
    <dgm:cxn modelId="{9DDD48F0-7D48-4B82-81AC-70FB8B613CD1}" srcId="{FDEC26EC-F8E2-42C2-B86A-02FE657AA7C8}" destId="{175B994F-A8D8-4089-A16B-FDAFFFF97FE3}" srcOrd="2" destOrd="0" parTransId="{29CC1A8A-0849-43F0-A4C5-9DBDB3B75DD8}" sibTransId="{CBD335F8-557F-490D-BE81-33F5373567E9}"/>
    <dgm:cxn modelId="{D8C69ECD-0BCC-463A-BB01-569AF966750D}" srcId="{FDEC26EC-F8E2-42C2-B86A-02FE657AA7C8}" destId="{66F0CB6A-C1CC-4CA5-BCD0-16D0B3181877}" srcOrd="5" destOrd="0" parTransId="{9DF393B8-EC5E-4795-AEA0-2D863BFF6A65}" sibTransId="{6DB11356-075A-4089-9FE7-566809F3035C}"/>
    <dgm:cxn modelId="{86654330-F3A9-4B93-AB08-9D11832AE244}" type="presOf" srcId="{77BE41C5-F71B-451C-A296-51088B545304}" destId="{F6AC21F3-AD25-4898-8C0D-8C6336E76655}" srcOrd="0" destOrd="0" presId="urn:microsoft.com/office/officeart/2005/8/layout/vProcess5"/>
    <dgm:cxn modelId="{629EE395-55E6-4E3C-B91F-5751B5A8ED93}" srcId="{FDEC26EC-F8E2-42C2-B86A-02FE657AA7C8}" destId="{BEE50187-C46C-488E-92A1-958F8CF0DEAA}" srcOrd="0" destOrd="0" parTransId="{0FDD4CF5-28B2-4C13-AB82-7408142C7F93}" sibTransId="{B544BD40-6ACA-4D3F-ADBE-B39B9B63D93C}"/>
    <dgm:cxn modelId="{88B7C225-F3B5-45AF-9F3E-E48B895BB2CB}" type="presOf" srcId="{BEE50187-C46C-488E-92A1-958F8CF0DEAA}" destId="{BCE3E4A2-5303-40A9-B406-B28DA9CE198F}" srcOrd="1" destOrd="0" presId="urn:microsoft.com/office/officeart/2005/8/layout/vProcess5"/>
    <dgm:cxn modelId="{2CFFA01A-CB15-4E75-B97A-ADC140DF59A5}" type="presOf" srcId="{CBD335F8-557F-490D-BE81-33F5373567E9}" destId="{26DC8162-F2E8-4486-BFD8-5E8FDEA531FE}" srcOrd="0" destOrd="0" presId="urn:microsoft.com/office/officeart/2005/8/layout/vProcess5"/>
    <dgm:cxn modelId="{4C907D15-3016-4874-A0B3-8AB0986FEDF4}" type="presOf" srcId="{2DD79854-DBD8-4234-9116-499580381B04}" destId="{EBCB619E-41B9-4774-8B3A-EDD73FE540CA}" srcOrd="0" destOrd="0" presId="urn:microsoft.com/office/officeart/2005/8/layout/vProcess5"/>
    <dgm:cxn modelId="{18E38FB4-8363-450D-85D4-75F55C2F65B8}" type="presOf" srcId="{66CFBF95-317E-46E1-818B-F9858E5CA504}" destId="{AF7920E0-A730-4E73-B756-BC328F1F7FA6}" srcOrd="0" destOrd="0" presId="urn:microsoft.com/office/officeart/2005/8/layout/vProcess5"/>
    <dgm:cxn modelId="{186D471C-5A00-40E9-9AC2-118128767229}" srcId="{FDEC26EC-F8E2-42C2-B86A-02FE657AA7C8}" destId="{85D71845-ADBB-4A07-8710-1F7F0D36FD4B}" srcOrd="4" destOrd="0" parTransId="{6346AC23-5AFC-4DB2-84C7-F216E420B368}" sibTransId="{95AF6C8E-6018-4340-98EA-0265482C87D5}"/>
    <dgm:cxn modelId="{034B9776-145A-471E-A8A0-71D4A45E421B}" type="presOf" srcId="{5D3C9214-F45F-43C8-B60F-604727820824}" destId="{107EACB4-A978-42DF-A158-213C963A6D3E}" srcOrd="0" destOrd="0" presId="urn:microsoft.com/office/officeart/2005/8/layout/vProcess5"/>
    <dgm:cxn modelId="{4F6578FD-1E0A-4B19-9DAC-A348E7B1B896}" type="presParOf" srcId="{23DEAE60-D9FB-4120-9B90-7CB529F9C8F9}" destId="{B75F29BB-8595-4E47-A34F-9DCC8C08E560}" srcOrd="0" destOrd="0" presId="urn:microsoft.com/office/officeart/2005/8/layout/vProcess5"/>
    <dgm:cxn modelId="{76948E7D-E9C3-4040-BCE3-476EBD53318F}" type="presParOf" srcId="{23DEAE60-D9FB-4120-9B90-7CB529F9C8F9}" destId="{73739327-95CB-4EBA-81EA-B24A8F9EDFE6}" srcOrd="1" destOrd="0" presId="urn:microsoft.com/office/officeart/2005/8/layout/vProcess5"/>
    <dgm:cxn modelId="{65785BCB-E4D2-42A8-91A3-03B0A232609F}" type="presParOf" srcId="{23DEAE60-D9FB-4120-9B90-7CB529F9C8F9}" destId="{EBCB619E-41B9-4774-8B3A-EDD73FE540CA}" srcOrd="2" destOrd="0" presId="urn:microsoft.com/office/officeart/2005/8/layout/vProcess5"/>
    <dgm:cxn modelId="{9CDDEBB2-FA0A-4194-9ED7-7BA18979E88F}" type="presParOf" srcId="{23DEAE60-D9FB-4120-9B90-7CB529F9C8F9}" destId="{18F39C9F-4EA8-4F6D-990D-E1C8D5E3AB24}" srcOrd="3" destOrd="0" presId="urn:microsoft.com/office/officeart/2005/8/layout/vProcess5"/>
    <dgm:cxn modelId="{5F1A687A-C987-454C-8A0D-F90D6DA99CBA}" type="presParOf" srcId="{23DEAE60-D9FB-4120-9B90-7CB529F9C8F9}" destId="{AF7920E0-A730-4E73-B756-BC328F1F7FA6}" srcOrd="4" destOrd="0" presId="urn:microsoft.com/office/officeart/2005/8/layout/vProcess5"/>
    <dgm:cxn modelId="{574B16ED-0F88-40E1-B0A5-4A444500C773}" type="presParOf" srcId="{23DEAE60-D9FB-4120-9B90-7CB529F9C8F9}" destId="{9BB4A356-44DF-4DC8-908B-914769EDF973}" srcOrd="5" destOrd="0" presId="urn:microsoft.com/office/officeart/2005/8/layout/vProcess5"/>
    <dgm:cxn modelId="{74F52E44-6282-474A-8DB3-D51D5BAC65A1}" type="presParOf" srcId="{23DEAE60-D9FB-4120-9B90-7CB529F9C8F9}" destId="{4F3D3186-59F8-4DF5-8391-F3E2D2D4EB36}" srcOrd="6" destOrd="0" presId="urn:microsoft.com/office/officeart/2005/8/layout/vProcess5"/>
    <dgm:cxn modelId="{0A7AFE08-B61D-47B3-BDB7-91C723FBBD19}" type="presParOf" srcId="{23DEAE60-D9FB-4120-9B90-7CB529F9C8F9}" destId="{107EACB4-A978-42DF-A158-213C963A6D3E}" srcOrd="7" destOrd="0" presId="urn:microsoft.com/office/officeart/2005/8/layout/vProcess5"/>
    <dgm:cxn modelId="{1E3496AC-EEFA-48A8-95B1-C20935E2F2C0}" type="presParOf" srcId="{23DEAE60-D9FB-4120-9B90-7CB529F9C8F9}" destId="{26DC8162-F2E8-4486-BFD8-5E8FDEA531FE}" srcOrd="8" destOrd="0" presId="urn:microsoft.com/office/officeart/2005/8/layout/vProcess5"/>
    <dgm:cxn modelId="{F45F9666-1C6D-416A-B929-72D583A2B2B8}" type="presParOf" srcId="{23DEAE60-D9FB-4120-9B90-7CB529F9C8F9}" destId="{F6AC21F3-AD25-4898-8C0D-8C6336E76655}" srcOrd="9" destOrd="0" presId="urn:microsoft.com/office/officeart/2005/8/layout/vProcess5"/>
    <dgm:cxn modelId="{52151CC5-692F-4EB3-82A5-6CAB6A3AD18E}" type="presParOf" srcId="{23DEAE60-D9FB-4120-9B90-7CB529F9C8F9}" destId="{BCE3E4A2-5303-40A9-B406-B28DA9CE198F}" srcOrd="10" destOrd="0" presId="urn:microsoft.com/office/officeart/2005/8/layout/vProcess5"/>
    <dgm:cxn modelId="{F553510E-F700-4B19-9F30-16EB6144531C}" type="presParOf" srcId="{23DEAE60-D9FB-4120-9B90-7CB529F9C8F9}" destId="{F5A76B7B-48B3-4D3A-93E3-ADB10E243C27}" srcOrd="11" destOrd="0" presId="urn:microsoft.com/office/officeart/2005/8/layout/vProcess5"/>
    <dgm:cxn modelId="{8001D796-9C57-4F82-A5D6-C73CDC21AEA1}" type="presParOf" srcId="{23DEAE60-D9FB-4120-9B90-7CB529F9C8F9}" destId="{F4405B94-2254-492F-B8B1-B0E2C42CF26B}" srcOrd="12" destOrd="0" presId="urn:microsoft.com/office/officeart/2005/8/layout/vProcess5"/>
    <dgm:cxn modelId="{E08D2E85-2425-4853-8CB4-BE889D840188}" type="presParOf" srcId="{23DEAE60-D9FB-4120-9B90-7CB529F9C8F9}" destId="{8DFCCF32-C328-4360-930D-6B5245296823}" srcOrd="13" destOrd="0" presId="urn:microsoft.com/office/officeart/2005/8/layout/vProcess5"/>
    <dgm:cxn modelId="{06A7F7A3-496E-40C5-A3F7-28E203418860}" type="presParOf" srcId="{23DEAE60-D9FB-4120-9B90-7CB529F9C8F9}" destId="{F135ACB8-24A2-4424-A368-ABAC45DBBED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68DE93-120A-48D4-9925-47341B8FD398}" type="doc">
      <dgm:prSet loTypeId="urn:microsoft.com/office/officeart/2005/8/layout/hProcess11" loCatId="process" qsTypeId="urn:microsoft.com/office/officeart/2005/8/quickstyle/simple1" qsCatId="simple" csTypeId="urn:microsoft.com/office/officeart/2005/8/colors/accent0_2" csCatId="mainScheme" phldr="1"/>
      <dgm:spPr/>
      <dgm:t>
        <a:bodyPr/>
        <a:lstStyle/>
        <a:p>
          <a:endParaRPr lang="en-GB"/>
        </a:p>
      </dgm:t>
    </dgm:pt>
    <dgm:pt modelId="{68018C13-1DF8-4E97-884F-748C872FD87E}">
      <dgm:prSet phldrT="[Text]" custT="1"/>
      <dgm:spPr/>
      <dgm:t>
        <a:bodyPr/>
        <a:lstStyle/>
        <a:p>
          <a:r>
            <a:rPr lang="en-US" sz="800" dirty="0" smtClean="0">
              <a:solidFill>
                <a:schemeClr val="tx2"/>
              </a:solidFill>
            </a:rPr>
            <a:t>1st deadline for the cut-off of data collection for v3.0</a:t>
          </a:r>
          <a:endParaRPr lang="en-GB" sz="800" dirty="0">
            <a:solidFill>
              <a:schemeClr val="tx2"/>
            </a:solidFill>
          </a:endParaRPr>
        </a:p>
      </dgm:t>
    </dgm:pt>
    <dgm:pt modelId="{CB5DA312-7BF6-46A7-B779-7F47AD3A2D63}" type="parTrans" cxnId="{F8420432-D1ED-4996-B7FD-9E4727ADC82B}">
      <dgm:prSet/>
      <dgm:spPr/>
      <dgm:t>
        <a:bodyPr/>
        <a:lstStyle/>
        <a:p>
          <a:endParaRPr lang="en-GB"/>
        </a:p>
      </dgm:t>
    </dgm:pt>
    <dgm:pt modelId="{48C429DA-DA39-4614-930E-B9512DBA29ED}" type="sibTrans" cxnId="{F8420432-D1ED-4996-B7FD-9E4727ADC82B}">
      <dgm:prSet/>
      <dgm:spPr/>
      <dgm:t>
        <a:bodyPr/>
        <a:lstStyle/>
        <a:p>
          <a:endParaRPr lang="en-GB"/>
        </a:p>
      </dgm:t>
    </dgm:pt>
    <dgm:pt modelId="{F9F2C3F8-40BD-4CE9-8D87-7F8BFF5B7F77}">
      <dgm:prSet custT="1"/>
      <dgm:spPr/>
      <dgm:t>
        <a:bodyPr anchor="t"/>
        <a:lstStyle/>
        <a:p>
          <a:r>
            <a:rPr lang="en-US" sz="800" dirty="0" smtClean="0">
              <a:solidFill>
                <a:srgbClr val="C00000"/>
              </a:solidFill>
            </a:rPr>
            <a:t>Final cut-off date of data collection for v3.0</a:t>
          </a:r>
          <a:endParaRPr lang="en-GB" sz="800" dirty="0">
            <a:solidFill>
              <a:srgbClr val="C00000"/>
            </a:solidFill>
          </a:endParaRPr>
        </a:p>
      </dgm:t>
    </dgm:pt>
    <dgm:pt modelId="{24C9B436-C537-4D82-B2B0-0DB1008F981B}" type="parTrans" cxnId="{50834F6F-E5C1-462B-8B80-08EA9B105DDD}">
      <dgm:prSet/>
      <dgm:spPr/>
      <dgm:t>
        <a:bodyPr/>
        <a:lstStyle/>
        <a:p>
          <a:endParaRPr lang="en-GB"/>
        </a:p>
      </dgm:t>
    </dgm:pt>
    <dgm:pt modelId="{07AE773A-69F6-43C3-A219-614E932554C9}" type="sibTrans" cxnId="{50834F6F-E5C1-462B-8B80-08EA9B105DDD}">
      <dgm:prSet/>
      <dgm:spPr/>
      <dgm:t>
        <a:bodyPr/>
        <a:lstStyle/>
        <a:p>
          <a:endParaRPr lang="en-GB"/>
        </a:p>
      </dgm:t>
    </dgm:pt>
    <dgm:pt modelId="{0CA124E7-0269-4564-B299-E54826492365}">
      <dgm:prSet phldrT="[Text]" custT="1"/>
      <dgm:spPr/>
      <dgm:t>
        <a:bodyPr anchor="t"/>
        <a:lstStyle/>
        <a:p>
          <a:r>
            <a:rPr lang="en-US" sz="800" dirty="0" smtClean="0">
              <a:solidFill>
                <a:srgbClr val="C00000"/>
              </a:solidFill>
            </a:rPr>
            <a:t>Intermediate results at the CGMS Plenary</a:t>
          </a:r>
          <a:endParaRPr lang="en-GB" sz="800" dirty="0">
            <a:solidFill>
              <a:srgbClr val="C00000"/>
            </a:solidFill>
          </a:endParaRPr>
        </a:p>
      </dgm:t>
    </dgm:pt>
    <dgm:pt modelId="{A849665A-FE94-4802-9C61-331BCA22BFC1}" type="parTrans" cxnId="{0E94D6F0-835B-42CD-A9C6-0E207E979A86}">
      <dgm:prSet/>
      <dgm:spPr/>
      <dgm:t>
        <a:bodyPr/>
        <a:lstStyle/>
        <a:p>
          <a:endParaRPr lang="en-GB"/>
        </a:p>
      </dgm:t>
    </dgm:pt>
    <dgm:pt modelId="{30DA26B9-2344-42C3-B877-85983DB2E413}" type="sibTrans" cxnId="{0E94D6F0-835B-42CD-A9C6-0E207E979A86}">
      <dgm:prSet/>
      <dgm:spPr/>
      <dgm:t>
        <a:bodyPr/>
        <a:lstStyle/>
        <a:p>
          <a:endParaRPr lang="en-GB"/>
        </a:p>
      </dgm:t>
    </dgm:pt>
    <dgm:pt modelId="{4D858E49-836E-4C7A-98F0-A6209B3A735D}">
      <dgm:prSet custT="1"/>
      <dgm:spPr/>
      <dgm:t>
        <a:bodyPr/>
        <a:lstStyle/>
        <a:p>
          <a:r>
            <a:rPr lang="en-US" sz="800" dirty="0" smtClean="0">
              <a:solidFill>
                <a:srgbClr val="C00000"/>
              </a:solidFill>
            </a:rPr>
            <a:t>Publication of ECV Inventory v3.0</a:t>
          </a:r>
        </a:p>
        <a:p>
          <a:r>
            <a:rPr lang="en-US" sz="800" dirty="0" smtClean="0">
              <a:solidFill>
                <a:srgbClr val="C00000"/>
              </a:solidFill>
            </a:rPr>
            <a:t>Submission of Reports to CEOS Plenary</a:t>
          </a:r>
          <a:endParaRPr lang="en-GB" sz="800" dirty="0">
            <a:solidFill>
              <a:schemeClr val="accent4">
                <a:lumMod val="50000"/>
              </a:schemeClr>
            </a:solidFill>
          </a:endParaRPr>
        </a:p>
      </dgm:t>
    </dgm:pt>
    <dgm:pt modelId="{690F3BA8-D74A-4EB4-8143-3A373E4DE54C}" type="parTrans" cxnId="{0960E832-F2F2-4993-B4D1-E56A2E4C44CE}">
      <dgm:prSet/>
      <dgm:spPr/>
      <dgm:t>
        <a:bodyPr/>
        <a:lstStyle/>
        <a:p>
          <a:endParaRPr lang="en-GB"/>
        </a:p>
      </dgm:t>
    </dgm:pt>
    <dgm:pt modelId="{B8B541E8-2F8B-43C9-B511-821F9AD7FE2F}" type="sibTrans" cxnId="{0960E832-F2F2-4993-B4D1-E56A2E4C44CE}">
      <dgm:prSet/>
      <dgm:spPr/>
      <dgm:t>
        <a:bodyPr/>
        <a:lstStyle/>
        <a:p>
          <a:endParaRPr lang="en-GB"/>
        </a:p>
      </dgm:t>
    </dgm:pt>
    <dgm:pt modelId="{C57354E1-1ACB-488B-88ED-D8ED0D8E71A6}">
      <dgm:prSet custT="1"/>
      <dgm:spPr/>
      <dgm:t>
        <a:bodyPr/>
        <a:lstStyle/>
        <a:p>
          <a:r>
            <a:rPr lang="en-US" sz="800" dirty="0" err="1" smtClean="0">
              <a:solidFill>
                <a:schemeClr val="accent4">
                  <a:lumMod val="50000"/>
                </a:schemeClr>
              </a:solidFill>
            </a:rPr>
            <a:t>WGClimate</a:t>
          </a:r>
          <a:r>
            <a:rPr lang="en-US" sz="800" dirty="0" smtClean="0">
              <a:solidFill>
                <a:schemeClr val="accent4">
                  <a:lumMod val="50000"/>
                </a:schemeClr>
              </a:solidFill>
            </a:rPr>
            <a:t> #10</a:t>
          </a:r>
          <a:endParaRPr lang="en-GB" sz="800" dirty="0">
            <a:solidFill>
              <a:schemeClr val="accent4">
                <a:lumMod val="50000"/>
              </a:schemeClr>
            </a:solidFill>
          </a:endParaRPr>
        </a:p>
      </dgm:t>
    </dgm:pt>
    <dgm:pt modelId="{383A97C7-51E0-4EDD-A442-2387F14EE00C}" type="parTrans" cxnId="{27C26F2B-2E06-44A6-8378-10A295507896}">
      <dgm:prSet/>
      <dgm:spPr/>
      <dgm:t>
        <a:bodyPr/>
        <a:lstStyle/>
        <a:p>
          <a:endParaRPr lang="en-GB"/>
        </a:p>
      </dgm:t>
    </dgm:pt>
    <dgm:pt modelId="{4C4C8C9B-C776-4601-B059-2239ABFFBE1E}" type="sibTrans" cxnId="{27C26F2B-2E06-44A6-8378-10A295507896}">
      <dgm:prSet/>
      <dgm:spPr/>
      <dgm:t>
        <a:bodyPr/>
        <a:lstStyle/>
        <a:p>
          <a:endParaRPr lang="en-GB"/>
        </a:p>
      </dgm:t>
    </dgm:pt>
    <dgm:pt modelId="{88F73B0D-01E2-4498-BCE5-6C42D010B89D}">
      <dgm:prSet phldrT="[Text]" custT="1"/>
      <dgm:spPr/>
      <dgm:t>
        <a:bodyPr/>
        <a:lstStyle/>
        <a:p>
          <a:endParaRPr lang="en-US" sz="800" dirty="0" smtClean="0">
            <a:solidFill>
              <a:srgbClr val="C00000"/>
            </a:solidFill>
          </a:endParaRPr>
        </a:p>
      </dgm:t>
    </dgm:pt>
    <dgm:pt modelId="{9AC69E1A-31DE-4519-B9E1-D7B6DDCDA814}" type="sibTrans" cxnId="{7D8549DE-8EE1-41DD-9D7F-5BB38517690B}">
      <dgm:prSet/>
      <dgm:spPr/>
      <dgm:t>
        <a:bodyPr/>
        <a:lstStyle/>
        <a:p>
          <a:endParaRPr lang="en-GB"/>
        </a:p>
      </dgm:t>
    </dgm:pt>
    <dgm:pt modelId="{4B73C6D1-108D-44EA-9E97-6C9AF2B8C939}" type="parTrans" cxnId="{7D8549DE-8EE1-41DD-9D7F-5BB38517690B}">
      <dgm:prSet/>
      <dgm:spPr/>
      <dgm:t>
        <a:bodyPr/>
        <a:lstStyle/>
        <a:p>
          <a:endParaRPr lang="en-GB"/>
        </a:p>
      </dgm:t>
    </dgm:pt>
    <dgm:pt modelId="{92FB9CE8-057A-4ADD-ADD4-E436893C6CBB}" type="pres">
      <dgm:prSet presAssocID="{EE68DE93-120A-48D4-9925-47341B8FD398}" presName="Name0" presStyleCnt="0">
        <dgm:presLayoutVars>
          <dgm:dir/>
          <dgm:resizeHandles val="exact"/>
        </dgm:presLayoutVars>
      </dgm:prSet>
      <dgm:spPr/>
      <dgm:t>
        <a:bodyPr/>
        <a:lstStyle/>
        <a:p>
          <a:endParaRPr lang="en-GB"/>
        </a:p>
      </dgm:t>
    </dgm:pt>
    <dgm:pt modelId="{37ACD588-E609-4BFB-B27E-4A1E28F90959}" type="pres">
      <dgm:prSet presAssocID="{EE68DE93-120A-48D4-9925-47341B8FD398}" presName="arrow" presStyleLbl="bgShp" presStyleIdx="0" presStyleCnt="1" custScaleY="72048" custLinFactNeighborY="-22197"/>
      <dgm:spPr/>
      <dgm:t>
        <a:bodyPr/>
        <a:lstStyle/>
        <a:p>
          <a:endParaRPr lang="en-GB"/>
        </a:p>
      </dgm:t>
    </dgm:pt>
    <dgm:pt modelId="{B2A810DD-6A8C-49FC-ACD0-2A27E2D2267B}" type="pres">
      <dgm:prSet presAssocID="{EE68DE93-120A-48D4-9925-47341B8FD398}" presName="points" presStyleCnt="0"/>
      <dgm:spPr/>
    </dgm:pt>
    <dgm:pt modelId="{5141BCD1-9768-4751-BFB4-040CB78D0827}" type="pres">
      <dgm:prSet presAssocID="{68018C13-1DF8-4E97-884F-748C872FD87E}" presName="compositeA" presStyleCnt="0"/>
      <dgm:spPr/>
    </dgm:pt>
    <dgm:pt modelId="{1D6F6583-F33F-4631-B1A9-CC4B5CCA5002}" type="pres">
      <dgm:prSet presAssocID="{68018C13-1DF8-4E97-884F-748C872FD87E}" presName="textA" presStyleLbl="revTx" presStyleIdx="0" presStyleCnt="6" custLinFactX="63557" custLinFactY="4812" custLinFactNeighborX="100000" custLinFactNeighborY="100000">
        <dgm:presLayoutVars>
          <dgm:bulletEnabled val="1"/>
        </dgm:presLayoutVars>
      </dgm:prSet>
      <dgm:spPr/>
      <dgm:t>
        <a:bodyPr/>
        <a:lstStyle/>
        <a:p>
          <a:endParaRPr lang="en-GB"/>
        </a:p>
      </dgm:t>
    </dgm:pt>
    <dgm:pt modelId="{6E00D025-73AF-44A1-AFBE-961365D6E04F}" type="pres">
      <dgm:prSet presAssocID="{68018C13-1DF8-4E97-884F-748C872FD87E}" presName="circleA" presStyleLbl="node1" presStyleIdx="0" presStyleCnt="6" custLinFactX="749417" custLinFactNeighborX="800000" custLinFactNeighborY="-88825"/>
      <dgm:spPr/>
    </dgm:pt>
    <dgm:pt modelId="{40A6D10A-E0DB-46CA-AAD2-2568EF2B085F}" type="pres">
      <dgm:prSet presAssocID="{68018C13-1DF8-4E97-884F-748C872FD87E}" presName="spaceA" presStyleCnt="0"/>
      <dgm:spPr/>
    </dgm:pt>
    <dgm:pt modelId="{B83A10E7-F3B1-4C6D-98DC-C4CD0A907136}" type="pres">
      <dgm:prSet presAssocID="{48C429DA-DA39-4614-930E-B9512DBA29ED}" presName="space" presStyleCnt="0"/>
      <dgm:spPr/>
    </dgm:pt>
    <dgm:pt modelId="{FDB12359-8D84-4BA0-B431-60A2CBE925A0}" type="pres">
      <dgm:prSet presAssocID="{F9F2C3F8-40BD-4CE9-8D87-7F8BFF5B7F77}" presName="compositeB" presStyleCnt="0"/>
      <dgm:spPr/>
    </dgm:pt>
    <dgm:pt modelId="{49B5A311-BDBC-4ABC-9C85-7BD71F9C5D2A}" type="pres">
      <dgm:prSet presAssocID="{F9F2C3F8-40BD-4CE9-8D87-7F8BFF5B7F77}" presName="textB" presStyleLbl="revTx" presStyleIdx="1" presStyleCnt="6" custLinFactX="82023" custLinFactNeighborX="100000" custLinFactNeighborY="-30669">
        <dgm:presLayoutVars>
          <dgm:bulletEnabled val="1"/>
        </dgm:presLayoutVars>
      </dgm:prSet>
      <dgm:spPr/>
      <dgm:t>
        <a:bodyPr/>
        <a:lstStyle/>
        <a:p>
          <a:endParaRPr lang="en-GB"/>
        </a:p>
      </dgm:t>
    </dgm:pt>
    <dgm:pt modelId="{0818F64C-F30A-446A-9BB2-47367090C832}" type="pres">
      <dgm:prSet presAssocID="{F9F2C3F8-40BD-4CE9-8D87-7F8BFF5B7F77}" presName="circleB" presStyleLbl="node1" presStyleIdx="1" presStyleCnt="6" custLinFactX="800000" custLinFactNeighborX="819005" custLinFactNeighborY="-88825"/>
      <dgm:spPr/>
    </dgm:pt>
    <dgm:pt modelId="{28071878-9915-4AA8-91BD-3634FFA78F9F}" type="pres">
      <dgm:prSet presAssocID="{F9F2C3F8-40BD-4CE9-8D87-7F8BFF5B7F77}" presName="spaceB" presStyleCnt="0"/>
      <dgm:spPr/>
    </dgm:pt>
    <dgm:pt modelId="{5428077D-AEE7-45BB-83AA-67FAB5446B44}" type="pres">
      <dgm:prSet presAssocID="{07AE773A-69F6-43C3-A219-614E932554C9}" presName="space" presStyleCnt="0"/>
      <dgm:spPr/>
    </dgm:pt>
    <dgm:pt modelId="{DCBC330D-0775-4E4F-805E-4026010FF522}" type="pres">
      <dgm:prSet presAssocID="{88F73B0D-01E2-4498-BCE5-6C42D010B89D}" presName="compositeA" presStyleCnt="0"/>
      <dgm:spPr/>
    </dgm:pt>
    <dgm:pt modelId="{45ED940A-D201-404E-8E75-2D091BA52DD2}" type="pres">
      <dgm:prSet presAssocID="{88F73B0D-01E2-4498-BCE5-6C42D010B89D}" presName="textA" presStyleLbl="revTx" presStyleIdx="2" presStyleCnt="6" custScaleY="81818" custLinFactX="184654" custLinFactY="14786" custLinFactNeighborX="200000" custLinFactNeighborY="100000">
        <dgm:presLayoutVars>
          <dgm:bulletEnabled val="1"/>
        </dgm:presLayoutVars>
      </dgm:prSet>
      <dgm:spPr/>
      <dgm:t>
        <a:bodyPr/>
        <a:lstStyle/>
        <a:p>
          <a:endParaRPr lang="en-GB"/>
        </a:p>
      </dgm:t>
    </dgm:pt>
    <dgm:pt modelId="{AE4EC095-3D46-4775-9FC0-91326B4379E8}" type="pres">
      <dgm:prSet presAssocID="{88F73B0D-01E2-4498-BCE5-6C42D010B89D}" presName="circleA" presStyleLbl="node1" presStyleIdx="2" presStyleCnt="6" custLinFactX="517169" custLinFactNeighborX="600000" custLinFactNeighborY="-68008"/>
      <dgm:spPr/>
      <dgm:t>
        <a:bodyPr/>
        <a:lstStyle/>
        <a:p>
          <a:endParaRPr lang="en-GB"/>
        </a:p>
      </dgm:t>
    </dgm:pt>
    <dgm:pt modelId="{E7E86137-2FC5-4B36-9258-E1FAF4485251}" type="pres">
      <dgm:prSet presAssocID="{88F73B0D-01E2-4498-BCE5-6C42D010B89D}" presName="spaceA" presStyleCnt="0"/>
      <dgm:spPr/>
    </dgm:pt>
    <dgm:pt modelId="{599B165F-ABB7-4CFC-B6EE-139E22DB8F89}" type="pres">
      <dgm:prSet presAssocID="{9AC69E1A-31DE-4519-B9E1-D7B6DDCDA814}" presName="space" presStyleCnt="0"/>
      <dgm:spPr/>
    </dgm:pt>
    <dgm:pt modelId="{5A288575-1C7F-43B8-B0B6-44286F7E5CA8}" type="pres">
      <dgm:prSet presAssocID="{0CA124E7-0269-4564-B299-E54826492365}" presName="compositeB" presStyleCnt="0"/>
      <dgm:spPr/>
    </dgm:pt>
    <dgm:pt modelId="{CD501070-4D68-4842-874E-7E1D4EC515D0}" type="pres">
      <dgm:prSet presAssocID="{0CA124E7-0269-4564-B299-E54826492365}" presName="textB" presStyleLbl="revTx" presStyleIdx="3" presStyleCnt="6" custScaleY="74226" custLinFactX="18232" custLinFactNeighborX="100000" custLinFactNeighborY="-49999">
        <dgm:presLayoutVars>
          <dgm:bulletEnabled val="1"/>
        </dgm:presLayoutVars>
      </dgm:prSet>
      <dgm:spPr/>
      <dgm:t>
        <a:bodyPr/>
        <a:lstStyle/>
        <a:p>
          <a:endParaRPr lang="en-GB"/>
        </a:p>
      </dgm:t>
    </dgm:pt>
    <dgm:pt modelId="{78A4B354-E1D8-40FB-92A0-6EF88F1FDFF7}" type="pres">
      <dgm:prSet presAssocID="{0CA124E7-0269-4564-B299-E54826492365}" presName="circleB" presStyleLbl="node1" presStyleIdx="3" presStyleCnt="6" custLinFactX="435046" custLinFactY="-14599" custLinFactNeighborX="500000" custLinFactNeighborY="-100000"/>
      <dgm:spPr/>
    </dgm:pt>
    <dgm:pt modelId="{9398C9D5-4196-44AD-A0A7-FEAA6FF8587A}" type="pres">
      <dgm:prSet presAssocID="{0CA124E7-0269-4564-B299-E54826492365}" presName="spaceB" presStyleCnt="0"/>
      <dgm:spPr/>
    </dgm:pt>
    <dgm:pt modelId="{C622505C-FCEC-49CE-B08C-17B39918794F}" type="pres">
      <dgm:prSet presAssocID="{30DA26B9-2344-42C3-B877-85983DB2E413}" presName="space" presStyleCnt="0"/>
      <dgm:spPr/>
    </dgm:pt>
    <dgm:pt modelId="{C08B2FDE-C148-43E1-9B2D-13469F510315}" type="pres">
      <dgm:prSet presAssocID="{4D858E49-836E-4C7A-98F0-A6209B3A735D}" presName="compositeA" presStyleCnt="0"/>
      <dgm:spPr/>
    </dgm:pt>
    <dgm:pt modelId="{F0131BE9-5225-4D26-8AD2-DBE19A78EC92}" type="pres">
      <dgm:prSet presAssocID="{4D858E49-836E-4C7A-98F0-A6209B3A735D}" presName="textA" presStyleLbl="revTx" presStyleIdx="4" presStyleCnt="6" custScaleX="184715" custScaleY="101631" custLinFactX="85241" custLinFactY="15702" custLinFactNeighborX="100000" custLinFactNeighborY="100000">
        <dgm:presLayoutVars>
          <dgm:bulletEnabled val="1"/>
        </dgm:presLayoutVars>
      </dgm:prSet>
      <dgm:spPr/>
      <dgm:t>
        <a:bodyPr/>
        <a:lstStyle/>
        <a:p>
          <a:endParaRPr lang="en-GB"/>
        </a:p>
      </dgm:t>
    </dgm:pt>
    <dgm:pt modelId="{DA746878-AAC9-40C8-8C14-B6AB83687FB0}" type="pres">
      <dgm:prSet presAssocID="{4D858E49-836E-4C7A-98F0-A6209B3A735D}" presName="circleA" presStyleLbl="node1" presStyleIdx="4" presStyleCnt="6" custLinFactX="710535" custLinFactNeighborX="800000" custLinFactNeighborY="-90456"/>
      <dgm:spPr/>
    </dgm:pt>
    <dgm:pt modelId="{42F1388B-8E6A-4613-B1B9-E82D556F72FA}" type="pres">
      <dgm:prSet presAssocID="{4D858E49-836E-4C7A-98F0-A6209B3A735D}" presName="spaceA" presStyleCnt="0"/>
      <dgm:spPr/>
    </dgm:pt>
    <dgm:pt modelId="{0A5252EF-9894-4E83-B690-7E71DE9CA6C4}" type="pres">
      <dgm:prSet presAssocID="{B8B541E8-2F8B-43C9-B511-821F9AD7FE2F}" presName="space" presStyleCnt="0"/>
      <dgm:spPr/>
    </dgm:pt>
    <dgm:pt modelId="{B50C1545-C4F5-48FC-8263-A5177CA96EFA}" type="pres">
      <dgm:prSet presAssocID="{C57354E1-1ACB-488B-88ED-D8ED0D8E71A6}" presName="compositeB" presStyleCnt="0"/>
      <dgm:spPr/>
    </dgm:pt>
    <dgm:pt modelId="{E4F76642-A968-4747-B095-89B56F3EF1D5}" type="pres">
      <dgm:prSet presAssocID="{C57354E1-1ACB-488B-88ED-D8ED0D8E71A6}" presName="textB" presStyleLbl="revTx" presStyleIdx="5" presStyleCnt="6" custScaleY="42598" custLinFactX="-100000" custLinFactY="-60833" custLinFactNeighborX="-149587" custLinFactNeighborY="-100000">
        <dgm:presLayoutVars>
          <dgm:bulletEnabled val="1"/>
        </dgm:presLayoutVars>
      </dgm:prSet>
      <dgm:spPr/>
      <dgm:t>
        <a:bodyPr/>
        <a:lstStyle/>
        <a:p>
          <a:endParaRPr lang="en-GB"/>
        </a:p>
      </dgm:t>
    </dgm:pt>
    <dgm:pt modelId="{E1D3FF60-AF6D-46DB-A4CE-5C9E8CC0B1AC}" type="pres">
      <dgm:prSet presAssocID="{C57354E1-1ACB-488B-88ED-D8ED0D8E71A6}" presName="circleB" presStyleLbl="node1" presStyleIdx="5" presStyleCnt="6" custLinFactX="400000" custLinFactY="-46227" custLinFactNeighborX="403600" custLinFactNeighborY="-100000"/>
      <dgm:spPr>
        <a:solidFill>
          <a:srgbClr val="C00000"/>
        </a:solidFill>
      </dgm:spPr>
      <dgm:t>
        <a:bodyPr/>
        <a:lstStyle/>
        <a:p>
          <a:endParaRPr lang="en-US"/>
        </a:p>
      </dgm:t>
    </dgm:pt>
    <dgm:pt modelId="{3B94F55B-071F-4026-8799-2696CF0CED1A}" type="pres">
      <dgm:prSet presAssocID="{C57354E1-1ACB-488B-88ED-D8ED0D8E71A6}" presName="spaceB" presStyleCnt="0"/>
      <dgm:spPr/>
    </dgm:pt>
  </dgm:ptLst>
  <dgm:cxnLst>
    <dgm:cxn modelId="{3D25A26B-BA5D-4156-A730-A0AF14EF1296}" type="presOf" srcId="{88F73B0D-01E2-4498-BCE5-6C42D010B89D}" destId="{45ED940A-D201-404E-8E75-2D091BA52DD2}" srcOrd="0" destOrd="0" presId="urn:microsoft.com/office/officeart/2005/8/layout/hProcess11"/>
    <dgm:cxn modelId="{19C7A4CB-81C8-45D2-A71A-D95A727B9B5D}" type="presOf" srcId="{C57354E1-1ACB-488B-88ED-D8ED0D8E71A6}" destId="{E4F76642-A968-4747-B095-89B56F3EF1D5}" srcOrd="0" destOrd="0" presId="urn:microsoft.com/office/officeart/2005/8/layout/hProcess11"/>
    <dgm:cxn modelId="{7D8549DE-8EE1-41DD-9D7F-5BB38517690B}" srcId="{EE68DE93-120A-48D4-9925-47341B8FD398}" destId="{88F73B0D-01E2-4498-BCE5-6C42D010B89D}" srcOrd="2" destOrd="0" parTransId="{4B73C6D1-108D-44EA-9E97-6C9AF2B8C939}" sibTransId="{9AC69E1A-31DE-4519-B9E1-D7B6DDCDA814}"/>
    <dgm:cxn modelId="{50834F6F-E5C1-462B-8B80-08EA9B105DDD}" srcId="{EE68DE93-120A-48D4-9925-47341B8FD398}" destId="{F9F2C3F8-40BD-4CE9-8D87-7F8BFF5B7F77}" srcOrd="1" destOrd="0" parTransId="{24C9B436-C537-4D82-B2B0-0DB1008F981B}" sibTransId="{07AE773A-69F6-43C3-A219-614E932554C9}"/>
    <dgm:cxn modelId="{F8420432-D1ED-4996-B7FD-9E4727ADC82B}" srcId="{EE68DE93-120A-48D4-9925-47341B8FD398}" destId="{68018C13-1DF8-4E97-884F-748C872FD87E}" srcOrd="0" destOrd="0" parTransId="{CB5DA312-7BF6-46A7-B779-7F47AD3A2D63}" sibTransId="{48C429DA-DA39-4614-930E-B9512DBA29ED}"/>
    <dgm:cxn modelId="{100B8AAC-03DF-4466-9246-FC7B445A083F}" type="presOf" srcId="{EE68DE93-120A-48D4-9925-47341B8FD398}" destId="{92FB9CE8-057A-4ADD-ADD4-E436893C6CBB}" srcOrd="0" destOrd="0" presId="urn:microsoft.com/office/officeart/2005/8/layout/hProcess11"/>
    <dgm:cxn modelId="{96E1ACAB-CBE3-4468-9E56-5BD0C3D95D35}" type="presOf" srcId="{4D858E49-836E-4C7A-98F0-A6209B3A735D}" destId="{F0131BE9-5225-4D26-8AD2-DBE19A78EC92}" srcOrd="0" destOrd="0" presId="urn:microsoft.com/office/officeart/2005/8/layout/hProcess11"/>
    <dgm:cxn modelId="{0960E832-F2F2-4993-B4D1-E56A2E4C44CE}" srcId="{EE68DE93-120A-48D4-9925-47341B8FD398}" destId="{4D858E49-836E-4C7A-98F0-A6209B3A735D}" srcOrd="4" destOrd="0" parTransId="{690F3BA8-D74A-4EB4-8143-3A373E4DE54C}" sibTransId="{B8B541E8-2F8B-43C9-B511-821F9AD7FE2F}"/>
    <dgm:cxn modelId="{14EF8F70-0671-4733-9BEC-CD8F4B106135}" type="presOf" srcId="{68018C13-1DF8-4E97-884F-748C872FD87E}" destId="{1D6F6583-F33F-4631-B1A9-CC4B5CCA5002}" srcOrd="0" destOrd="0" presId="urn:microsoft.com/office/officeart/2005/8/layout/hProcess11"/>
    <dgm:cxn modelId="{0E94D6F0-835B-42CD-A9C6-0E207E979A86}" srcId="{EE68DE93-120A-48D4-9925-47341B8FD398}" destId="{0CA124E7-0269-4564-B299-E54826492365}" srcOrd="3" destOrd="0" parTransId="{A849665A-FE94-4802-9C61-331BCA22BFC1}" sibTransId="{30DA26B9-2344-42C3-B877-85983DB2E413}"/>
    <dgm:cxn modelId="{4FE95CBB-F1BC-46CD-9D2F-4EA5F83C2B28}" type="presOf" srcId="{0CA124E7-0269-4564-B299-E54826492365}" destId="{CD501070-4D68-4842-874E-7E1D4EC515D0}" srcOrd="0" destOrd="0" presId="urn:microsoft.com/office/officeart/2005/8/layout/hProcess11"/>
    <dgm:cxn modelId="{27C26F2B-2E06-44A6-8378-10A295507896}" srcId="{EE68DE93-120A-48D4-9925-47341B8FD398}" destId="{C57354E1-1ACB-488B-88ED-D8ED0D8E71A6}" srcOrd="5" destOrd="0" parTransId="{383A97C7-51E0-4EDD-A442-2387F14EE00C}" sibTransId="{4C4C8C9B-C776-4601-B059-2239ABFFBE1E}"/>
    <dgm:cxn modelId="{663EC384-6DEF-4F1A-ACAA-D5D4675311AA}" type="presOf" srcId="{F9F2C3F8-40BD-4CE9-8D87-7F8BFF5B7F77}" destId="{49B5A311-BDBC-4ABC-9C85-7BD71F9C5D2A}" srcOrd="0" destOrd="0" presId="urn:microsoft.com/office/officeart/2005/8/layout/hProcess11"/>
    <dgm:cxn modelId="{C1E54FD5-101B-4ED4-8A15-DE609DB43027}" type="presParOf" srcId="{92FB9CE8-057A-4ADD-ADD4-E436893C6CBB}" destId="{37ACD588-E609-4BFB-B27E-4A1E28F90959}" srcOrd="0" destOrd="0" presId="urn:microsoft.com/office/officeart/2005/8/layout/hProcess11"/>
    <dgm:cxn modelId="{D5B0EDDF-CA44-470A-9D84-BB73CA4B06C2}" type="presParOf" srcId="{92FB9CE8-057A-4ADD-ADD4-E436893C6CBB}" destId="{B2A810DD-6A8C-49FC-ACD0-2A27E2D2267B}" srcOrd="1" destOrd="0" presId="urn:microsoft.com/office/officeart/2005/8/layout/hProcess11"/>
    <dgm:cxn modelId="{72C152D0-6EBA-4D5A-ABA8-CDC9CB93854F}" type="presParOf" srcId="{B2A810DD-6A8C-49FC-ACD0-2A27E2D2267B}" destId="{5141BCD1-9768-4751-BFB4-040CB78D0827}" srcOrd="0" destOrd="0" presId="urn:microsoft.com/office/officeart/2005/8/layout/hProcess11"/>
    <dgm:cxn modelId="{722BA3AA-C99C-4F91-8212-FAC73CF4C7FA}" type="presParOf" srcId="{5141BCD1-9768-4751-BFB4-040CB78D0827}" destId="{1D6F6583-F33F-4631-B1A9-CC4B5CCA5002}" srcOrd="0" destOrd="0" presId="urn:microsoft.com/office/officeart/2005/8/layout/hProcess11"/>
    <dgm:cxn modelId="{6C723156-578F-43CF-A969-E484560A72A3}" type="presParOf" srcId="{5141BCD1-9768-4751-BFB4-040CB78D0827}" destId="{6E00D025-73AF-44A1-AFBE-961365D6E04F}" srcOrd="1" destOrd="0" presId="urn:microsoft.com/office/officeart/2005/8/layout/hProcess11"/>
    <dgm:cxn modelId="{716A738D-0872-48F4-ABFF-43A6BD071974}" type="presParOf" srcId="{5141BCD1-9768-4751-BFB4-040CB78D0827}" destId="{40A6D10A-E0DB-46CA-AAD2-2568EF2B085F}" srcOrd="2" destOrd="0" presId="urn:microsoft.com/office/officeart/2005/8/layout/hProcess11"/>
    <dgm:cxn modelId="{5F67A492-9B2F-47FA-95FB-06B3FB917459}" type="presParOf" srcId="{B2A810DD-6A8C-49FC-ACD0-2A27E2D2267B}" destId="{B83A10E7-F3B1-4C6D-98DC-C4CD0A907136}" srcOrd="1" destOrd="0" presId="urn:microsoft.com/office/officeart/2005/8/layout/hProcess11"/>
    <dgm:cxn modelId="{D6156651-FFA1-4BEA-902F-E32FF786AAC9}" type="presParOf" srcId="{B2A810DD-6A8C-49FC-ACD0-2A27E2D2267B}" destId="{FDB12359-8D84-4BA0-B431-60A2CBE925A0}" srcOrd="2" destOrd="0" presId="urn:microsoft.com/office/officeart/2005/8/layout/hProcess11"/>
    <dgm:cxn modelId="{8190D8B6-305F-406D-B842-A51C6E610092}" type="presParOf" srcId="{FDB12359-8D84-4BA0-B431-60A2CBE925A0}" destId="{49B5A311-BDBC-4ABC-9C85-7BD71F9C5D2A}" srcOrd="0" destOrd="0" presId="urn:microsoft.com/office/officeart/2005/8/layout/hProcess11"/>
    <dgm:cxn modelId="{1A9BD845-CDE8-4EF5-9894-374B4CD88053}" type="presParOf" srcId="{FDB12359-8D84-4BA0-B431-60A2CBE925A0}" destId="{0818F64C-F30A-446A-9BB2-47367090C832}" srcOrd="1" destOrd="0" presId="urn:microsoft.com/office/officeart/2005/8/layout/hProcess11"/>
    <dgm:cxn modelId="{68232F9F-5764-46C5-93F7-04D9A31B7B8D}" type="presParOf" srcId="{FDB12359-8D84-4BA0-B431-60A2CBE925A0}" destId="{28071878-9915-4AA8-91BD-3634FFA78F9F}" srcOrd="2" destOrd="0" presId="urn:microsoft.com/office/officeart/2005/8/layout/hProcess11"/>
    <dgm:cxn modelId="{196C681E-BA3F-4A21-83A8-EABD9FBAA1FE}" type="presParOf" srcId="{B2A810DD-6A8C-49FC-ACD0-2A27E2D2267B}" destId="{5428077D-AEE7-45BB-83AA-67FAB5446B44}" srcOrd="3" destOrd="0" presId="urn:microsoft.com/office/officeart/2005/8/layout/hProcess11"/>
    <dgm:cxn modelId="{A36097D8-4056-45AF-BE68-D420AFB80553}" type="presParOf" srcId="{B2A810DD-6A8C-49FC-ACD0-2A27E2D2267B}" destId="{DCBC330D-0775-4E4F-805E-4026010FF522}" srcOrd="4" destOrd="0" presId="urn:microsoft.com/office/officeart/2005/8/layout/hProcess11"/>
    <dgm:cxn modelId="{85589A2A-9D56-4E72-8302-5A1C311512B7}" type="presParOf" srcId="{DCBC330D-0775-4E4F-805E-4026010FF522}" destId="{45ED940A-D201-404E-8E75-2D091BA52DD2}" srcOrd="0" destOrd="0" presId="urn:microsoft.com/office/officeart/2005/8/layout/hProcess11"/>
    <dgm:cxn modelId="{487F4E94-D289-4EC8-B7F8-0DD67CB5D544}" type="presParOf" srcId="{DCBC330D-0775-4E4F-805E-4026010FF522}" destId="{AE4EC095-3D46-4775-9FC0-91326B4379E8}" srcOrd="1" destOrd="0" presId="urn:microsoft.com/office/officeart/2005/8/layout/hProcess11"/>
    <dgm:cxn modelId="{7E0902E6-11EF-4303-94C5-3BC08BE1BABD}" type="presParOf" srcId="{DCBC330D-0775-4E4F-805E-4026010FF522}" destId="{E7E86137-2FC5-4B36-9258-E1FAF4485251}" srcOrd="2" destOrd="0" presId="urn:microsoft.com/office/officeart/2005/8/layout/hProcess11"/>
    <dgm:cxn modelId="{6BFE2500-4C83-4D70-9246-77CD79498712}" type="presParOf" srcId="{B2A810DD-6A8C-49FC-ACD0-2A27E2D2267B}" destId="{599B165F-ABB7-4CFC-B6EE-139E22DB8F89}" srcOrd="5" destOrd="0" presId="urn:microsoft.com/office/officeart/2005/8/layout/hProcess11"/>
    <dgm:cxn modelId="{E55300DE-D062-4445-B22F-65896762AED3}" type="presParOf" srcId="{B2A810DD-6A8C-49FC-ACD0-2A27E2D2267B}" destId="{5A288575-1C7F-43B8-B0B6-44286F7E5CA8}" srcOrd="6" destOrd="0" presId="urn:microsoft.com/office/officeart/2005/8/layout/hProcess11"/>
    <dgm:cxn modelId="{95CAC703-EF1D-4ED5-B54F-5CFA620A3DEC}" type="presParOf" srcId="{5A288575-1C7F-43B8-B0B6-44286F7E5CA8}" destId="{CD501070-4D68-4842-874E-7E1D4EC515D0}" srcOrd="0" destOrd="0" presId="urn:microsoft.com/office/officeart/2005/8/layout/hProcess11"/>
    <dgm:cxn modelId="{5445BE61-F421-4EC0-99E2-BAC0F36AE109}" type="presParOf" srcId="{5A288575-1C7F-43B8-B0B6-44286F7E5CA8}" destId="{78A4B354-E1D8-40FB-92A0-6EF88F1FDFF7}" srcOrd="1" destOrd="0" presId="urn:microsoft.com/office/officeart/2005/8/layout/hProcess11"/>
    <dgm:cxn modelId="{82536415-0365-436C-A7A0-825F7B1C59F2}" type="presParOf" srcId="{5A288575-1C7F-43B8-B0B6-44286F7E5CA8}" destId="{9398C9D5-4196-44AD-A0A7-FEAA6FF8587A}" srcOrd="2" destOrd="0" presId="urn:microsoft.com/office/officeart/2005/8/layout/hProcess11"/>
    <dgm:cxn modelId="{E843C2FB-E474-475D-9D0C-E90CCC9A308A}" type="presParOf" srcId="{B2A810DD-6A8C-49FC-ACD0-2A27E2D2267B}" destId="{C622505C-FCEC-49CE-B08C-17B39918794F}" srcOrd="7" destOrd="0" presId="urn:microsoft.com/office/officeart/2005/8/layout/hProcess11"/>
    <dgm:cxn modelId="{D931C5B9-C9CA-465A-B341-A69D43A49773}" type="presParOf" srcId="{B2A810DD-6A8C-49FC-ACD0-2A27E2D2267B}" destId="{C08B2FDE-C148-43E1-9B2D-13469F510315}" srcOrd="8" destOrd="0" presId="urn:microsoft.com/office/officeart/2005/8/layout/hProcess11"/>
    <dgm:cxn modelId="{2DF91B78-309C-4F59-91C1-FECAA6A3C486}" type="presParOf" srcId="{C08B2FDE-C148-43E1-9B2D-13469F510315}" destId="{F0131BE9-5225-4D26-8AD2-DBE19A78EC92}" srcOrd="0" destOrd="0" presId="urn:microsoft.com/office/officeart/2005/8/layout/hProcess11"/>
    <dgm:cxn modelId="{0E3C6C98-5524-45B9-885F-BDBFB445F209}" type="presParOf" srcId="{C08B2FDE-C148-43E1-9B2D-13469F510315}" destId="{DA746878-AAC9-40C8-8C14-B6AB83687FB0}" srcOrd="1" destOrd="0" presId="urn:microsoft.com/office/officeart/2005/8/layout/hProcess11"/>
    <dgm:cxn modelId="{26C492E1-E94B-47D5-B1F9-9A8CE3054B08}" type="presParOf" srcId="{C08B2FDE-C148-43E1-9B2D-13469F510315}" destId="{42F1388B-8E6A-4613-B1B9-E82D556F72FA}" srcOrd="2" destOrd="0" presId="urn:microsoft.com/office/officeart/2005/8/layout/hProcess11"/>
    <dgm:cxn modelId="{1AF58122-99F6-4E8E-8C20-4B56F157BB8A}" type="presParOf" srcId="{B2A810DD-6A8C-49FC-ACD0-2A27E2D2267B}" destId="{0A5252EF-9894-4E83-B690-7E71DE9CA6C4}" srcOrd="9" destOrd="0" presId="urn:microsoft.com/office/officeart/2005/8/layout/hProcess11"/>
    <dgm:cxn modelId="{664D9197-E560-47A7-A0F8-9DCA6316F85A}" type="presParOf" srcId="{B2A810DD-6A8C-49FC-ACD0-2A27E2D2267B}" destId="{B50C1545-C4F5-48FC-8263-A5177CA96EFA}" srcOrd="10" destOrd="0" presId="urn:microsoft.com/office/officeart/2005/8/layout/hProcess11"/>
    <dgm:cxn modelId="{8A4DB7FF-3F48-4EA5-A31B-332A6D543D00}" type="presParOf" srcId="{B50C1545-C4F5-48FC-8263-A5177CA96EFA}" destId="{E4F76642-A968-4747-B095-89B56F3EF1D5}" srcOrd="0" destOrd="0" presId="urn:microsoft.com/office/officeart/2005/8/layout/hProcess11"/>
    <dgm:cxn modelId="{3923C00E-4790-420F-8A73-A892E27D9146}" type="presParOf" srcId="{B50C1545-C4F5-48FC-8263-A5177CA96EFA}" destId="{E1D3FF60-AF6D-46DB-A4CE-5C9E8CC0B1AC}" srcOrd="1" destOrd="0" presId="urn:microsoft.com/office/officeart/2005/8/layout/hProcess11"/>
    <dgm:cxn modelId="{57040F37-DA62-483B-BB61-70841F01CABC}" type="presParOf" srcId="{B50C1545-C4F5-48FC-8263-A5177CA96EFA}" destId="{3B94F55B-071F-4026-8799-2696CF0CED1A}"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3E0B59-D138-4DF2-9550-6F39498BC6E7}" type="doc">
      <dgm:prSet loTypeId="urn:microsoft.com/office/officeart/2005/8/layout/hProcess9" loCatId="process" qsTypeId="urn:microsoft.com/office/officeart/2005/8/quickstyle/simple3" qsCatId="simple" csTypeId="urn:microsoft.com/office/officeart/2005/8/colors/colorful2" csCatId="colorful" phldr="1"/>
      <dgm:spPr/>
    </dgm:pt>
    <dgm:pt modelId="{CFB9FEDE-4A71-4146-8E0D-6B7FA511C30E}">
      <dgm:prSet phldrT="[Text]" custT="1"/>
      <dgm:spPr/>
      <dgm:t>
        <a:bodyPr/>
        <a:lstStyle/>
        <a:p>
          <a:r>
            <a:rPr lang="en-US" sz="900" dirty="0" smtClean="0">
              <a:solidFill>
                <a:schemeClr val="accent1">
                  <a:lumMod val="50000"/>
                </a:schemeClr>
              </a:solidFill>
            </a:rPr>
            <a:t>November</a:t>
          </a:r>
          <a:endParaRPr lang="en-GB" sz="900" dirty="0">
            <a:solidFill>
              <a:schemeClr val="accent1">
                <a:lumMod val="50000"/>
              </a:schemeClr>
            </a:solidFill>
          </a:endParaRPr>
        </a:p>
      </dgm:t>
    </dgm:pt>
    <dgm:pt modelId="{BD476A01-64AF-4F27-B657-4C0A32C28177}" type="parTrans" cxnId="{9B84E296-D407-4F6F-B366-085301E24861}">
      <dgm:prSet/>
      <dgm:spPr/>
      <dgm:t>
        <a:bodyPr/>
        <a:lstStyle/>
        <a:p>
          <a:endParaRPr lang="en-GB">
            <a:solidFill>
              <a:schemeClr val="tx2">
                <a:lumMod val="50000"/>
              </a:schemeClr>
            </a:solidFill>
          </a:endParaRPr>
        </a:p>
      </dgm:t>
    </dgm:pt>
    <dgm:pt modelId="{742DD3A8-2A35-457C-A75D-C9B1B9FD9B4C}" type="sibTrans" cxnId="{9B84E296-D407-4F6F-B366-085301E24861}">
      <dgm:prSet/>
      <dgm:spPr/>
      <dgm:t>
        <a:bodyPr/>
        <a:lstStyle/>
        <a:p>
          <a:endParaRPr lang="en-GB">
            <a:solidFill>
              <a:schemeClr val="tx2">
                <a:lumMod val="50000"/>
              </a:schemeClr>
            </a:solidFill>
          </a:endParaRPr>
        </a:p>
      </dgm:t>
    </dgm:pt>
    <dgm:pt modelId="{47C12337-E84E-43C1-9C5E-EF7BB87C2465}">
      <dgm:prSet phldrT="[Text]" custT="1"/>
      <dgm:spPr/>
      <dgm:t>
        <a:bodyPr/>
        <a:lstStyle/>
        <a:p>
          <a:r>
            <a:rPr lang="en-US" sz="900" dirty="0" smtClean="0">
              <a:solidFill>
                <a:schemeClr val="tx2">
                  <a:lumMod val="50000"/>
                </a:schemeClr>
              </a:solidFill>
            </a:rPr>
            <a:t>Q3.2019</a:t>
          </a:r>
          <a:endParaRPr lang="en-GB" sz="900" dirty="0">
            <a:solidFill>
              <a:schemeClr val="tx2">
                <a:lumMod val="50000"/>
              </a:schemeClr>
            </a:solidFill>
          </a:endParaRPr>
        </a:p>
      </dgm:t>
    </dgm:pt>
    <dgm:pt modelId="{888C2EDC-7BCB-4A8C-B372-5855D9B94893}" type="parTrans" cxnId="{97D17A8F-CA3E-4BAC-94E3-9299FC078338}">
      <dgm:prSet/>
      <dgm:spPr/>
      <dgm:t>
        <a:bodyPr/>
        <a:lstStyle/>
        <a:p>
          <a:endParaRPr lang="en-GB">
            <a:solidFill>
              <a:schemeClr val="tx2">
                <a:lumMod val="50000"/>
              </a:schemeClr>
            </a:solidFill>
          </a:endParaRPr>
        </a:p>
      </dgm:t>
    </dgm:pt>
    <dgm:pt modelId="{9FF4302A-F687-42A0-AEBA-8944B6C53133}" type="sibTrans" cxnId="{97D17A8F-CA3E-4BAC-94E3-9299FC078338}">
      <dgm:prSet/>
      <dgm:spPr/>
      <dgm:t>
        <a:bodyPr/>
        <a:lstStyle/>
        <a:p>
          <a:endParaRPr lang="en-GB">
            <a:solidFill>
              <a:schemeClr val="tx2">
                <a:lumMod val="50000"/>
              </a:schemeClr>
            </a:solidFill>
          </a:endParaRPr>
        </a:p>
      </dgm:t>
    </dgm:pt>
    <dgm:pt modelId="{0217B4E5-8647-4536-8036-922E10C0CDD7}">
      <dgm:prSet phldrT="[Text]" custT="1"/>
      <dgm:spPr/>
      <dgm:t>
        <a:bodyPr/>
        <a:lstStyle/>
        <a:p>
          <a:r>
            <a:rPr lang="en-US" sz="900" dirty="0" smtClean="0">
              <a:solidFill>
                <a:schemeClr val="tx2">
                  <a:lumMod val="50000"/>
                </a:schemeClr>
              </a:solidFill>
            </a:rPr>
            <a:t>Q4.2019</a:t>
          </a:r>
          <a:endParaRPr lang="en-GB" sz="900" dirty="0">
            <a:solidFill>
              <a:schemeClr val="tx2">
                <a:lumMod val="50000"/>
              </a:schemeClr>
            </a:solidFill>
          </a:endParaRPr>
        </a:p>
      </dgm:t>
    </dgm:pt>
    <dgm:pt modelId="{66B74A60-D32E-45DA-92B3-B2D90DD29E58}" type="parTrans" cxnId="{B6BE2B04-791A-4D76-AA7D-A711C66DB484}">
      <dgm:prSet/>
      <dgm:spPr/>
      <dgm:t>
        <a:bodyPr/>
        <a:lstStyle/>
        <a:p>
          <a:endParaRPr lang="en-GB">
            <a:solidFill>
              <a:schemeClr val="tx2">
                <a:lumMod val="50000"/>
              </a:schemeClr>
            </a:solidFill>
          </a:endParaRPr>
        </a:p>
      </dgm:t>
    </dgm:pt>
    <dgm:pt modelId="{043AD7FD-C10A-45A1-B97C-602F5A6CC994}" type="sibTrans" cxnId="{B6BE2B04-791A-4D76-AA7D-A711C66DB484}">
      <dgm:prSet/>
      <dgm:spPr/>
      <dgm:t>
        <a:bodyPr/>
        <a:lstStyle/>
        <a:p>
          <a:endParaRPr lang="en-GB">
            <a:solidFill>
              <a:schemeClr val="tx2">
                <a:lumMod val="50000"/>
              </a:schemeClr>
            </a:solidFill>
          </a:endParaRPr>
        </a:p>
      </dgm:t>
    </dgm:pt>
    <dgm:pt modelId="{35FFEBAE-55BC-4388-9D7D-7E09B9307837}">
      <dgm:prSet custT="1"/>
      <dgm:spPr/>
      <dgm:t>
        <a:bodyPr/>
        <a:lstStyle/>
        <a:p>
          <a:r>
            <a:rPr lang="en-US" sz="900" dirty="0" smtClean="0">
              <a:solidFill>
                <a:schemeClr val="tx2">
                  <a:lumMod val="50000"/>
                </a:schemeClr>
              </a:solidFill>
            </a:rPr>
            <a:t>December</a:t>
          </a:r>
          <a:endParaRPr lang="en-GB" sz="900" dirty="0">
            <a:solidFill>
              <a:schemeClr val="tx2">
                <a:lumMod val="50000"/>
              </a:schemeClr>
            </a:solidFill>
          </a:endParaRPr>
        </a:p>
      </dgm:t>
    </dgm:pt>
    <dgm:pt modelId="{A457B8FC-AED1-4D05-94C0-2D08EF86D48C}" type="parTrans" cxnId="{BDE76532-E9D8-4FFD-8C11-C1B3A45D21BA}">
      <dgm:prSet/>
      <dgm:spPr/>
      <dgm:t>
        <a:bodyPr/>
        <a:lstStyle/>
        <a:p>
          <a:endParaRPr lang="en-GB">
            <a:solidFill>
              <a:schemeClr val="tx2">
                <a:lumMod val="50000"/>
              </a:schemeClr>
            </a:solidFill>
          </a:endParaRPr>
        </a:p>
      </dgm:t>
    </dgm:pt>
    <dgm:pt modelId="{5BEB5E59-F56F-4FD6-9088-44D8FBB46FE5}" type="sibTrans" cxnId="{BDE76532-E9D8-4FFD-8C11-C1B3A45D21BA}">
      <dgm:prSet/>
      <dgm:spPr/>
      <dgm:t>
        <a:bodyPr/>
        <a:lstStyle/>
        <a:p>
          <a:endParaRPr lang="en-GB">
            <a:solidFill>
              <a:schemeClr val="tx2">
                <a:lumMod val="50000"/>
              </a:schemeClr>
            </a:solidFill>
          </a:endParaRPr>
        </a:p>
      </dgm:t>
    </dgm:pt>
    <dgm:pt modelId="{3448F7FC-DAAD-4D44-B674-36F4D613DA3C}">
      <dgm:prSet custT="1"/>
      <dgm:spPr/>
      <dgm:t>
        <a:bodyPr/>
        <a:lstStyle/>
        <a:p>
          <a:r>
            <a:rPr lang="en-US" sz="900" dirty="0" smtClean="0">
              <a:solidFill>
                <a:schemeClr val="tx2">
                  <a:lumMod val="50000"/>
                </a:schemeClr>
              </a:solidFill>
            </a:rPr>
            <a:t>January</a:t>
          </a:r>
          <a:endParaRPr lang="en-GB" sz="900" dirty="0">
            <a:solidFill>
              <a:schemeClr val="tx2">
                <a:lumMod val="50000"/>
              </a:schemeClr>
            </a:solidFill>
          </a:endParaRPr>
        </a:p>
      </dgm:t>
    </dgm:pt>
    <dgm:pt modelId="{D1213E15-D072-401B-98B2-F34AA6F9D848}" type="parTrans" cxnId="{B62C1D4D-7C1F-4123-AEFD-0C156E6BD338}">
      <dgm:prSet/>
      <dgm:spPr/>
      <dgm:t>
        <a:bodyPr/>
        <a:lstStyle/>
        <a:p>
          <a:endParaRPr lang="en-GB">
            <a:solidFill>
              <a:schemeClr val="tx2">
                <a:lumMod val="50000"/>
              </a:schemeClr>
            </a:solidFill>
          </a:endParaRPr>
        </a:p>
      </dgm:t>
    </dgm:pt>
    <dgm:pt modelId="{69606D25-6E44-4932-BA33-3783C506303E}" type="sibTrans" cxnId="{B62C1D4D-7C1F-4123-AEFD-0C156E6BD338}">
      <dgm:prSet/>
      <dgm:spPr/>
      <dgm:t>
        <a:bodyPr/>
        <a:lstStyle/>
        <a:p>
          <a:endParaRPr lang="en-GB">
            <a:solidFill>
              <a:schemeClr val="tx2">
                <a:lumMod val="50000"/>
              </a:schemeClr>
            </a:solidFill>
          </a:endParaRPr>
        </a:p>
      </dgm:t>
    </dgm:pt>
    <dgm:pt modelId="{E01A80FC-FB1B-4248-9C0A-C0BBE3FCF932}">
      <dgm:prSet custT="1"/>
      <dgm:spPr/>
      <dgm:t>
        <a:bodyPr/>
        <a:lstStyle/>
        <a:p>
          <a:r>
            <a:rPr lang="en-US" sz="900" dirty="0" smtClean="0">
              <a:solidFill>
                <a:schemeClr val="tx2">
                  <a:lumMod val="50000"/>
                </a:schemeClr>
              </a:solidFill>
            </a:rPr>
            <a:t>Q2.2019</a:t>
          </a:r>
          <a:endParaRPr lang="en-GB" sz="900" dirty="0">
            <a:solidFill>
              <a:schemeClr val="tx2">
                <a:lumMod val="50000"/>
              </a:schemeClr>
            </a:solidFill>
          </a:endParaRPr>
        </a:p>
      </dgm:t>
    </dgm:pt>
    <dgm:pt modelId="{0FDCD27C-A83D-429E-B8A0-6622C9B42ECF}" type="parTrans" cxnId="{CE79EECC-43EA-4042-8977-BD3E18008F95}">
      <dgm:prSet/>
      <dgm:spPr/>
      <dgm:t>
        <a:bodyPr/>
        <a:lstStyle/>
        <a:p>
          <a:endParaRPr lang="en-GB">
            <a:solidFill>
              <a:schemeClr val="tx2">
                <a:lumMod val="50000"/>
              </a:schemeClr>
            </a:solidFill>
          </a:endParaRPr>
        </a:p>
      </dgm:t>
    </dgm:pt>
    <dgm:pt modelId="{B507A394-2167-428E-ABBE-09AA29CAC97E}" type="sibTrans" cxnId="{CE79EECC-43EA-4042-8977-BD3E18008F95}">
      <dgm:prSet/>
      <dgm:spPr/>
      <dgm:t>
        <a:bodyPr/>
        <a:lstStyle/>
        <a:p>
          <a:endParaRPr lang="en-GB">
            <a:solidFill>
              <a:schemeClr val="tx2">
                <a:lumMod val="50000"/>
              </a:schemeClr>
            </a:solidFill>
          </a:endParaRPr>
        </a:p>
      </dgm:t>
    </dgm:pt>
    <dgm:pt modelId="{4D89E551-168A-45D1-9EE2-24E7FEA91960}">
      <dgm:prSet custT="1"/>
      <dgm:spPr/>
      <dgm:t>
        <a:bodyPr/>
        <a:lstStyle/>
        <a:p>
          <a:r>
            <a:rPr lang="en-US" sz="900" dirty="0" smtClean="0">
              <a:solidFill>
                <a:schemeClr val="tx2">
                  <a:lumMod val="50000"/>
                </a:schemeClr>
              </a:solidFill>
            </a:rPr>
            <a:t>February</a:t>
          </a:r>
          <a:endParaRPr lang="en-GB" sz="900" dirty="0">
            <a:solidFill>
              <a:schemeClr val="tx2">
                <a:lumMod val="50000"/>
              </a:schemeClr>
            </a:solidFill>
          </a:endParaRPr>
        </a:p>
      </dgm:t>
    </dgm:pt>
    <dgm:pt modelId="{7FC31347-160F-41F1-950B-98C0523080C3}" type="parTrans" cxnId="{B322C2A2-AE04-40ED-AE54-55332886ADEC}">
      <dgm:prSet/>
      <dgm:spPr/>
      <dgm:t>
        <a:bodyPr/>
        <a:lstStyle/>
        <a:p>
          <a:endParaRPr lang="en-GB">
            <a:solidFill>
              <a:schemeClr val="tx2">
                <a:lumMod val="50000"/>
              </a:schemeClr>
            </a:solidFill>
          </a:endParaRPr>
        </a:p>
      </dgm:t>
    </dgm:pt>
    <dgm:pt modelId="{03E4A75B-0697-413F-B419-85B2FA5B1011}" type="sibTrans" cxnId="{B322C2A2-AE04-40ED-AE54-55332886ADEC}">
      <dgm:prSet/>
      <dgm:spPr/>
      <dgm:t>
        <a:bodyPr/>
        <a:lstStyle/>
        <a:p>
          <a:endParaRPr lang="en-GB">
            <a:solidFill>
              <a:schemeClr val="tx2">
                <a:lumMod val="50000"/>
              </a:schemeClr>
            </a:solidFill>
          </a:endParaRPr>
        </a:p>
      </dgm:t>
    </dgm:pt>
    <dgm:pt modelId="{14C13DEF-DF20-4A60-B50E-54EC91E60DB6}">
      <dgm:prSet custT="1"/>
      <dgm:spPr/>
      <dgm:t>
        <a:bodyPr/>
        <a:lstStyle/>
        <a:p>
          <a:r>
            <a:rPr lang="en-US" sz="900" dirty="0" smtClean="0">
              <a:solidFill>
                <a:schemeClr val="tx2">
                  <a:lumMod val="50000"/>
                </a:schemeClr>
              </a:solidFill>
            </a:rPr>
            <a:t>March</a:t>
          </a:r>
          <a:endParaRPr lang="en-GB" sz="900" dirty="0">
            <a:solidFill>
              <a:schemeClr val="tx2">
                <a:lumMod val="50000"/>
              </a:schemeClr>
            </a:solidFill>
          </a:endParaRPr>
        </a:p>
      </dgm:t>
    </dgm:pt>
    <dgm:pt modelId="{9A8E2479-493E-46AE-9A94-AFBC59E0FA27}" type="parTrans" cxnId="{D2A4EC37-DA41-45F3-86B7-E03FAEB83A37}">
      <dgm:prSet/>
      <dgm:spPr/>
      <dgm:t>
        <a:bodyPr/>
        <a:lstStyle/>
        <a:p>
          <a:endParaRPr lang="en-GB">
            <a:solidFill>
              <a:schemeClr val="tx2">
                <a:lumMod val="50000"/>
              </a:schemeClr>
            </a:solidFill>
          </a:endParaRPr>
        </a:p>
      </dgm:t>
    </dgm:pt>
    <dgm:pt modelId="{45C2F752-3ECA-4F32-BBF9-0247C44C6002}" type="sibTrans" cxnId="{D2A4EC37-DA41-45F3-86B7-E03FAEB83A37}">
      <dgm:prSet/>
      <dgm:spPr/>
      <dgm:t>
        <a:bodyPr/>
        <a:lstStyle/>
        <a:p>
          <a:endParaRPr lang="en-GB">
            <a:solidFill>
              <a:schemeClr val="tx2">
                <a:lumMod val="50000"/>
              </a:schemeClr>
            </a:solidFill>
          </a:endParaRPr>
        </a:p>
      </dgm:t>
    </dgm:pt>
    <dgm:pt modelId="{1A96E3B8-E0E8-4C38-930C-FDCB8FDE8B1B}" type="pres">
      <dgm:prSet presAssocID="{E93E0B59-D138-4DF2-9550-6F39498BC6E7}" presName="CompostProcess" presStyleCnt="0">
        <dgm:presLayoutVars>
          <dgm:dir/>
          <dgm:resizeHandles val="exact"/>
        </dgm:presLayoutVars>
      </dgm:prSet>
      <dgm:spPr/>
    </dgm:pt>
    <dgm:pt modelId="{3E7EEF14-D9B4-43B4-9878-704ED47B3D78}" type="pres">
      <dgm:prSet presAssocID="{E93E0B59-D138-4DF2-9550-6F39498BC6E7}" presName="arrow" presStyleLbl="bgShp" presStyleIdx="0" presStyleCnt="1" custScaleX="117647"/>
      <dgm:spPr/>
    </dgm:pt>
    <dgm:pt modelId="{8F079999-23F7-4140-8FAA-9823E554D49B}" type="pres">
      <dgm:prSet presAssocID="{E93E0B59-D138-4DF2-9550-6F39498BC6E7}" presName="linearProcess" presStyleCnt="0"/>
      <dgm:spPr/>
    </dgm:pt>
    <dgm:pt modelId="{DCDC6B7D-0116-4142-A610-88B9B3A11459}" type="pres">
      <dgm:prSet presAssocID="{CFB9FEDE-4A71-4146-8E0D-6B7FA511C30E}" presName="textNode" presStyleLbl="node1" presStyleIdx="0" presStyleCnt="8" custLinFactX="47497" custLinFactNeighborX="100000">
        <dgm:presLayoutVars>
          <dgm:bulletEnabled val="1"/>
        </dgm:presLayoutVars>
      </dgm:prSet>
      <dgm:spPr/>
      <dgm:t>
        <a:bodyPr/>
        <a:lstStyle/>
        <a:p>
          <a:endParaRPr lang="en-GB"/>
        </a:p>
      </dgm:t>
    </dgm:pt>
    <dgm:pt modelId="{1387DF22-860C-4774-A3C9-0C838DFA438A}" type="pres">
      <dgm:prSet presAssocID="{742DD3A8-2A35-457C-A75D-C9B1B9FD9B4C}" presName="sibTrans" presStyleCnt="0"/>
      <dgm:spPr/>
    </dgm:pt>
    <dgm:pt modelId="{339B3C20-ABE5-4300-9105-DB1518BD199E}" type="pres">
      <dgm:prSet presAssocID="{35FFEBAE-55BC-4388-9D7D-7E09B9307837}" presName="textNode" presStyleLbl="node1" presStyleIdx="1" presStyleCnt="8" custLinFactX="33704" custLinFactNeighborX="100000">
        <dgm:presLayoutVars>
          <dgm:bulletEnabled val="1"/>
        </dgm:presLayoutVars>
      </dgm:prSet>
      <dgm:spPr/>
      <dgm:t>
        <a:bodyPr/>
        <a:lstStyle/>
        <a:p>
          <a:endParaRPr lang="en-GB"/>
        </a:p>
      </dgm:t>
    </dgm:pt>
    <dgm:pt modelId="{05DD2FE5-3246-4C2D-BE1E-4346F3CDE7D7}" type="pres">
      <dgm:prSet presAssocID="{5BEB5E59-F56F-4FD6-9088-44D8FBB46FE5}" presName="sibTrans" presStyleCnt="0"/>
      <dgm:spPr/>
    </dgm:pt>
    <dgm:pt modelId="{CF6D1C67-A91F-446C-A2E5-9C1517A5013B}" type="pres">
      <dgm:prSet presAssocID="{3448F7FC-DAAD-4D44-B674-36F4D613DA3C}" presName="textNode" presStyleLbl="node1" presStyleIdx="2" presStyleCnt="8" custLinFactX="19910" custLinFactNeighborX="100000">
        <dgm:presLayoutVars>
          <dgm:bulletEnabled val="1"/>
        </dgm:presLayoutVars>
      </dgm:prSet>
      <dgm:spPr/>
      <dgm:t>
        <a:bodyPr/>
        <a:lstStyle/>
        <a:p>
          <a:endParaRPr lang="en-GB"/>
        </a:p>
      </dgm:t>
    </dgm:pt>
    <dgm:pt modelId="{C3580DB0-826F-4352-818B-E7B460BF26C9}" type="pres">
      <dgm:prSet presAssocID="{69606D25-6E44-4932-BA33-3783C506303E}" presName="sibTrans" presStyleCnt="0"/>
      <dgm:spPr/>
    </dgm:pt>
    <dgm:pt modelId="{C0899346-A0EB-462F-AF0D-D9978FC9AFE2}" type="pres">
      <dgm:prSet presAssocID="{4D89E551-168A-45D1-9EE2-24E7FEA91960}" presName="textNode" presStyleLbl="node1" presStyleIdx="3" presStyleCnt="8" custLinFactX="6117" custLinFactNeighborX="100000">
        <dgm:presLayoutVars>
          <dgm:bulletEnabled val="1"/>
        </dgm:presLayoutVars>
      </dgm:prSet>
      <dgm:spPr/>
      <dgm:t>
        <a:bodyPr/>
        <a:lstStyle/>
        <a:p>
          <a:endParaRPr lang="en-GB"/>
        </a:p>
      </dgm:t>
    </dgm:pt>
    <dgm:pt modelId="{71304EE7-AEAB-4B11-8698-B10181EAEB4C}" type="pres">
      <dgm:prSet presAssocID="{03E4A75B-0697-413F-B419-85B2FA5B1011}" presName="sibTrans" presStyleCnt="0"/>
      <dgm:spPr/>
    </dgm:pt>
    <dgm:pt modelId="{142C759F-3688-4319-BD61-3F11EB2DC2CD}" type="pres">
      <dgm:prSet presAssocID="{14C13DEF-DF20-4A60-B50E-54EC91E60DB6}" presName="textNode" presStyleLbl="node1" presStyleIdx="4" presStyleCnt="8" custLinFactNeighborX="53940">
        <dgm:presLayoutVars>
          <dgm:bulletEnabled val="1"/>
        </dgm:presLayoutVars>
      </dgm:prSet>
      <dgm:spPr/>
      <dgm:t>
        <a:bodyPr/>
        <a:lstStyle/>
        <a:p>
          <a:endParaRPr lang="en-GB"/>
        </a:p>
      </dgm:t>
    </dgm:pt>
    <dgm:pt modelId="{149A01D0-E627-488C-86EA-EE2FD21A472F}" type="pres">
      <dgm:prSet presAssocID="{45C2F752-3ECA-4F32-BBF9-0247C44C6002}" presName="sibTrans" presStyleCnt="0"/>
      <dgm:spPr/>
    </dgm:pt>
    <dgm:pt modelId="{B3DA3A97-BC24-4E87-A0D5-8653A7A9F4A4}" type="pres">
      <dgm:prSet presAssocID="{E01A80FC-FB1B-4248-9C0A-C0BBE3FCF932}" presName="textNode" presStyleLbl="node1" presStyleIdx="5" presStyleCnt="8" custScaleX="154049" custLinFactNeighborX="-40221">
        <dgm:presLayoutVars>
          <dgm:bulletEnabled val="1"/>
        </dgm:presLayoutVars>
      </dgm:prSet>
      <dgm:spPr/>
      <dgm:t>
        <a:bodyPr/>
        <a:lstStyle/>
        <a:p>
          <a:endParaRPr lang="en-GB"/>
        </a:p>
      </dgm:t>
    </dgm:pt>
    <dgm:pt modelId="{0BE24F9B-72C8-481F-99D0-7E4A08CB26AA}" type="pres">
      <dgm:prSet presAssocID="{B507A394-2167-428E-ABBE-09AA29CAC97E}" presName="sibTrans" presStyleCnt="0"/>
      <dgm:spPr/>
    </dgm:pt>
    <dgm:pt modelId="{42C93FE7-5CEE-45ED-91CB-9A1876DF92D2}" type="pres">
      <dgm:prSet presAssocID="{47C12337-E84E-43C1-9C5E-EF7BB87C2465}" presName="textNode" presStyleLbl="node1" presStyleIdx="6" presStyleCnt="8" custScaleX="154293" custLinFactX="-5440" custLinFactNeighborX="-100000" custLinFactNeighborY="-648">
        <dgm:presLayoutVars>
          <dgm:bulletEnabled val="1"/>
        </dgm:presLayoutVars>
      </dgm:prSet>
      <dgm:spPr/>
      <dgm:t>
        <a:bodyPr/>
        <a:lstStyle/>
        <a:p>
          <a:endParaRPr lang="en-GB"/>
        </a:p>
      </dgm:t>
    </dgm:pt>
    <dgm:pt modelId="{5BBFC54A-F43E-4F59-B5CA-EFEDC5194D00}" type="pres">
      <dgm:prSet presAssocID="{9FF4302A-F687-42A0-AEBA-8944B6C53133}" presName="sibTrans" presStyleCnt="0"/>
      <dgm:spPr/>
    </dgm:pt>
    <dgm:pt modelId="{9D26D008-2B47-4652-B592-F4C7E33F8FDA}" type="pres">
      <dgm:prSet presAssocID="{0217B4E5-8647-4536-8036-922E10C0CDD7}" presName="textNode" presStyleLbl="node1" presStyleIdx="7" presStyleCnt="8" custScaleX="154293" custLinFactX="-21054" custLinFactNeighborX="-100000" custLinFactNeighborY="326">
        <dgm:presLayoutVars>
          <dgm:bulletEnabled val="1"/>
        </dgm:presLayoutVars>
      </dgm:prSet>
      <dgm:spPr/>
      <dgm:t>
        <a:bodyPr/>
        <a:lstStyle/>
        <a:p>
          <a:endParaRPr lang="en-GB"/>
        </a:p>
      </dgm:t>
    </dgm:pt>
  </dgm:ptLst>
  <dgm:cxnLst>
    <dgm:cxn modelId="{97D17A8F-CA3E-4BAC-94E3-9299FC078338}" srcId="{E93E0B59-D138-4DF2-9550-6F39498BC6E7}" destId="{47C12337-E84E-43C1-9C5E-EF7BB87C2465}" srcOrd="6" destOrd="0" parTransId="{888C2EDC-7BCB-4A8C-B372-5855D9B94893}" sibTransId="{9FF4302A-F687-42A0-AEBA-8944B6C53133}"/>
    <dgm:cxn modelId="{797DCDC0-CB52-4914-BD01-08817B6F8154}" type="presOf" srcId="{CFB9FEDE-4A71-4146-8E0D-6B7FA511C30E}" destId="{DCDC6B7D-0116-4142-A610-88B9B3A11459}" srcOrd="0" destOrd="0" presId="urn:microsoft.com/office/officeart/2005/8/layout/hProcess9"/>
    <dgm:cxn modelId="{4F5EE420-E2BD-4895-BE05-75D7596B8EE0}" type="presOf" srcId="{E01A80FC-FB1B-4248-9C0A-C0BBE3FCF932}" destId="{B3DA3A97-BC24-4E87-A0D5-8653A7A9F4A4}" srcOrd="0" destOrd="0" presId="urn:microsoft.com/office/officeart/2005/8/layout/hProcess9"/>
    <dgm:cxn modelId="{69B5855B-4866-46DD-B271-53BF3C70BAEC}" type="presOf" srcId="{E93E0B59-D138-4DF2-9550-6F39498BC6E7}" destId="{1A96E3B8-E0E8-4C38-930C-FDCB8FDE8B1B}" srcOrd="0" destOrd="0" presId="urn:microsoft.com/office/officeart/2005/8/layout/hProcess9"/>
    <dgm:cxn modelId="{9B84E296-D407-4F6F-B366-085301E24861}" srcId="{E93E0B59-D138-4DF2-9550-6F39498BC6E7}" destId="{CFB9FEDE-4A71-4146-8E0D-6B7FA511C30E}" srcOrd="0" destOrd="0" parTransId="{BD476A01-64AF-4F27-B657-4C0A32C28177}" sibTransId="{742DD3A8-2A35-457C-A75D-C9B1B9FD9B4C}"/>
    <dgm:cxn modelId="{1A0C1A10-339D-4233-9982-15899E8C8EBD}" type="presOf" srcId="{3448F7FC-DAAD-4D44-B674-36F4D613DA3C}" destId="{CF6D1C67-A91F-446C-A2E5-9C1517A5013B}" srcOrd="0" destOrd="0" presId="urn:microsoft.com/office/officeart/2005/8/layout/hProcess9"/>
    <dgm:cxn modelId="{D2A4EC37-DA41-45F3-86B7-E03FAEB83A37}" srcId="{E93E0B59-D138-4DF2-9550-6F39498BC6E7}" destId="{14C13DEF-DF20-4A60-B50E-54EC91E60DB6}" srcOrd="4" destOrd="0" parTransId="{9A8E2479-493E-46AE-9A94-AFBC59E0FA27}" sibTransId="{45C2F752-3ECA-4F32-BBF9-0247C44C6002}"/>
    <dgm:cxn modelId="{A99137AF-D7A4-4659-9444-9EB9CAF254D6}" type="presOf" srcId="{0217B4E5-8647-4536-8036-922E10C0CDD7}" destId="{9D26D008-2B47-4652-B592-F4C7E33F8FDA}" srcOrd="0" destOrd="0" presId="urn:microsoft.com/office/officeart/2005/8/layout/hProcess9"/>
    <dgm:cxn modelId="{AA7F0B7C-7CC8-43B3-A78C-F4D3FA2A9F7E}" type="presOf" srcId="{4D89E551-168A-45D1-9EE2-24E7FEA91960}" destId="{C0899346-A0EB-462F-AF0D-D9978FC9AFE2}" srcOrd="0" destOrd="0" presId="urn:microsoft.com/office/officeart/2005/8/layout/hProcess9"/>
    <dgm:cxn modelId="{CE79EECC-43EA-4042-8977-BD3E18008F95}" srcId="{E93E0B59-D138-4DF2-9550-6F39498BC6E7}" destId="{E01A80FC-FB1B-4248-9C0A-C0BBE3FCF932}" srcOrd="5" destOrd="0" parTransId="{0FDCD27C-A83D-429E-B8A0-6622C9B42ECF}" sibTransId="{B507A394-2167-428E-ABBE-09AA29CAC97E}"/>
    <dgm:cxn modelId="{FF1881FA-B16C-4A15-AD98-F00A615C400C}" type="presOf" srcId="{35FFEBAE-55BC-4388-9D7D-7E09B9307837}" destId="{339B3C20-ABE5-4300-9105-DB1518BD199E}" srcOrd="0" destOrd="0" presId="urn:microsoft.com/office/officeart/2005/8/layout/hProcess9"/>
    <dgm:cxn modelId="{B322C2A2-AE04-40ED-AE54-55332886ADEC}" srcId="{E93E0B59-D138-4DF2-9550-6F39498BC6E7}" destId="{4D89E551-168A-45D1-9EE2-24E7FEA91960}" srcOrd="3" destOrd="0" parTransId="{7FC31347-160F-41F1-950B-98C0523080C3}" sibTransId="{03E4A75B-0697-413F-B419-85B2FA5B1011}"/>
    <dgm:cxn modelId="{B62C1D4D-7C1F-4123-AEFD-0C156E6BD338}" srcId="{E93E0B59-D138-4DF2-9550-6F39498BC6E7}" destId="{3448F7FC-DAAD-4D44-B674-36F4D613DA3C}" srcOrd="2" destOrd="0" parTransId="{D1213E15-D072-401B-98B2-F34AA6F9D848}" sibTransId="{69606D25-6E44-4932-BA33-3783C506303E}"/>
    <dgm:cxn modelId="{DE9ECD23-BE1B-482C-9E61-23A9137FD3B6}" type="presOf" srcId="{47C12337-E84E-43C1-9C5E-EF7BB87C2465}" destId="{42C93FE7-5CEE-45ED-91CB-9A1876DF92D2}" srcOrd="0" destOrd="0" presId="urn:microsoft.com/office/officeart/2005/8/layout/hProcess9"/>
    <dgm:cxn modelId="{BDE76532-E9D8-4FFD-8C11-C1B3A45D21BA}" srcId="{E93E0B59-D138-4DF2-9550-6F39498BC6E7}" destId="{35FFEBAE-55BC-4388-9D7D-7E09B9307837}" srcOrd="1" destOrd="0" parTransId="{A457B8FC-AED1-4D05-94C0-2D08EF86D48C}" sibTransId="{5BEB5E59-F56F-4FD6-9088-44D8FBB46FE5}"/>
    <dgm:cxn modelId="{B6BE2B04-791A-4D76-AA7D-A711C66DB484}" srcId="{E93E0B59-D138-4DF2-9550-6F39498BC6E7}" destId="{0217B4E5-8647-4536-8036-922E10C0CDD7}" srcOrd="7" destOrd="0" parTransId="{66B74A60-D32E-45DA-92B3-B2D90DD29E58}" sibTransId="{043AD7FD-C10A-45A1-B97C-602F5A6CC994}"/>
    <dgm:cxn modelId="{E8A0BE2D-DB5B-4238-9A0E-29808637959B}" type="presOf" srcId="{14C13DEF-DF20-4A60-B50E-54EC91E60DB6}" destId="{142C759F-3688-4319-BD61-3F11EB2DC2CD}" srcOrd="0" destOrd="0" presId="urn:microsoft.com/office/officeart/2005/8/layout/hProcess9"/>
    <dgm:cxn modelId="{AC7E3A0E-5BC3-4B69-8B9A-1D45134E48B5}" type="presParOf" srcId="{1A96E3B8-E0E8-4C38-930C-FDCB8FDE8B1B}" destId="{3E7EEF14-D9B4-43B4-9878-704ED47B3D78}" srcOrd="0" destOrd="0" presId="urn:microsoft.com/office/officeart/2005/8/layout/hProcess9"/>
    <dgm:cxn modelId="{66D286ED-1F8F-43E7-8DB5-3C55F77E8FD4}" type="presParOf" srcId="{1A96E3B8-E0E8-4C38-930C-FDCB8FDE8B1B}" destId="{8F079999-23F7-4140-8FAA-9823E554D49B}" srcOrd="1" destOrd="0" presId="urn:microsoft.com/office/officeart/2005/8/layout/hProcess9"/>
    <dgm:cxn modelId="{B22D3E63-F3B8-4C9C-BCBF-B31E28ECDE48}" type="presParOf" srcId="{8F079999-23F7-4140-8FAA-9823E554D49B}" destId="{DCDC6B7D-0116-4142-A610-88B9B3A11459}" srcOrd="0" destOrd="0" presId="urn:microsoft.com/office/officeart/2005/8/layout/hProcess9"/>
    <dgm:cxn modelId="{C834B665-83C3-43E9-AD8D-9E2A259AC749}" type="presParOf" srcId="{8F079999-23F7-4140-8FAA-9823E554D49B}" destId="{1387DF22-860C-4774-A3C9-0C838DFA438A}" srcOrd="1" destOrd="0" presId="urn:microsoft.com/office/officeart/2005/8/layout/hProcess9"/>
    <dgm:cxn modelId="{B46CEFC1-A1EB-4CB6-88D1-E1D125F768AD}" type="presParOf" srcId="{8F079999-23F7-4140-8FAA-9823E554D49B}" destId="{339B3C20-ABE5-4300-9105-DB1518BD199E}" srcOrd="2" destOrd="0" presId="urn:microsoft.com/office/officeart/2005/8/layout/hProcess9"/>
    <dgm:cxn modelId="{B14CA9BB-DD14-4157-B8A0-DBAA20D4EE6C}" type="presParOf" srcId="{8F079999-23F7-4140-8FAA-9823E554D49B}" destId="{05DD2FE5-3246-4C2D-BE1E-4346F3CDE7D7}" srcOrd="3" destOrd="0" presId="urn:microsoft.com/office/officeart/2005/8/layout/hProcess9"/>
    <dgm:cxn modelId="{F68108D7-67B4-4849-A2D5-52318B016F1A}" type="presParOf" srcId="{8F079999-23F7-4140-8FAA-9823E554D49B}" destId="{CF6D1C67-A91F-446C-A2E5-9C1517A5013B}" srcOrd="4" destOrd="0" presId="urn:microsoft.com/office/officeart/2005/8/layout/hProcess9"/>
    <dgm:cxn modelId="{2E15E44B-DED9-4159-B311-594402385085}" type="presParOf" srcId="{8F079999-23F7-4140-8FAA-9823E554D49B}" destId="{C3580DB0-826F-4352-818B-E7B460BF26C9}" srcOrd="5" destOrd="0" presId="urn:microsoft.com/office/officeart/2005/8/layout/hProcess9"/>
    <dgm:cxn modelId="{883A131F-4B99-4C72-A92C-33BB5EE3E30F}" type="presParOf" srcId="{8F079999-23F7-4140-8FAA-9823E554D49B}" destId="{C0899346-A0EB-462F-AF0D-D9978FC9AFE2}" srcOrd="6" destOrd="0" presId="urn:microsoft.com/office/officeart/2005/8/layout/hProcess9"/>
    <dgm:cxn modelId="{4D09FEAB-828D-4BA3-877C-1BEDC54F64A0}" type="presParOf" srcId="{8F079999-23F7-4140-8FAA-9823E554D49B}" destId="{71304EE7-AEAB-4B11-8698-B10181EAEB4C}" srcOrd="7" destOrd="0" presId="urn:microsoft.com/office/officeart/2005/8/layout/hProcess9"/>
    <dgm:cxn modelId="{BB61633A-C377-4487-A182-5F3BEB0D4E4B}" type="presParOf" srcId="{8F079999-23F7-4140-8FAA-9823E554D49B}" destId="{142C759F-3688-4319-BD61-3F11EB2DC2CD}" srcOrd="8" destOrd="0" presId="urn:microsoft.com/office/officeart/2005/8/layout/hProcess9"/>
    <dgm:cxn modelId="{2981A9AB-E0ED-4103-9DAF-910E7159EE50}" type="presParOf" srcId="{8F079999-23F7-4140-8FAA-9823E554D49B}" destId="{149A01D0-E627-488C-86EA-EE2FD21A472F}" srcOrd="9" destOrd="0" presId="urn:microsoft.com/office/officeart/2005/8/layout/hProcess9"/>
    <dgm:cxn modelId="{9DC8C624-A74E-4AD8-915F-D640B5F88C49}" type="presParOf" srcId="{8F079999-23F7-4140-8FAA-9823E554D49B}" destId="{B3DA3A97-BC24-4E87-A0D5-8653A7A9F4A4}" srcOrd="10" destOrd="0" presId="urn:microsoft.com/office/officeart/2005/8/layout/hProcess9"/>
    <dgm:cxn modelId="{9B9A8507-D2AA-44EF-A3AE-74633F09FAE1}" type="presParOf" srcId="{8F079999-23F7-4140-8FAA-9823E554D49B}" destId="{0BE24F9B-72C8-481F-99D0-7E4A08CB26AA}" srcOrd="11" destOrd="0" presId="urn:microsoft.com/office/officeart/2005/8/layout/hProcess9"/>
    <dgm:cxn modelId="{37E80B35-AB46-4148-8C7C-51DEAEF14424}" type="presParOf" srcId="{8F079999-23F7-4140-8FAA-9823E554D49B}" destId="{42C93FE7-5CEE-45ED-91CB-9A1876DF92D2}" srcOrd="12" destOrd="0" presId="urn:microsoft.com/office/officeart/2005/8/layout/hProcess9"/>
    <dgm:cxn modelId="{D7B47EAF-D3D3-4718-861E-F25C6AA96CAA}" type="presParOf" srcId="{8F079999-23F7-4140-8FAA-9823E554D49B}" destId="{5BBFC54A-F43E-4F59-B5CA-EFEDC5194D00}" srcOrd="13" destOrd="0" presId="urn:microsoft.com/office/officeart/2005/8/layout/hProcess9"/>
    <dgm:cxn modelId="{120BB90D-5539-4EF2-8387-D9904336C723}" type="presParOf" srcId="{8F079999-23F7-4140-8FAA-9823E554D49B}" destId="{9D26D008-2B47-4652-B592-F4C7E33F8FDA}" srcOrd="1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B7432C-2FED-4317-8AB4-47B9AB0CA12D}" type="doc">
      <dgm:prSet loTypeId="urn:microsoft.com/office/officeart/2005/8/layout/process2" loCatId="process" qsTypeId="urn:microsoft.com/office/officeart/2005/8/quickstyle/simple4" qsCatId="simple" csTypeId="urn:microsoft.com/office/officeart/2005/8/colors/colorful2" csCatId="colorful" phldr="1"/>
      <dgm:spPr/>
    </dgm:pt>
    <dgm:pt modelId="{073BFA84-8C52-4750-B3BE-758F46A30CF4}">
      <dgm:prSet phldrT="[Text]" custT="1"/>
      <dgm:spPr/>
      <dgm:t>
        <a:bodyPr/>
        <a:lstStyle/>
        <a:p>
          <a:r>
            <a:rPr lang="en-US" sz="1000" b="1" dirty="0" smtClean="0">
              <a:solidFill>
                <a:schemeClr val="tx1"/>
              </a:solidFill>
            </a:rPr>
            <a:t>Preparation </a:t>
          </a:r>
          <a:r>
            <a:rPr lang="en-US" sz="1000" b="1" i="1" dirty="0" smtClean="0">
              <a:solidFill>
                <a:schemeClr val="tx1"/>
              </a:solidFill>
            </a:rPr>
            <a:t>(piecewise continuous</a:t>
          </a:r>
          <a:r>
            <a:rPr lang="en-US" sz="1000" b="1" dirty="0" smtClean="0">
              <a:solidFill>
                <a:schemeClr val="tx1"/>
              </a:solidFill>
            </a:rPr>
            <a:t>)</a:t>
          </a:r>
          <a:endParaRPr lang="en-GB" sz="1000" b="1" dirty="0">
            <a:solidFill>
              <a:schemeClr val="tx1"/>
            </a:solidFill>
          </a:endParaRPr>
        </a:p>
      </dgm:t>
    </dgm:pt>
    <dgm:pt modelId="{7B0FBF41-CB64-4ADF-89A7-B3CE3B7A61F4}" type="parTrans" cxnId="{D2754C9D-ADC7-4FFE-BC50-DDAEF0BA5AF3}">
      <dgm:prSet/>
      <dgm:spPr/>
      <dgm:t>
        <a:bodyPr/>
        <a:lstStyle/>
        <a:p>
          <a:endParaRPr lang="en-GB">
            <a:solidFill>
              <a:schemeClr val="accent1">
                <a:lumMod val="50000"/>
              </a:schemeClr>
            </a:solidFill>
          </a:endParaRPr>
        </a:p>
      </dgm:t>
    </dgm:pt>
    <dgm:pt modelId="{41C5A161-2879-445D-AF62-0E71B4B9B542}" type="sibTrans" cxnId="{D2754C9D-ADC7-4FFE-BC50-DDAEF0BA5AF3}">
      <dgm:prSet/>
      <dgm:spPr/>
      <dgm:t>
        <a:bodyPr/>
        <a:lstStyle/>
        <a:p>
          <a:endParaRPr lang="en-GB">
            <a:solidFill>
              <a:schemeClr val="accent1">
                <a:lumMod val="50000"/>
              </a:schemeClr>
            </a:solidFill>
          </a:endParaRPr>
        </a:p>
      </dgm:t>
    </dgm:pt>
    <dgm:pt modelId="{93123295-3C82-43F6-8497-A21FAE0FFF96}">
      <dgm:prSet phldrT="[Text]" custT="1"/>
      <dgm:spPr/>
      <dgm:t>
        <a:bodyPr/>
        <a:lstStyle/>
        <a:p>
          <a:r>
            <a:rPr lang="en-US" sz="1000" b="1" dirty="0" smtClean="0">
              <a:solidFill>
                <a:schemeClr val="tx1"/>
              </a:solidFill>
            </a:rPr>
            <a:t>Data collection and Verification (continuous)</a:t>
          </a:r>
          <a:endParaRPr lang="en-GB" sz="1000" b="1" dirty="0">
            <a:solidFill>
              <a:schemeClr val="tx1"/>
            </a:solidFill>
          </a:endParaRPr>
        </a:p>
      </dgm:t>
    </dgm:pt>
    <dgm:pt modelId="{DA3CD908-554B-4006-B76F-9F936EA314EF}" type="parTrans" cxnId="{F05A705E-96F5-4750-9D24-83F682B9FABD}">
      <dgm:prSet/>
      <dgm:spPr/>
      <dgm:t>
        <a:bodyPr/>
        <a:lstStyle/>
        <a:p>
          <a:endParaRPr lang="en-GB">
            <a:solidFill>
              <a:schemeClr val="accent1">
                <a:lumMod val="50000"/>
              </a:schemeClr>
            </a:solidFill>
          </a:endParaRPr>
        </a:p>
      </dgm:t>
    </dgm:pt>
    <dgm:pt modelId="{BA71D535-4336-4583-86F8-FF70C7B47DCB}" type="sibTrans" cxnId="{F05A705E-96F5-4750-9D24-83F682B9FABD}">
      <dgm:prSet/>
      <dgm:spPr/>
      <dgm:t>
        <a:bodyPr/>
        <a:lstStyle/>
        <a:p>
          <a:endParaRPr lang="en-GB">
            <a:solidFill>
              <a:schemeClr val="accent1">
                <a:lumMod val="50000"/>
              </a:schemeClr>
            </a:solidFill>
          </a:endParaRPr>
        </a:p>
      </dgm:t>
    </dgm:pt>
    <dgm:pt modelId="{E0C4E632-70CA-4443-8E6E-E44D42004712}">
      <dgm:prSet phldrT="[Text]" custT="1"/>
      <dgm:spPr/>
      <dgm:t>
        <a:bodyPr/>
        <a:lstStyle/>
        <a:p>
          <a:r>
            <a:rPr lang="en-US" sz="1000" b="1" dirty="0" smtClean="0">
              <a:solidFill>
                <a:schemeClr val="tx1"/>
              </a:solidFill>
            </a:rPr>
            <a:t>Analysis and Reporting (annually)</a:t>
          </a:r>
          <a:endParaRPr lang="en-GB" sz="1000" b="1" dirty="0">
            <a:solidFill>
              <a:schemeClr val="tx1"/>
            </a:solidFill>
          </a:endParaRPr>
        </a:p>
      </dgm:t>
    </dgm:pt>
    <dgm:pt modelId="{517964BA-6F11-4578-8BD0-C30A3755F765}" type="parTrans" cxnId="{8701B45C-5D65-4196-881B-A9D1776C118E}">
      <dgm:prSet/>
      <dgm:spPr/>
      <dgm:t>
        <a:bodyPr/>
        <a:lstStyle/>
        <a:p>
          <a:endParaRPr lang="en-GB">
            <a:solidFill>
              <a:schemeClr val="accent1">
                <a:lumMod val="50000"/>
              </a:schemeClr>
            </a:solidFill>
          </a:endParaRPr>
        </a:p>
      </dgm:t>
    </dgm:pt>
    <dgm:pt modelId="{3F5209DE-DED7-47D2-9168-E5ADCD870EEF}" type="sibTrans" cxnId="{8701B45C-5D65-4196-881B-A9D1776C118E}">
      <dgm:prSet/>
      <dgm:spPr/>
      <dgm:t>
        <a:bodyPr/>
        <a:lstStyle/>
        <a:p>
          <a:endParaRPr lang="en-GB">
            <a:solidFill>
              <a:schemeClr val="accent1">
                <a:lumMod val="50000"/>
              </a:schemeClr>
            </a:solidFill>
          </a:endParaRPr>
        </a:p>
      </dgm:t>
    </dgm:pt>
    <dgm:pt modelId="{B12FDCF9-8C75-4616-8D0C-E5819007D580}" type="pres">
      <dgm:prSet presAssocID="{ABB7432C-2FED-4317-8AB4-47B9AB0CA12D}" presName="linearFlow" presStyleCnt="0">
        <dgm:presLayoutVars>
          <dgm:resizeHandles val="exact"/>
        </dgm:presLayoutVars>
      </dgm:prSet>
      <dgm:spPr/>
    </dgm:pt>
    <dgm:pt modelId="{E2EA658F-C2E6-4887-B43E-CD606371A618}" type="pres">
      <dgm:prSet presAssocID="{073BFA84-8C52-4750-B3BE-758F46A30CF4}" presName="node" presStyleLbl="node1" presStyleIdx="0" presStyleCnt="3" custScaleX="116945" custScaleY="215683" custLinFactY="100000" custLinFactNeighborY="103367">
        <dgm:presLayoutVars>
          <dgm:bulletEnabled val="1"/>
        </dgm:presLayoutVars>
      </dgm:prSet>
      <dgm:spPr/>
      <dgm:t>
        <a:bodyPr/>
        <a:lstStyle/>
        <a:p>
          <a:endParaRPr lang="en-GB"/>
        </a:p>
      </dgm:t>
    </dgm:pt>
    <dgm:pt modelId="{899F48CB-D340-4D81-97E4-7B8855D71F58}" type="pres">
      <dgm:prSet presAssocID="{41C5A161-2879-445D-AF62-0E71B4B9B542}" presName="sibTrans" presStyleLbl="sibTrans2D1" presStyleIdx="0" presStyleCnt="2" custLinFactNeighborY="68961"/>
      <dgm:spPr/>
      <dgm:t>
        <a:bodyPr/>
        <a:lstStyle/>
        <a:p>
          <a:endParaRPr lang="en-GB"/>
        </a:p>
      </dgm:t>
    </dgm:pt>
    <dgm:pt modelId="{F095F7BE-7B87-44F8-8CFB-86D9CED22C14}" type="pres">
      <dgm:prSet presAssocID="{41C5A161-2879-445D-AF62-0E71B4B9B542}" presName="connectorText" presStyleLbl="sibTrans2D1" presStyleIdx="0" presStyleCnt="2"/>
      <dgm:spPr/>
      <dgm:t>
        <a:bodyPr/>
        <a:lstStyle/>
        <a:p>
          <a:endParaRPr lang="en-GB"/>
        </a:p>
      </dgm:t>
    </dgm:pt>
    <dgm:pt modelId="{CA917CD8-8B5C-4488-ADA2-7912C27A051F}" type="pres">
      <dgm:prSet presAssocID="{93123295-3C82-43F6-8497-A21FAE0FFF96}" presName="node" presStyleLbl="node1" presStyleIdx="1" presStyleCnt="3" custScaleX="116945" custScaleY="447345" custLinFactY="15315" custLinFactNeighborY="100000">
        <dgm:presLayoutVars>
          <dgm:bulletEnabled val="1"/>
        </dgm:presLayoutVars>
      </dgm:prSet>
      <dgm:spPr/>
      <dgm:t>
        <a:bodyPr/>
        <a:lstStyle/>
        <a:p>
          <a:endParaRPr lang="en-GB"/>
        </a:p>
      </dgm:t>
    </dgm:pt>
    <dgm:pt modelId="{287D9C14-9EBF-49D9-8CF6-69099952107F}" type="pres">
      <dgm:prSet presAssocID="{BA71D535-4336-4583-86F8-FF70C7B47DCB}" presName="sibTrans" presStyleLbl="sibTrans2D1" presStyleIdx="1" presStyleCnt="2" custLinFactNeighborY="61175"/>
      <dgm:spPr/>
      <dgm:t>
        <a:bodyPr/>
        <a:lstStyle/>
        <a:p>
          <a:endParaRPr lang="en-GB"/>
        </a:p>
      </dgm:t>
    </dgm:pt>
    <dgm:pt modelId="{AECD14FF-68FE-4A0F-8741-B1D30441FA2A}" type="pres">
      <dgm:prSet presAssocID="{BA71D535-4336-4583-86F8-FF70C7B47DCB}" presName="connectorText" presStyleLbl="sibTrans2D1" presStyleIdx="1" presStyleCnt="2"/>
      <dgm:spPr/>
      <dgm:t>
        <a:bodyPr/>
        <a:lstStyle/>
        <a:p>
          <a:endParaRPr lang="en-GB"/>
        </a:p>
      </dgm:t>
    </dgm:pt>
    <dgm:pt modelId="{BEDAE43D-E7A4-4859-86E8-968C9537682C}" type="pres">
      <dgm:prSet presAssocID="{E0C4E632-70CA-4443-8E6E-E44D42004712}" presName="node" presStyleLbl="node1" presStyleIdx="2" presStyleCnt="3" custScaleX="116945" custScaleY="340940" custLinFactNeighborY="-32459">
        <dgm:presLayoutVars>
          <dgm:bulletEnabled val="1"/>
        </dgm:presLayoutVars>
      </dgm:prSet>
      <dgm:spPr/>
      <dgm:t>
        <a:bodyPr/>
        <a:lstStyle/>
        <a:p>
          <a:endParaRPr lang="en-GB"/>
        </a:p>
      </dgm:t>
    </dgm:pt>
  </dgm:ptLst>
  <dgm:cxnLst>
    <dgm:cxn modelId="{262F7AED-96E8-424A-80A9-12575567BB7C}" type="presOf" srcId="{E0C4E632-70CA-4443-8E6E-E44D42004712}" destId="{BEDAE43D-E7A4-4859-86E8-968C9537682C}" srcOrd="0" destOrd="0" presId="urn:microsoft.com/office/officeart/2005/8/layout/process2"/>
    <dgm:cxn modelId="{3C6C8AA7-7AD7-4E63-AA2A-47884A2056C2}" type="presOf" srcId="{41C5A161-2879-445D-AF62-0E71B4B9B542}" destId="{F095F7BE-7B87-44F8-8CFB-86D9CED22C14}" srcOrd="1" destOrd="0" presId="urn:microsoft.com/office/officeart/2005/8/layout/process2"/>
    <dgm:cxn modelId="{28A8E833-E583-4166-9C42-66A285E877DE}" type="presOf" srcId="{073BFA84-8C52-4750-B3BE-758F46A30CF4}" destId="{E2EA658F-C2E6-4887-B43E-CD606371A618}" srcOrd="0" destOrd="0" presId="urn:microsoft.com/office/officeart/2005/8/layout/process2"/>
    <dgm:cxn modelId="{F05A705E-96F5-4750-9D24-83F682B9FABD}" srcId="{ABB7432C-2FED-4317-8AB4-47B9AB0CA12D}" destId="{93123295-3C82-43F6-8497-A21FAE0FFF96}" srcOrd="1" destOrd="0" parTransId="{DA3CD908-554B-4006-B76F-9F936EA314EF}" sibTransId="{BA71D535-4336-4583-86F8-FF70C7B47DCB}"/>
    <dgm:cxn modelId="{1B8260B1-7E2D-47EA-9BC7-FBB06625664A}" type="presOf" srcId="{ABB7432C-2FED-4317-8AB4-47B9AB0CA12D}" destId="{B12FDCF9-8C75-4616-8D0C-E5819007D580}" srcOrd="0" destOrd="0" presId="urn:microsoft.com/office/officeart/2005/8/layout/process2"/>
    <dgm:cxn modelId="{EBDC6B7F-84AA-44AD-B444-BE33D4629837}" type="presOf" srcId="{93123295-3C82-43F6-8497-A21FAE0FFF96}" destId="{CA917CD8-8B5C-4488-ADA2-7912C27A051F}" srcOrd="0" destOrd="0" presId="urn:microsoft.com/office/officeart/2005/8/layout/process2"/>
    <dgm:cxn modelId="{E79A45C6-5CB9-4384-85E4-702D5C7C0088}" type="presOf" srcId="{41C5A161-2879-445D-AF62-0E71B4B9B542}" destId="{899F48CB-D340-4D81-97E4-7B8855D71F58}" srcOrd="0" destOrd="0" presId="urn:microsoft.com/office/officeart/2005/8/layout/process2"/>
    <dgm:cxn modelId="{8701B45C-5D65-4196-881B-A9D1776C118E}" srcId="{ABB7432C-2FED-4317-8AB4-47B9AB0CA12D}" destId="{E0C4E632-70CA-4443-8E6E-E44D42004712}" srcOrd="2" destOrd="0" parTransId="{517964BA-6F11-4578-8BD0-C30A3755F765}" sibTransId="{3F5209DE-DED7-47D2-9168-E5ADCD870EEF}"/>
    <dgm:cxn modelId="{D2754C9D-ADC7-4FFE-BC50-DDAEF0BA5AF3}" srcId="{ABB7432C-2FED-4317-8AB4-47B9AB0CA12D}" destId="{073BFA84-8C52-4750-B3BE-758F46A30CF4}" srcOrd="0" destOrd="0" parTransId="{7B0FBF41-CB64-4ADF-89A7-B3CE3B7A61F4}" sibTransId="{41C5A161-2879-445D-AF62-0E71B4B9B542}"/>
    <dgm:cxn modelId="{EA2E21CB-7D45-4BAD-88FF-3B1AC7B35E8F}" type="presOf" srcId="{BA71D535-4336-4583-86F8-FF70C7B47DCB}" destId="{287D9C14-9EBF-49D9-8CF6-69099952107F}" srcOrd="0" destOrd="0" presId="urn:microsoft.com/office/officeart/2005/8/layout/process2"/>
    <dgm:cxn modelId="{AA843C04-CF88-4032-95E9-62AC769E2460}" type="presOf" srcId="{BA71D535-4336-4583-86F8-FF70C7B47DCB}" destId="{AECD14FF-68FE-4A0F-8741-B1D30441FA2A}" srcOrd="1" destOrd="0" presId="urn:microsoft.com/office/officeart/2005/8/layout/process2"/>
    <dgm:cxn modelId="{0A99C10F-E12A-4004-89EC-921FFABA31D0}" type="presParOf" srcId="{B12FDCF9-8C75-4616-8D0C-E5819007D580}" destId="{E2EA658F-C2E6-4887-B43E-CD606371A618}" srcOrd="0" destOrd="0" presId="urn:microsoft.com/office/officeart/2005/8/layout/process2"/>
    <dgm:cxn modelId="{80DBE1D0-6731-4968-9C1E-AC8CED0DA152}" type="presParOf" srcId="{B12FDCF9-8C75-4616-8D0C-E5819007D580}" destId="{899F48CB-D340-4D81-97E4-7B8855D71F58}" srcOrd="1" destOrd="0" presId="urn:microsoft.com/office/officeart/2005/8/layout/process2"/>
    <dgm:cxn modelId="{05CD97B2-38A6-4296-A1F5-E971A8C0545A}" type="presParOf" srcId="{899F48CB-D340-4D81-97E4-7B8855D71F58}" destId="{F095F7BE-7B87-44F8-8CFB-86D9CED22C14}" srcOrd="0" destOrd="0" presId="urn:microsoft.com/office/officeart/2005/8/layout/process2"/>
    <dgm:cxn modelId="{91CF4C08-EE55-4DD7-AF05-904D9ED2B01E}" type="presParOf" srcId="{B12FDCF9-8C75-4616-8D0C-E5819007D580}" destId="{CA917CD8-8B5C-4488-ADA2-7912C27A051F}" srcOrd="2" destOrd="0" presId="urn:microsoft.com/office/officeart/2005/8/layout/process2"/>
    <dgm:cxn modelId="{FFEC112F-9E00-467C-8993-DE50C73E8AB5}" type="presParOf" srcId="{B12FDCF9-8C75-4616-8D0C-E5819007D580}" destId="{287D9C14-9EBF-49D9-8CF6-69099952107F}" srcOrd="3" destOrd="0" presId="urn:microsoft.com/office/officeart/2005/8/layout/process2"/>
    <dgm:cxn modelId="{51535437-6F29-448F-BAED-CBE2A18DCE13}" type="presParOf" srcId="{287D9C14-9EBF-49D9-8CF6-69099952107F}" destId="{AECD14FF-68FE-4A0F-8741-B1D30441FA2A}" srcOrd="0" destOrd="0" presId="urn:microsoft.com/office/officeart/2005/8/layout/process2"/>
    <dgm:cxn modelId="{F159B1E8-A9E4-4197-91A5-396D6958C1B2}" type="presParOf" srcId="{B12FDCF9-8C75-4616-8D0C-E5819007D580}" destId="{BEDAE43D-E7A4-4859-86E8-968C9537682C}" srcOrd="4"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39327-95CB-4EBA-81EA-B24A8F9EDFE6}">
      <dsp:nvSpPr>
        <dsp:cNvPr id="0" name=""/>
        <dsp:cNvSpPr/>
      </dsp:nvSpPr>
      <dsp:spPr>
        <a:xfrm>
          <a:off x="-115061" y="0"/>
          <a:ext cx="6171200" cy="586104"/>
        </a:xfrm>
        <a:prstGeom prst="roundRect">
          <a:avLst>
            <a:gd name="adj" fmla="val 10000"/>
          </a:avLst>
        </a:prstGeom>
        <a:solidFill>
          <a:schemeClr val="accent2">
            <a:lumMod val="75000"/>
          </a:schemeClr>
        </a:soli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bg1"/>
              </a:solidFill>
            </a:rPr>
            <a:t>Update of web interface (Responders, Admin, GA Experts), development of new tools (all users, statistical outputs, reporting)</a:t>
          </a:r>
          <a:endParaRPr lang="en-GB" sz="1000" b="0" kern="1200" dirty="0">
            <a:solidFill>
              <a:schemeClr val="bg1"/>
            </a:solidFill>
          </a:endParaRPr>
        </a:p>
      </dsp:txBody>
      <dsp:txXfrm>
        <a:off x="-97895" y="17166"/>
        <a:ext cx="5416445" cy="551772"/>
      </dsp:txXfrm>
    </dsp:sp>
    <dsp:sp modelId="{EBCB619E-41B9-4774-8B3A-EDD73FE540CA}">
      <dsp:nvSpPr>
        <dsp:cNvPr id="0" name=""/>
        <dsp:cNvSpPr/>
      </dsp:nvSpPr>
      <dsp:spPr>
        <a:xfrm>
          <a:off x="933214" y="667507"/>
          <a:ext cx="6445097" cy="586104"/>
        </a:xfrm>
        <a:prstGeom prst="roundRect">
          <a:avLst>
            <a:gd name="adj" fmla="val 10000"/>
          </a:avLst>
        </a:prstGeom>
        <a:gradFill rotWithShape="0">
          <a:gsLst>
            <a:gs pos="0">
              <a:schemeClr val="accent2">
                <a:hueOff val="1170380"/>
                <a:satOff val="-1460"/>
                <a:lumOff val="343"/>
                <a:alphaOff val="0"/>
                <a:tint val="100000"/>
                <a:shade val="100000"/>
                <a:satMod val="129999"/>
              </a:schemeClr>
            </a:gs>
            <a:gs pos="100000">
              <a:schemeClr val="accent2">
                <a:hueOff val="1170380"/>
                <a:satOff val="-1460"/>
                <a:lumOff val="343"/>
                <a:alphaOff val="0"/>
                <a:tint val="50000"/>
                <a:shade val="100000"/>
                <a:satMod val="350000"/>
              </a:schemeClr>
            </a:gs>
          </a:gsLst>
          <a:lin ang="16200000" scaled="0"/>
        </a:gra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Registration of new Responders and population of the database: update of pre-existing entries (contacts, URLs, deletion of obsolete/redundant content – e.g. new approach to ICDR-like data records, conversion </a:t>
          </a:r>
          <a:r>
            <a:rPr lang="en-US" sz="1000" b="0" i="1" kern="1200" dirty="0" smtClean="0">
              <a:solidFill>
                <a:schemeClr val="tx2">
                  <a:lumMod val="50000"/>
                </a:schemeClr>
              </a:solidFill>
            </a:rPr>
            <a:t>planned &gt; existing)</a:t>
          </a:r>
          <a:r>
            <a:rPr lang="en-US" sz="1000" b="0" i="0" kern="1200" dirty="0" smtClean="0">
              <a:solidFill>
                <a:schemeClr val="tx2">
                  <a:lumMod val="50000"/>
                </a:schemeClr>
              </a:solidFill>
            </a:rPr>
            <a:t> </a:t>
          </a:r>
          <a:r>
            <a:rPr lang="en-US" sz="1000" b="0" kern="1200" dirty="0" smtClean="0">
              <a:solidFill>
                <a:schemeClr val="tx2">
                  <a:lumMod val="50000"/>
                </a:schemeClr>
              </a:solidFill>
            </a:rPr>
            <a:t>+ input of new entries</a:t>
          </a:r>
          <a:endParaRPr lang="en-GB" sz="1000" b="0" kern="1200" dirty="0">
            <a:solidFill>
              <a:schemeClr val="tx2">
                <a:lumMod val="50000"/>
              </a:schemeClr>
            </a:solidFill>
          </a:endParaRPr>
        </a:p>
      </dsp:txBody>
      <dsp:txXfrm>
        <a:off x="950380" y="684673"/>
        <a:ext cx="5499534" cy="551772"/>
      </dsp:txXfrm>
    </dsp:sp>
    <dsp:sp modelId="{18F39C9F-4EA8-4F6D-990D-E1C8D5E3AB24}">
      <dsp:nvSpPr>
        <dsp:cNvPr id="0" name=""/>
        <dsp:cNvSpPr/>
      </dsp:nvSpPr>
      <dsp:spPr>
        <a:xfrm>
          <a:off x="4338515" y="1335015"/>
          <a:ext cx="3049364" cy="586104"/>
        </a:xfrm>
        <a:prstGeom prst="roundRect">
          <a:avLst>
            <a:gd name="adj" fmla="val 10000"/>
          </a:avLst>
        </a:prstGeom>
        <a:gradFill rotWithShape="0">
          <a:gsLst>
            <a:gs pos="0">
              <a:schemeClr val="accent2">
                <a:hueOff val="2340759"/>
                <a:satOff val="-2919"/>
                <a:lumOff val="686"/>
                <a:alphaOff val="0"/>
                <a:tint val="100000"/>
                <a:shade val="100000"/>
                <a:satMod val="129999"/>
              </a:schemeClr>
            </a:gs>
            <a:gs pos="100000">
              <a:schemeClr val="accent2">
                <a:hueOff val="2340759"/>
                <a:satOff val="-2919"/>
                <a:lumOff val="686"/>
                <a:alphaOff val="0"/>
                <a:tint val="50000"/>
                <a:shade val="100000"/>
                <a:satMod val="350000"/>
              </a:schemeClr>
            </a:gs>
          </a:gsLst>
          <a:lin ang="16200000" scaled="0"/>
        </a:gra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Verification of submitted contents for completeness and consistency, in preparation for publication and Gap Analysis</a:t>
          </a:r>
          <a:endParaRPr lang="en-GB" sz="1000" b="0" kern="1200" dirty="0">
            <a:solidFill>
              <a:schemeClr val="tx2">
                <a:lumMod val="50000"/>
              </a:schemeClr>
            </a:solidFill>
          </a:endParaRPr>
        </a:p>
      </dsp:txBody>
      <dsp:txXfrm>
        <a:off x="4355681" y="1352181"/>
        <a:ext cx="2583902" cy="551772"/>
      </dsp:txXfrm>
    </dsp:sp>
    <dsp:sp modelId="{AF7920E0-A730-4E73-B756-BC328F1F7FA6}">
      <dsp:nvSpPr>
        <dsp:cNvPr id="0" name=""/>
        <dsp:cNvSpPr/>
      </dsp:nvSpPr>
      <dsp:spPr>
        <a:xfrm>
          <a:off x="5585561" y="2002523"/>
          <a:ext cx="1226256" cy="586104"/>
        </a:xfrm>
        <a:prstGeom prst="roundRect">
          <a:avLst>
            <a:gd name="adj" fmla="val 10000"/>
          </a:avLst>
        </a:prstGeom>
        <a:gradFill rotWithShape="0">
          <a:gsLst>
            <a:gs pos="0">
              <a:schemeClr val="accent2">
                <a:hueOff val="3511139"/>
                <a:satOff val="-4379"/>
                <a:lumOff val="1030"/>
                <a:alphaOff val="0"/>
                <a:tint val="100000"/>
                <a:shade val="100000"/>
                <a:satMod val="129999"/>
              </a:schemeClr>
            </a:gs>
            <a:gs pos="100000">
              <a:schemeClr val="accent2">
                <a:hueOff val="3511139"/>
                <a:satOff val="-4379"/>
                <a:lumOff val="1030"/>
                <a:alphaOff val="0"/>
                <a:tint val="50000"/>
                <a:shade val="100000"/>
                <a:satMod val="350000"/>
              </a:schemeClr>
            </a:gs>
          </a:gsLst>
          <a:lin ang="16200000" scaled="0"/>
        </a:gra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2019 Gap Analysis</a:t>
          </a:r>
          <a:endParaRPr lang="en-GB" sz="1000" b="0" kern="1200" dirty="0">
            <a:solidFill>
              <a:schemeClr val="tx2">
                <a:lumMod val="50000"/>
              </a:schemeClr>
            </a:solidFill>
          </a:endParaRPr>
        </a:p>
      </dsp:txBody>
      <dsp:txXfrm>
        <a:off x="5602727" y="2019689"/>
        <a:ext cx="1018551" cy="551772"/>
      </dsp:txXfrm>
    </dsp:sp>
    <dsp:sp modelId="{9BB4A356-44DF-4DC8-908B-914769EDF973}">
      <dsp:nvSpPr>
        <dsp:cNvPr id="0" name=""/>
        <dsp:cNvSpPr/>
      </dsp:nvSpPr>
      <dsp:spPr>
        <a:xfrm>
          <a:off x="6379786" y="2670031"/>
          <a:ext cx="890394" cy="586104"/>
        </a:xfrm>
        <a:prstGeom prst="roundRect">
          <a:avLst>
            <a:gd name="adj" fmla="val 10000"/>
          </a:avLst>
        </a:prstGeom>
        <a:gradFill rotWithShape="0">
          <a:gsLst>
            <a:gs pos="0">
              <a:schemeClr val="accent2">
                <a:hueOff val="4681519"/>
                <a:satOff val="-5839"/>
                <a:lumOff val="1373"/>
                <a:alphaOff val="0"/>
                <a:tint val="100000"/>
                <a:shade val="100000"/>
                <a:satMod val="129999"/>
              </a:schemeClr>
            </a:gs>
            <a:gs pos="100000">
              <a:schemeClr val="accent2">
                <a:hueOff val="4681519"/>
                <a:satOff val="-5839"/>
                <a:lumOff val="1373"/>
                <a:alphaOff val="0"/>
                <a:tint val="50000"/>
                <a:shade val="100000"/>
                <a:satMod val="350000"/>
              </a:schemeClr>
            </a:gs>
          </a:gsLst>
          <a:lin ang="16200000" scaled="0"/>
        </a:gra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kern="1200" dirty="0" smtClean="0">
              <a:solidFill>
                <a:schemeClr val="tx2">
                  <a:lumMod val="50000"/>
                </a:schemeClr>
              </a:solidFill>
            </a:rPr>
            <a:t>2019 GA Report and Coordinated Action Plan</a:t>
          </a:r>
          <a:endParaRPr lang="en-GB" sz="900" b="0" kern="1200" dirty="0">
            <a:solidFill>
              <a:schemeClr val="tx2">
                <a:lumMod val="50000"/>
              </a:schemeClr>
            </a:solidFill>
          </a:endParaRPr>
        </a:p>
      </dsp:txBody>
      <dsp:txXfrm>
        <a:off x="6396952" y="2687197"/>
        <a:ext cx="730175" cy="551772"/>
      </dsp:txXfrm>
    </dsp:sp>
    <dsp:sp modelId="{4F3D3186-59F8-4DF5-8391-F3E2D2D4EB36}">
      <dsp:nvSpPr>
        <dsp:cNvPr id="0" name=""/>
        <dsp:cNvSpPr/>
      </dsp:nvSpPr>
      <dsp:spPr>
        <a:xfrm>
          <a:off x="763135" y="546653"/>
          <a:ext cx="380967" cy="132969"/>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GB" sz="600" b="0" kern="1200">
            <a:solidFill>
              <a:schemeClr val="tx2">
                <a:lumMod val="50000"/>
              </a:schemeClr>
            </a:solidFill>
          </a:endParaRPr>
        </a:p>
      </dsp:txBody>
      <dsp:txXfrm>
        <a:off x="848853" y="546653"/>
        <a:ext cx="209531" cy="100059"/>
      </dsp:txXfrm>
    </dsp:sp>
    <dsp:sp modelId="{107EACB4-A978-42DF-A158-213C963A6D3E}">
      <dsp:nvSpPr>
        <dsp:cNvPr id="0" name=""/>
        <dsp:cNvSpPr/>
      </dsp:nvSpPr>
      <dsp:spPr>
        <a:xfrm>
          <a:off x="4147509" y="1167233"/>
          <a:ext cx="380967" cy="180689"/>
        </a:xfrm>
        <a:prstGeom prst="downArrow">
          <a:avLst>
            <a:gd name="adj1" fmla="val 55000"/>
            <a:gd name="adj2" fmla="val 45000"/>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GB" sz="800" b="0" kern="1200">
            <a:solidFill>
              <a:schemeClr val="tx2">
                <a:lumMod val="50000"/>
              </a:schemeClr>
            </a:solidFill>
          </a:endParaRPr>
        </a:p>
      </dsp:txBody>
      <dsp:txXfrm>
        <a:off x="4233227" y="1167233"/>
        <a:ext cx="209531" cy="135968"/>
      </dsp:txXfrm>
    </dsp:sp>
    <dsp:sp modelId="{26DC8162-F2E8-4486-BFD8-5E8FDEA531FE}">
      <dsp:nvSpPr>
        <dsp:cNvPr id="0" name=""/>
        <dsp:cNvSpPr/>
      </dsp:nvSpPr>
      <dsp:spPr>
        <a:xfrm>
          <a:off x="5443654" y="1831752"/>
          <a:ext cx="339107" cy="209799"/>
        </a:xfrm>
        <a:prstGeom prst="downArrow">
          <a:avLst>
            <a:gd name="adj1" fmla="val 55000"/>
            <a:gd name="adj2" fmla="val 45000"/>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GB" sz="1000" b="0" kern="1200">
            <a:solidFill>
              <a:schemeClr val="tx2">
                <a:lumMod val="50000"/>
              </a:schemeClr>
            </a:solidFill>
          </a:endParaRPr>
        </a:p>
      </dsp:txBody>
      <dsp:txXfrm>
        <a:off x="5519953" y="1831752"/>
        <a:ext cx="186509" cy="157874"/>
      </dsp:txXfrm>
    </dsp:sp>
    <dsp:sp modelId="{F6AC21F3-AD25-4898-8C0D-8C6336E76655}">
      <dsp:nvSpPr>
        <dsp:cNvPr id="0" name=""/>
        <dsp:cNvSpPr/>
      </dsp:nvSpPr>
      <dsp:spPr>
        <a:xfrm>
          <a:off x="6214814" y="2494968"/>
          <a:ext cx="380967" cy="185104"/>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GB" sz="800" b="0" kern="1200">
            <a:solidFill>
              <a:schemeClr val="tx2">
                <a:lumMod val="50000"/>
              </a:schemeClr>
            </a:solidFill>
          </a:endParaRPr>
        </a:p>
      </dsp:txBody>
      <dsp:txXfrm>
        <a:off x="6300532" y="2494968"/>
        <a:ext cx="209531" cy="139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CD588-E609-4BFB-B27E-4A1E28F90959}">
      <dsp:nvSpPr>
        <dsp:cNvPr id="0" name=""/>
        <dsp:cNvSpPr/>
      </dsp:nvSpPr>
      <dsp:spPr>
        <a:xfrm>
          <a:off x="0" y="331200"/>
          <a:ext cx="7776864" cy="357332"/>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6F6583-F33F-4631-B1A9-CC4B5CCA5002}">
      <dsp:nvSpPr>
        <dsp:cNvPr id="0" name=""/>
        <dsp:cNvSpPr/>
      </dsp:nvSpPr>
      <dsp:spPr>
        <a:xfrm>
          <a:off x="1615268" y="519830"/>
          <a:ext cx="985005" cy="495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solidFill>
                <a:schemeClr val="tx2"/>
              </a:solidFill>
            </a:rPr>
            <a:t>1st deadline for the cut-off of data collection for v3.0</a:t>
          </a:r>
          <a:endParaRPr lang="en-GB" sz="800" kern="1200" dirty="0">
            <a:solidFill>
              <a:schemeClr val="tx2"/>
            </a:solidFill>
          </a:endParaRPr>
        </a:p>
      </dsp:txBody>
      <dsp:txXfrm>
        <a:off x="1615268" y="519830"/>
        <a:ext cx="985005" cy="495964"/>
      </dsp:txXfrm>
    </dsp:sp>
    <dsp:sp modelId="{6E00D025-73AF-44A1-AFBE-961365D6E04F}">
      <dsp:nvSpPr>
        <dsp:cNvPr id="0" name=""/>
        <dsp:cNvSpPr/>
      </dsp:nvSpPr>
      <dsp:spPr>
        <a:xfrm>
          <a:off x="2355871" y="447825"/>
          <a:ext cx="123991" cy="12399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5A311-BDBC-4ABC-9C85-7BD71F9C5D2A}">
      <dsp:nvSpPr>
        <dsp:cNvPr id="0" name=""/>
        <dsp:cNvSpPr/>
      </dsp:nvSpPr>
      <dsp:spPr>
        <a:xfrm>
          <a:off x="2831415" y="591839"/>
          <a:ext cx="985005" cy="495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solidFill>
                <a:srgbClr val="C00000"/>
              </a:solidFill>
            </a:rPr>
            <a:t>Final cut-off date of data collection for v3.0</a:t>
          </a:r>
          <a:endParaRPr lang="en-GB" sz="800" kern="1200" dirty="0">
            <a:solidFill>
              <a:srgbClr val="C00000"/>
            </a:solidFill>
          </a:endParaRPr>
        </a:p>
      </dsp:txBody>
      <dsp:txXfrm>
        <a:off x="2831415" y="591839"/>
        <a:ext cx="985005" cy="495964"/>
      </dsp:txXfrm>
    </dsp:sp>
    <dsp:sp modelId="{0818F64C-F30A-446A-9BB2-47367090C832}">
      <dsp:nvSpPr>
        <dsp:cNvPr id="0" name=""/>
        <dsp:cNvSpPr/>
      </dsp:nvSpPr>
      <dsp:spPr>
        <a:xfrm>
          <a:off x="3476410" y="447825"/>
          <a:ext cx="123991" cy="12399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D940A-D201-404E-8E75-2D091BA52DD2}">
      <dsp:nvSpPr>
        <dsp:cNvPr id="0" name=""/>
        <dsp:cNvSpPr/>
      </dsp:nvSpPr>
      <dsp:spPr>
        <a:xfrm>
          <a:off x="5861596" y="591842"/>
          <a:ext cx="985005" cy="40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endParaRPr lang="en-US" sz="800" kern="1200" dirty="0" smtClean="0">
            <a:solidFill>
              <a:srgbClr val="C00000"/>
            </a:solidFill>
          </a:endParaRPr>
        </a:p>
      </dsp:txBody>
      <dsp:txXfrm>
        <a:off x="5861596" y="591842"/>
        <a:ext cx="985005" cy="405788"/>
      </dsp:txXfrm>
    </dsp:sp>
    <dsp:sp modelId="{AE4EC095-3D46-4775-9FC0-91326B4379E8}">
      <dsp:nvSpPr>
        <dsp:cNvPr id="0" name=""/>
        <dsp:cNvSpPr/>
      </dsp:nvSpPr>
      <dsp:spPr>
        <a:xfrm>
          <a:off x="3888433" y="451092"/>
          <a:ext cx="123991" cy="12399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01070-4D68-4842-874E-7E1D4EC515D0}">
      <dsp:nvSpPr>
        <dsp:cNvPr id="0" name=""/>
        <dsp:cNvSpPr/>
      </dsp:nvSpPr>
      <dsp:spPr>
        <a:xfrm>
          <a:off x="4271581" y="591842"/>
          <a:ext cx="985005" cy="36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solidFill>
                <a:srgbClr val="C00000"/>
              </a:solidFill>
            </a:rPr>
            <a:t>Intermediate results at the CGMS Plenary</a:t>
          </a:r>
          <a:endParaRPr lang="en-GB" sz="800" kern="1200" dirty="0">
            <a:solidFill>
              <a:srgbClr val="C00000"/>
            </a:solidFill>
          </a:endParaRPr>
        </a:p>
      </dsp:txBody>
      <dsp:txXfrm>
        <a:off x="4271581" y="591842"/>
        <a:ext cx="985005" cy="368134"/>
      </dsp:txXfrm>
    </dsp:sp>
    <dsp:sp modelId="{78A4B354-E1D8-40FB-92A0-6EF88F1FDFF7}">
      <dsp:nvSpPr>
        <dsp:cNvPr id="0" name=""/>
        <dsp:cNvSpPr/>
      </dsp:nvSpPr>
      <dsp:spPr>
        <a:xfrm>
          <a:off x="4696872" y="447825"/>
          <a:ext cx="123991" cy="12399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31BE9-5225-4D26-8AD2-DBE19A78EC92}">
      <dsp:nvSpPr>
        <dsp:cNvPr id="0" name=""/>
        <dsp:cNvSpPr/>
      </dsp:nvSpPr>
      <dsp:spPr>
        <a:xfrm>
          <a:off x="5957411" y="571818"/>
          <a:ext cx="1819452" cy="504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solidFill>
                <a:srgbClr val="C00000"/>
              </a:solidFill>
            </a:rPr>
            <a:t>Publication of ECV Inventory v3.0</a:t>
          </a:r>
        </a:p>
        <a:p>
          <a:pPr lvl="0" algn="ctr" defTabSz="355600">
            <a:lnSpc>
              <a:spcPct val="90000"/>
            </a:lnSpc>
            <a:spcBef>
              <a:spcPct val="0"/>
            </a:spcBef>
            <a:spcAft>
              <a:spcPct val="35000"/>
            </a:spcAft>
          </a:pPr>
          <a:r>
            <a:rPr lang="en-US" sz="800" kern="1200" dirty="0" smtClean="0">
              <a:solidFill>
                <a:srgbClr val="C00000"/>
              </a:solidFill>
            </a:rPr>
            <a:t>Submission of Reports to CEOS Plenary</a:t>
          </a:r>
          <a:endParaRPr lang="en-GB" sz="800" kern="1200" dirty="0">
            <a:solidFill>
              <a:schemeClr val="accent4">
                <a:lumMod val="50000"/>
              </a:schemeClr>
            </a:solidFill>
          </a:endParaRPr>
        </a:p>
      </dsp:txBody>
      <dsp:txXfrm>
        <a:off x="5957411" y="571818"/>
        <a:ext cx="1819452" cy="504053"/>
      </dsp:txXfrm>
    </dsp:sp>
    <dsp:sp modelId="{DA746878-AAC9-40C8-8C14-B6AB83687FB0}">
      <dsp:nvSpPr>
        <dsp:cNvPr id="0" name=""/>
        <dsp:cNvSpPr/>
      </dsp:nvSpPr>
      <dsp:spPr>
        <a:xfrm>
          <a:off x="6861906" y="447825"/>
          <a:ext cx="123991" cy="12399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F76642-A968-4747-B095-89B56F3EF1D5}">
      <dsp:nvSpPr>
        <dsp:cNvPr id="0" name=""/>
        <dsp:cNvSpPr/>
      </dsp:nvSpPr>
      <dsp:spPr>
        <a:xfrm>
          <a:off x="3551503" y="159792"/>
          <a:ext cx="985005" cy="21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err="1" smtClean="0">
              <a:solidFill>
                <a:schemeClr val="accent4">
                  <a:lumMod val="50000"/>
                </a:schemeClr>
              </a:solidFill>
            </a:rPr>
            <a:t>WGClimate</a:t>
          </a:r>
          <a:r>
            <a:rPr lang="en-US" sz="800" kern="1200" dirty="0" smtClean="0">
              <a:solidFill>
                <a:schemeClr val="accent4">
                  <a:lumMod val="50000"/>
                </a:schemeClr>
              </a:solidFill>
            </a:rPr>
            <a:t> #10</a:t>
          </a:r>
          <a:endParaRPr lang="en-GB" sz="800" kern="1200" dirty="0">
            <a:solidFill>
              <a:schemeClr val="accent4">
                <a:lumMod val="50000"/>
              </a:schemeClr>
            </a:solidFill>
          </a:endParaRPr>
        </a:p>
      </dsp:txBody>
      <dsp:txXfrm>
        <a:off x="3551503" y="159792"/>
        <a:ext cx="985005" cy="211271"/>
      </dsp:txXfrm>
    </dsp:sp>
    <dsp:sp modelId="{E1D3FF60-AF6D-46DB-A4CE-5C9E8CC0B1AC}">
      <dsp:nvSpPr>
        <dsp:cNvPr id="0" name=""/>
        <dsp:cNvSpPr/>
      </dsp:nvSpPr>
      <dsp:spPr>
        <a:xfrm>
          <a:off x="7436848" y="447825"/>
          <a:ext cx="123991" cy="123991"/>
        </a:xfrm>
        <a:prstGeom prst="ellipse">
          <a:avLst/>
        </a:prstGeom>
        <a:solidFill>
          <a:srgbClr val="C0000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EEF14-D9B4-43B4-9878-704ED47B3D78}">
      <dsp:nvSpPr>
        <dsp:cNvPr id="0" name=""/>
        <dsp:cNvSpPr/>
      </dsp:nvSpPr>
      <dsp:spPr>
        <a:xfrm>
          <a:off x="1" y="0"/>
          <a:ext cx="7560836" cy="95188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CDC6B7D-0116-4142-A610-88B9B3A11459}">
      <dsp:nvSpPr>
        <dsp:cNvPr id="0" name=""/>
        <dsp:cNvSpPr/>
      </dsp:nvSpPr>
      <dsp:spPr>
        <a:xfrm>
          <a:off x="452160" y="285564"/>
          <a:ext cx="699968" cy="38075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accent1">
                  <a:lumMod val="50000"/>
                </a:schemeClr>
              </a:solidFill>
            </a:rPr>
            <a:t>November</a:t>
          </a:r>
          <a:endParaRPr lang="en-GB" sz="900" kern="1200" dirty="0">
            <a:solidFill>
              <a:schemeClr val="accent1">
                <a:lumMod val="50000"/>
              </a:schemeClr>
            </a:solidFill>
          </a:endParaRPr>
        </a:p>
      </dsp:txBody>
      <dsp:txXfrm>
        <a:off x="470747" y="304151"/>
        <a:ext cx="662794" cy="343578"/>
      </dsp:txXfrm>
    </dsp:sp>
    <dsp:sp modelId="{339B3C20-ABE5-4300-9105-DB1518BD199E}">
      <dsp:nvSpPr>
        <dsp:cNvPr id="0" name=""/>
        <dsp:cNvSpPr/>
      </dsp:nvSpPr>
      <dsp:spPr>
        <a:xfrm>
          <a:off x="1172243" y="285564"/>
          <a:ext cx="699968" cy="380752"/>
        </a:xfrm>
        <a:prstGeom prst="roundRect">
          <a:avLst/>
        </a:prstGeom>
        <a:gradFill rotWithShape="0">
          <a:gsLst>
            <a:gs pos="0">
              <a:schemeClr val="accent2">
                <a:hueOff val="668788"/>
                <a:satOff val="-834"/>
                <a:lumOff val="196"/>
                <a:alphaOff val="0"/>
                <a:tint val="50000"/>
                <a:satMod val="300000"/>
              </a:schemeClr>
            </a:gs>
            <a:gs pos="35000">
              <a:schemeClr val="accent2">
                <a:hueOff val="668788"/>
                <a:satOff val="-834"/>
                <a:lumOff val="196"/>
                <a:alphaOff val="0"/>
                <a:tint val="37000"/>
                <a:satMod val="300000"/>
              </a:schemeClr>
            </a:gs>
            <a:gs pos="100000">
              <a:schemeClr val="accent2">
                <a:hueOff val="668788"/>
                <a:satOff val="-834"/>
                <a:lumOff val="196"/>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December</a:t>
          </a:r>
          <a:endParaRPr lang="en-GB" sz="900" kern="1200" dirty="0">
            <a:solidFill>
              <a:schemeClr val="tx2">
                <a:lumMod val="50000"/>
              </a:schemeClr>
            </a:solidFill>
          </a:endParaRPr>
        </a:p>
      </dsp:txBody>
      <dsp:txXfrm>
        <a:off x="1190830" y="304151"/>
        <a:ext cx="662794" cy="343578"/>
      </dsp:txXfrm>
    </dsp:sp>
    <dsp:sp modelId="{CF6D1C67-A91F-446C-A2E5-9C1517A5013B}">
      <dsp:nvSpPr>
        <dsp:cNvPr id="0" name=""/>
        <dsp:cNvSpPr/>
      </dsp:nvSpPr>
      <dsp:spPr>
        <a:xfrm>
          <a:off x="1892319" y="285564"/>
          <a:ext cx="699968" cy="380752"/>
        </a:xfrm>
        <a:prstGeom prst="roundRect">
          <a:avLst/>
        </a:prstGeom>
        <a:gradFill rotWithShape="0">
          <a:gsLst>
            <a:gs pos="0">
              <a:schemeClr val="accent2">
                <a:hueOff val="1337577"/>
                <a:satOff val="-1668"/>
                <a:lumOff val="392"/>
                <a:alphaOff val="0"/>
                <a:tint val="50000"/>
                <a:satMod val="300000"/>
              </a:schemeClr>
            </a:gs>
            <a:gs pos="35000">
              <a:schemeClr val="accent2">
                <a:hueOff val="1337577"/>
                <a:satOff val="-1668"/>
                <a:lumOff val="392"/>
                <a:alphaOff val="0"/>
                <a:tint val="37000"/>
                <a:satMod val="300000"/>
              </a:schemeClr>
            </a:gs>
            <a:gs pos="100000">
              <a:schemeClr val="accent2">
                <a:hueOff val="1337577"/>
                <a:satOff val="-1668"/>
                <a:lumOff val="392"/>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January</a:t>
          </a:r>
          <a:endParaRPr lang="en-GB" sz="900" kern="1200" dirty="0">
            <a:solidFill>
              <a:schemeClr val="tx2">
                <a:lumMod val="50000"/>
              </a:schemeClr>
            </a:solidFill>
          </a:endParaRPr>
        </a:p>
      </dsp:txBody>
      <dsp:txXfrm>
        <a:off x="1910906" y="304151"/>
        <a:ext cx="662794" cy="343578"/>
      </dsp:txXfrm>
    </dsp:sp>
    <dsp:sp modelId="{C0899346-A0EB-462F-AF0D-D9978FC9AFE2}">
      <dsp:nvSpPr>
        <dsp:cNvPr id="0" name=""/>
        <dsp:cNvSpPr/>
      </dsp:nvSpPr>
      <dsp:spPr>
        <a:xfrm>
          <a:off x="2612402" y="285564"/>
          <a:ext cx="699968" cy="380752"/>
        </a:xfrm>
        <a:prstGeom prst="roundRect">
          <a:avLst/>
        </a:prstGeom>
        <a:gradFill rotWithShape="0">
          <a:gsLst>
            <a:gs pos="0">
              <a:schemeClr val="accent2">
                <a:hueOff val="2006365"/>
                <a:satOff val="-2502"/>
                <a:lumOff val="588"/>
                <a:alphaOff val="0"/>
                <a:tint val="50000"/>
                <a:satMod val="300000"/>
              </a:schemeClr>
            </a:gs>
            <a:gs pos="35000">
              <a:schemeClr val="accent2">
                <a:hueOff val="2006365"/>
                <a:satOff val="-2502"/>
                <a:lumOff val="588"/>
                <a:alphaOff val="0"/>
                <a:tint val="37000"/>
                <a:satMod val="300000"/>
              </a:schemeClr>
            </a:gs>
            <a:gs pos="100000">
              <a:schemeClr val="accent2">
                <a:hueOff val="2006365"/>
                <a:satOff val="-2502"/>
                <a:lumOff val="58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February</a:t>
          </a:r>
          <a:endParaRPr lang="en-GB" sz="900" kern="1200" dirty="0">
            <a:solidFill>
              <a:schemeClr val="tx2">
                <a:lumMod val="50000"/>
              </a:schemeClr>
            </a:solidFill>
          </a:endParaRPr>
        </a:p>
      </dsp:txBody>
      <dsp:txXfrm>
        <a:off x="2630989" y="304151"/>
        <a:ext cx="662794" cy="343578"/>
      </dsp:txXfrm>
    </dsp:sp>
    <dsp:sp modelId="{142C759F-3688-4319-BD61-3F11EB2DC2CD}">
      <dsp:nvSpPr>
        <dsp:cNvPr id="0" name=""/>
        <dsp:cNvSpPr/>
      </dsp:nvSpPr>
      <dsp:spPr>
        <a:xfrm>
          <a:off x="3332481" y="285564"/>
          <a:ext cx="699968" cy="380752"/>
        </a:xfrm>
        <a:prstGeom prst="roundRect">
          <a:avLst/>
        </a:prstGeom>
        <a:gradFill rotWithShape="0">
          <a:gsLst>
            <a:gs pos="0">
              <a:schemeClr val="accent2">
                <a:hueOff val="2675154"/>
                <a:satOff val="-3337"/>
                <a:lumOff val="785"/>
                <a:alphaOff val="0"/>
                <a:tint val="50000"/>
                <a:satMod val="300000"/>
              </a:schemeClr>
            </a:gs>
            <a:gs pos="35000">
              <a:schemeClr val="accent2">
                <a:hueOff val="2675154"/>
                <a:satOff val="-3337"/>
                <a:lumOff val="785"/>
                <a:alphaOff val="0"/>
                <a:tint val="37000"/>
                <a:satMod val="300000"/>
              </a:schemeClr>
            </a:gs>
            <a:gs pos="100000">
              <a:schemeClr val="accent2">
                <a:hueOff val="2675154"/>
                <a:satOff val="-3337"/>
                <a:lumOff val="785"/>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March</a:t>
          </a:r>
          <a:endParaRPr lang="en-GB" sz="900" kern="1200" dirty="0">
            <a:solidFill>
              <a:schemeClr val="tx2">
                <a:lumMod val="50000"/>
              </a:schemeClr>
            </a:solidFill>
          </a:endParaRPr>
        </a:p>
      </dsp:txBody>
      <dsp:txXfrm>
        <a:off x="3351068" y="304151"/>
        <a:ext cx="662794" cy="343578"/>
      </dsp:txXfrm>
    </dsp:sp>
    <dsp:sp modelId="{B3DA3A97-BC24-4E87-A0D5-8653A7A9F4A4}">
      <dsp:nvSpPr>
        <dsp:cNvPr id="0" name=""/>
        <dsp:cNvSpPr/>
      </dsp:nvSpPr>
      <dsp:spPr>
        <a:xfrm>
          <a:off x="4039261" y="285564"/>
          <a:ext cx="1078294" cy="380752"/>
        </a:xfrm>
        <a:prstGeom prst="roundRect">
          <a:avLst/>
        </a:prstGeom>
        <a:gradFill rotWithShape="0">
          <a:gsLst>
            <a:gs pos="0">
              <a:schemeClr val="accent2">
                <a:hueOff val="3343942"/>
                <a:satOff val="-4171"/>
                <a:lumOff val="981"/>
                <a:alphaOff val="0"/>
                <a:tint val="50000"/>
                <a:satMod val="300000"/>
              </a:schemeClr>
            </a:gs>
            <a:gs pos="35000">
              <a:schemeClr val="accent2">
                <a:hueOff val="3343942"/>
                <a:satOff val="-4171"/>
                <a:lumOff val="981"/>
                <a:alphaOff val="0"/>
                <a:tint val="37000"/>
                <a:satMod val="300000"/>
              </a:schemeClr>
            </a:gs>
            <a:gs pos="100000">
              <a:schemeClr val="accent2">
                <a:hueOff val="3343942"/>
                <a:satOff val="-4171"/>
                <a:lumOff val="9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Q2.2019</a:t>
          </a:r>
          <a:endParaRPr lang="en-GB" sz="900" kern="1200" dirty="0">
            <a:solidFill>
              <a:schemeClr val="tx2">
                <a:lumMod val="50000"/>
              </a:schemeClr>
            </a:solidFill>
          </a:endParaRPr>
        </a:p>
      </dsp:txBody>
      <dsp:txXfrm>
        <a:off x="4057848" y="304151"/>
        <a:ext cx="1041120" cy="343578"/>
      </dsp:txXfrm>
    </dsp:sp>
    <dsp:sp modelId="{42C93FE7-5CEE-45ED-91CB-9A1876DF92D2}">
      <dsp:nvSpPr>
        <dsp:cNvPr id="0" name=""/>
        <dsp:cNvSpPr/>
      </dsp:nvSpPr>
      <dsp:spPr>
        <a:xfrm>
          <a:off x="5126399" y="283096"/>
          <a:ext cx="1080002" cy="380752"/>
        </a:xfrm>
        <a:prstGeom prst="roundRect">
          <a:avLst/>
        </a:prstGeom>
        <a:gradFill rotWithShape="0">
          <a:gsLst>
            <a:gs pos="0">
              <a:schemeClr val="accent2">
                <a:hueOff val="4012731"/>
                <a:satOff val="-5005"/>
                <a:lumOff val="1177"/>
                <a:alphaOff val="0"/>
                <a:tint val="50000"/>
                <a:satMod val="300000"/>
              </a:schemeClr>
            </a:gs>
            <a:gs pos="35000">
              <a:schemeClr val="accent2">
                <a:hueOff val="4012731"/>
                <a:satOff val="-5005"/>
                <a:lumOff val="1177"/>
                <a:alphaOff val="0"/>
                <a:tint val="37000"/>
                <a:satMod val="300000"/>
              </a:schemeClr>
            </a:gs>
            <a:gs pos="100000">
              <a:schemeClr val="accent2">
                <a:hueOff val="4012731"/>
                <a:satOff val="-5005"/>
                <a:lumOff val="117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Q3.2019</a:t>
          </a:r>
          <a:endParaRPr lang="en-GB" sz="900" kern="1200" dirty="0">
            <a:solidFill>
              <a:schemeClr val="tx2">
                <a:lumMod val="50000"/>
              </a:schemeClr>
            </a:solidFill>
          </a:endParaRPr>
        </a:p>
      </dsp:txBody>
      <dsp:txXfrm>
        <a:off x="5144986" y="301683"/>
        <a:ext cx="1042828" cy="343578"/>
      </dsp:txXfrm>
    </dsp:sp>
    <dsp:sp modelId="{9D26D008-2B47-4652-B592-F4C7E33F8FDA}">
      <dsp:nvSpPr>
        <dsp:cNvPr id="0" name=""/>
        <dsp:cNvSpPr/>
      </dsp:nvSpPr>
      <dsp:spPr>
        <a:xfrm>
          <a:off x="6213770" y="286805"/>
          <a:ext cx="1080002" cy="380752"/>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Q4.2019</a:t>
          </a:r>
          <a:endParaRPr lang="en-GB" sz="900" kern="1200" dirty="0">
            <a:solidFill>
              <a:schemeClr val="tx2">
                <a:lumMod val="50000"/>
              </a:schemeClr>
            </a:solidFill>
          </a:endParaRPr>
        </a:p>
      </dsp:txBody>
      <dsp:txXfrm>
        <a:off x="6232357" y="305392"/>
        <a:ext cx="1042828" cy="343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A658F-C2E6-4887-B43E-CD606371A618}">
      <dsp:nvSpPr>
        <dsp:cNvPr id="0" name=""/>
        <dsp:cNvSpPr/>
      </dsp:nvSpPr>
      <dsp:spPr>
        <a:xfrm>
          <a:off x="0" y="525816"/>
          <a:ext cx="1224136" cy="744838"/>
        </a:xfrm>
        <a:prstGeom prst="roundRect">
          <a:avLst>
            <a:gd name="adj" fmla="val 10000"/>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Preparation </a:t>
          </a:r>
          <a:r>
            <a:rPr lang="en-US" sz="1000" b="1" i="1" kern="1200" dirty="0" smtClean="0">
              <a:solidFill>
                <a:schemeClr val="tx1"/>
              </a:solidFill>
            </a:rPr>
            <a:t>(piecewise continuous</a:t>
          </a:r>
          <a:r>
            <a:rPr lang="en-US" sz="1000" b="1" kern="1200" dirty="0" smtClean="0">
              <a:solidFill>
                <a:schemeClr val="tx1"/>
              </a:solidFill>
            </a:rPr>
            <a:t>)</a:t>
          </a:r>
          <a:endParaRPr lang="en-GB" sz="1000" b="1" kern="1200" dirty="0">
            <a:solidFill>
              <a:schemeClr val="tx1"/>
            </a:solidFill>
          </a:endParaRPr>
        </a:p>
      </dsp:txBody>
      <dsp:txXfrm>
        <a:off x="21816" y="547632"/>
        <a:ext cx="1180504" cy="701206"/>
      </dsp:txXfrm>
    </dsp:sp>
    <dsp:sp modelId="{899F48CB-D340-4D81-97E4-7B8855D71F58}">
      <dsp:nvSpPr>
        <dsp:cNvPr id="0" name=""/>
        <dsp:cNvSpPr/>
      </dsp:nvSpPr>
      <dsp:spPr>
        <a:xfrm rot="16200000">
          <a:off x="564969" y="1237323"/>
          <a:ext cx="94196" cy="155402"/>
        </a:xfrm>
        <a:prstGeom prst="rightArrow">
          <a:avLst>
            <a:gd name="adj1" fmla="val 60000"/>
            <a:gd name="adj2" fmla="val 50000"/>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chemeClr val="accent1">
                <a:lumMod val="50000"/>
              </a:schemeClr>
            </a:solidFill>
          </a:endParaRPr>
        </a:p>
      </dsp:txBody>
      <dsp:txXfrm rot="5400000">
        <a:off x="565447" y="1296185"/>
        <a:ext cx="93242" cy="65937"/>
      </dsp:txXfrm>
    </dsp:sp>
    <dsp:sp modelId="{CA917CD8-8B5C-4488-ADA2-7912C27A051F}">
      <dsp:nvSpPr>
        <dsp:cNvPr id="0" name=""/>
        <dsp:cNvSpPr/>
      </dsp:nvSpPr>
      <dsp:spPr>
        <a:xfrm>
          <a:off x="0" y="1145060"/>
          <a:ext cx="1224136" cy="1544858"/>
        </a:xfrm>
        <a:prstGeom prst="roundRect">
          <a:avLst>
            <a:gd name="adj" fmla="val 10000"/>
          </a:avLst>
        </a:prstGeom>
        <a:gradFill rotWithShape="0">
          <a:gsLst>
            <a:gs pos="0">
              <a:schemeClr val="accent2">
                <a:hueOff val="2340759"/>
                <a:satOff val="-2919"/>
                <a:lumOff val="686"/>
                <a:alphaOff val="0"/>
                <a:tint val="100000"/>
                <a:shade val="100000"/>
                <a:satMod val="129999"/>
              </a:schemeClr>
            </a:gs>
            <a:gs pos="100000">
              <a:schemeClr val="accent2">
                <a:hueOff val="2340759"/>
                <a:satOff val="-2919"/>
                <a:lumOff val="686"/>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Data collection and Verification (continuous)</a:t>
          </a:r>
          <a:endParaRPr lang="en-GB" sz="1000" b="1" kern="1200" dirty="0">
            <a:solidFill>
              <a:schemeClr val="tx1"/>
            </a:solidFill>
          </a:endParaRPr>
        </a:p>
      </dsp:txBody>
      <dsp:txXfrm>
        <a:off x="35854" y="1180914"/>
        <a:ext cx="1152428" cy="1473150"/>
      </dsp:txXfrm>
    </dsp:sp>
    <dsp:sp modelId="{287D9C14-9EBF-49D9-8CF6-69099952107F}">
      <dsp:nvSpPr>
        <dsp:cNvPr id="0" name=""/>
        <dsp:cNvSpPr/>
      </dsp:nvSpPr>
      <dsp:spPr>
        <a:xfrm rot="16200000">
          <a:off x="571217" y="2652817"/>
          <a:ext cx="81701" cy="155402"/>
        </a:xfrm>
        <a:prstGeom prst="rightArrow">
          <a:avLst>
            <a:gd name="adj1" fmla="val 60000"/>
            <a:gd name="adj2" fmla="val 50000"/>
          </a:avLst>
        </a:prstGeom>
        <a:gradFill rotWithShape="0">
          <a:gsLst>
            <a:gs pos="0">
              <a:schemeClr val="accent2">
                <a:hueOff val="4681519"/>
                <a:satOff val="-5839"/>
                <a:lumOff val="1373"/>
                <a:alphaOff val="0"/>
                <a:tint val="100000"/>
                <a:shade val="100000"/>
                <a:satMod val="129999"/>
              </a:schemeClr>
            </a:gs>
            <a:gs pos="100000">
              <a:schemeClr val="accent2">
                <a:hueOff val="4681519"/>
                <a:satOff val="-5839"/>
                <a:lumOff val="1373"/>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chemeClr val="accent1">
                <a:lumMod val="50000"/>
              </a:schemeClr>
            </a:solidFill>
          </a:endParaRPr>
        </a:p>
      </dsp:txBody>
      <dsp:txXfrm rot="5400000">
        <a:off x="565447" y="2714177"/>
        <a:ext cx="93242" cy="57191"/>
      </dsp:txXfrm>
    </dsp:sp>
    <dsp:sp modelId="{BEDAE43D-E7A4-4859-86E8-968C9537682C}">
      <dsp:nvSpPr>
        <dsp:cNvPr id="0" name=""/>
        <dsp:cNvSpPr/>
      </dsp:nvSpPr>
      <dsp:spPr>
        <a:xfrm>
          <a:off x="0" y="2580983"/>
          <a:ext cx="1224136" cy="1177400"/>
        </a:xfrm>
        <a:prstGeom prst="roundRect">
          <a:avLst>
            <a:gd name="adj" fmla="val 10000"/>
          </a:avLst>
        </a:prstGeom>
        <a:gradFill rotWithShape="0">
          <a:gsLst>
            <a:gs pos="0">
              <a:schemeClr val="accent2">
                <a:hueOff val="4681519"/>
                <a:satOff val="-5839"/>
                <a:lumOff val="1373"/>
                <a:alphaOff val="0"/>
                <a:tint val="100000"/>
                <a:shade val="100000"/>
                <a:satMod val="129999"/>
              </a:schemeClr>
            </a:gs>
            <a:gs pos="100000">
              <a:schemeClr val="accent2">
                <a:hueOff val="4681519"/>
                <a:satOff val="-5839"/>
                <a:lumOff val="1373"/>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Analysis and Reporting (annually)</a:t>
          </a:r>
          <a:endParaRPr lang="en-GB" sz="1000" b="1" kern="1200" dirty="0">
            <a:solidFill>
              <a:schemeClr val="tx1"/>
            </a:solidFill>
          </a:endParaRPr>
        </a:p>
      </dsp:txBody>
      <dsp:txXfrm>
        <a:off x="34485" y="2615468"/>
        <a:ext cx="1155166" cy="110843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9/11/2019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a:t>
            </a:fld>
            <a:endParaRPr lang="en-US"/>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9/11/2019</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a:t>
            </a:fld>
            <a:endParaRPr lang="en-US"/>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_Annex_to_draft_3"/><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Noting </a:t>
            </a:r>
            <a:r>
              <a:rPr lang="en-GB" sz="1200" kern="1200" dirty="0" smtClean="0">
                <a:solidFill>
                  <a:schemeClr val="tx1"/>
                </a:solidFill>
                <a:effectLst/>
                <a:latin typeface="+mn-lt"/>
                <a:ea typeface="+mn-ea"/>
                <a:cs typeface="+mn-cs"/>
              </a:rPr>
              <a:t>the significant progress that has been made in observing the Earth globally and synoptically with higher temporal, spectral and spatial resolutions, which before the advent of satellites was all but impossible,</a:t>
            </a:r>
          </a:p>
          <a:p>
            <a:r>
              <a:rPr lang="en-GB" sz="1200" b="1" kern="1200" dirty="0" smtClean="0">
                <a:solidFill>
                  <a:schemeClr val="tx1"/>
                </a:solidFill>
                <a:effectLst/>
                <a:latin typeface="+mn-lt"/>
                <a:ea typeface="+mn-ea"/>
                <a:cs typeface="+mn-cs"/>
              </a:rPr>
              <a:t>Noting also</a:t>
            </a:r>
            <a:r>
              <a:rPr lang="en-GB" sz="1200" kern="1200" dirty="0" smtClean="0">
                <a:solidFill>
                  <a:schemeClr val="tx1"/>
                </a:solidFill>
                <a:effectLst/>
                <a:latin typeface="+mn-lt"/>
                <a:ea typeface="+mn-ea"/>
                <a:cs typeface="+mn-cs"/>
              </a:rPr>
              <a:t> the essential nature of combining space-based observations for climate monitoring with ground-based observations in an integrated observing system,</a:t>
            </a:r>
          </a:p>
          <a:p>
            <a:r>
              <a:rPr lang="en-GB" sz="1200" b="1" kern="1200" dirty="0" smtClean="0">
                <a:solidFill>
                  <a:schemeClr val="tx1"/>
                </a:solidFill>
                <a:effectLst/>
                <a:latin typeface="+mn-lt"/>
                <a:ea typeface="+mn-ea"/>
                <a:cs typeface="+mn-cs"/>
              </a:rPr>
              <a:t>Convinced</a:t>
            </a:r>
            <a:r>
              <a:rPr lang="en-GB" sz="1200" kern="1200" dirty="0" smtClean="0">
                <a:solidFill>
                  <a:schemeClr val="tx1"/>
                </a:solidFill>
                <a:effectLst/>
                <a:latin typeface="+mn-lt"/>
                <a:ea typeface="+mn-ea"/>
                <a:cs typeface="+mn-cs"/>
              </a:rPr>
              <a:t> of the pivotal role of satellite data to contribute to scientifically sound, evidence-based policy- and decision-making for sustainable development,</a:t>
            </a:r>
          </a:p>
          <a:p>
            <a:r>
              <a:rPr lang="en-GB" sz="1200" b="1" kern="1200" dirty="0" smtClean="0">
                <a:solidFill>
                  <a:schemeClr val="tx1"/>
                </a:solidFill>
                <a:effectLst/>
                <a:latin typeface="+mn-lt"/>
                <a:ea typeface="+mn-ea"/>
                <a:cs typeface="+mn-cs"/>
              </a:rPr>
              <a:t>Noting </a:t>
            </a:r>
            <a:r>
              <a:rPr lang="en-GB" sz="1200" kern="1200" dirty="0" smtClean="0">
                <a:solidFill>
                  <a:schemeClr val="tx1"/>
                </a:solidFill>
                <a:effectLst/>
                <a:latin typeface="+mn-lt"/>
                <a:ea typeface="+mn-ea"/>
                <a:cs typeface="+mn-cs"/>
              </a:rPr>
              <a:t>that space-based observations will be vital for the successful implementation of the Paris Agreement,</a:t>
            </a:r>
          </a:p>
          <a:p>
            <a:r>
              <a:rPr lang="en-GB" sz="1200" b="1" kern="1200" dirty="0" smtClean="0">
                <a:solidFill>
                  <a:schemeClr val="tx1"/>
                </a:solidFill>
                <a:effectLst/>
                <a:latin typeface="+mn-lt"/>
                <a:ea typeface="+mn-ea"/>
                <a:cs typeface="+mn-cs"/>
              </a:rPr>
              <a:t>Having assessed </a:t>
            </a:r>
            <a:r>
              <a:rPr lang="en-GB" sz="1200" kern="1200" dirty="0" smtClean="0">
                <a:solidFill>
                  <a:schemeClr val="tx1"/>
                </a:solidFill>
                <a:effectLst/>
                <a:latin typeface="+mn-lt"/>
                <a:ea typeface="+mn-ea"/>
                <a:cs typeface="+mn-cs"/>
              </a:rPr>
              <a:t>progress made on the implementation of the Architecture for Climate Monitoring from Space (hereafter/thereafter referred to as “Architecture”) as provided in the </a:t>
            </a:r>
            <a:r>
              <a:rPr lang="en-GB" sz="1200" u="none" strike="noStrike" kern="1200" dirty="0" smtClean="0">
                <a:solidFill>
                  <a:schemeClr val="tx1"/>
                </a:solidFill>
                <a:effectLst/>
                <a:latin typeface="+mn-lt"/>
                <a:ea typeface="+mn-ea"/>
                <a:cs typeface="+mn-cs"/>
                <a:hlinkClick r:id="rId3" action="ppaction://hlinkfile"/>
              </a:rPr>
              <a:t>Annex</a:t>
            </a:r>
            <a:r>
              <a:rPr lang="en-GB" sz="1200" kern="1200" dirty="0" smtClean="0">
                <a:solidFill>
                  <a:schemeClr val="tx1"/>
                </a:solidFill>
                <a:effectLst/>
                <a:latin typeface="+mn-lt"/>
                <a:ea typeface="+mn-ea"/>
                <a:cs typeface="+mn-cs"/>
              </a:rPr>
              <a:t> to the present resolution,</a:t>
            </a:r>
          </a:p>
          <a:p>
            <a:r>
              <a:rPr lang="en-GB" sz="1200" b="1" kern="1200" dirty="0" smtClean="0">
                <a:solidFill>
                  <a:schemeClr val="tx1"/>
                </a:solidFill>
                <a:effectLst/>
                <a:latin typeface="+mn-lt"/>
                <a:ea typeface="+mn-ea"/>
                <a:cs typeface="+mn-cs"/>
              </a:rPr>
              <a:t>Taking note </a:t>
            </a:r>
            <a:r>
              <a:rPr lang="en-GB" sz="1200" kern="1200" dirty="0" smtClean="0">
                <a:solidFill>
                  <a:schemeClr val="tx1"/>
                </a:solidFill>
                <a:effectLst/>
                <a:latin typeface="+mn-lt"/>
                <a:ea typeface="+mn-ea"/>
                <a:cs typeface="+mn-cs"/>
              </a:rPr>
              <a:t>that the Architecture provides an overall framework for assuring that the space-based component of the WMO Integrated Global Observing System will provide vital observations and products for climate monitoring in line with user requirements,</a:t>
            </a:r>
          </a:p>
          <a:p>
            <a:r>
              <a:rPr lang="en-GB" sz="1200" b="1" kern="1200" dirty="0" smtClean="0">
                <a:solidFill>
                  <a:schemeClr val="tx1"/>
                </a:solidFill>
                <a:effectLst/>
                <a:latin typeface="+mn-lt"/>
                <a:ea typeface="+mn-ea"/>
                <a:cs typeface="+mn-cs"/>
              </a:rPr>
              <a:t>Noting further </a:t>
            </a:r>
            <a:r>
              <a:rPr lang="en-GB" sz="1200" kern="1200" dirty="0" smtClean="0">
                <a:solidFill>
                  <a:schemeClr val="tx1"/>
                </a:solidFill>
                <a:effectLst/>
                <a:latin typeface="+mn-lt"/>
                <a:ea typeface="+mn-ea"/>
                <a:cs typeface="+mn-cs"/>
              </a:rPr>
              <a:t>that the Architecture</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has been</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reviewed by GCOS, CEOS, CGMS and by the Joint CEOS/CGMS Working Group on Climate,</a:t>
            </a:r>
          </a:p>
          <a:p>
            <a:r>
              <a:rPr lang="en-GB" sz="1200" b="1" kern="1200" dirty="0" smtClean="0">
                <a:solidFill>
                  <a:schemeClr val="tx1"/>
                </a:solidFill>
                <a:effectLst/>
                <a:latin typeface="+mn-lt"/>
                <a:ea typeface="+mn-ea"/>
                <a:cs typeface="+mn-cs"/>
              </a:rPr>
              <a:t>Appreciates</a:t>
            </a:r>
            <a:r>
              <a:rPr lang="en-GB" sz="1200" kern="1200" dirty="0" smtClean="0">
                <a:solidFill>
                  <a:schemeClr val="tx1"/>
                </a:solidFill>
                <a:effectLst/>
                <a:latin typeface="+mn-lt"/>
                <a:ea typeface="+mn-ea"/>
                <a:cs typeface="+mn-cs"/>
              </a:rPr>
              <a:t> the progress made with the implementation of the Architecture and confirms its importance,</a:t>
            </a:r>
          </a:p>
          <a:p>
            <a:r>
              <a:rPr lang="en-GB" sz="1200" b="1" kern="1200" dirty="0" smtClean="0">
                <a:solidFill>
                  <a:schemeClr val="tx1"/>
                </a:solidFill>
                <a:effectLst/>
                <a:latin typeface="+mn-lt"/>
                <a:ea typeface="+mn-ea"/>
                <a:cs typeface="+mn-cs"/>
              </a:rPr>
              <a:t>Considers favourably </a:t>
            </a:r>
            <a:r>
              <a:rPr lang="en-GB" sz="1200" kern="1200" dirty="0" smtClean="0">
                <a:solidFill>
                  <a:schemeClr val="tx1"/>
                </a:solidFill>
                <a:effectLst/>
                <a:latin typeface="+mn-lt"/>
                <a:ea typeface="+mn-ea"/>
                <a:cs typeface="+mn-cs"/>
              </a:rPr>
              <a:t>the significant contributions made by CEOS and CGMS satellite operators in the implementation of the Architecture,</a:t>
            </a:r>
          </a:p>
          <a:p>
            <a:r>
              <a:rPr lang="en-GB" sz="1200" b="1" kern="1200" dirty="0" smtClean="0">
                <a:solidFill>
                  <a:schemeClr val="tx1"/>
                </a:solidFill>
                <a:effectLst/>
                <a:latin typeface="+mn-lt"/>
                <a:ea typeface="+mn-ea"/>
                <a:cs typeface="+mn-cs"/>
              </a:rPr>
              <a:t>Endorses </a:t>
            </a:r>
            <a:r>
              <a:rPr lang="en-GB" sz="1200" kern="1200" dirty="0" smtClean="0">
                <a:solidFill>
                  <a:schemeClr val="tx1"/>
                </a:solidFill>
                <a:effectLst/>
                <a:latin typeface="+mn-lt"/>
                <a:ea typeface="+mn-ea"/>
                <a:cs typeface="+mn-cs"/>
              </a:rPr>
              <a:t>the approach taken for the implementation of the Architecture;</a:t>
            </a:r>
          </a:p>
          <a:p>
            <a:r>
              <a:rPr lang="en-GB" sz="1200" b="1" kern="1200" dirty="0" smtClean="0">
                <a:solidFill>
                  <a:schemeClr val="tx1"/>
                </a:solidFill>
                <a:effectLst/>
                <a:latin typeface="+mn-lt"/>
                <a:ea typeface="+mn-ea"/>
                <a:cs typeface="+mn-cs"/>
              </a:rPr>
              <a:t>Requests</a:t>
            </a:r>
            <a:r>
              <a:rPr lang="en-GB" sz="1200" kern="1200" dirty="0" smtClean="0">
                <a:solidFill>
                  <a:schemeClr val="tx1"/>
                </a:solidFill>
                <a:effectLst/>
                <a:latin typeface="+mn-lt"/>
                <a:ea typeface="+mn-ea"/>
                <a:cs typeface="+mn-cs"/>
              </a:rPr>
              <a:t> the Secretary-General to take appropriate action through the WMO Space Programme and in partnership with WMO Members for the further implementation of the Architecture including through its effective integration in the development of the Global Framework for Climate Services;</a:t>
            </a:r>
          </a:p>
          <a:p>
            <a:r>
              <a:rPr lang="en-GB" sz="1200" b="1" kern="1200" dirty="0" smtClean="0">
                <a:solidFill>
                  <a:schemeClr val="tx1"/>
                </a:solidFill>
                <a:effectLst/>
                <a:latin typeface="+mn-lt"/>
                <a:ea typeface="+mn-ea"/>
                <a:cs typeface="+mn-cs"/>
              </a:rPr>
              <a:t>Urges </a:t>
            </a:r>
            <a:r>
              <a:rPr lang="en-GB" sz="1200" kern="1200" dirty="0" smtClean="0">
                <a:solidFill>
                  <a:schemeClr val="tx1"/>
                </a:solidFill>
                <a:effectLst/>
                <a:latin typeface="+mn-lt"/>
                <a:ea typeface="+mn-ea"/>
                <a:cs typeface="+mn-cs"/>
              </a:rPr>
              <a:t>CEOS and CGMS satellite operators to maintain their efforts towards full implementation of the space-based climate observing system component in accordance with the Vision for WIGOS in 2040.</a:t>
            </a:r>
            <a:endParaRPr lang="en-GB" dirty="0"/>
          </a:p>
        </p:txBody>
      </p:sp>
      <p:sp>
        <p:nvSpPr>
          <p:cNvPr id="4" name="Slide Number Placeholder 3"/>
          <p:cNvSpPr>
            <a:spLocks noGrp="1"/>
          </p:cNvSpPr>
          <p:nvPr>
            <p:ph type="sldNum" sz="quarter" idx="10"/>
          </p:nvPr>
        </p:nvSpPr>
        <p:spPr/>
        <p:txBody>
          <a:bodyPr/>
          <a:lstStyle/>
          <a:p>
            <a:fld id="{B0D5600F-4168-42E9-9FE7-11DD5B8FE0E3}" type="slidenum">
              <a:rPr lang="en-US" smtClean="0"/>
              <a:t>2</a:t>
            </a:fld>
            <a:endParaRPr lang="en-US"/>
          </a:p>
        </p:txBody>
      </p:sp>
    </p:spTree>
    <p:extLst>
      <p:ext uri="{BB962C8B-B14F-4D97-AF65-F5344CB8AC3E}">
        <p14:creationId xmlns:p14="http://schemas.microsoft.com/office/powerpoint/2010/main" val="217096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Revisit set of ECVs / ECV Products targeted by the previous gap analysis (CO2, CH4, Precipitation, Land Surface Temperature, Leaf Area Index, Above-Ground Biomass, Sea Surface Temperature, Sea Surface Salinity) and assess evolution, cross-referencing with the Recommendations and Actions</a:t>
            </a:r>
          </a:p>
          <a:p>
            <a:endParaRPr lang="en-GB" dirty="0"/>
          </a:p>
        </p:txBody>
      </p:sp>
      <p:sp>
        <p:nvSpPr>
          <p:cNvPr id="4" name="Slide Number Placeholder 3"/>
          <p:cNvSpPr>
            <a:spLocks noGrp="1"/>
          </p:cNvSpPr>
          <p:nvPr>
            <p:ph type="sldNum" sz="quarter" idx="10"/>
          </p:nvPr>
        </p:nvSpPr>
        <p:spPr/>
        <p:txBody>
          <a:bodyPr/>
          <a:lstStyle/>
          <a:p>
            <a:fld id="{B0D5600F-4168-42E9-9FE7-11DD5B8FE0E3}" type="slidenum">
              <a:rPr lang="en-US" smtClean="0"/>
              <a:t>6</a:t>
            </a:fld>
            <a:endParaRPr lang="en-US"/>
          </a:p>
        </p:txBody>
      </p:sp>
    </p:spTree>
    <p:extLst>
      <p:ext uri="{BB962C8B-B14F-4D97-AF65-F5344CB8AC3E}">
        <p14:creationId xmlns:p14="http://schemas.microsoft.com/office/powerpoint/2010/main" val="250481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9/11/2019</a:t>
            </a:fld>
            <a:endParaRPr lang="en-US"/>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smtClean="0"/>
              <a:t>CEOS AC-VC June 2017</a:t>
            </a:r>
            <a:endParaRPr lang="en-US"/>
          </a:p>
        </p:txBody>
      </p:sp>
      <p:sp>
        <p:nvSpPr>
          <p:cNvPr id="6" name="Slide Number Placeholder 5"/>
          <p:cNvSpPr>
            <a:spLocks noGrp="1"/>
          </p:cNvSpPr>
          <p:nvPr>
            <p:ph type="sldNum" sz="quarter" idx="12"/>
          </p:nvPr>
        </p:nvSpPr>
        <p:spPr/>
        <p:txBody>
          <a:bodyPr/>
          <a:lstStyle/>
          <a:p>
            <a:fld id="{D11591C9-1069-47C8-BF2F-DC125323CA97}" type="slidenum">
              <a:rPr lang="en-US" smtClean="0"/>
              <a:t>‹#›</a:t>
            </a:fld>
            <a:endParaRPr lang="en-US"/>
          </a:p>
        </p:txBody>
      </p:sp>
      <p:pic>
        <p:nvPicPr>
          <p:cNvPr id="10" name="ceos_logo.png"/>
          <p:cNvPicPr/>
          <p:nvPr userDrawn="1"/>
        </p:nvPicPr>
        <p:blipFill>
          <a:blip r:embed="rId2">
            <a:extLst/>
          </a:blip>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4395"/>
          <a:stretch/>
        </p:blipFill>
        <p:spPr>
          <a:xfrm>
            <a:off x="0" y="-68240"/>
            <a:ext cx="12192000" cy="6926239"/>
          </a:xfrm>
          <a:prstGeom prst="rect">
            <a:avLst/>
          </a:prstGeom>
        </p:spPr>
      </p:pic>
      <p:pic>
        <p:nvPicPr>
          <p:cNvPr id="12" name="ceos_logo.png"/>
          <p:cNvPicPr/>
          <p:nvPr userDrawn="1"/>
        </p:nvPicPr>
        <p:blipFill>
          <a:blip r:embed="rId2">
            <a:extLst/>
          </a:blip>
          <a:stretch>
            <a:fillRect/>
          </a:stretch>
        </p:blipFill>
        <p:spPr>
          <a:xfrm>
            <a:off x="622789" y="1217405"/>
            <a:ext cx="2507906" cy="993132"/>
          </a:xfrm>
          <a:prstGeom prst="rect">
            <a:avLst/>
          </a:prstGeom>
          <a:ln w="12700">
            <a:miter lim="400000"/>
          </a:ln>
        </p:spPr>
      </p:pic>
      <p:sp>
        <p:nvSpPr>
          <p:cNvPr id="13" name="Shape 10"/>
          <p:cNvSpPr txBox="1">
            <a:spLocks/>
          </p:cNvSpPr>
          <p:nvPr userDrawn="1"/>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1753092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0909165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3"/>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en-US">
                <a:solidFill>
                  <a:srgbClr val="1F497D"/>
                </a:solidFill>
              </a:rPr>
              <a:pPr defTabSz="914400"/>
              <a:t>‹#›</a:t>
            </a:fld>
            <a:endParaRPr lang="en-US" dirty="0">
              <a:solidFill>
                <a:srgbClr val="1F497D"/>
              </a:solidFill>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403399812"/>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2"/>
            <a:ext cx="2540000" cy="369332"/>
          </a:xfrm>
          <a:prstGeom prst="rect">
            <a:avLst/>
          </a:prstGeom>
          <a:ln w="12700">
            <a:miter lim="400000"/>
          </a:ln>
        </p:spPr>
        <p:txBody>
          <a:bodyPr lIns="45719" rIns="45719">
            <a:spAutoFit/>
          </a:bodyPr>
          <a:lstStyle>
            <a:lvl1pPr algn="r">
              <a:spcBef>
                <a:spcPts val="600"/>
              </a:spcBef>
              <a:defRPr sz="1800">
                <a:latin typeface="Calibri"/>
                <a:ea typeface="Calibri"/>
                <a:cs typeface="Calibri"/>
                <a:sym typeface="Calibri"/>
              </a:defRPr>
            </a:lvl1p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6">
              <a:extLst>
                <a:ext uri="{28A0092B-C50C-407E-A947-70E740481C1C}">
                  <a14:useLocalDpi xmlns:a14="http://schemas.microsoft.com/office/drawing/2010/main" val="0"/>
                </a:ext>
              </a:extLst>
            </a:blip>
            <a:srcRect r="17922"/>
            <a:stretch/>
          </p:blipFill>
          <p:spPr>
            <a:xfrm>
              <a:off x="0" y="1156447"/>
              <a:ext cx="8364071" cy="1266667"/>
            </a:xfrm>
            <a:prstGeom prst="rect">
              <a:avLst/>
            </a:prstGeom>
          </p:spPr>
        </p:pic>
        <p:pic>
          <p:nvPicPr>
            <p:cNvPr id="4" name="Picture 3"/>
            <p:cNvPicPr>
              <a:picLocks noChangeAspect="1"/>
            </p:cNvPicPr>
            <p:nvPr userDrawn="1"/>
          </p:nvPicPr>
          <p:blipFill rotWithShape="1">
            <a:blip r:embed="rId6">
              <a:extLst>
                <a:ext uri="{28A0092B-C50C-407E-A947-70E740481C1C}">
                  <a14:useLocalDpi xmlns:a14="http://schemas.microsoft.com/office/drawing/2010/main" val="0"/>
                </a:ext>
              </a:extLst>
            </a:blip>
            <a:srcRect l="58457"/>
            <a:stretch/>
          </p:blipFill>
          <p:spPr>
            <a:xfrm>
              <a:off x="7958571" y="1156447"/>
              <a:ext cx="4233429" cy="1266667"/>
            </a:xfrm>
            <a:prstGeom prst="rect">
              <a:avLst/>
            </a:prstGeom>
          </p:spPr>
        </p:pic>
      </p:grpSp>
      <p:sp>
        <p:nvSpPr>
          <p:cNvPr id="9" name="Shape 3"/>
          <p:cNvSpPr/>
          <p:nvPr userDrawn="1"/>
        </p:nvSpPr>
        <p:spPr>
          <a:xfrm>
            <a:off x="101600" y="6629401"/>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a:t>
            </a:r>
            <a:r>
              <a:rPr lang="en-AU" sz="1100" i="1" baseline="0" dirty="0" smtClean="0">
                <a:solidFill>
                  <a:schemeClr val="tx2"/>
                </a:solidFill>
                <a:latin typeface="+mj-ea"/>
                <a:ea typeface="+mj-ea"/>
                <a:cs typeface="Proxima Nova Regular"/>
                <a:sym typeface="Proxima Nova Regular"/>
              </a:rPr>
              <a:t> Technical Workshop September 9-12, </a:t>
            </a:r>
            <a:r>
              <a:rPr lang="en-AU" sz="1100" i="1" dirty="0" smtClean="0">
                <a:solidFill>
                  <a:schemeClr val="tx2"/>
                </a:solidFill>
                <a:latin typeface="+mj-ea"/>
                <a:ea typeface="+mj-ea"/>
                <a:cs typeface="Proxima Nova Regular"/>
                <a:sym typeface="Proxima Nova Regular"/>
              </a:rPr>
              <a:t>2019</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Lst>
  <p:transition spd="med"/>
  <p:timing>
    <p:tnLst>
      <p:par>
        <p:cTn id="1" dur="indefinite" restart="never" nodeType="tmRoot"/>
      </p:par>
    </p:tnLst>
  </p:timing>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latin typeface="+mj-lt"/>
              </a:rPr>
              <a:t>Jörg Schulz, EUMETSAT, </a:t>
            </a:r>
            <a:r>
              <a:rPr lang="en-US" dirty="0" err="1" smtClean="0">
                <a:latin typeface="+mj-lt"/>
              </a:rPr>
              <a:t>WGClimate</a:t>
            </a:r>
            <a:r>
              <a:rPr lang="en-US" dirty="0" smtClean="0">
                <a:latin typeface="+mj-lt"/>
              </a:rPr>
              <a:t> Chair</a:t>
            </a:r>
          </a:p>
          <a:p>
            <a:r>
              <a:rPr lang="en-US" dirty="0" smtClean="0">
                <a:latin typeface="+mj-lt"/>
              </a:rPr>
              <a:t>Albrecht von Bargen, DLR, </a:t>
            </a:r>
            <a:r>
              <a:rPr lang="en-US" dirty="0" err="1" smtClean="0">
                <a:latin typeface="+mj-lt"/>
              </a:rPr>
              <a:t>WGClimate</a:t>
            </a:r>
            <a:r>
              <a:rPr lang="en-US" dirty="0" smtClean="0">
                <a:latin typeface="+mj-lt"/>
              </a:rPr>
              <a:t> Vice-Chair</a:t>
            </a:r>
            <a:endParaRPr lang="en-US" dirty="0">
              <a:latin typeface="+mj-lt"/>
            </a:endParaRPr>
          </a:p>
          <a:p>
            <a:r>
              <a:rPr lang="en-US" dirty="0">
                <a:latin typeface="+mj-lt"/>
              </a:rPr>
              <a:t>CEOS 2019 SIT Technical Workshop</a:t>
            </a:r>
          </a:p>
          <a:p>
            <a:r>
              <a:rPr lang="en-US" dirty="0" smtClean="0">
                <a:latin typeface="+mj-lt"/>
              </a:rPr>
              <a:t>Session 4, Agenda </a:t>
            </a:r>
            <a:r>
              <a:rPr lang="en-US" dirty="0">
                <a:latin typeface="+mj-lt"/>
              </a:rPr>
              <a:t>Item </a:t>
            </a:r>
            <a:r>
              <a:rPr lang="en-US" dirty="0" smtClean="0">
                <a:latin typeface="+mj-lt"/>
              </a:rPr>
              <a:t>4.1</a:t>
            </a:r>
            <a:endParaRPr lang="en-US" dirty="0">
              <a:latin typeface="+mj-lt"/>
            </a:endParaRPr>
          </a:p>
          <a:p>
            <a:r>
              <a:rPr lang="en-US" dirty="0">
                <a:latin typeface="+mj-lt"/>
              </a:rPr>
              <a:t>Fairbanks, Alaska, USA</a:t>
            </a:r>
          </a:p>
          <a:p>
            <a:r>
              <a:rPr lang="en-US" dirty="0">
                <a:latin typeface="+mj-lt"/>
              </a:rPr>
              <a:t>11 – 12 September 2019</a:t>
            </a:r>
          </a:p>
          <a:p>
            <a:endParaRPr lang="en-US" dirty="0">
              <a:latin typeface="+mj-lt"/>
            </a:endParaRPr>
          </a:p>
        </p:txBody>
      </p:sp>
      <p:sp>
        <p:nvSpPr>
          <p:cNvPr id="8" name="Shape 10"/>
          <p:cNvSpPr txBox="1">
            <a:spLocks/>
          </p:cNvSpPr>
          <p:nvPr/>
        </p:nvSpPr>
        <p:spPr>
          <a:xfrm>
            <a:off x="622789" y="2514600"/>
            <a:ext cx="6290075"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r>
              <a:rPr lang="en-US" sz="4400" kern="0" dirty="0" smtClean="0">
                <a:solidFill>
                  <a:schemeClr val="bg1"/>
                </a:solidFill>
                <a:latin typeface="+mj-lt"/>
              </a:rPr>
              <a:t>Working Group Climate</a:t>
            </a:r>
            <a:endParaRPr lang="en-US" sz="4400" kern="0" dirty="0">
              <a:solidFill>
                <a:schemeClr val="bg1"/>
              </a:solidFill>
              <a:latin typeface="+mj-lt"/>
            </a:endParaRPr>
          </a:p>
        </p:txBody>
      </p:sp>
    </p:spTree>
    <p:extLst>
      <p:ext uri="{BB962C8B-B14F-4D97-AF65-F5344CB8AC3E}">
        <p14:creationId xmlns:p14="http://schemas.microsoft.com/office/powerpoint/2010/main" val="2670166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10</a:t>
            </a:fld>
            <a:endParaRPr lang="en-US" dirty="0">
              <a:solidFill>
                <a:srgbClr val="1F497D"/>
              </a:solidFill>
            </a:endParaRPr>
          </a:p>
        </p:txBody>
      </p:sp>
      <p:sp>
        <p:nvSpPr>
          <p:cNvPr id="3" name="Content Placeholder 2"/>
          <p:cNvSpPr>
            <a:spLocks noGrp="1"/>
          </p:cNvSpPr>
          <p:nvPr>
            <p:ph sz="quarter" idx="10"/>
          </p:nvPr>
        </p:nvSpPr>
        <p:spPr>
          <a:xfrm>
            <a:off x="244764" y="1371600"/>
            <a:ext cx="11845636" cy="4785636"/>
          </a:xfrm>
        </p:spPr>
        <p:txBody>
          <a:bodyPr/>
          <a:lstStyle/>
          <a:p>
            <a:pPr>
              <a:spcBef>
                <a:spcPts val="600"/>
              </a:spcBef>
            </a:pPr>
            <a:r>
              <a:rPr lang="en-GB" dirty="0" smtClean="0"/>
              <a:t>Joint </a:t>
            </a:r>
            <a:r>
              <a:rPr lang="en-GB" dirty="0" smtClean="0"/>
              <a:t>statement from CEOS/CGMS;</a:t>
            </a:r>
          </a:p>
          <a:p>
            <a:pPr>
              <a:spcBef>
                <a:spcPts val="600"/>
              </a:spcBef>
            </a:pPr>
            <a:r>
              <a:rPr lang="en-GB" dirty="0" smtClean="0"/>
              <a:t>Statement </a:t>
            </a:r>
            <a:r>
              <a:rPr lang="en-GB" dirty="0" smtClean="0"/>
              <a:t>needs to be</a:t>
            </a:r>
            <a:r>
              <a:rPr lang="en-GB" dirty="0" smtClean="0"/>
              <a:t> </a:t>
            </a:r>
            <a:r>
              <a:rPr lang="en-GB" dirty="0" smtClean="0"/>
              <a:t>delivered to UNFCCC Secretariat one week ahead of SBSTA-51, i.e., 22 November 2019. It is read out on day-1 of SBSTA-51 (1-2 minutes) if not cancelled;</a:t>
            </a:r>
          </a:p>
          <a:p>
            <a:pPr>
              <a:spcBef>
                <a:spcPts val="600"/>
              </a:spcBef>
            </a:pPr>
            <a:r>
              <a:rPr lang="en-GB" dirty="0" smtClean="0"/>
              <a:t>Content is space agency contributions </a:t>
            </a:r>
            <a:r>
              <a:rPr lang="en-GB" dirty="0" smtClean="0"/>
              <a:t>relevant </a:t>
            </a:r>
            <a:r>
              <a:rPr lang="en-GB" dirty="0" smtClean="0"/>
              <a:t>to the</a:t>
            </a:r>
            <a:r>
              <a:rPr lang="en-GB" dirty="0" smtClean="0"/>
              <a:t> </a:t>
            </a:r>
            <a:r>
              <a:rPr lang="en-GB" dirty="0" smtClean="0"/>
              <a:t>UNFCCC:</a:t>
            </a:r>
          </a:p>
          <a:p>
            <a:pPr lvl="1">
              <a:spcBef>
                <a:spcPts val="600"/>
              </a:spcBef>
              <a:buFont typeface="Helvetica" panose="020B0604020202020204" pitchFamily="34" charset="0"/>
              <a:buChar char="-"/>
            </a:pPr>
            <a:r>
              <a:rPr lang="en-GB" dirty="0" smtClean="0"/>
              <a:t>Systematic observations of the </a:t>
            </a:r>
            <a:r>
              <a:rPr lang="en-GB" dirty="0" err="1" smtClean="0"/>
              <a:t>Earths’s</a:t>
            </a:r>
            <a:r>
              <a:rPr lang="en-GB" dirty="0" smtClean="0"/>
              <a:t> Climate System – Implementation of the Architecture;</a:t>
            </a:r>
          </a:p>
          <a:p>
            <a:pPr lvl="1">
              <a:spcBef>
                <a:spcPts val="600"/>
              </a:spcBef>
              <a:buFont typeface="Helvetica" panose="020B0604020202020204" pitchFamily="34" charset="0"/>
              <a:buChar char="-"/>
            </a:pPr>
            <a:r>
              <a:rPr lang="en-GB" dirty="0" smtClean="0"/>
              <a:t>Progress on implementation of the </a:t>
            </a:r>
            <a:r>
              <a:rPr lang="en-GB" dirty="0" smtClean="0"/>
              <a:t>GHG </a:t>
            </a:r>
            <a:r>
              <a:rPr lang="en-GB" dirty="0" smtClean="0"/>
              <a:t>constellation </a:t>
            </a:r>
            <a:r>
              <a:rPr lang="en-GB" dirty="0" smtClean="0"/>
              <a:t>architecture and potential </a:t>
            </a:r>
            <a:r>
              <a:rPr lang="en-GB" dirty="0" smtClean="0"/>
              <a:t>usage of outputs;</a:t>
            </a:r>
          </a:p>
          <a:p>
            <a:pPr lvl="1">
              <a:spcBef>
                <a:spcPts val="600"/>
              </a:spcBef>
              <a:buFont typeface="Helvetica" panose="020B0604020202020204" pitchFamily="34" charset="0"/>
              <a:buChar char="-"/>
            </a:pPr>
            <a:r>
              <a:rPr lang="en-GB" dirty="0" smtClean="0"/>
              <a:t>IPCC guidelines on use of satellite data for GHG Inventories;</a:t>
            </a:r>
            <a:endParaRPr lang="en-GB" dirty="0" smtClean="0"/>
          </a:p>
          <a:p>
            <a:pPr lvl="1">
              <a:spcBef>
                <a:spcPts val="600"/>
              </a:spcBef>
              <a:buFont typeface="Helvetica" panose="020B0604020202020204" pitchFamily="34" charset="0"/>
              <a:buChar char="-"/>
            </a:pPr>
            <a:r>
              <a:rPr lang="en-GB" dirty="0" smtClean="0"/>
              <a:t>Forest monitoring</a:t>
            </a:r>
            <a:r>
              <a:rPr lang="en-GB" dirty="0" smtClean="0"/>
              <a:t> </a:t>
            </a:r>
            <a:r>
              <a:rPr lang="en-GB" dirty="0" smtClean="0"/>
              <a:t>and Above Ground Biomass </a:t>
            </a:r>
            <a:r>
              <a:rPr lang="en-GB" dirty="0" smtClean="0"/>
              <a:t>missions;</a:t>
            </a:r>
            <a:endParaRPr lang="en-GB" dirty="0" smtClean="0"/>
          </a:p>
          <a:p>
            <a:pPr lvl="1">
              <a:spcBef>
                <a:spcPts val="600"/>
              </a:spcBef>
              <a:buFont typeface="Helvetica" panose="020B0604020202020204" pitchFamily="34" charset="0"/>
              <a:buChar char="-"/>
            </a:pPr>
            <a:r>
              <a:rPr lang="en-GB" dirty="0" smtClean="0"/>
              <a:t>Evolution of CEOS carbon </a:t>
            </a:r>
            <a:r>
              <a:rPr lang="en-GB" dirty="0" smtClean="0"/>
              <a:t>strategy;</a:t>
            </a:r>
            <a:endParaRPr lang="en-GB" dirty="0" smtClean="0"/>
          </a:p>
          <a:p>
            <a:pPr>
              <a:spcBef>
                <a:spcPts val="600"/>
              </a:spcBef>
            </a:pPr>
            <a:r>
              <a:rPr lang="en-GB" dirty="0" err="1" smtClean="0"/>
              <a:t>WGClimate</a:t>
            </a:r>
            <a:r>
              <a:rPr lang="en-GB" dirty="0" smtClean="0"/>
              <a:t> Chair will draft statement and coordinate with involved entities;</a:t>
            </a:r>
          </a:p>
          <a:p>
            <a:pPr>
              <a:spcBef>
                <a:spcPts val="600"/>
              </a:spcBef>
            </a:pPr>
            <a:r>
              <a:rPr lang="en-GB" dirty="0" smtClean="0"/>
              <a:t>Statement will be presented for endorsement at 2019 CEOS Plenary;</a:t>
            </a:r>
          </a:p>
          <a:p>
            <a:pPr>
              <a:spcBef>
                <a:spcPts val="600"/>
              </a:spcBef>
            </a:pPr>
            <a:r>
              <a:rPr lang="en-GB" dirty="0" smtClean="0"/>
              <a:t>Statement will be delivered by India (Party to the Convention of incoming CEOS Chair ISRO) or </a:t>
            </a:r>
            <a:r>
              <a:rPr lang="en-GB" dirty="0" err="1" smtClean="0"/>
              <a:t>WGClimate</a:t>
            </a:r>
            <a:r>
              <a:rPr lang="en-GB" dirty="0" smtClean="0"/>
              <a:t> Chair via observing organisation EUMETSAT.</a:t>
            </a:r>
          </a:p>
          <a:p>
            <a:pPr lvl="1"/>
            <a:endParaRPr lang="en-GB" dirty="0" smtClean="0"/>
          </a:p>
          <a:p>
            <a:pPr lvl="2"/>
            <a:endParaRPr lang="en-GB" dirty="0" smtClean="0"/>
          </a:p>
          <a:p>
            <a:pPr lvl="2"/>
            <a:endParaRPr lang="en-GB" dirty="0" smtClean="0"/>
          </a:p>
          <a:p>
            <a:pPr lvl="1"/>
            <a:endParaRPr lang="en-GB" dirty="0"/>
          </a:p>
        </p:txBody>
      </p:sp>
      <p:sp>
        <p:nvSpPr>
          <p:cNvPr id="4" name="Content Placeholder 3"/>
          <p:cNvSpPr>
            <a:spLocks noGrp="1"/>
          </p:cNvSpPr>
          <p:nvPr>
            <p:ph sz="quarter" idx="11"/>
          </p:nvPr>
        </p:nvSpPr>
        <p:spPr/>
        <p:txBody>
          <a:bodyPr/>
          <a:lstStyle/>
          <a:p>
            <a:r>
              <a:rPr lang="en-GB" dirty="0" smtClean="0"/>
              <a:t>COP-25/SBSTA-51 Space Agency Statement</a:t>
            </a:r>
            <a:endParaRPr lang="en-GB" dirty="0"/>
          </a:p>
        </p:txBody>
      </p:sp>
    </p:spTree>
    <p:extLst>
      <p:ext uri="{BB962C8B-B14F-4D97-AF65-F5344CB8AC3E}">
        <p14:creationId xmlns:p14="http://schemas.microsoft.com/office/powerpoint/2010/main" val="99937401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11</a:t>
            </a:fld>
            <a:endParaRPr lang="en-US" dirty="0">
              <a:solidFill>
                <a:srgbClr val="1F497D"/>
              </a:solidFill>
            </a:endParaRPr>
          </a:p>
        </p:txBody>
      </p:sp>
      <p:sp>
        <p:nvSpPr>
          <p:cNvPr id="3" name="Content Placeholder 2"/>
          <p:cNvSpPr>
            <a:spLocks noGrp="1"/>
          </p:cNvSpPr>
          <p:nvPr>
            <p:ph sz="quarter" idx="10"/>
          </p:nvPr>
        </p:nvSpPr>
        <p:spPr>
          <a:xfrm>
            <a:off x="244764" y="1338765"/>
            <a:ext cx="11845636" cy="5101935"/>
          </a:xfrm>
        </p:spPr>
        <p:txBody>
          <a:bodyPr/>
          <a:lstStyle/>
          <a:p>
            <a:r>
              <a:rPr lang="en-GB" dirty="0" smtClean="0"/>
              <a:t>SBSTA-50 agreed to perform an Earth Information day for which UNFCCC </a:t>
            </a:r>
            <a:r>
              <a:rPr lang="en-GB" dirty="0"/>
              <a:t>send broad </a:t>
            </a:r>
            <a:r>
              <a:rPr lang="en-GB" dirty="0" smtClean="0"/>
              <a:t>outline:</a:t>
            </a:r>
          </a:p>
          <a:p>
            <a:pPr lvl="1"/>
            <a:r>
              <a:rPr lang="en-US" dirty="0"/>
              <a:t>Update state of the global climate (WMO</a:t>
            </a:r>
            <a:r>
              <a:rPr lang="en-US" dirty="0" smtClean="0"/>
              <a:t>);</a:t>
            </a:r>
            <a:endParaRPr lang="en-GB" dirty="0"/>
          </a:p>
          <a:p>
            <a:pPr lvl="1"/>
            <a:r>
              <a:rPr lang="en-US" dirty="0"/>
              <a:t>Global Earth Information: Observation of ECVs (atmosphere, land, ocean, biosphere) and data platforms to support mitigation and adaptation by Parties (GCOS, CEOS/CGMS, IOC</a:t>
            </a:r>
            <a:r>
              <a:rPr lang="en-US" dirty="0" smtClean="0"/>
              <a:t>…); </a:t>
            </a:r>
            <a:endParaRPr lang="en-GB" dirty="0"/>
          </a:p>
          <a:p>
            <a:pPr lvl="1"/>
            <a:r>
              <a:rPr lang="en-US" dirty="0"/>
              <a:t>Regional/national Earth Information: Regional/national examples developments and opportunities to support decision making on risk assessment, adaptation and </a:t>
            </a:r>
            <a:r>
              <a:rPr lang="en-US" dirty="0" smtClean="0"/>
              <a:t>mitigation.</a:t>
            </a:r>
            <a:endParaRPr lang="en-US" dirty="0" smtClean="0"/>
          </a:p>
          <a:p>
            <a:r>
              <a:rPr lang="en-US" dirty="0" smtClean="0"/>
              <a:t>Individual </a:t>
            </a:r>
            <a:r>
              <a:rPr lang="en-US" dirty="0"/>
              <a:t>contributions </a:t>
            </a:r>
            <a:r>
              <a:rPr lang="en-US" dirty="0" smtClean="0"/>
              <a:t>will be discussed</a:t>
            </a:r>
            <a:r>
              <a:rPr lang="en-US" dirty="0" smtClean="0"/>
              <a:t> </a:t>
            </a:r>
            <a:r>
              <a:rPr lang="en-US" dirty="0"/>
              <a:t>with UNFCCC </a:t>
            </a:r>
            <a:r>
              <a:rPr lang="en-US" dirty="0" smtClean="0"/>
              <a:t>Secretariat </a:t>
            </a:r>
            <a:r>
              <a:rPr lang="en-US" dirty="0"/>
              <a:t>early </a:t>
            </a:r>
            <a:r>
              <a:rPr lang="en-US" dirty="0" smtClean="0"/>
              <a:t>November;</a:t>
            </a:r>
            <a:endParaRPr lang="en-GB" dirty="0"/>
          </a:p>
          <a:p>
            <a:r>
              <a:rPr lang="en-US" dirty="0" smtClean="0"/>
              <a:t>Event </a:t>
            </a:r>
            <a:r>
              <a:rPr lang="en-US" dirty="0" smtClean="0"/>
              <a:t>allows </a:t>
            </a:r>
            <a:r>
              <a:rPr lang="en-US" dirty="0" smtClean="0"/>
              <a:t>to </a:t>
            </a:r>
            <a:r>
              <a:rPr lang="en-US" dirty="0"/>
              <a:t>present information to Parties for their subsequent consideration during negotiations, so we can focus on clear </a:t>
            </a:r>
            <a:r>
              <a:rPr lang="en-US" dirty="0" smtClean="0"/>
              <a:t>messaging, e.g., how to use GHG products for improvement/verification of emission inventories; </a:t>
            </a:r>
            <a:endParaRPr lang="en-GB" dirty="0"/>
          </a:p>
          <a:p>
            <a:r>
              <a:rPr lang="en-US" dirty="0" smtClean="0"/>
              <a:t>Will </a:t>
            </a:r>
            <a:r>
              <a:rPr lang="en-US" dirty="0"/>
              <a:t>contribute to an information note for the event on behalf of the SBSTA </a:t>
            </a:r>
            <a:r>
              <a:rPr lang="en-US" dirty="0" smtClean="0"/>
              <a:t>chair (summary on </a:t>
            </a:r>
            <a:r>
              <a:rPr lang="en-US" dirty="0"/>
              <a:t>latest relevant </a:t>
            </a:r>
            <a:r>
              <a:rPr lang="en-US" dirty="0" smtClean="0"/>
              <a:t>activities </a:t>
            </a:r>
            <a:r>
              <a:rPr lang="en-US" dirty="0" smtClean="0"/>
              <a:t>as in space agency statement;</a:t>
            </a:r>
            <a:endParaRPr lang="en-US" dirty="0" smtClean="0"/>
          </a:p>
          <a:p>
            <a:r>
              <a:rPr lang="en-US" dirty="0" smtClean="0"/>
              <a:t>Work with UNFCCC on input to RSO conclusion emphasizing </a:t>
            </a:r>
            <a:r>
              <a:rPr lang="en-US" dirty="0" smtClean="0"/>
              <a:t>CEOS/CGMS </a:t>
            </a:r>
            <a:r>
              <a:rPr lang="en-US" dirty="0" smtClean="0"/>
              <a:t>progress </a:t>
            </a:r>
            <a:r>
              <a:rPr lang="en-US" dirty="0" smtClean="0"/>
              <a:t>on </a:t>
            </a:r>
            <a:r>
              <a:rPr lang="en-US" dirty="0"/>
              <a:t>implementing the Architecture for Climate Monitoring from </a:t>
            </a:r>
            <a:r>
              <a:rPr lang="en-US" dirty="0" smtClean="0"/>
              <a:t>Space, </a:t>
            </a:r>
            <a:r>
              <a:rPr lang="en-US" dirty="0"/>
              <a:t>the development of the constellation architecture for </a:t>
            </a:r>
            <a:r>
              <a:rPr lang="en-US" dirty="0" smtClean="0"/>
              <a:t>GHG, </a:t>
            </a:r>
            <a:r>
              <a:rPr lang="en-US" dirty="0" smtClean="0"/>
              <a:t>and the use of the information for actions of the </a:t>
            </a:r>
            <a:r>
              <a:rPr lang="en-US" dirty="0" smtClean="0"/>
              <a:t>Parties.</a:t>
            </a:r>
            <a:endParaRPr lang="en-GB" dirty="0" smtClean="0"/>
          </a:p>
        </p:txBody>
      </p:sp>
      <p:sp>
        <p:nvSpPr>
          <p:cNvPr id="4" name="Content Placeholder 3"/>
          <p:cNvSpPr>
            <a:spLocks noGrp="1"/>
          </p:cNvSpPr>
          <p:nvPr>
            <p:ph sz="quarter" idx="11"/>
          </p:nvPr>
        </p:nvSpPr>
        <p:spPr/>
        <p:txBody>
          <a:bodyPr/>
          <a:lstStyle/>
          <a:p>
            <a:r>
              <a:rPr lang="en-GB" dirty="0" smtClean="0"/>
              <a:t>COP-25/SBSTA-51 Earth Information Day</a:t>
            </a:r>
            <a:endParaRPr lang="en-GB" dirty="0"/>
          </a:p>
          <a:p>
            <a:endParaRPr lang="en-GB" dirty="0"/>
          </a:p>
        </p:txBody>
      </p:sp>
    </p:spTree>
    <p:extLst>
      <p:ext uri="{BB962C8B-B14F-4D97-AF65-F5344CB8AC3E}">
        <p14:creationId xmlns:p14="http://schemas.microsoft.com/office/powerpoint/2010/main" val="112680158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12</a:t>
            </a:fld>
            <a:endParaRPr lang="en-US" dirty="0">
              <a:solidFill>
                <a:srgbClr val="1F497D"/>
              </a:solidFill>
            </a:endParaRPr>
          </a:p>
        </p:txBody>
      </p:sp>
      <p:sp>
        <p:nvSpPr>
          <p:cNvPr id="3" name="Content Placeholder 2"/>
          <p:cNvSpPr>
            <a:spLocks noGrp="1"/>
          </p:cNvSpPr>
          <p:nvPr>
            <p:ph sz="quarter" idx="10"/>
          </p:nvPr>
        </p:nvSpPr>
        <p:spPr>
          <a:xfrm>
            <a:off x="166255" y="1545336"/>
            <a:ext cx="11845636" cy="4959372"/>
          </a:xfrm>
        </p:spPr>
        <p:txBody>
          <a:bodyPr/>
          <a:lstStyle/>
          <a:p>
            <a:pPr>
              <a:spcBef>
                <a:spcPts val="600"/>
              </a:spcBef>
            </a:pPr>
            <a:r>
              <a:rPr lang="en-GB" dirty="0" smtClean="0"/>
              <a:t>GHG Task Team enables full interactions with WGCV and AC/VC;</a:t>
            </a:r>
          </a:p>
          <a:p>
            <a:pPr>
              <a:spcBef>
                <a:spcPts val="600"/>
              </a:spcBef>
            </a:pPr>
            <a:r>
              <a:rPr lang="en-GB" dirty="0" smtClean="0"/>
              <a:t>Work with WGISS on:</a:t>
            </a:r>
          </a:p>
          <a:p>
            <a:pPr lvl="1">
              <a:spcBef>
                <a:spcPts val="600"/>
              </a:spcBef>
              <a:buFont typeface="Helvetica" panose="020B0604020202020204" pitchFamily="34" charset="0"/>
              <a:buChar char="-"/>
            </a:pPr>
            <a:r>
              <a:rPr lang="en-GB" dirty="0" smtClean="0"/>
              <a:t>Metadata alignment for IDN </a:t>
            </a:r>
            <a:r>
              <a:rPr lang="en-GB" dirty="0" smtClean="0"/>
              <a:t>registration of ECV data records;</a:t>
            </a:r>
          </a:p>
          <a:p>
            <a:pPr lvl="1">
              <a:spcBef>
                <a:spcPts val="600"/>
              </a:spcBef>
              <a:buFont typeface="Helvetica" panose="020B0604020202020204" pitchFamily="34" charset="0"/>
              <a:buChar char="-"/>
            </a:pPr>
            <a:r>
              <a:rPr lang="en-GB" dirty="0" smtClean="0"/>
              <a:t>WGISS Carbon </a:t>
            </a:r>
            <a:r>
              <a:rPr lang="en-GB" dirty="0" smtClean="0"/>
              <a:t>Portal and how to use and further evolve it;</a:t>
            </a:r>
          </a:p>
          <a:p>
            <a:pPr lvl="1">
              <a:spcBef>
                <a:spcPts val="600"/>
              </a:spcBef>
              <a:buFont typeface="Helvetica" panose="020B0604020202020204" pitchFamily="34" charset="0"/>
              <a:buChar char="-"/>
            </a:pPr>
            <a:r>
              <a:rPr lang="en-GB" dirty="0" smtClean="0"/>
              <a:t>May work together on analysing automation potential for ECV Inventory population;</a:t>
            </a:r>
          </a:p>
          <a:p>
            <a:pPr>
              <a:spcBef>
                <a:spcPts val="600"/>
              </a:spcBef>
            </a:pPr>
            <a:r>
              <a:rPr lang="en-GB" dirty="0" smtClean="0"/>
              <a:t>Joint meeting with LSI VC discussing implementation of Coordinated Actions on Climate;</a:t>
            </a:r>
          </a:p>
          <a:p>
            <a:pPr>
              <a:spcBef>
                <a:spcPts val="600"/>
              </a:spcBef>
            </a:pPr>
            <a:r>
              <a:rPr lang="en-GB" dirty="0" smtClean="0"/>
              <a:t>Work plan </a:t>
            </a:r>
            <a:r>
              <a:rPr lang="en-GB" dirty="0" smtClean="0"/>
              <a:t>2020-2022:</a:t>
            </a:r>
          </a:p>
          <a:p>
            <a:pPr lvl="1">
              <a:spcBef>
                <a:spcPts val="600"/>
              </a:spcBef>
            </a:pPr>
            <a:r>
              <a:rPr lang="en-GB" dirty="0" smtClean="0"/>
              <a:t>Propose to add standing action for all VCs to support annual gap analysis process of </a:t>
            </a:r>
            <a:r>
              <a:rPr lang="en-GB" dirty="0" err="1" smtClean="0"/>
              <a:t>WGClimate</a:t>
            </a:r>
            <a:r>
              <a:rPr lang="en-GB" dirty="0" smtClean="0"/>
              <a:t>;</a:t>
            </a:r>
          </a:p>
          <a:p>
            <a:pPr lvl="1">
              <a:spcBef>
                <a:spcPts val="600"/>
              </a:spcBef>
            </a:pPr>
            <a:r>
              <a:rPr lang="en-GB" dirty="0" smtClean="0"/>
              <a:t>Propose to add actions to VCs on coordinated climate actions currently uncovered. We will discuss with each VC what is feasible and affordable to put into the </a:t>
            </a:r>
            <a:r>
              <a:rPr lang="en-GB" dirty="0" smtClean="0"/>
              <a:t>work plan</a:t>
            </a:r>
            <a:r>
              <a:rPr lang="en-GB" dirty="0" smtClean="0"/>
              <a:t>;</a:t>
            </a:r>
          </a:p>
          <a:p>
            <a:pPr>
              <a:spcBef>
                <a:spcPts val="600"/>
              </a:spcBef>
            </a:pPr>
            <a:r>
              <a:rPr lang="en-GB" dirty="0" smtClean="0"/>
              <a:t>See potential for work with </a:t>
            </a:r>
            <a:r>
              <a:rPr lang="en-GB" dirty="0" err="1" smtClean="0"/>
              <a:t>WCapD</a:t>
            </a:r>
            <a:r>
              <a:rPr lang="en-GB" dirty="0" smtClean="0"/>
              <a:t> on case studies promoting use of CDRs following a similar approach as used in CGMS.</a:t>
            </a:r>
          </a:p>
        </p:txBody>
      </p:sp>
      <p:sp>
        <p:nvSpPr>
          <p:cNvPr id="4" name="Content Placeholder 3"/>
          <p:cNvSpPr>
            <a:spLocks noGrp="1"/>
          </p:cNvSpPr>
          <p:nvPr>
            <p:ph sz="quarter" idx="11"/>
          </p:nvPr>
        </p:nvSpPr>
        <p:spPr/>
        <p:txBody>
          <a:bodyPr/>
          <a:lstStyle/>
          <a:p>
            <a:r>
              <a:rPr lang="en-GB" dirty="0" smtClean="0"/>
              <a:t>Interactions within CEOS</a:t>
            </a:r>
            <a:endParaRPr lang="en-GB" dirty="0"/>
          </a:p>
        </p:txBody>
      </p:sp>
    </p:spTree>
    <p:extLst>
      <p:ext uri="{BB962C8B-B14F-4D97-AF65-F5344CB8AC3E}">
        <p14:creationId xmlns:p14="http://schemas.microsoft.com/office/powerpoint/2010/main" val="348734339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13</a:t>
            </a:fld>
            <a:endParaRPr lang="en-US" dirty="0">
              <a:solidFill>
                <a:srgbClr val="1F497D"/>
              </a:solidFill>
            </a:endParaRPr>
          </a:p>
        </p:txBody>
      </p:sp>
      <p:sp>
        <p:nvSpPr>
          <p:cNvPr id="3" name="Content Placeholder 2"/>
          <p:cNvSpPr>
            <a:spLocks noGrp="1"/>
          </p:cNvSpPr>
          <p:nvPr>
            <p:ph sz="quarter" idx="10"/>
          </p:nvPr>
        </p:nvSpPr>
        <p:spPr>
          <a:xfrm>
            <a:off x="841248" y="1773936"/>
            <a:ext cx="9025128" cy="4730772"/>
          </a:xfrm>
        </p:spPr>
        <p:txBody>
          <a:bodyPr/>
          <a:lstStyle/>
          <a:p>
            <a:pPr marL="0" indent="0">
              <a:buNone/>
            </a:pPr>
            <a:r>
              <a:rPr lang="en-GB" sz="2400" dirty="0"/>
              <a:t>Until November 2020</a:t>
            </a:r>
          </a:p>
          <a:p>
            <a:r>
              <a:rPr lang="en-GB" sz="2400" dirty="0"/>
              <a:t>Chair:			Jörg Schulz (EUMETSAT)</a:t>
            </a:r>
          </a:p>
          <a:p>
            <a:r>
              <a:rPr lang="en-GB" sz="2400" dirty="0"/>
              <a:t>Vice Chair:		Albrecht von Bargen (DLR)</a:t>
            </a:r>
          </a:p>
          <a:p>
            <a:pPr marL="0" indent="0">
              <a:buNone/>
            </a:pPr>
            <a:r>
              <a:rPr lang="en-GB" sz="2400" dirty="0"/>
              <a:t>November 2020 – November 2022</a:t>
            </a:r>
          </a:p>
          <a:p>
            <a:r>
              <a:rPr lang="en-GB" sz="2400" dirty="0"/>
              <a:t>Chair:			Albrecht von Bargen </a:t>
            </a:r>
          </a:p>
          <a:p>
            <a:r>
              <a:rPr lang="en-GB" sz="2400" dirty="0"/>
              <a:t>Vice Chair:		asking for proposals by Agencies</a:t>
            </a:r>
          </a:p>
          <a:p>
            <a:pPr marL="0" indent="0">
              <a:buNone/>
            </a:pPr>
            <a:endParaRPr lang="en-GB" sz="2400" dirty="0"/>
          </a:p>
          <a:p>
            <a:pPr marL="0" indent="0">
              <a:buNone/>
            </a:pPr>
            <a:r>
              <a:rPr lang="en-GB" sz="2400" dirty="0"/>
              <a:t>In the alternating chair position the next term is for CGMS. Nevertheless we will issue a call for nomination to </a:t>
            </a:r>
            <a:r>
              <a:rPr lang="en-GB" sz="2400" dirty="0" smtClean="0"/>
              <a:t>both CEOS </a:t>
            </a:r>
            <a:r>
              <a:rPr lang="en-GB" sz="2400" dirty="0"/>
              <a:t>and CGMS after CEOS Plenary.</a:t>
            </a:r>
          </a:p>
          <a:p>
            <a:endParaRPr lang="en-GB" dirty="0"/>
          </a:p>
        </p:txBody>
      </p:sp>
      <p:sp>
        <p:nvSpPr>
          <p:cNvPr id="4" name="Content Placeholder 3"/>
          <p:cNvSpPr>
            <a:spLocks noGrp="1"/>
          </p:cNvSpPr>
          <p:nvPr>
            <p:ph sz="quarter" idx="11"/>
          </p:nvPr>
        </p:nvSpPr>
        <p:spPr/>
        <p:txBody>
          <a:bodyPr/>
          <a:lstStyle/>
          <a:p>
            <a:r>
              <a:rPr lang="en-GB" dirty="0" err="1" smtClean="0"/>
              <a:t>WGClimate</a:t>
            </a:r>
            <a:r>
              <a:rPr lang="en-GB" dirty="0" smtClean="0"/>
              <a:t> Leadership</a:t>
            </a:r>
            <a:endParaRPr lang="en-GB" dirty="0"/>
          </a:p>
        </p:txBody>
      </p:sp>
      <p:pic>
        <p:nvPicPr>
          <p:cNvPr id="5" name="Picture 4" descr="C:\Users\schulz\AppData\Local\Microsoft\Windows\INetCache\Content.Word\DW8A5243_Ausschnit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6629" y="3683446"/>
            <a:ext cx="1549035" cy="1993808"/>
          </a:xfrm>
          <a:prstGeom prst="rect">
            <a:avLst/>
          </a:prstGeom>
          <a:noFill/>
          <a:ln>
            <a:noFill/>
          </a:ln>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056" t="14401" r="45774" b="58266"/>
          <a:stretch/>
        </p:blipFill>
        <p:spPr bwMode="auto">
          <a:xfrm>
            <a:off x="9998507" y="1536824"/>
            <a:ext cx="1577157" cy="1999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007519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2" name="Slide Number Placeholder 1"/>
          <p:cNvSpPr>
            <a:spLocks noGrp="1"/>
          </p:cNvSpPr>
          <p:nvPr>
            <p:ph type="sldNum" sz="quarter" idx="4294967295"/>
          </p:nvPr>
        </p:nvSpPr>
        <p:spPr>
          <a:xfrm>
            <a:off x="11785600" y="6629400"/>
            <a:ext cx="406400" cy="187325"/>
          </a:xfrm>
        </p:spPr>
        <p:txBody>
          <a:bodyPr/>
          <a:lstStyle/>
          <a:p>
            <a:pPr defTabSz="914400"/>
            <a:fld id="{86CB4B4D-7CA3-9044-876B-883B54F8677D}" type="slidenum">
              <a:rPr lang="en-US" smtClean="0">
                <a:solidFill>
                  <a:srgbClr val="1F497D"/>
                </a:solidFill>
              </a:rPr>
              <a:pPr defTabSz="914400"/>
              <a:t>14</a:t>
            </a:fld>
            <a:endParaRPr lang="en-US" dirty="0">
              <a:solidFill>
                <a:srgbClr val="1F497D"/>
              </a:solidFill>
            </a:endParaRPr>
          </a:p>
        </p:txBody>
      </p:sp>
      <p:pic>
        <p:nvPicPr>
          <p:cNvPr id="7" name="Content Placeholder 5">
            <a:extLst>
              <a:ext uri="{FF2B5EF4-FFF2-40B4-BE49-F238E27FC236}">
                <a16:creationId xmlns:a16="http://schemas.microsoft.com/office/drawing/2014/main" id="{02386367-07A9-BE4C-ABD1-1E5E0E578802}"/>
              </a:ext>
            </a:extLst>
          </p:cNvPr>
          <p:cNvPicPr>
            <a:picLocks noChangeAspect="1"/>
          </p:cNvPicPr>
          <p:nvPr/>
        </p:nvPicPr>
        <p:blipFill rotWithShape="1">
          <a:blip r:embed="rId2">
            <a:extLst>
              <a:ext uri="{28A0092B-C50C-407E-A947-70E740481C1C}">
                <a14:useLocalDpi xmlns:a14="http://schemas.microsoft.com/office/drawing/2010/main" val="0"/>
              </a:ext>
            </a:extLst>
          </a:blip>
          <a:srcRect t="4555" b="25386"/>
          <a:stretch/>
        </p:blipFill>
        <p:spPr>
          <a:xfrm>
            <a:off x="0" y="1257301"/>
            <a:ext cx="12192000" cy="5673436"/>
          </a:xfrm>
          <a:prstGeom prst="rect">
            <a:avLst/>
          </a:prstGeom>
          <a:ln w="12700">
            <a:miter lim="400000"/>
          </a:ln>
        </p:spPr>
      </p:pic>
      <p:sp>
        <p:nvSpPr>
          <p:cNvPr id="8" name="Content Placeholder 1">
            <a:extLst>
              <a:ext uri="{FF2B5EF4-FFF2-40B4-BE49-F238E27FC236}">
                <a16:creationId xmlns:a16="http://schemas.microsoft.com/office/drawing/2014/main" id="{4037C45B-288A-1742-A4F3-1C34C0395657}"/>
              </a:ext>
            </a:extLst>
          </p:cNvPr>
          <p:cNvSpPr txBox="1">
            <a:spLocks/>
          </p:cNvSpPr>
          <p:nvPr/>
        </p:nvSpPr>
        <p:spPr>
          <a:xfrm>
            <a:off x="3086100" y="1769919"/>
            <a:ext cx="8001000" cy="4648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r" defTabSz="914400">
              <a:spcBef>
                <a:spcPts val="600"/>
              </a:spcBef>
              <a:spcAft>
                <a:spcPts val="600"/>
              </a:spcAft>
              <a:buNone/>
            </a:pPr>
            <a:r>
              <a:rPr lang="en-AU" sz="3200" i="1" dirty="0">
                <a:solidFill>
                  <a:schemeClr val="accent1">
                    <a:lumMod val="20000"/>
                    <a:lumOff val="80000"/>
                  </a:schemeClr>
                </a:solidFill>
              </a:rPr>
              <a:t>Questions?</a:t>
            </a:r>
            <a:endParaRPr lang="en-US" sz="3200" i="1" dirty="0">
              <a:solidFill>
                <a:schemeClr val="accent1">
                  <a:lumMod val="20000"/>
                  <a:lumOff val="80000"/>
                </a:schemeClr>
              </a:solidFill>
            </a:endParaRPr>
          </a:p>
        </p:txBody>
      </p:sp>
    </p:spTree>
    <p:extLst>
      <p:ext uri="{BB962C8B-B14F-4D97-AF65-F5344CB8AC3E}">
        <p14:creationId xmlns:p14="http://schemas.microsoft.com/office/powerpoint/2010/main" val="283685187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2</a:t>
            </a:fld>
            <a:endParaRPr lang="en-US" dirty="0">
              <a:solidFill>
                <a:srgbClr val="1F497D"/>
              </a:solidFill>
            </a:endParaRPr>
          </a:p>
        </p:txBody>
      </p:sp>
      <p:sp>
        <p:nvSpPr>
          <p:cNvPr id="3" name="Content Placeholder 2"/>
          <p:cNvSpPr>
            <a:spLocks noGrp="1"/>
          </p:cNvSpPr>
          <p:nvPr>
            <p:ph sz="quarter" idx="10"/>
          </p:nvPr>
        </p:nvSpPr>
        <p:spPr>
          <a:xfrm>
            <a:off x="166254" y="1402773"/>
            <a:ext cx="11924145" cy="5101935"/>
          </a:xfrm>
        </p:spPr>
        <p:txBody>
          <a:bodyPr/>
          <a:lstStyle/>
          <a:p>
            <a:pPr>
              <a:spcBef>
                <a:spcPts val="600"/>
              </a:spcBef>
            </a:pPr>
            <a:r>
              <a:rPr lang="en-GB" dirty="0" smtClean="0"/>
              <a:t>CGMS-47, Sochi, Russia:</a:t>
            </a:r>
            <a:endParaRPr lang="en-GB" dirty="0"/>
          </a:p>
          <a:p>
            <a:pPr lvl="1">
              <a:spcBef>
                <a:spcPts val="600"/>
              </a:spcBef>
              <a:buFont typeface="Helvetica" panose="020B0604020202020204" pitchFamily="34" charset="0"/>
              <a:buChar char="-"/>
            </a:pPr>
            <a:r>
              <a:rPr lang="en-GB" dirty="0"/>
              <a:t>Achieved formal endorsement for </a:t>
            </a:r>
            <a:r>
              <a:rPr lang="en-GB" dirty="0" err="1"/>
              <a:t>WGClimate</a:t>
            </a:r>
            <a:r>
              <a:rPr lang="en-GB" dirty="0"/>
              <a:t> leadership change;</a:t>
            </a:r>
          </a:p>
          <a:p>
            <a:pPr lvl="1">
              <a:spcBef>
                <a:spcPts val="600"/>
              </a:spcBef>
              <a:buFont typeface="Helvetica" panose="020B0604020202020204" pitchFamily="34" charset="0"/>
              <a:buChar char="-"/>
            </a:pPr>
            <a:r>
              <a:rPr lang="en-GB" dirty="0"/>
              <a:t>Achieved formal endorsement of the greenhouse gas monitoring constellation white paper;</a:t>
            </a:r>
          </a:p>
          <a:p>
            <a:pPr lvl="1">
              <a:spcBef>
                <a:spcPts val="600"/>
              </a:spcBef>
              <a:buFont typeface="Helvetica" panose="020B0604020202020204" pitchFamily="34" charset="0"/>
              <a:buChar char="-"/>
            </a:pPr>
            <a:r>
              <a:rPr lang="en-GB" dirty="0"/>
              <a:t>Achieved formal endorsement of </a:t>
            </a:r>
            <a:r>
              <a:rPr lang="en-GB" dirty="0" err="1" smtClean="0"/>
              <a:t>WGClimate</a:t>
            </a:r>
            <a:r>
              <a:rPr lang="en-GB" dirty="0" smtClean="0"/>
              <a:t> GHG </a:t>
            </a:r>
            <a:r>
              <a:rPr lang="en-GB" dirty="0"/>
              <a:t>Task Team and updated </a:t>
            </a:r>
            <a:r>
              <a:rPr lang="en-GB" dirty="0" smtClean="0"/>
              <a:t>TOR;</a:t>
            </a:r>
            <a:endParaRPr lang="en-GB" dirty="0"/>
          </a:p>
          <a:p>
            <a:pPr lvl="1">
              <a:spcBef>
                <a:spcPts val="600"/>
              </a:spcBef>
              <a:buFont typeface="Helvetica" panose="020B0604020202020204" pitchFamily="34" charset="0"/>
              <a:buChar char="-"/>
            </a:pPr>
            <a:r>
              <a:rPr lang="en-GB" dirty="0" smtClean="0"/>
              <a:t>Closed all open actions on CGMS side. Reminded CGMS agencies to participate in </a:t>
            </a:r>
            <a:r>
              <a:rPr lang="en-GB" dirty="0" err="1" smtClean="0"/>
              <a:t>WGClimate</a:t>
            </a:r>
            <a:r>
              <a:rPr lang="en-GB" dirty="0" smtClean="0"/>
              <a:t>;</a:t>
            </a:r>
          </a:p>
          <a:p>
            <a:pPr lvl="1">
              <a:spcBef>
                <a:spcPts val="600"/>
              </a:spcBef>
              <a:buFont typeface="Helvetica" panose="020B0604020202020204" pitchFamily="34" charset="0"/>
              <a:buChar char="-"/>
            </a:pPr>
            <a:r>
              <a:rPr lang="en-GB" dirty="0" smtClean="0"/>
              <a:t>Aligned and synchronised </a:t>
            </a:r>
            <a:r>
              <a:rPr lang="en-GB" dirty="0"/>
              <a:t>CGMS HLPP with CEOS work plan;</a:t>
            </a:r>
          </a:p>
          <a:p>
            <a:pPr>
              <a:spcBef>
                <a:spcPts val="600"/>
              </a:spcBef>
            </a:pPr>
            <a:r>
              <a:rPr lang="en-GB" dirty="0"/>
              <a:t>Achieved formal endorsement </a:t>
            </a:r>
            <a:r>
              <a:rPr lang="en-GB" dirty="0" smtClean="0"/>
              <a:t>of the Resolution on </a:t>
            </a:r>
            <a:r>
              <a:rPr lang="en-GB" i="1" dirty="0" smtClean="0"/>
              <a:t>Progress on Implementation of </a:t>
            </a:r>
            <a:r>
              <a:rPr lang="en-GB" i="1" dirty="0"/>
              <a:t>t</a:t>
            </a:r>
            <a:r>
              <a:rPr lang="en-GB" i="1" dirty="0" smtClean="0"/>
              <a:t>he</a:t>
            </a:r>
            <a:br>
              <a:rPr lang="en-GB" i="1" dirty="0" smtClean="0"/>
            </a:br>
            <a:r>
              <a:rPr lang="en-GB" i="1" dirty="0" smtClean="0"/>
              <a:t>Architecture for Climate Monitoring from Space </a:t>
            </a:r>
            <a:r>
              <a:rPr lang="en-GB" dirty="0" smtClean="0"/>
              <a:t>at WMO Congress-18;</a:t>
            </a:r>
            <a:endParaRPr lang="en-GB" dirty="0"/>
          </a:p>
          <a:p>
            <a:pPr>
              <a:spcBef>
                <a:spcPts val="600"/>
              </a:spcBef>
            </a:pPr>
            <a:r>
              <a:rPr lang="en-GB" dirty="0" smtClean="0"/>
              <a:t>Finalised </a:t>
            </a:r>
            <a:r>
              <a:rPr lang="en-GB" dirty="0"/>
              <a:t>and delivered </a:t>
            </a:r>
            <a:r>
              <a:rPr lang="en-GB" dirty="0" smtClean="0"/>
              <a:t>the </a:t>
            </a:r>
            <a:r>
              <a:rPr lang="en-GB" dirty="0" smtClean="0"/>
              <a:t>space agency statement </a:t>
            </a:r>
            <a:r>
              <a:rPr lang="en-GB" dirty="0"/>
              <a:t>to </a:t>
            </a:r>
            <a:r>
              <a:rPr lang="en-GB" dirty="0" smtClean="0"/>
              <a:t>SBSTA-50, Bonn, Germany;</a:t>
            </a:r>
            <a:endParaRPr lang="en-GB" dirty="0"/>
          </a:p>
          <a:p>
            <a:pPr>
              <a:spcBef>
                <a:spcPts val="600"/>
              </a:spcBef>
            </a:pPr>
            <a:r>
              <a:rPr lang="en-GB" dirty="0" smtClean="0"/>
              <a:t>Participated in </a:t>
            </a:r>
            <a:r>
              <a:rPr lang="en-GB" dirty="0"/>
              <a:t>dialogue on Systematic Observations with the SBSTA chair that also </a:t>
            </a:r>
            <a:r>
              <a:rPr lang="en-GB" dirty="0" smtClean="0"/>
              <a:t>included </a:t>
            </a:r>
            <a:r>
              <a:rPr lang="en-GB" dirty="0"/>
              <a:t>IPCC, </a:t>
            </a:r>
            <a:r>
              <a:rPr lang="en-GB" dirty="0" smtClean="0"/>
              <a:t>WMO </a:t>
            </a:r>
            <a:r>
              <a:rPr lang="en-GB" dirty="0"/>
              <a:t>and </a:t>
            </a:r>
            <a:r>
              <a:rPr lang="en-GB" dirty="0" smtClean="0"/>
              <a:t>WCRP (outcomes still to be delivered by the UNFCCC Secretariat);</a:t>
            </a:r>
            <a:endParaRPr lang="en-GB" dirty="0"/>
          </a:p>
          <a:p>
            <a:pPr>
              <a:spcBef>
                <a:spcPts val="600"/>
              </a:spcBef>
            </a:pPr>
            <a:r>
              <a:rPr lang="en-GB" dirty="0"/>
              <a:t>Worked hard on population and verification of ECV Inventory </a:t>
            </a:r>
            <a:r>
              <a:rPr lang="en-GB" dirty="0" smtClean="0"/>
              <a:t>#3, </a:t>
            </a:r>
            <a:r>
              <a:rPr lang="en-GB" dirty="0" smtClean="0"/>
              <a:t>launched </a:t>
            </a:r>
            <a:r>
              <a:rPr lang="en-GB" dirty="0"/>
              <a:t>gap analysis but are behind schedule…</a:t>
            </a:r>
          </a:p>
          <a:p>
            <a:pPr>
              <a:spcBef>
                <a:spcPts val="600"/>
              </a:spcBef>
            </a:pPr>
            <a:r>
              <a:rPr lang="en-GB" dirty="0"/>
              <a:t>Published </a:t>
            </a:r>
            <a:r>
              <a:rPr lang="en-GB" dirty="0" smtClean="0"/>
              <a:t>an article </a:t>
            </a:r>
            <a:r>
              <a:rPr lang="en-GB" dirty="0"/>
              <a:t>on </a:t>
            </a:r>
            <a:r>
              <a:rPr lang="en-GB" dirty="0" err="1"/>
              <a:t>WGClimate</a:t>
            </a:r>
            <a:r>
              <a:rPr lang="en-GB" dirty="0"/>
              <a:t> in the CEOS newsletter.</a:t>
            </a:r>
          </a:p>
          <a:p>
            <a:endParaRPr lang="en-GB" dirty="0"/>
          </a:p>
        </p:txBody>
      </p:sp>
      <p:sp>
        <p:nvSpPr>
          <p:cNvPr id="4" name="Content Placeholder 3"/>
          <p:cNvSpPr>
            <a:spLocks noGrp="1"/>
          </p:cNvSpPr>
          <p:nvPr>
            <p:ph sz="quarter" idx="11"/>
          </p:nvPr>
        </p:nvSpPr>
        <p:spPr>
          <a:xfrm>
            <a:off x="2615184" y="368808"/>
            <a:ext cx="6604000" cy="533400"/>
          </a:xfrm>
        </p:spPr>
        <p:txBody>
          <a:bodyPr/>
          <a:lstStyle/>
          <a:p>
            <a:r>
              <a:rPr lang="en-GB" dirty="0"/>
              <a:t>Achievements since </a:t>
            </a:r>
            <a:r>
              <a:rPr lang="en-GB" dirty="0" smtClean="0"/>
              <a:t>SIT - 34</a:t>
            </a:r>
            <a:endParaRPr lang="en-GB" dirty="0"/>
          </a:p>
        </p:txBody>
      </p:sp>
    </p:spTree>
    <p:extLst>
      <p:ext uri="{BB962C8B-B14F-4D97-AF65-F5344CB8AC3E}">
        <p14:creationId xmlns:p14="http://schemas.microsoft.com/office/powerpoint/2010/main" val="15434450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3</a:t>
            </a:fld>
            <a:endParaRPr lang="en-US" dirty="0">
              <a:solidFill>
                <a:srgbClr val="1F497D"/>
              </a:solidFill>
            </a:endParaRPr>
          </a:p>
        </p:txBody>
      </p:sp>
      <p:sp>
        <p:nvSpPr>
          <p:cNvPr id="3" name="Content Placeholder 2"/>
          <p:cNvSpPr>
            <a:spLocks noGrp="1"/>
          </p:cNvSpPr>
          <p:nvPr>
            <p:ph sz="quarter" idx="10"/>
          </p:nvPr>
        </p:nvSpPr>
        <p:spPr>
          <a:xfrm>
            <a:off x="166255" y="1636776"/>
            <a:ext cx="11845636" cy="4867932"/>
          </a:xfrm>
        </p:spPr>
        <p:txBody>
          <a:bodyPr/>
          <a:lstStyle/>
          <a:p>
            <a:pPr marL="64770" algn="just">
              <a:lnSpc>
                <a:spcPct val="100000"/>
              </a:lnSpc>
              <a:spcBef>
                <a:spcPts val="0"/>
              </a:spcBef>
              <a:spcAft>
                <a:spcPts val="0"/>
              </a:spcAft>
            </a:pPr>
            <a:r>
              <a:rPr lang="en-US" sz="2200" dirty="0" smtClean="0"/>
              <a:t>Addressed </a:t>
            </a:r>
            <a:r>
              <a:rPr lang="en-US" sz="2200" dirty="0"/>
              <a:t>CMRS-13: Development and Promotion of Case </a:t>
            </a:r>
            <a:r>
              <a:rPr lang="en-US" sz="2200" dirty="0" smtClean="0"/>
              <a:t>Studies;</a:t>
            </a:r>
            <a:endParaRPr lang="en-GB" sz="2200" dirty="0"/>
          </a:p>
          <a:p>
            <a:pPr>
              <a:spcBef>
                <a:spcPts val="600"/>
              </a:spcBef>
            </a:pPr>
            <a:r>
              <a:rPr lang="en-GB" sz="2200" dirty="0" smtClean="0"/>
              <a:t>Based on earlier 13 case studies published in 2015, </a:t>
            </a:r>
            <a:r>
              <a:rPr lang="en-GB" sz="2200" dirty="0" err="1" smtClean="0"/>
              <a:t>WGClimate</a:t>
            </a:r>
            <a:r>
              <a:rPr lang="en-GB" sz="2200" dirty="0" smtClean="0"/>
              <a:t> is developing a new much bigger set of case studies promoting the use of CDRs in applications supporting policy and decision making;</a:t>
            </a:r>
          </a:p>
          <a:p>
            <a:pPr>
              <a:spcBef>
                <a:spcPts val="600"/>
              </a:spcBef>
            </a:pPr>
            <a:r>
              <a:rPr lang="en-GB" sz="2200" dirty="0" smtClean="0"/>
              <a:t>WMO has agreed to lead </a:t>
            </a:r>
            <a:r>
              <a:rPr lang="en-GB" sz="2200" dirty="0"/>
              <a:t>a</a:t>
            </a:r>
            <a:r>
              <a:rPr lang="en-GB" sz="2200" dirty="0" smtClean="0"/>
              <a:t> </a:t>
            </a:r>
            <a:r>
              <a:rPr lang="en-GB" sz="2200" dirty="0"/>
              <a:t>report </a:t>
            </a:r>
            <a:r>
              <a:rPr lang="en-GB" sz="2200" dirty="0" smtClean="0"/>
              <a:t>with a target </a:t>
            </a:r>
            <a:r>
              <a:rPr lang="en-GB" sz="2200" dirty="0" smtClean="0"/>
              <a:t>publication date </a:t>
            </a:r>
            <a:r>
              <a:rPr lang="en-GB" sz="2200" dirty="0" smtClean="0"/>
              <a:t>in the second half of 2020;</a:t>
            </a:r>
          </a:p>
          <a:p>
            <a:pPr>
              <a:spcBef>
                <a:spcPts val="600"/>
              </a:spcBef>
            </a:pPr>
            <a:r>
              <a:rPr lang="en-GB" sz="2200" dirty="0" smtClean="0"/>
              <a:t>WMO GFCS and GCOS (being cosponsors of the first report) send supportive messages but won’t engage due to lack of resources;</a:t>
            </a:r>
          </a:p>
          <a:p>
            <a:pPr>
              <a:spcBef>
                <a:spcPts val="600"/>
              </a:spcBef>
            </a:pPr>
            <a:r>
              <a:rPr lang="en-GB" sz="2200" dirty="0" smtClean="0"/>
              <a:t>Several agencies have provided use case headlines (&gt;20) ranging from scientific to service type applications using CDRs;</a:t>
            </a:r>
          </a:p>
          <a:p>
            <a:pPr>
              <a:spcBef>
                <a:spcPts val="600"/>
              </a:spcBef>
            </a:pPr>
            <a:r>
              <a:rPr lang="en-GB" sz="2200" dirty="0" smtClean="0"/>
              <a:t>It is common understanding that use cases shall provide information suitable for the </a:t>
            </a:r>
            <a:r>
              <a:rPr lang="en-GB" sz="2200" dirty="0" err="1" smtClean="0"/>
              <a:t>WGClimate</a:t>
            </a:r>
            <a:r>
              <a:rPr lang="en-GB" sz="2200" dirty="0" smtClean="0"/>
              <a:t> web presence which is under redevelopment;</a:t>
            </a:r>
          </a:p>
          <a:p>
            <a:pPr>
              <a:spcBef>
                <a:spcPts val="600"/>
              </a:spcBef>
            </a:pPr>
            <a:r>
              <a:rPr lang="en-GB" sz="2200" dirty="0" smtClean="0"/>
              <a:t>Not all case studies will be ready for the 2020 report, but will become available via the web</a:t>
            </a:r>
            <a:r>
              <a:rPr lang="en-GB" sz="2200" dirty="0" smtClean="0"/>
              <a:t>.</a:t>
            </a:r>
            <a:endParaRPr lang="en-GB" sz="2200" dirty="0" smtClean="0"/>
          </a:p>
          <a:p>
            <a:endParaRPr lang="en-GB" dirty="0"/>
          </a:p>
        </p:txBody>
      </p:sp>
      <p:sp>
        <p:nvSpPr>
          <p:cNvPr id="4" name="Content Placeholder 3"/>
          <p:cNvSpPr>
            <a:spLocks noGrp="1"/>
          </p:cNvSpPr>
          <p:nvPr>
            <p:ph sz="quarter" idx="11"/>
          </p:nvPr>
        </p:nvSpPr>
        <p:spPr/>
        <p:txBody>
          <a:bodyPr/>
          <a:lstStyle/>
          <a:p>
            <a:r>
              <a:rPr lang="en-GB" dirty="0" smtClean="0"/>
              <a:t>Case Studies for the Climate Architecture</a:t>
            </a:r>
            <a:endParaRPr lang="en-GB" dirty="0"/>
          </a:p>
        </p:txBody>
      </p:sp>
    </p:spTree>
    <p:extLst>
      <p:ext uri="{BB962C8B-B14F-4D97-AF65-F5344CB8AC3E}">
        <p14:creationId xmlns:p14="http://schemas.microsoft.com/office/powerpoint/2010/main" val="230091613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4</a:t>
            </a:fld>
            <a:endParaRPr lang="en-US" dirty="0">
              <a:solidFill>
                <a:srgbClr val="1F497D"/>
              </a:solidFill>
            </a:endParaRPr>
          </a:p>
        </p:txBody>
      </p:sp>
      <p:sp>
        <p:nvSpPr>
          <p:cNvPr id="4" name="Content Placeholder 3"/>
          <p:cNvSpPr>
            <a:spLocks noGrp="1"/>
          </p:cNvSpPr>
          <p:nvPr>
            <p:ph sz="quarter" idx="11"/>
          </p:nvPr>
        </p:nvSpPr>
        <p:spPr/>
        <p:txBody>
          <a:bodyPr/>
          <a:lstStyle/>
          <a:p>
            <a:r>
              <a:rPr lang="en-GB" dirty="0"/>
              <a:t>ECV Inventory and Gap Analysis</a:t>
            </a:r>
          </a:p>
        </p:txBody>
      </p:sp>
      <p:sp>
        <p:nvSpPr>
          <p:cNvPr id="5" name="Rectangle 4"/>
          <p:cNvSpPr/>
          <p:nvPr/>
        </p:nvSpPr>
        <p:spPr>
          <a:xfrm>
            <a:off x="2743200" y="750534"/>
            <a:ext cx="4429418" cy="369332"/>
          </a:xfrm>
          <a:prstGeom prst="rect">
            <a:avLst/>
          </a:prstGeom>
        </p:spPr>
        <p:txBody>
          <a:bodyPr wrap="none">
            <a:spAutoFit/>
          </a:bodyPr>
          <a:lstStyle/>
          <a:p>
            <a:r>
              <a:rPr lang="en-GB" dirty="0">
                <a:solidFill>
                  <a:schemeClr val="bg1"/>
                </a:solidFill>
                <a:ea typeface="Arial Bold"/>
                <a:cs typeface="Arial" panose="020B0604020202020204" pitchFamily="34" charset="0"/>
                <a:sym typeface="Arial Bold"/>
              </a:rPr>
              <a:t>http://climatemonitoring.info/ecvinventory </a:t>
            </a:r>
            <a:endParaRPr lang="en-GB" dirty="0">
              <a:solidFill>
                <a:schemeClr val="bg1"/>
              </a:solidFill>
              <a:ea typeface="Arial Bold"/>
              <a:cs typeface="Arial" panose="020B0604020202020204" pitchFamily="34" charset="0"/>
            </a:endParaRPr>
          </a:p>
        </p:txBody>
      </p:sp>
      <p:sp>
        <p:nvSpPr>
          <p:cNvPr id="6" name="Content Placeholder 2"/>
          <p:cNvSpPr>
            <a:spLocks noGrp="1"/>
          </p:cNvSpPr>
          <p:nvPr>
            <p:ph sz="quarter" idx="4294967295"/>
          </p:nvPr>
        </p:nvSpPr>
        <p:spPr>
          <a:xfrm>
            <a:off x="445008" y="1444752"/>
            <a:ext cx="11460480" cy="2339750"/>
          </a:xfrm>
        </p:spPr>
        <p:txBody>
          <a:bodyPr>
            <a:normAutofit lnSpcReduction="10000"/>
          </a:bodyPr>
          <a:lstStyle/>
          <a:p>
            <a:pPr marL="0" indent="0">
              <a:buNone/>
            </a:pPr>
            <a:r>
              <a:rPr lang="en-US" sz="2000" dirty="0" smtClean="0">
                <a:latin typeface="+mj-lt"/>
                <a:cs typeface="Arial" panose="020B0604020202020204" pitchFamily="34" charset="0"/>
              </a:rPr>
              <a:t>Successful round of inputs:</a:t>
            </a:r>
          </a:p>
          <a:p>
            <a:r>
              <a:rPr lang="en-US" sz="2000" dirty="0" smtClean="0">
                <a:latin typeface="+mj-lt"/>
                <a:cs typeface="Arial" panose="020B0604020202020204" pitchFamily="34" charset="0"/>
              </a:rPr>
              <a:t>Inputs </a:t>
            </a:r>
            <a:r>
              <a:rPr lang="en-US" sz="2000" dirty="0">
                <a:latin typeface="+mj-lt"/>
                <a:cs typeface="Arial" panose="020B0604020202020204" pitchFamily="34" charset="0"/>
              </a:rPr>
              <a:t>on </a:t>
            </a:r>
            <a:r>
              <a:rPr lang="en-US" sz="2000" dirty="0" smtClean="0">
                <a:latin typeface="+mj-lt"/>
                <a:cs typeface="Arial" panose="020B0604020202020204" pitchFamily="34" charset="0"/>
              </a:rPr>
              <a:t>previous </a:t>
            </a:r>
            <a:r>
              <a:rPr lang="en-US" sz="2000" dirty="0" smtClean="0">
                <a:latin typeface="+mj-lt"/>
                <a:cs typeface="Arial" panose="020B0604020202020204" pitchFamily="34" charset="0"/>
              </a:rPr>
              <a:t>gaps in ECVs: </a:t>
            </a:r>
            <a:r>
              <a:rPr lang="en-US" sz="2000" dirty="0" smtClean="0">
                <a:latin typeface="+mj-lt"/>
                <a:cs typeface="Arial" panose="020B0604020202020204" pitchFamily="34" charset="0"/>
              </a:rPr>
              <a:t>above-ground biomass</a:t>
            </a:r>
            <a:r>
              <a:rPr lang="en-US" sz="2000" dirty="0">
                <a:latin typeface="+mj-lt"/>
                <a:cs typeface="Arial" panose="020B0604020202020204" pitchFamily="34" charset="0"/>
              </a:rPr>
              <a:t>, </a:t>
            </a:r>
            <a:r>
              <a:rPr lang="en-US" sz="2000" dirty="0" smtClean="0">
                <a:latin typeface="+mj-lt"/>
                <a:cs typeface="Arial" panose="020B0604020202020204" pitchFamily="34" charset="0"/>
              </a:rPr>
              <a:t>sea-surface </a:t>
            </a:r>
            <a:r>
              <a:rPr lang="en-US" sz="2000" dirty="0">
                <a:latin typeface="+mj-lt"/>
                <a:cs typeface="Arial" panose="020B0604020202020204" pitchFamily="34" charset="0"/>
              </a:rPr>
              <a:t>s</a:t>
            </a:r>
            <a:r>
              <a:rPr lang="en-US" sz="2000" dirty="0" smtClean="0">
                <a:latin typeface="+mj-lt"/>
                <a:cs typeface="Arial" panose="020B0604020202020204" pitchFamily="34" charset="0"/>
              </a:rPr>
              <a:t>alinity</a:t>
            </a:r>
            <a:r>
              <a:rPr lang="en-US" sz="2000" dirty="0">
                <a:latin typeface="+mj-lt"/>
                <a:cs typeface="Arial" panose="020B0604020202020204" pitchFamily="34" charset="0"/>
              </a:rPr>
              <a:t>, </a:t>
            </a:r>
            <a:r>
              <a:rPr lang="en-US" sz="2000" dirty="0" smtClean="0">
                <a:latin typeface="+mj-lt"/>
                <a:cs typeface="Arial" panose="020B0604020202020204" pitchFamily="34" charset="0"/>
              </a:rPr>
              <a:t>lightning </a:t>
            </a:r>
            <a:r>
              <a:rPr lang="en-US" sz="2000" dirty="0">
                <a:latin typeface="+mj-lt"/>
                <a:cs typeface="Arial" panose="020B0604020202020204" pitchFamily="34" charset="0"/>
              </a:rPr>
              <a:t>(previous </a:t>
            </a:r>
            <a:r>
              <a:rPr lang="en-US" sz="2000" dirty="0" smtClean="0">
                <a:latin typeface="+mj-lt"/>
                <a:cs typeface="Arial" panose="020B0604020202020204" pitchFamily="34" charset="0"/>
              </a:rPr>
              <a:t>gaps), and </a:t>
            </a:r>
            <a:r>
              <a:rPr lang="en-US" sz="2000" dirty="0">
                <a:latin typeface="+mj-lt"/>
                <a:cs typeface="Arial" panose="020B0604020202020204" pitchFamily="34" charset="0"/>
              </a:rPr>
              <a:t>p</a:t>
            </a:r>
            <a:r>
              <a:rPr lang="en-US" sz="2000" dirty="0" smtClean="0">
                <a:latin typeface="+mj-lt"/>
                <a:cs typeface="Arial" panose="020B0604020202020204" pitchFamily="34" charset="0"/>
              </a:rPr>
              <a:t>ermafrost (new </a:t>
            </a:r>
            <a:r>
              <a:rPr lang="en-US" sz="2000" dirty="0">
                <a:latin typeface="+mj-lt"/>
                <a:cs typeface="Arial" panose="020B0604020202020204" pitchFamily="34" charset="0"/>
              </a:rPr>
              <a:t>ECV</a:t>
            </a:r>
            <a:r>
              <a:rPr lang="en-US" sz="2000" dirty="0" smtClean="0">
                <a:latin typeface="+mj-lt"/>
                <a:cs typeface="Arial" panose="020B0604020202020204" pitchFamily="34" charset="0"/>
              </a:rPr>
              <a:t>);</a:t>
            </a:r>
            <a:endParaRPr lang="en-US" sz="2000" dirty="0">
              <a:latin typeface="+mj-lt"/>
              <a:cs typeface="Arial" panose="020B0604020202020204" pitchFamily="34" charset="0"/>
            </a:endParaRPr>
          </a:p>
          <a:p>
            <a:r>
              <a:rPr lang="en-US" sz="2000" dirty="0" smtClean="0">
                <a:latin typeface="+mj-lt"/>
                <a:cs typeface="Arial" panose="020B0604020202020204" pitchFamily="34" charset="0"/>
              </a:rPr>
              <a:t>Significant amount of newly planned </a:t>
            </a:r>
            <a:r>
              <a:rPr lang="en-US" sz="2000" dirty="0">
                <a:latin typeface="+mj-lt"/>
                <a:cs typeface="Arial" panose="020B0604020202020204" pitchFamily="34" charset="0"/>
              </a:rPr>
              <a:t>CDRs </a:t>
            </a:r>
            <a:r>
              <a:rPr lang="en-US" sz="2000" dirty="0" smtClean="0">
                <a:latin typeface="+mj-lt"/>
                <a:cs typeface="Arial" panose="020B0604020202020204" pitchFamily="34" charset="0"/>
              </a:rPr>
              <a:t>from </a:t>
            </a:r>
            <a:r>
              <a:rPr lang="en-US" sz="2000" dirty="0">
                <a:latin typeface="+mj-lt"/>
                <a:cs typeface="Arial" panose="020B0604020202020204" pitchFamily="34" charset="0"/>
              </a:rPr>
              <a:t>ESA CCI</a:t>
            </a:r>
            <a:r>
              <a:rPr lang="en-US" sz="2000" dirty="0" smtClean="0">
                <a:latin typeface="+mj-lt"/>
                <a:cs typeface="Arial" panose="020B0604020202020204" pitchFamily="34" charset="0"/>
              </a:rPr>
              <a:t>+ and EC-Copernicus Climate Change Service;</a:t>
            </a:r>
            <a:endParaRPr lang="en-US" sz="2000" dirty="0">
              <a:latin typeface="+mj-lt"/>
              <a:cs typeface="Arial" panose="020B0604020202020204" pitchFamily="34" charset="0"/>
            </a:endParaRPr>
          </a:p>
          <a:p>
            <a:r>
              <a:rPr lang="en-US" sz="2000" dirty="0" smtClean="0">
                <a:latin typeface="+mj-lt"/>
                <a:cs typeface="Arial" panose="020B0604020202020204" pitchFamily="34" charset="0"/>
              </a:rPr>
              <a:t>New </a:t>
            </a:r>
            <a:r>
              <a:rPr lang="en-US" sz="2000" dirty="0">
                <a:latin typeface="+mj-lt"/>
                <a:cs typeface="Arial" panose="020B0604020202020204" pitchFamily="34" charset="0"/>
              </a:rPr>
              <a:t>/ </a:t>
            </a:r>
            <a:r>
              <a:rPr lang="en-US" sz="2000" dirty="0" smtClean="0">
                <a:latin typeface="+mj-lt"/>
                <a:cs typeface="Arial" panose="020B0604020202020204" pitchFamily="34" charset="0"/>
              </a:rPr>
              <a:t>stronger </a:t>
            </a:r>
            <a:r>
              <a:rPr lang="en-US" sz="2000" dirty="0">
                <a:latin typeface="+mj-lt"/>
                <a:cs typeface="Arial" panose="020B0604020202020204" pitchFamily="34" charset="0"/>
              </a:rPr>
              <a:t>contributors: KMA </a:t>
            </a:r>
            <a:r>
              <a:rPr lang="en-US" sz="2000" dirty="0" smtClean="0">
                <a:latin typeface="+mj-lt"/>
                <a:cs typeface="Arial" panose="020B0604020202020204" pitchFamily="34" charset="0"/>
              </a:rPr>
              <a:t>/ JAXA </a:t>
            </a:r>
            <a:r>
              <a:rPr lang="en-US" sz="2000" dirty="0">
                <a:latin typeface="+mj-lt"/>
                <a:cs typeface="Arial" panose="020B0604020202020204" pitchFamily="34" charset="0"/>
              </a:rPr>
              <a:t>and </a:t>
            </a:r>
            <a:r>
              <a:rPr lang="en-US" sz="2000" dirty="0" smtClean="0">
                <a:latin typeface="+mj-lt"/>
                <a:cs typeface="Arial" panose="020B0604020202020204" pitchFamily="34" charset="0"/>
              </a:rPr>
              <a:t>JMA;</a:t>
            </a:r>
            <a:endParaRPr lang="en-US" sz="2000" dirty="0">
              <a:latin typeface="+mj-lt"/>
              <a:cs typeface="Arial" panose="020B0604020202020204" pitchFamily="34" charset="0"/>
            </a:endParaRPr>
          </a:p>
          <a:p>
            <a:r>
              <a:rPr lang="en-US" sz="2000" dirty="0" smtClean="0">
                <a:latin typeface="+mj-lt"/>
                <a:cs typeface="Arial" panose="020B0604020202020204" pitchFamily="34" charset="0"/>
              </a:rPr>
              <a:t>Worked with ~200 </a:t>
            </a:r>
            <a:r>
              <a:rPr lang="en-US" sz="2000" dirty="0" smtClean="0">
                <a:latin typeface="+mj-lt"/>
                <a:cs typeface="Arial" panose="020B0604020202020204" pitchFamily="34" charset="0"/>
              </a:rPr>
              <a:t>responders (64 </a:t>
            </a:r>
            <a:r>
              <a:rPr lang="en-US" sz="2000" dirty="0">
                <a:latin typeface="+mj-lt"/>
                <a:cs typeface="Arial" panose="020B0604020202020204" pitchFamily="34" charset="0"/>
              </a:rPr>
              <a:t>+ 6 </a:t>
            </a:r>
            <a:r>
              <a:rPr lang="en-US" sz="2000" dirty="0" smtClean="0">
                <a:latin typeface="+mj-lt"/>
                <a:cs typeface="Arial" panose="020B0604020202020204" pitchFamily="34" charset="0"/>
              </a:rPr>
              <a:t>replacements newly registered).</a:t>
            </a:r>
            <a:endParaRPr lang="en-US" sz="2000" dirty="0">
              <a:latin typeface="+mj-lt"/>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3800678"/>
              </p:ext>
            </p:extLst>
          </p:nvPr>
        </p:nvGraphicFramePr>
        <p:xfrm>
          <a:off x="445008" y="3978503"/>
          <a:ext cx="11042819" cy="1555750"/>
        </p:xfrm>
        <a:graphic>
          <a:graphicData uri="http://schemas.openxmlformats.org/drawingml/2006/table">
            <a:tbl>
              <a:tblPr>
                <a:tableStyleId>{D113A9D2-9D6B-4929-AA2D-F23B5EE8CBE7}</a:tableStyleId>
              </a:tblPr>
              <a:tblGrid>
                <a:gridCol w="2187226">
                  <a:extLst>
                    <a:ext uri="{9D8B030D-6E8A-4147-A177-3AD203B41FA5}">
                      <a16:colId xmlns:a16="http://schemas.microsoft.com/office/drawing/2014/main" val="2862449675"/>
                    </a:ext>
                  </a:extLst>
                </a:gridCol>
                <a:gridCol w="2820553">
                  <a:extLst>
                    <a:ext uri="{9D8B030D-6E8A-4147-A177-3AD203B41FA5}">
                      <a16:colId xmlns:a16="http://schemas.microsoft.com/office/drawing/2014/main" val="1304042389"/>
                    </a:ext>
                  </a:extLst>
                </a:gridCol>
                <a:gridCol w="1820631">
                  <a:extLst>
                    <a:ext uri="{9D8B030D-6E8A-4147-A177-3AD203B41FA5}">
                      <a16:colId xmlns:a16="http://schemas.microsoft.com/office/drawing/2014/main" val="1507699217"/>
                    </a:ext>
                  </a:extLst>
                </a:gridCol>
                <a:gridCol w="2160552">
                  <a:extLst>
                    <a:ext uri="{9D8B030D-6E8A-4147-A177-3AD203B41FA5}">
                      <a16:colId xmlns:a16="http://schemas.microsoft.com/office/drawing/2014/main" val="841866763"/>
                    </a:ext>
                  </a:extLst>
                </a:gridCol>
                <a:gridCol w="2053857">
                  <a:extLst>
                    <a:ext uri="{9D8B030D-6E8A-4147-A177-3AD203B41FA5}">
                      <a16:colId xmlns:a16="http://schemas.microsoft.com/office/drawing/2014/main" val="3637094156"/>
                    </a:ext>
                  </a:extLst>
                </a:gridCol>
              </a:tblGrid>
              <a:tr h="249080">
                <a:tc gridSpan="2">
                  <a:txBody>
                    <a:bodyPr/>
                    <a:lstStyle/>
                    <a:p>
                      <a:pPr algn="ctr" fontAlgn="ctr"/>
                      <a:r>
                        <a:rPr lang="en-GB" sz="2000" b="1" u="none" strike="noStrike" dirty="0" smtClean="0">
                          <a:effectLst/>
                        </a:rPr>
                        <a:t>Total</a:t>
                      </a:r>
                      <a:r>
                        <a:rPr lang="en-GB" sz="2000" b="1" u="none" strike="noStrike" baseline="0" dirty="0" smtClean="0">
                          <a:effectLst/>
                        </a:rPr>
                        <a:t> number of data records worked on</a:t>
                      </a:r>
                      <a:endParaRPr lang="en-GB"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GB" sz="16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GB" sz="2000" b="1" u="none" strike="noStrike" dirty="0" smtClean="0">
                          <a:effectLst/>
                        </a:rPr>
                        <a:t>Available</a:t>
                      </a:r>
                      <a:r>
                        <a:rPr lang="en-GB" sz="2000" b="1" u="none" strike="noStrike" baseline="0" dirty="0" smtClean="0">
                          <a:effectLst/>
                        </a:rPr>
                        <a:t> data records for gap analysis</a:t>
                      </a:r>
                      <a:endParaRPr lang="en-GB"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GB" sz="16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l" fontAlgn="b"/>
                      <a:endParaRPr lang="en-GB" sz="16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32939864"/>
                  </a:ext>
                </a:extLst>
              </a:tr>
              <a:tr h="249080">
                <a:tc rowSpan="4">
                  <a:txBody>
                    <a:bodyPr/>
                    <a:lstStyle/>
                    <a:p>
                      <a:pPr algn="ctr" fontAlgn="ctr"/>
                      <a:r>
                        <a:rPr lang="en-GB" sz="2000" u="none" strike="noStrike" dirty="0" smtClean="0">
                          <a:effectLst/>
                        </a:rPr>
                        <a:t>1396 </a:t>
                      </a:r>
                      <a:r>
                        <a:rPr lang="en-GB" sz="2000" u="none" strike="noStrike" dirty="0">
                          <a:effectLst/>
                        </a:rPr>
                        <a:t>records</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2000" u="none" strike="noStrike" dirty="0">
                          <a:effectLst/>
                        </a:rPr>
                        <a:t>976* inherited (#2)</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2000" u="none" strike="noStrike" dirty="0" smtClean="0">
                          <a:effectLst/>
                        </a:rPr>
                        <a:t>943</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u="none" strike="noStrike" dirty="0">
                          <a:effectLst/>
                        </a:rPr>
                        <a:t>649 existing</a:t>
                      </a:r>
                      <a:endParaRPr lang="en-GB" sz="2000" b="1" i="0" u="none" strike="noStrike" dirty="0">
                        <a:solidFill>
                          <a:srgbClr val="548235"/>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en-GB" sz="2000" u="none" strike="noStrike" dirty="0" smtClean="0">
                          <a:effectLst/>
                        </a:rPr>
                        <a:t>1300</a:t>
                      </a:r>
                      <a:r>
                        <a:rPr lang="en-GB" sz="2000" u="none" strike="noStrike" baseline="0" dirty="0" smtClean="0">
                          <a:effectLst/>
                        </a:rPr>
                        <a:t> </a:t>
                      </a:r>
                      <a:r>
                        <a:rPr lang="en-GB" sz="2000" u="none" strike="noStrike" dirty="0" smtClean="0">
                          <a:effectLst/>
                        </a:rPr>
                        <a:t>records</a:t>
                      </a:r>
                      <a:endParaRPr lang="en-GB" sz="2000" b="0" i="0" u="none" strike="noStrike" dirty="0">
                        <a:solidFill>
                          <a:srgbClr val="C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37744"/>
                  </a:ext>
                </a:extLst>
              </a:tr>
              <a:tr h="24908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2000" u="none" strike="noStrike" dirty="0">
                          <a:effectLst/>
                        </a:rPr>
                        <a:t>294 planned</a:t>
                      </a:r>
                      <a:endParaRPr lang="en-GB" sz="2000" b="0" i="0" u="none" strike="noStrike" dirty="0">
                        <a:solidFill>
                          <a:srgbClr val="80808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178803424"/>
                  </a:ext>
                </a:extLst>
              </a:tr>
              <a:tr h="249080">
                <a:tc vMerge="1">
                  <a:txBody>
                    <a:bodyPr/>
                    <a:lstStyle/>
                    <a:p>
                      <a:endParaRPr lang="en-GB"/>
                    </a:p>
                  </a:txBody>
                  <a:tcPr/>
                </a:tc>
                <a:tc rowSpan="2">
                  <a:txBody>
                    <a:bodyPr/>
                    <a:lstStyle/>
                    <a:p>
                      <a:pPr algn="ctr" fontAlgn="ctr"/>
                      <a:r>
                        <a:rPr lang="en-GB" sz="2000" u="none" strike="noStrike" dirty="0" smtClean="0">
                          <a:effectLst/>
                        </a:rPr>
                        <a:t>420 </a:t>
                      </a:r>
                      <a:r>
                        <a:rPr lang="en-GB" sz="2000" u="none" strike="noStrike" dirty="0">
                          <a:effectLst/>
                        </a:rPr>
                        <a:t>new (#3)</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2000" u="none" strike="noStrike" dirty="0" smtClean="0">
                          <a:effectLst/>
                        </a:rPr>
                        <a:t>357</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u="none" strike="noStrike" dirty="0" smtClean="0">
                          <a:effectLst/>
                        </a:rPr>
                        <a:t>172 </a:t>
                      </a:r>
                      <a:r>
                        <a:rPr lang="en-GB" sz="2000" u="none" strike="noStrike" dirty="0">
                          <a:effectLst/>
                        </a:rPr>
                        <a:t>existing</a:t>
                      </a:r>
                      <a:endParaRPr lang="en-GB" sz="2000" b="1" i="0" u="none" strike="noStrike" dirty="0">
                        <a:solidFill>
                          <a:srgbClr val="548235"/>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631486036"/>
                  </a:ext>
                </a:extLst>
              </a:tr>
              <a:tr h="24908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2000" u="none" strike="noStrike" dirty="0" smtClean="0">
                          <a:effectLst/>
                        </a:rPr>
                        <a:t>185 </a:t>
                      </a:r>
                      <a:r>
                        <a:rPr lang="en-GB" sz="2000" u="none" strike="noStrike" dirty="0">
                          <a:effectLst/>
                        </a:rPr>
                        <a:t>planned</a:t>
                      </a:r>
                      <a:endParaRPr lang="en-GB" sz="2000" b="0" i="0" u="none" strike="noStrike" dirty="0">
                        <a:solidFill>
                          <a:srgbClr val="80808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828242801"/>
                  </a:ext>
                </a:extLst>
              </a:tr>
            </a:tbl>
          </a:graphicData>
        </a:graphic>
      </p:graphicFrame>
      <p:sp>
        <p:nvSpPr>
          <p:cNvPr id="8" name="Rectangle 7"/>
          <p:cNvSpPr/>
          <p:nvPr/>
        </p:nvSpPr>
        <p:spPr>
          <a:xfrm>
            <a:off x="1032819" y="5728253"/>
            <a:ext cx="6630341" cy="400110"/>
          </a:xfrm>
          <a:prstGeom prst="rect">
            <a:avLst/>
          </a:prstGeom>
        </p:spPr>
        <p:txBody>
          <a:bodyPr wrap="none">
            <a:spAutoFit/>
          </a:bodyPr>
          <a:lstStyle/>
          <a:p>
            <a:r>
              <a:rPr lang="en-US" sz="2000" dirty="0" smtClean="0">
                <a:solidFill>
                  <a:schemeClr val="tx2"/>
                </a:solidFill>
              </a:rPr>
              <a:t>*(</a:t>
            </a:r>
            <a:r>
              <a:rPr lang="en-US" sz="2000" dirty="0">
                <a:solidFill>
                  <a:schemeClr val="tx2"/>
                </a:solidFill>
              </a:rPr>
              <a:t>913 published + 63 non finished/verified from Cycle #2)</a:t>
            </a:r>
          </a:p>
        </p:txBody>
      </p:sp>
    </p:spTree>
    <p:extLst>
      <p:ext uri="{BB962C8B-B14F-4D97-AF65-F5344CB8AC3E}">
        <p14:creationId xmlns:p14="http://schemas.microsoft.com/office/powerpoint/2010/main" val="453943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5</a:t>
            </a:fld>
            <a:endParaRPr lang="en-US" dirty="0">
              <a:solidFill>
                <a:srgbClr val="1F497D"/>
              </a:solidFill>
            </a:endParaRPr>
          </a:p>
        </p:txBody>
      </p:sp>
      <p:sp>
        <p:nvSpPr>
          <p:cNvPr id="4" name="Content Placeholder 3"/>
          <p:cNvSpPr>
            <a:spLocks noGrp="1"/>
          </p:cNvSpPr>
          <p:nvPr>
            <p:ph sz="quarter" idx="11"/>
          </p:nvPr>
        </p:nvSpPr>
        <p:spPr/>
        <p:txBody>
          <a:bodyPr/>
          <a:lstStyle/>
          <a:p>
            <a:r>
              <a:rPr lang="en-GB" dirty="0" smtClean="0"/>
              <a:t>ECV Inventory and Gap Analysis</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182853266"/>
              </p:ext>
            </p:extLst>
          </p:nvPr>
        </p:nvGraphicFramePr>
        <p:xfrm>
          <a:off x="128016" y="1682774"/>
          <a:ext cx="5080000" cy="4629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91749195"/>
              </p:ext>
            </p:extLst>
          </p:nvPr>
        </p:nvGraphicFramePr>
        <p:xfrm>
          <a:off x="4169664" y="1682774"/>
          <a:ext cx="5468112"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954008" y="2566188"/>
            <a:ext cx="3136392" cy="3785652"/>
          </a:xfrm>
          <a:prstGeom prst="rect">
            <a:avLst/>
          </a:prstGeom>
        </p:spPr>
        <p:txBody>
          <a:bodyPr wrap="square">
            <a:spAutoFit/>
          </a:bodyPr>
          <a:lstStyle/>
          <a:p>
            <a:r>
              <a:rPr lang="en-US" sz="2000" dirty="0" smtClean="0">
                <a:solidFill>
                  <a:srgbClr val="002569"/>
                </a:solidFill>
                <a:latin typeface="+mj-lt"/>
                <a:ea typeface="Arial Bold"/>
                <a:cs typeface="Arial" panose="020B0604020202020204" pitchFamily="34" charset="0"/>
                <a:sym typeface="Arial Bold"/>
              </a:rPr>
              <a:t>ECV </a:t>
            </a:r>
            <a:r>
              <a:rPr lang="en-US" sz="2000" dirty="0">
                <a:solidFill>
                  <a:srgbClr val="002569"/>
                </a:solidFill>
                <a:latin typeface="+mj-lt"/>
                <a:ea typeface="Arial Bold"/>
                <a:cs typeface="Arial" panose="020B0604020202020204" pitchFamily="34" charset="0"/>
                <a:sym typeface="Arial Bold"/>
              </a:rPr>
              <a:t>Inventory contains:</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72% CDRs </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28% ICDRs</a:t>
            </a:r>
          </a:p>
          <a:p>
            <a:r>
              <a:rPr lang="en-US" sz="2000" dirty="0">
                <a:solidFill>
                  <a:srgbClr val="002569"/>
                </a:solidFill>
                <a:latin typeface="+mj-lt"/>
                <a:ea typeface="Arial Bold"/>
                <a:cs typeface="Arial" panose="020B0604020202020204" pitchFamily="34" charset="0"/>
                <a:sym typeface="Arial Bold"/>
              </a:rPr>
              <a:t> </a:t>
            </a:r>
          </a:p>
          <a:p>
            <a:r>
              <a:rPr lang="en-US" sz="2000" dirty="0" smtClean="0">
                <a:solidFill>
                  <a:srgbClr val="002569"/>
                </a:solidFill>
                <a:latin typeface="+mj-lt"/>
                <a:ea typeface="Arial Bold"/>
                <a:cs typeface="Arial" panose="020B0604020202020204" pitchFamily="34" charset="0"/>
                <a:sym typeface="Arial Bold"/>
              </a:rPr>
              <a:t>CDR length:</a:t>
            </a:r>
            <a:r>
              <a:rPr lang="en-US" sz="2000" dirty="0">
                <a:solidFill>
                  <a:srgbClr val="002569"/>
                </a:solidFill>
                <a:latin typeface="+mj-lt"/>
                <a:ea typeface="Arial Bold"/>
                <a:cs typeface="Arial" panose="020B0604020202020204" pitchFamily="34" charset="0"/>
                <a:sym typeface="Arial Bold"/>
              </a:rPr>
              <a:t>       </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27% &lt; 10 years</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73% &gt;= 10 years</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33% &gt;= 20 years</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18% &gt;= 30 </a:t>
            </a:r>
            <a:r>
              <a:rPr lang="en-US" sz="2000" dirty="0" smtClean="0">
                <a:solidFill>
                  <a:srgbClr val="002569"/>
                </a:solidFill>
                <a:latin typeface="+mj-lt"/>
                <a:ea typeface="Arial Bold"/>
                <a:cs typeface="Arial" panose="020B0604020202020204" pitchFamily="34" charset="0"/>
                <a:sym typeface="Arial Bold"/>
              </a:rPr>
              <a:t>years</a:t>
            </a:r>
          </a:p>
          <a:p>
            <a:endParaRPr lang="en-US" sz="2000" dirty="0" smtClean="0">
              <a:solidFill>
                <a:srgbClr val="002569"/>
              </a:solidFill>
              <a:latin typeface="+mj-lt"/>
              <a:ea typeface="Arial Bold"/>
              <a:cs typeface="Arial" panose="020B0604020202020204" pitchFamily="34" charset="0"/>
              <a:sym typeface="Arial Bold"/>
            </a:endParaRPr>
          </a:p>
          <a:p>
            <a:r>
              <a:rPr lang="en-US" sz="2000" dirty="0" smtClean="0">
                <a:solidFill>
                  <a:srgbClr val="002569"/>
                </a:solidFill>
                <a:latin typeface="+mj-lt"/>
                <a:ea typeface="Arial Bold"/>
                <a:cs typeface="Arial" panose="020B0604020202020204" pitchFamily="34" charset="0"/>
                <a:sym typeface="Arial Bold"/>
              </a:rPr>
              <a:t>Maximum length possible: ~50 years.</a:t>
            </a:r>
            <a:endParaRPr lang="en-US" sz="2000" dirty="0">
              <a:solidFill>
                <a:srgbClr val="002569"/>
              </a:solidFill>
              <a:latin typeface="+mj-lt"/>
              <a:ea typeface="Arial Bold"/>
              <a:cs typeface="Arial" panose="020B0604020202020204" pitchFamily="34" charset="0"/>
              <a:sym typeface="Arial Bold"/>
            </a:endParaRPr>
          </a:p>
        </p:txBody>
      </p:sp>
    </p:spTree>
    <p:extLst>
      <p:ext uri="{BB962C8B-B14F-4D97-AF65-F5344CB8AC3E}">
        <p14:creationId xmlns:p14="http://schemas.microsoft.com/office/powerpoint/2010/main" val="175792890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6</a:t>
            </a:fld>
            <a:endParaRPr lang="en-US" dirty="0">
              <a:solidFill>
                <a:srgbClr val="1F497D"/>
              </a:solidFill>
            </a:endParaRPr>
          </a:p>
        </p:txBody>
      </p:sp>
      <p:sp>
        <p:nvSpPr>
          <p:cNvPr id="4" name="Content Placeholder 3"/>
          <p:cNvSpPr>
            <a:spLocks noGrp="1"/>
          </p:cNvSpPr>
          <p:nvPr>
            <p:ph sz="quarter" idx="11"/>
          </p:nvPr>
        </p:nvSpPr>
        <p:spPr/>
        <p:txBody>
          <a:bodyPr/>
          <a:lstStyle/>
          <a:p>
            <a:r>
              <a:rPr lang="en-GB" dirty="0"/>
              <a:t>ECV Inventory and Gap Analysis</a:t>
            </a:r>
          </a:p>
        </p:txBody>
      </p:sp>
      <p:pic>
        <p:nvPicPr>
          <p:cNvPr id="5" name="Picture 4"/>
          <p:cNvPicPr>
            <a:picLocks noChangeAspect="1"/>
          </p:cNvPicPr>
          <p:nvPr/>
        </p:nvPicPr>
        <p:blipFill>
          <a:blip r:embed="rId3"/>
          <a:stretch>
            <a:fillRect/>
          </a:stretch>
        </p:blipFill>
        <p:spPr>
          <a:xfrm>
            <a:off x="0" y="1291129"/>
            <a:ext cx="3086100" cy="3976688"/>
          </a:xfrm>
          <a:prstGeom prst="rect">
            <a:avLst/>
          </a:prstGeom>
        </p:spPr>
      </p:pic>
      <p:grpSp>
        <p:nvGrpSpPr>
          <p:cNvPr id="6" name="Group 5"/>
          <p:cNvGrpSpPr/>
          <p:nvPr/>
        </p:nvGrpSpPr>
        <p:grpSpPr>
          <a:xfrm>
            <a:off x="1354912" y="3159128"/>
            <a:ext cx="4767828" cy="3096344"/>
            <a:chOff x="467544" y="1412776"/>
            <a:chExt cx="4767828" cy="3096344"/>
          </a:xfrm>
        </p:grpSpPr>
        <p:pic>
          <p:nvPicPr>
            <p:cNvPr id="7" name="Picture 6"/>
            <p:cNvPicPr>
              <a:picLocks noChangeAspect="1"/>
            </p:cNvPicPr>
            <p:nvPr/>
          </p:nvPicPr>
          <p:blipFill>
            <a:blip r:embed="rId4"/>
            <a:stretch>
              <a:fillRect/>
            </a:stretch>
          </p:blipFill>
          <p:spPr>
            <a:xfrm>
              <a:off x="472500" y="1443283"/>
              <a:ext cx="4762872" cy="2984629"/>
            </a:xfrm>
            <a:prstGeom prst="rect">
              <a:avLst/>
            </a:prstGeom>
            <a:effectLst>
              <a:outerShdw blurRad="63500" sx="102000" sy="102000" algn="ctr" rotWithShape="0">
                <a:prstClr val="black">
                  <a:alpha val="40000"/>
                </a:prstClr>
              </a:outerShdw>
            </a:effectLst>
          </p:spPr>
        </p:pic>
        <p:sp>
          <p:nvSpPr>
            <p:cNvPr id="8" name="Oval 7"/>
            <p:cNvSpPr/>
            <p:nvPr/>
          </p:nvSpPr>
          <p:spPr>
            <a:xfrm>
              <a:off x="472500" y="1412776"/>
              <a:ext cx="4762872" cy="720080"/>
            </a:xfrm>
            <a:prstGeom prst="ellipse">
              <a:avLst/>
            </a:pr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67544" y="2060848"/>
              <a:ext cx="4762872" cy="720080"/>
            </a:xfrm>
            <a:prstGeom prst="ellipse">
              <a:avLst/>
            </a:prstGeom>
            <a:noFill/>
            <a:ln w="28575">
              <a:solidFill>
                <a:srgbClr val="E6931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67544" y="2708920"/>
              <a:ext cx="4762872" cy="1800200"/>
            </a:xfrm>
            <a:prstGeom prst="ellipse">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3"/>
          <p:cNvSpPr>
            <a:spLocks noGrp="1"/>
          </p:cNvSpPr>
          <p:nvPr>
            <p:ph sz="quarter" idx="4294967295"/>
          </p:nvPr>
        </p:nvSpPr>
        <p:spPr>
          <a:xfrm>
            <a:off x="3086100" y="1346563"/>
            <a:ext cx="6800850" cy="936625"/>
          </a:xfrm>
        </p:spPr>
        <p:txBody>
          <a:bodyPr>
            <a:normAutofit/>
          </a:bodyPr>
          <a:lstStyle/>
          <a:p>
            <a:pPr lvl="1"/>
            <a:r>
              <a:rPr lang="en-US" sz="2000" dirty="0">
                <a:solidFill>
                  <a:schemeClr val="accent1"/>
                </a:solidFill>
                <a:latin typeface="+mj-lt"/>
              </a:rPr>
              <a:t>Automatic assessment</a:t>
            </a:r>
          </a:p>
          <a:p>
            <a:pPr lvl="1"/>
            <a:r>
              <a:rPr lang="en-US" sz="2000" dirty="0">
                <a:solidFill>
                  <a:schemeClr val="accent1"/>
                </a:solidFill>
                <a:latin typeface="+mj-lt"/>
              </a:rPr>
              <a:t>Statistical analysis tools and graphical </a:t>
            </a:r>
            <a:r>
              <a:rPr lang="en-US" sz="2000" dirty="0" smtClean="0">
                <a:solidFill>
                  <a:schemeClr val="accent1"/>
                </a:solidFill>
                <a:latin typeface="+mj-lt"/>
              </a:rPr>
              <a:t>display</a:t>
            </a:r>
            <a:endParaRPr lang="en-US" sz="2000" dirty="0">
              <a:solidFill>
                <a:schemeClr val="accent1"/>
              </a:solidFill>
              <a:latin typeface="+mj-lt"/>
            </a:endParaRPr>
          </a:p>
        </p:txBody>
      </p:sp>
      <p:cxnSp>
        <p:nvCxnSpPr>
          <p:cNvPr id="14" name="Straight Arrow Connector 13"/>
          <p:cNvCxnSpPr/>
          <p:nvPr/>
        </p:nvCxnSpPr>
        <p:spPr>
          <a:xfrm flipV="1">
            <a:off x="4032504" y="2160217"/>
            <a:ext cx="448056" cy="906446"/>
          </a:xfrm>
          <a:prstGeom prst="straightConnector1">
            <a:avLst/>
          </a:prstGeom>
          <a:noFill/>
          <a:ln w="57150" cap="flat">
            <a:solidFill>
              <a:schemeClr val="accent1"/>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1" name="Content Placeholder 3"/>
          <p:cNvSpPr txBox="1">
            <a:spLocks/>
          </p:cNvSpPr>
          <p:nvPr/>
        </p:nvSpPr>
        <p:spPr>
          <a:xfrm>
            <a:off x="6510528" y="2338622"/>
            <a:ext cx="5462016" cy="123065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buFont typeface="Arial" panose="020B0604020202020204" pitchFamily="34" charset="0"/>
              <a:buChar char="•"/>
            </a:pPr>
            <a:r>
              <a:rPr lang="en-US" sz="2200" dirty="0">
                <a:solidFill>
                  <a:srgbClr val="E6931A"/>
                </a:solidFill>
                <a:latin typeface="+mj-lt"/>
              </a:rPr>
              <a:t>Statistical analysis tools and graphical </a:t>
            </a:r>
            <a:r>
              <a:rPr lang="en-US" sz="2200" dirty="0" smtClean="0">
                <a:solidFill>
                  <a:srgbClr val="E6931A"/>
                </a:solidFill>
                <a:latin typeface="+mj-lt"/>
              </a:rPr>
              <a:t>display </a:t>
            </a:r>
            <a:r>
              <a:rPr lang="en-US" sz="2200" dirty="0">
                <a:solidFill>
                  <a:srgbClr val="E6931A"/>
                </a:solidFill>
                <a:latin typeface="+mj-lt"/>
              </a:rPr>
              <a:t>on the web interface </a:t>
            </a:r>
            <a:r>
              <a:rPr lang="en-US" sz="2200" dirty="0" smtClean="0">
                <a:solidFill>
                  <a:srgbClr val="E6931A"/>
                </a:solidFill>
                <a:latin typeface="+mj-lt"/>
              </a:rPr>
              <a:t>;</a:t>
            </a:r>
            <a:endParaRPr lang="en-US" sz="2200" dirty="0">
              <a:solidFill>
                <a:srgbClr val="E6931A"/>
              </a:solidFill>
            </a:endParaRPr>
          </a:p>
          <a:p>
            <a:pPr lvl="1">
              <a:buFont typeface="Arial" panose="020B0604020202020204" pitchFamily="34" charset="0"/>
              <a:buChar char="•"/>
            </a:pPr>
            <a:r>
              <a:rPr lang="en-US" sz="2200" dirty="0" smtClean="0">
                <a:solidFill>
                  <a:srgbClr val="E6931A"/>
                </a:solidFill>
                <a:latin typeface="+mj-lt"/>
              </a:rPr>
              <a:t>Analysis of delta to version #2;</a:t>
            </a:r>
            <a:endParaRPr lang="en-US" sz="2200" dirty="0">
              <a:solidFill>
                <a:srgbClr val="E6931A"/>
              </a:solidFill>
              <a:latin typeface="+mj-lt"/>
            </a:endParaRPr>
          </a:p>
          <a:p>
            <a:endParaRPr lang="en-GB" sz="1800" dirty="0">
              <a:solidFill>
                <a:srgbClr val="E6931A"/>
              </a:solidFill>
            </a:endParaRPr>
          </a:p>
        </p:txBody>
      </p:sp>
      <p:sp>
        <p:nvSpPr>
          <p:cNvPr id="22" name="Content Placeholder 3"/>
          <p:cNvSpPr txBox="1">
            <a:spLocks/>
          </p:cNvSpPr>
          <p:nvPr/>
        </p:nvSpPr>
        <p:spPr>
          <a:xfrm>
            <a:off x="6263640" y="3624706"/>
            <a:ext cx="5826760" cy="3233294"/>
          </a:xfrm>
          <a:prstGeom prst="rect">
            <a:avLst/>
          </a:prstGeom>
        </p:spPr>
        <p:txBody>
          <a:bodyPr vert="horz">
            <a:normAutofit fontScale="850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500" dirty="0">
                <a:solidFill>
                  <a:srgbClr val="C00000"/>
                </a:solidFill>
                <a:latin typeface="+mj-lt"/>
              </a:rPr>
              <a:t>Detailed analysis per ECV / ECV </a:t>
            </a:r>
            <a:r>
              <a:rPr lang="en-US" sz="2500" dirty="0" smtClean="0">
                <a:solidFill>
                  <a:srgbClr val="C00000"/>
                </a:solidFill>
                <a:latin typeface="+mj-lt"/>
              </a:rPr>
              <a:t>Product</a:t>
            </a:r>
            <a:r>
              <a:rPr lang="en-US" sz="2500" dirty="0" smtClean="0">
                <a:solidFill>
                  <a:srgbClr val="C00000"/>
                </a:solidFill>
                <a:latin typeface="+mj-lt"/>
              </a:rPr>
              <a:t>:</a:t>
            </a:r>
            <a:endParaRPr lang="en-US" sz="2500" dirty="0">
              <a:solidFill>
                <a:srgbClr val="C00000"/>
              </a:solidFill>
              <a:latin typeface="+mj-lt"/>
            </a:endParaRPr>
          </a:p>
          <a:p>
            <a:pPr lvl="1">
              <a:buClr>
                <a:srgbClr val="FF0000"/>
              </a:buClr>
              <a:buSzPct val="100000"/>
              <a:buFont typeface="Arial" panose="020B0604020202020204" pitchFamily="34" charset="0"/>
              <a:buChar char="•"/>
            </a:pPr>
            <a:r>
              <a:rPr lang="en-US" sz="2500" dirty="0" smtClean="0">
                <a:solidFill>
                  <a:srgbClr val="C00000"/>
                </a:solidFill>
                <a:latin typeface="+mj-lt"/>
              </a:rPr>
              <a:t>Assesses </a:t>
            </a:r>
            <a:r>
              <a:rPr lang="en-US" sz="2500" dirty="0">
                <a:solidFill>
                  <a:srgbClr val="C00000"/>
                </a:solidFill>
                <a:latin typeface="+mj-lt"/>
              </a:rPr>
              <a:t>progress for 8 ECVs addressed last year;</a:t>
            </a:r>
          </a:p>
          <a:p>
            <a:pPr lvl="1">
              <a:buClr>
                <a:srgbClr val="FF0000"/>
              </a:buClr>
              <a:buSzPct val="100000"/>
              <a:buFont typeface="Arial" panose="020B0604020202020204" pitchFamily="34" charset="0"/>
              <a:buChar char="•"/>
            </a:pPr>
            <a:r>
              <a:rPr lang="en-US" sz="2500" dirty="0">
                <a:solidFill>
                  <a:srgbClr val="C00000"/>
                </a:solidFill>
                <a:latin typeface="+mj-lt"/>
              </a:rPr>
              <a:t>Selected 13 </a:t>
            </a:r>
            <a:r>
              <a:rPr lang="en-US" sz="2500" dirty="0" smtClean="0">
                <a:solidFill>
                  <a:srgbClr val="C00000"/>
                </a:solidFill>
                <a:latin typeface="+mj-lt"/>
              </a:rPr>
              <a:t>additional ECVs </a:t>
            </a:r>
            <a:r>
              <a:rPr lang="en-US" sz="2500" dirty="0">
                <a:solidFill>
                  <a:srgbClr val="C00000"/>
                </a:solidFill>
                <a:latin typeface="+mj-lt"/>
              </a:rPr>
              <a:t>(5 atmosphere, 5 land, 3 ocean) not addressed before that are specifically part of </a:t>
            </a:r>
            <a:r>
              <a:rPr lang="en-US" sz="2500" dirty="0" smtClean="0">
                <a:solidFill>
                  <a:srgbClr val="C00000"/>
                </a:solidFill>
                <a:latin typeface="+mj-lt"/>
              </a:rPr>
              <a:t>2016 GCOS-IP </a:t>
            </a:r>
            <a:r>
              <a:rPr lang="en-US" sz="2500" dirty="0" smtClean="0">
                <a:solidFill>
                  <a:srgbClr val="C00000"/>
                </a:solidFill>
                <a:latin typeface="+mj-lt"/>
              </a:rPr>
              <a:t>actions;</a:t>
            </a:r>
            <a:endParaRPr lang="en-US" sz="2500" dirty="0">
              <a:solidFill>
                <a:srgbClr val="C00000"/>
              </a:solidFill>
              <a:latin typeface="+mj-lt"/>
            </a:endParaRPr>
          </a:p>
          <a:p>
            <a:pPr lvl="1">
              <a:buClr>
                <a:srgbClr val="FF0000"/>
              </a:buClr>
              <a:buSzPct val="100000"/>
              <a:buFont typeface="Arial" panose="020B0604020202020204" pitchFamily="34" charset="0"/>
              <a:buChar char="•"/>
            </a:pPr>
            <a:r>
              <a:rPr lang="en-US" sz="2500" dirty="0" smtClean="0">
                <a:solidFill>
                  <a:srgbClr val="C00000"/>
                </a:solidFill>
                <a:latin typeface="+mj-lt"/>
              </a:rPr>
              <a:t>Postponed </a:t>
            </a:r>
            <a:r>
              <a:rPr lang="en-US" sz="2500" dirty="0" smtClean="0">
                <a:solidFill>
                  <a:srgbClr val="C00000"/>
                </a:solidFill>
                <a:latin typeface="+mj-lt"/>
              </a:rPr>
              <a:t>2 land (FAPAR, Glaciers) and may need to </a:t>
            </a:r>
            <a:r>
              <a:rPr lang="en-US" sz="2500" dirty="0" smtClean="0">
                <a:solidFill>
                  <a:srgbClr val="C00000"/>
                </a:solidFill>
                <a:latin typeface="+mj-lt"/>
              </a:rPr>
              <a:t>postpone </a:t>
            </a:r>
            <a:r>
              <a:rPr lang="en-US" sz="2500" dirty="0" smtClean="0">
                <a:solidFill>
                  <a:srgbClr val="C00000"/>
                </a:solidFill>
                <a:latin typeface="+mj-lt"/>
              </a:rPr>
              <a:t>2 atmosphere (surface wind, lightning) due to missing support.</a:t>
            </a:r>
            <a:endParaRPr lang="en-US" sz="2500" dirty="0">
              <a:solidFill>
                <a:srgbClr val="C00000"/>
              </a:solidFill>
              <a:latin typeface="+mj-lt"/>
            </a:endParaRPr>
          </a:p>
          <a:p>
            <a:pPr lvl="1"/>
            <a:endParaRPr lang="en-US" sz="1800" dirty="0">
              <a:solidFill>
                <a:srgbClr val="C00000"/>
              </a:solidFill>
            </a:endParaRPr>
          </a:p>
          <a:p>
            <a:pPr marL="274320" lvl="1" indent="0">
              <a:buNone/>
            </a:pPr>
            <a:endParaRPr lang="en-US" sz="1800" dirty="0">
              <a:solidFill>
                <a:srgbClr val="C00000"/>
              </a:solidFill>
            </a:endParaRPr>
          </a:p>
        </p:txBody>
      </p:sp>
      <p:cxnSp>
        <p:nvCxnSpPr>
          <p:cNvPr id="23" name="Straight Arrow Connector 22"/>
          <p:cNvCxnSpPr/>
          <p:nvPr/>
        </p:nvCxnSpPr>
        <p:spPr>
          <a:xfrm flipV="1">
            <a:off x="5894411" y="2907792"/>
            <a:ext cx="1009309" cy="1117632"/>
          </a:xfrm>
          <a:prstGeom prst="straightConnector1">
            <a:avLst/>
          </a:prstGeom>
          <a:noFill/>
          <a:ln w="57150" cap="flat">
            <a:solidFill>
              <a:srgbClr val="FFC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5" name="Straight Arrow Connector 24"/>
          <p:cNvCxnSpPr/>
          <p:nvPr/>
        </p:nvCxnSpPr>
        <p:spPr>
          <a:xfrm>
            <a:off x="4811950" y="5813364"/>
            <a:ext cx="1806020" cy="80058"/>
          </a:xfrm>
          <a:prstGeom prst="straightConnector1">
            <a:avLst/>
          </a:prstGeom>
          <a:noFill/>
          <a:ln w="5715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9374802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7</a:t>
            </a:fld>
            <a:endParaRPr lang="en-US" dirty="0">
              <a:solidFill>
                <a:srgbClr val="1F497D"/>
              </a:solidFill>
            </a:endParaRPr>
          </a:p>
        </p:txBody>
      </p:sp>
      <p:sp>
        <p:nvSpPr>
          <p:cNvPr id="4" name="Content Placeholder 3"/>
          <p:cNvSpPr>
            <a:spLocks noGrp="1"/>
          </p:cNvSpPr>
          <p:nvPr>
            <p:ph sz="quarter" idx="11"/>
          </p:nvPr>
        </p:nvSpPr>
        <p:spPr>
          <a:xfrm>
            <a:off x="2276673" y="332110"/>
            <a:ext cx="7836591" cy="533400"/>
          </a:xfrm>
        </p:spPr>
        <p:txBody>
          <a:bodyPr/>
          <a:lstStyle/>
          <a:p>
            <a:r>
              <a:rPr lang="en-GB" dirty="0" smtClean="0"/>
              <a:t>Schedule for Gap Analysis and Coordinated Action Plan</a:t>
            </a:r>
            <a:endParaRPr lang="en-GB" dirty="0"/>
          </a:p>
        </p:txBody>
      </p:sp>
      <p:graphicFrame>
        <p:nvGraphicFramePr>
          <p:cNvPr id="5" name="Diagram 4"/>
          <p:cNvGraphicFramePr/>
          <p:nvPr>
            <p:extLst>
              <p:ext uri="{D42A27DB-BD31-4B8C-83A1-F6EECF244321}">
                <p14:modId xmlns:p14="http://schemas.microsoft.com/office/powerpoint/2010/main" val="2888864196"/>
              </p:ext>
            </p:extLst>
          </p:nvPr>
        </p:nvGraphicFramePr>
        <p:xfrm>
          <a:off x="1510246" y="2105422"/>
          <a:ext cx="7416824" cy="3256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035744136"/>
              </p:ext>
            </p:extLst>
          </p:nvPr>
        </p:nvGraphicFramePr>
        <p:xfrm>
          <a:off x="1150206" y="5361558"/>
          <a:ext cx="7776864" cy="1239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3021814749"/>
              </p:ext>
            </p:extLst>
          </p:nvPr>
        </p:nvGraphicFramePr>
        <p:xfrm>
          <a:off x="1294222" y="1329110"/>
          <a:ext cx="7560840" cy="9518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p:cNvGraphicFramePr/>
          <p:nvPr>
            <p:extLst>
              <p:ext uri="{D42A27DB-BD31-4B8C-83A1-F6EECF244321}">
                <p14:modId xmlns:p14="http://schemas.microsoft.com/office/powerpoint/2010/main" val="1282139856"/>
              </p:ext>
            </p:extLst>
          </p:nvPr>
        </p:nvGraphicFramePr>
        <p:xfrm>
          <a:off x="286110" y="1545134"/>
          <a:ext cx="1224136" cy="381642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9" name="Straight Connector 8"/>
          <p:cNvCxnSpPr/>
          <p:nvPr/>
        </p:nvCxnSpPr>
        <p:spPr>
          <a:xfrm flipV="1">
            <a:off x="5110646" y="2105422"/>
            <a:ext cx="0" cy="33439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quarter" idx="10"/>
          </p:nvPr>
        </p:nvSpPr>
        <p:spPr>
          <a:xfrm>
            <a:off x="9196697" y="2824744"/>
            <a:ext cx="2868797" cy="1905276"/>
          </a:xfrm>
        </p:spPr>
        <p:txBody>
          <a:bodyPr/>
          <a:lstStyle/>
          <a:p>
            <a:pPr marL="0" indent="0">
              <a:buNone/>
            </a:pPr>
            <a:r>
              <a:rPr lang="en-GB" dirty="0" smtClean="0"/>
              <a:t>Will present the gap analysis report and updated coordinated action plan at 2019 CEOS Plenary but ask CEOS/CGMS Plenaries for virtual endorsement in Q4/2019 after extensive review of </a:t>
            </a:r>
            <a:r>
              <a:rPr lang="en-GB" dirty="0" smtClean="0"/>
              <a:t>documents by agencies.</a:t>
            </a:r>
            <a:endParaRPr lang="en-GB" dirty="0" smtClean="0"/>
          </a:p>
        </p:txBody>
      </p:sp>
    </p:spTree>
    <p:extLst>
      <p:ext uri="{BB962C8B-B14F-4D97-AF65-F5344CB8AC3E}">
        <p14:creationId xmlns:p14="http://schemas.microsoft.com/office/powerpoint/2010/main" val="46804815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8</a:t>
            </a:fld>
            <a:endParaRPr lang="en-US" dirty="0">
              <a:solidFill>
                <a:srgbClr val="1F497D"/>
              </a:solidFill>
            </a:endParaRPr>
          </a:p>
        </p:txBody>
      </p:sp>
      <p:sp>
        <p:nvSpPr>
          <p:cNvPr id="3" name="Content Placeholder 2"/>
          <p:cNvSpPr>
            <a:spLocks noGrp="1"/>
          </p:cNvSpPr>
          <p:nvPr>
            <p:ph sz="quarter" idx="10"/>
          </p:nvPr>
        </p:nvSpPr>
        <p:spPr/>
        <p:txBody>
          <a:bodyPr/>
          <a:lstStyle/>
          <a:p>
            <a:r>
              <a:rPr lang="en-GB" dirty="0" smtClean="0"/>
              <a:t>Observed decline in support to population, verification and </a:t>
            </a:r>
            <a:r>
              <a:rPr lang="en-GB" dirty="0" smtClean="0"/>
              <a:t>gap </a:t>
            </a:r>
            <a:r>
              <a:rPr lang="en-GB" dirty="0" smtClean="0"/>
              <a:t>analysis for ECV Inventory #3 within CEOS/CGMS </a:t>
            </a:r>
            <a:r>
              <a:rPr lang="en-GB" dirty="0" smtClean="0"/>
              <a:t>agencies and bodies;</a:t>
            </a:r>
            <a:endParaRPr lang="en-GB" dirty="0" smtClean="0"/>
          </a:p>
          <a:p>
            <a:r>
              <a:rPr lang="en-GB" dirty="0"/>
              <a:t>E</a:t>
            </a:r>
            <a:r>
              <a:rPr lang="en-GB" dirty="0" smtClean="0"/>
              <a:t>stimated support to the ECV Inventory work is ~ 6.5 PY per annum assuming 220 working days:</a:t>
            </a:r>
          </a:p>
          <a:p>
            <a:pPr lvl="1"/>
            <a:r>
              <a:rPr lang="en-GB" dirty="0" smtClean="0"/>
              <a:t>~2.0 PY, EUMETSAT support;</a:t>
            </a:r>
          </a:p>
          <a:p>
            <a:pPr lvl="1"/>
            <a:r>
              <a:rPr lang="en-GB" dirty="0" smtClean="0"/>
              <a:t>~0.5 PY, </a:t>
            </a:r>
            <a:r>
              <a:rPr lang="en-GB" dirty="0" err="1" smtClean="0"/>
              <a:t>WGClimate</a:t>
            </a:r>
            <a:r>
              <a:rPr lang="en-GB" dirty="0" smtClean="0"/>
              <a:t> members coordinating individual agency contributions;</a:t>
            </a:r>
          </a:p>
          <a:p>
            <a:pPr lvl="1"/>
            <a:r>
              <a:rPr lang="en-GB" dirty="0" smtClean="0"/>
              <a:t>~3.5 PY, ~150 responders in agencies populating and verifying the ECV Inventory (5 working days is assumed for each responder);</a:t>
            </a:r>
          </a:p>
          <a:p>
            <a:pPr lvl="1"/>
            <a:r>
              <a:rPr lang="en-GB" dirty="0" smtClean="0"/>
              <a:t>~0.7 PY, ~30 individuals supporting the gap analysis (two stages (</a:t>
            </a:r>
            <a:r>
              <a:rPr lang="en-GB" dirty="0" err="1" smtClean="0"/>
              <a:t>i</a:t>
            </a:r>
            <a:r>
              <a:rPr lang="en-GB" dirty="0" smtClean="0"/>
              <a:t>) closeness of processes to GCOS guidelines, ii) analysis of individual GCOS ECVs including future need for measurements and missed opportunities)</a:t>
            </a:r>
            <a:r>
              <a:rPr lang="en-GB" dirty="0"/>
              <a:t> (5 working days is assumed for each </a:t>
            </a:r>
            <a:r>
              <a:rPr lang="en-GB" dirty="0" smtClean="0"/>
              <a:t>person);</a:t>
            </a:r>
          </a:p>
          <a:p>
            <a:r>
              <a:rPr lang="en-GB" dirty="0" smtClean="0"/>
              <a:t>It is of high importance that the inventory only contains verified information on which we base recommendations and actions;</a:t>
            </a:r>
          </a:p>
          <a:p>
            <a:r>
              <a:rPr lang="en-GB" dirty="0" smtClean="0"/>
              <a:t>Agencies </a:t>
            </a:r>
            <a:r>
              <a:rPr lang="en-GB" dirty="0"/>
              <a:t>are asked to continue/enhance their support to the ECV </a:t>
            </a:r>
            <a:r>
              <a:rPr lang="en-GB" dirty="0" smtClean="0"/>
              <a:t>Inventory related work </a:t>
            </a:r>
            <a:r>
              <a:rPr lang="en-GB" dirty="0"/>
              <a:t>and to </a:t>
            </a:r>
            <a:r>
              <a:rPr lang="en-GB" dirty="0" smtClean="0"/>
              <a:t>award </a:t>
            </a:r>
            <a:r>
              <a:rPr lang="en-GB" dirty="0"/>
              <a:t>full </a:t>
            </a:r>
            <a:r>
              <a:rPr lang="en-GB" dirty="0" smtClean="0"/>
              <a:t>appreciation </a:t>
            </a:r>
            <a:r>
              <a:rPr lang="en-GB" dirty="0"/>
              <a:t>to </a:t>
            </a:r>
            <a:r>
              <a:rPr lang="en-GB" dirty="0" smtClean="0"/>
              <a:t>engaged contributors </a:t>
            </a:r>
            <a:r>
              <a:rPr lang="en-GB" dirty="0"/>
              <a:t>within </a:t>
            </a:r>
            <a:r>
              <a:rPr lang="en-GB" dirty="0" smtClean="0"/>
              <a:t>their agencies.</a:t>
            </a:r>
            <a:endParaRPr lang="en-GB" dirty="0"/>
          </a:p>
          <a:p>
            <a:endParaRPr lang="en-GB" dirty="0"/>
          </a:p>
        </p:txBody>
      </p:sp>
      <p:sp>
        <p:nvSpPr>
          <p:cNvPr id="4" name="Content Placeholder 3"/>
          <p:cNvSpPr>
            <a:spLocks noGrp="1"/>
          </p:cNvSpPr>
          <p:nvPr>
            <p:ph sz="quarter" idx="11"/>
          </p:nvPr>
        </p:nvSpPr>
        <p:spPr>
          <a:xfrm>
            <a:off x="2352521" y="315638"/>
            <a:ext cx="7473104" cy="533400"/>
          </a:xfrm>
        </p:spPr>
        <p:txBody>
          <a:bodyPr/>
          <a:lstStyle/>
          <a:p>
            <a:r>
              <a:rPr lang="en-GB" dirty="0" smtClean="0"/>
              <a:t>Needed support for ECV Inventory and Gap Analysis</a:t>
            </a:r>
            <a:endParaRPr lang="en-GB" dirty="0"/>
          </a:p>
        </p:txBody>
      </p:sp>
    </p:spTree>
    <p:extLst>
      <p:ext uri="{BB962C8B-B14F-4D97-AF65-F5344CB8AC3E}">
        <p14:creationId xmlns:p14="http://schemas.microsoft.com/office/powerpoint/2010/main" val="119716165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9</a:t>
            </a:fld>
            <a:endParaRPr lang="en-US" dirty="0">
              <a:solidFill>
                <a:srgbClr val="1F497D"/>
              </a:solidFill>
            </a:endParaRPr>
          </a:p>
        </p:txBody>
      </p:sp>
      <p:sp>
        <p:nvSpPr>
          <p:cNvPr id="3" name="Content Placeholder 2"/>
          <p:cNvSpPr>
            <a:spLocks noGrp="1"/>
          </p:cNvSpPr>
          <p:nvPr>
            <p:ph sz="quarter" idx="10"/>
          </p:nvPr>
        </p:nvSpPr>
        <p:spPr>
          <a:xfrm>
            <a:off x="166255" y="4639634"/>
            <a:ext cx="11845636" cy="1508458"/>
          </a:xfrm>
        </p:spPr>
        <p:txBody>
          <a:bodyPr/>
          <a:lstStyle/>
          <a:p>
            <a:pPr fontAlgn="base"/>
            <a:r>
              <a:rPr lang="en-US" dirty="0"/>
              <a:t>The Santiago Climate Change Conference will take place in </a:t>
            </a:r>
            <a:r>
              <a:rPr lang="en-US" dirty="0" err="1"/>
              <a:t>Parque</a:t>
            </a:r>
            <a:r>
              <a:rPr lang="en-US" dirty="0"/>
              <a:t> </a:t>
            </a:r>
            <a:r>
              <a:rPr lang="en-US" dirty="0" err="1"/>
              <a:t>Bicentenario</a:t>
            </a:r>
            <a:r>
              <a:rPr lang="en-US" dirty="0"/>
              <a:t> </a:t>
            </a:r>
            <a:r>
              <a:rPr lang="en-US" dirty="0" err="1"/>
              <a:t>Cerrillos</a:t>
            </a:r>
            <a:r>
              <a:rPr lang="en-US" dirty="0"/>
              <a:t> in Santiago de Chile, Chile from 2 to 13 </a:t>
            </a:r>
            <a:r>
              <a:rPr lang="en-US" dirty="0" smtClean="0"/>
              <a:t>December;</a:t>
            </a:r>
            <a:endParaRPr lang="en-US" dirty="0"/>
          </a:p>
          <a:p>
            <a:pPr fontAlgn="base"/>
            <a:r>
              <a:rPr lang="en-US" dirty="0"/>
              <a:t>COP </a:t>
            </a:r>
            <a:r>
              <a:rPr lang="en-US" dirty="0" smtClean="0"/>
              <a:t>25 </a:t>
            </a:r>
            <a:r>
              <a:rPr lang="en-US" dirty="0"/>
              <a:t>will take place from 2-13 December </a:t>
            </a:r>
            <a:r>
              <a:rPr lang="en-US" dirty="0" smtClean="0"/>
              <a:t>2019;</a:t>
            </a:r>
            <a:endParaRPr lang="en-US" dirty="0"/>
          </a:p>
          <a:p>
            <a:pPr fontAlgn="base"/>
            <a:r>
              <a:rPr lang="en-US" dirty="0"/>
              <a:t>SBSTA </a:t>
            </a:r>
            <a:r>
              <a:rPr lang="en-US" dirty="0" smtClean="0"/>
              <a:t>51 </a:t>
            </a:r>
            <a:r>
              <a:rPr lang="en-US" dirty="0"/>
              <a:t>will take place 2-9 December 2019</a:t>
            </a:r>
            <a:r>
              <a:rPr lang="en-US" dirty="0" smtClean="0"/>
              <a:t>.</a:t>
            </a:r>
          </a:p>
        </p:txBody>
      </p:sp>
      <p:sp>
        <p:nvSpPr>
          <p:cNvPr id="4" name="Content Placeholder 3"/>
          <p:cNvSpPr>
            <a:spLocks noGrp="1"/>
          </p:cNvSpPr>
          <p:nvPr>
            <p:ph sz="quarter" idx="11"/>
          </p:nvPr>
        </p:nvSpPr>
        <p:spPr>
          <a:xfrm>
            <a:off x="2532888" y="405384"/>
            <a:ext cx="6604000" cy="533400"/>
          </a:xfrm>
        </p:spPr>
        <p:txBody>
          <a:bodyPr/>
          <a:lstStyle/>
          <a:p>
            <a:r>
              <a:rPr lang="en-GB" dirty="0" smtClean="0"/>
              <a:t>COP-25/SBSTA-51</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5" y="1524000"/>
            <a:ext cx="7568756" cy="25527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57" y="1524003"/>
            <a:ext cx="4193858" cy="2530412"/>
          </a:xfrm>
          <a:prstGeom prst="rect">
            <a:avLst/>
          </a:prstGeom>
        </p:spPr>
      </p:pic>
    </p:spTree>
    <p:extLst>
      <p:ext uri="{BB962C8B-B14F-4D97-AF65-F5344CB8AC3E}">
        <p14:creationId xmlns:p14="http://schemas.microsoft.com/office/powerpoint/2010/main" val="4113360919"/>
      </p:ext>
    </p:extLst>
  </p:cSld>
  <p:clrMapOvr>
    <a:masterClrMapping/>
  </p:clrMapOvr>
  <p:transition spd="med"/>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3852</TotalTime>
  <Words>1819</Words>
  <Application>Microsoft Office PowerPoint</Application>
  <PresentationFormat>Widescreen</PresentationFormat>
  <Paragraphs>202</Paragraphs>
  <Slides>14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 Bold</vt:lpstr>
      <vt:lpstr>Avenir Roman</vt:lpstr>
      <vt:lpstr>Calibri</vt:lpstr>
      <vt:lpstr>Courier New</vt:lpstr>
      <vt:lpstr>Droid Serif</vt:lpstr>
      <vt:lpstr>Helvetica</vt:lpstr>
      <vt:lpstr>Proxima Nova Regular</vt:lpstr>
      <vt:lpstr>Wingdings</vt:lpstr>
      <vt:lpstr>Wingdings 3</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Recent NASA Contribution to CARB-19 : Land Product Validation Listing – Carbon-related products have been validated according to CEOS LPV standards and documented on the CEOS LPV website</dc:title>
  <dc:creator>MARGOLIS, HANK A. (HQ-DK000)</dc:creator>
  <cp:lastModifiedBy>Joerg Schulz</cp:lastModifiedBy>
  <cp:revision>150</cp:revision>
  <cp:lastPrinted>2017-08-23T16:50:31Z</cp:lastPrinted>
  <dcterms:created xsi:type="dcterms:W3CDTF">2017-04-07T17:29:45Z</dcterms:created>
  <dcterms:modified xsi:type="dcterms:W3CDTF">2019-09-11T15:33:59Z</dcterms:modified>
</cp:coreProperties>
</file>