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300" r:id="rId3"/>
    <p:sldId id="302" r:id="rId4"/>
    <p:sldId id="303" r:id="rId5"/>
    <p:sldId id="304" r:id="rId6"/>
    <p:sldId id="305" r:id="rId7"/>
    <p:sldId id="307" r:id="rId8"/>
    <p:sldId id="309" r:id="rId9"/>
    <p:sldId id="282" r:id="rId10"/>
    <p:sldId id="310" r:id="rId11"/>
    <p:sldId id="311" r:id="rId12"/>
    <p:sldId id="317" r:id="rId13"/>
    <p:sldId id="283" r:id="rId14"/>
    <p:sldId id="316" r:id="rId15"/>
    <p:sldId id="322" r:id="rId16"/>
    <p:sldId id="321" r:id="rId17"/>
    <p:sldId id="284" r:id="rId18"/>
    <p:sldId id="312" r:id="rId19"/>
    <p:sldId id="286" r:id="rId20"/>
    <p:sldId id="320" r:id="rId21"/>
    <p:sldId id="314" r:id="rId22"/>
    <p:sldId id="275" r:id="rId23"/>
    <p:sldId id="287" r:id="rId24"/>
    <p:sldId id="288" r:id="rId25"/>
    <p:sldId id="291" r:id="rId26"/>
    <p:sldId id="318" r:id="rId27"/>
    <p:sldId id="315" r:id="rId28"/>
    <p:sldId id="297" r:id="rId29"/>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386F6-4174-46D5-91A9-0CD5E6FD66D7}" v="1" dt="2019-02-20T23:25:17.54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5"/>
    <p:restoredTop sz="91887" autoAdjust="0"/>
  </p:normalViewPr>
  <p:slideViewPr>
    <p:cSldViewPr>
      <p:cViewPr varScale="1">
        <p:scale>
          <a:sx n="99" d="100"/>
          <a:sy n="99" d="100"/>
        </p:scale>
        <p:origin x="-17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12</a:t>
            </a:fld>
            <a:endParaRPr lang="en-US"/>
          </a:p>
        </p:txBody>
      </p:sp>
    </p:spTree>
    <p:extLst>
      <p:ext uri="{BB962C8B-B14F-4D97-AF65-F5344CB8AC3E}">
        <p14:creationId xmlns:p14="http://schemas.microsoft.com/office/powerpoint/2010/main" val="143839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endParaRPr lang="en-GB" b="1" dirty="0" smtClean="0"/>
          </a:p>
        </p:txBody>
      </p:sp>
    </p:spTree>
    <p:extLst>
      <p:ext uri="{BB962C8B-B14F-4D97-AF65-F5344CB8AC3E}">
        <p14:creationId xmlns:p14="http://schemas.microsoft.com/office/powerpoint/2010/main" val="192647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584" tIns="44792" rIns="89584" bIns="44792"/>
          <a:lstStyle/>
          <a:p>
            <a:endParaRPr lang="en-GB" dirty="0"/>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166748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523"/>
            <a:r>
              <a:rPr lang="en-GB" sz="1600" b="1" dirty="0" smtClean="0">
                <a:solidFill>
                  <a:srgbClr val="002060"/>
                </a:solidFill>
              </a:rPr>
              <a:t>Atmospheric Correction Inter-Comparison Exercise (ACIX)</a:t>
            </a:r>
          </a:p>
          <a:p>
            <a:pPr marL="717550" lvl="1"/>
            <a:r>
              <a:rPr lang="en-AU" sz="1200" dirty="0" smtClean="0">
                <a:solidFill>
                  <a:srgbClr val="002060"/>
                </a:solidFill>
              </a:rPr>
              <a:t>ACIX II-land: 115 sites selected, one-year measurements with 7000 images acquired by Sentinel-2A, -2B and Landsat-8;</a:t>
            </a:r>
          </a:p>
          <a:p>
            <a:pPr marL="717550" lvl="1"/>
            <a:r>
              <a:rPr lang="en-AU" sz="1200" dirty="0" smtClean="0">
                <a:solidFill>
                  <a:srgbClr val="002060"/>
                </a:solidFill>
              </a:rPr>
              <a:t>ACIX-Aqua exercise: Phase I, compare processors over coastal waters and Phase II, processors over inland waters</a:t>
            </a:r>
            <a:endParaRPr lang="en-GB" sz="1200" dirty="0" smtClean="0">
              <a:solidFill>
                <a:srgbClr val="002060"/>
              </a:solidFill>
            </a:endParaRPr>
          </a:p>
          <a:p>
            <a:pPr marL="291523"/>
            <a:r>
              <a:rPr lang="en-GB" sz="1600" b="1" dirty="0" smtClean="0">
                <a:solidFill>
                  <a:srgbClr val="002060"/>
                </a:solidFill>
              </a:rPr>
              <a:t>Radiometric Calibration Network (</a:t>
            </a:r>
            <a:r>
              <a:rPr lang="en-GB" sz="1600" b="1" dirty="0" err="1" smtClean="0">
                <a:solidFill>
                  <a:srgbClr val="002060"/>
                </a:solidFill>
              </a:rPr>
              <a:t>RadCalNet</a:t>
            </a:r>
            <a:r>
              <a:rPr lang="en-GB" sz="1600" b="1" dirty="0" smtClean="0">
                <a:solidFill>
                  <a:srgbClr val="002060"/>
                </a:solidFill>
              </a:rPr>
              <a:t>) </a:t>
            </a:r>
            <a:r>
              <a:rPr lang="en-GB" sz="1600" dirty="0" smtClean="0"/>
              <a:t>Support </a:t>
            </a:r>
            <a:r>
              <a:rPr lang="en-GB" sz="1600" b="1" dirty="0" smtClean="0"/>
              <a:t>post-launch TOA radiometric calibration </a:t>
            </a:r>
            <a:r>
              <a:rPr lang="en-GB" sz="1600" dirty="0" smtClean="0"/>
              <a:t>and validation of optical EO data</a:t>
            </a:r>
          </a:p>
        </p:txBody>
      </p:sp>
    </p:spTree>
    <p:extLst>
      <p:ext uri="{BB962C8B-B14F-4D97-AF65-F5344CB8AC3E}">
        <p14:creationId xmlns:p14="http://schemas.microsoft.com/office/powerpoint/2010/main" val="230746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2400" dirty="0" smtClean="0">
                <a:effectLst/>
                <a:latin typeface="+mn-lt"/>
                <a:ea typeface="+mn-ea"/>
                <a:cs typeface="+mn-cs"/>
                <a:sym typeface="Avenir Roman"/>
              </a:rPr>
              <a:t>The goal of the CEOS WGISS Carbon Science Community Portal (called the Carbon Portal, or simply the Portal hereafter) is to support Carbon Science Mission in CEOS and other communities/organizations and demonstrate the usage of CEOS WGISS Connected Assets by providing easy discovery of and access to carbon-related data resources in CEOS member agencies.</a:t>
            </a:r>
            <a:r>
              <a:rPr lang="en-US" dirty="0" smtClean="0">
                <a:effectLst/>
              </a:rPr>
              <a:t> </a:t>
            </a:r>
          </a:p>
          <a:p>
            <a:endParaRPr lang="en-US" sz="2400" dirty="0" smtClean="0">
              <a:effectLst/>
              <a:latin typeface="+mn-lt"/>
              <a:ea typeface="+mn-ea"/>
              <a:cs typeface="+mn-cs"/>
              <a:sym typeface="Avenir Roman"/>
            </a:endParaRPr>
          </a:p>
          <a:p>
            <a:endParaRPr lang="en-US" sz="2400" dirty="0" smtClean="0">
              <a:latin typeface="+mn-lt"/>
              <a:ea typeface="+mn-ea"/>
              <a:cs typeface="+mn-cs"/>
              <a:sym typeface="Avenir Roman"/>
            </a:endParaRPr>
          </a:p>
          <a:p>
            <a:endParaRPr lang="en-US" sz="2400" dirty="0" smtClean="0">
              <a:latin typeface="+mn-lt"/>
              <a:ea typeface="+mn-ea"/>
              <a:cs typeface="+mn-cs"/>
              <a:sym typeface="Avenir Roman"/>
            </a:endParaRPr>
          </a:p>
          <a:p>
            <a:r>
              <a:rPr lang="en-US" sz="2400" dirty="0" smtClean="0">
                <a:latin typeface="+mn-lt"/>
                <a:ea typeface="+mn-ea"/>
                <a:cs typeface="+mn-cs"/>
                <a:sym typeface="Avenir Roman"/>
              </a:rPr>
              <a:t>Search in Special Regions: G</a:t>
            </a:r>
            <a:r>
              <a:rPr lang="en-US" sz="2000" dirty="0" smtClean="0">
                <a:latin typeface="+mn-lt"/>
                <a:ea typeface="+mn-ea"/>
                <a:cs typeface="+mn-cs"/>
                <a:sym typeface="Avenir Roman"/>
              </a:rPr>
              <a:t>lobal, RECCAP, </a:t>
            </a:r>
            <a:r>
              <a:rPr lang="en-US" sz="2000" dirty="0" err="1" smtClean="0">
                <a:latin typeface="+mn-lt"/>
                <a:ea typeface="+mn-ea"/>
                <a:cs typeface="+mn-cs"/>
                <a:sym typeface="Avenir Roman"/>
              </a:rPr>
              <a:t>TransCom</a:t>
            </a:r>
            <a:r>
              <a:rPr lang="en-US" sz="2000" dirty="0" smtClean="0">
                <a:latin typeface="+mn-lt"/>
                <a:ea typeface="+mn-ea"/>
                <a:cs typeface="+mn-cs"/>
                <a:sym typeface="Avenir Roman"/>
              </a:rPr>
              <a:t>, Country Names, ECV Inventory)</a:t>
            </a:r>
            <a:endParaRPr lang="en-US" sz="1800" dirty="0" smtClean="0">
              <a:latin typeface="+mn-lt"/>
              <a:ea typeface="+mn-ea"/>
              <a:cs typeface="+mn-cs"/>
              <a:sym typeface="Avenir Roman"/>
            </a:endParaRPr>
          </a:p>
          <a:p>
            <a:r>
              <a:rPr lang="en-US" sz="2400" dirty="0" smtClean="0">
                <a:latin typeface="+mn-lt"/>
                <a:ea typeface="+mn-ea"/>
                <a:cs typeface="+mn-cs"/>
                <a:sym typeface="Avenir Roman"/>
              </a:rPr>
              <a:t>Temporal Searches: support for time range and specific date</a:t>
            </a:r>
            <a:endParaRPr lang="en-US" sz="1800" dirty="0" smtClean="0">
              <a:latin typeface="+mn-lt"/>
              <a:ea typeface="+mn-ea"/>
              <a:cs typeface="+mn-cs"/>
              <a:sym typeface="Avenir Roman"/>
            </a:endParaRPr>
          </a:p>
          <a:p>
            <a:r>
              <a:rPr lang="en-US" sz="2400" dirty="0" smtClean="0">
                <a:latin typeface="+mn-lt"/>
                <a:ea typeface="+mn-ea"/>
                <a:cs typeface="+mn-cs"/>
                <a:sym typeface="Avenir Roman"/>
              </a:rPr>
              <a:t>Pre-defined Carbon topics/datasets: (A</a:t>
            </a:r>
            <a:r>
              <a:rPr lang="en-US" sz="2000" dirty="0" smtClean="0">
                <a:latin typeface="+mn-lt"/>
                <a:ea typeface="+mn-ea"/>
                <a:cs typeface="+mn-cs"/>
                <a:sym typeface="Avenir Roman"/>
              </a:rPr>
              <a:t>tmospheric, Ecosystem, Ocean, Mixed-Theme)</a:t>
            </a:r>
          </a:p>
          <a:p>
            <a:r>
              <a:rPr lang="en-US" sz="2400" dirty="0" smtClean="0">
                <a:latin typeface="+mn-lt"/>
                <a:ea typeface="+mn-ea"/>
                <a:cs typeface="+mn-cs"/>
                <a:sym typeface="Avenir Roman"/>
              </a:rPr>
              <a:t>Keywords (auto-completion with IDN Science Keywords)</a:t>
            </a:r>
          </a:p>
          <a:p>
            <a:r>
              <a:rPr lang="en-US" sz="2400" dirty="0" smtClean="0">
                <a:latin typeface="+mn-lt"/>
                <a:ea typeface="+mn-ea"/>
                <a:cs typeface="+mn-cs"/>
                <a:sym typeface="Avenir Roman"/>
              </a:rPr>
              <a:t>Return records from both CWIC and FedEO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smtClean="0"/>
              <a:t>Stefano </a:t>
            </a:r>
            <a:r>
              <a:rPr lang="en-US" sz="1400" dirty="0" err="1" smtClean="0"/>
              <a:t>Nativi</a:t>
            </a:r>
            <a:r>
              <a:rPr lang="en-US" sz="1400" dirty="0" smtClean="0"/>
              <a:t> (GEOSS EVOLVE)</a:t>
            </a:r>
          </a:p>
          <a:p>
            <a:pPr lvl="2"/>
            <a:r>
              <a:rPr lang="en-US" sz="1400" dirty="0" smtClean="0"/>
              <a:t>Chris Lynnes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smtClean="0"/>
              <a:t>Rob Woodcock (CSIRO)</a:t>
            </a:r>
          </a:p>
          <a:p>
            <a:pPr lvl="2"/>
            <a:r>
              <a:rPr lang="en-US" sz="1400" dirty="0" smtClean="0"/>
              <a:t>Brian </a:t>
            </a:r>
            <a:r>
              <a:rPr lang="en-US" sz="1400" dirty="0" err="1" smtClean="0"/>
              <a:t>Killough</a:t>
            </a:r>
            <a:r>
              <a:rPr lang="en-US" sz="1400" dirty="0" smtClean="0"/>
              <a:t> (CEOS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smtClean="0"/>
              <a:t>Syed </a:t>
            </a:r>
            <a:r>
              <a:rPr lang="en-US" sz="1400" dirty="0" err="1" smtClean="0"/>
              <a:t>Rizvi</a:t>
            </a:r>
            <a:r>
              <a:rPr lang="en-US" sz="1400" dirty="0" smtClean="0"/>
              <a:t> (Open Data Cube)</a:t>
            </a:r>
          </a:p>
          <a:p>
            <a:pPr lvl="2"/>
            <a:r>
              <a:rPr lang="en-US" sz="1400" dirty="0" smtClean="0"/>
              <a:t>Rich </a:t>
            </a:r>
            <a:r>
              <a:rPr lang="en-US" sz="1400" dirty="0" err="1" smtClean="0"/>
              <a:t>Signell</a:t>
            </a:r>
            <a:r>
              <a:rPr lang="en-US" sz="1400" dirty="0" smtClean="0"/>
              <a:t> (USGS)</a:t>
            </a:r>
          </a:p>
          <a:p>
            <a:pPr lvl="2"/>
            <a:r>
              <a:rPr lang="en-US" sz="1400" dirty="0" err="1" smtClean="0"/>
              <a:t>Alber</a:t>
            </a:r>
            <a:r>
              <a:rPr lang="en-US" sz="1400" dirty="0" smtClean="0"/>
              <a:t> Sanchez (INPE)</a:t>
            </a:r>
          </a:p>
          <a:p>
            <a:pPr marL="514350" indent="-514350" rtl="0">
              <a:buFont typeface="+mj-lt"/>
              <a:buAutoNum type="arabicPeriod"/>
            </a:pPr>
            <a:r>
              <a:rPr lang="en-US" sz="1600" b="1" dirty="0" smtClean="0"/>
              <a:t>The OGC Coverage Standards Suite:  Introduction and Overview</a:t>
            </a:r>
          </a:p>
          <a:p>
            <a:pPr lvl="1" rtl="0"/>
            <a:r>
              <a:rPr lang="en-US" sz="1600" dirty="0" smtClean="0"/>
              <a:t>19</a:t>
            </a:r>
            <a:r>
              <a:rPr lang="en-US" sz="1600" baseline="30000" dirty="0" smtClean="0"/>
              <a:t>th</a:t>
            </a:r>
            <a:r>
              <a:rPr lang="en-US" sz="1600" dirty="0" smtClean="0"/>
              <a:t> of January 2018</a:t>
            </a:r>
          </a:p>
          <a:p>
            <a:pPr lvl="2" rtl="0"/>
            <a:r>
              <a:rPr lang="en-US" sz="1400" dirty="0" err="1" smtClean="0"/>
              <a:t>Dr</a:t>
            </a:r>
            <a:r>
              <a:rPr lang="en-US" sz="1400" dirty="0" smtClean="0"/>
              <a:t> Peter Baumann (</a:t>
            </a:r>
            <a:r>
              <a:rPr lang="en-US" sz="1400" dirty="0" err="1" smtClean="0"/>
              <a:t>Rasdaman</a:t>
            </a:r>
            <a:r>
              <a:rPr lang="en-US" sz="1400" dirty="0" smtClean="0"/>
              <a:t>)</a:t>
            </a:r>
            <a:endParaRPr lang="en-US" sz="1800" dirty="0" smtClean="0"/>
          </a:p>
          <a:p>
            <a:pPr marL="457200" indent="-457200">
              <a:buFont typeface="+mj-lt"/>
              <a:buAutoNum type="arabicPeriod"/>
            </a:pPr>
            <a:r>
              <a:rPr lang="en-US" sz="1600" b="1" dirty="0" smtClean="0"/>
              <a:t>Scrum and scale agile methods</a:t>
            </a:r>
          </a:p>
          <a:p>
            <a:pPr lvl="1" rtl="0"/>
            <a:r>
              <a:rPr lang="en-US" sz="1600" dirty="0" smtClean="0"/>
              <a:t>31</a:t>
            </a:r>
            <a:r>
              <a:rPr lang="en-US" sz="1600" baseline="30000" dirty="0" smtClean="0"/>
              <a:t>st</a:t>
            </a:r>
            <a:r>
              <a:rPr lang="en-US" sz="1600" dirty="0" smtClean="0"/>
              <a:t> of July 2018</a:t>
            </a:r>
          </a:p>
          <a:p>
            <a:pPr lvl="2" rtl="0"/>
            <a:r>
              <a:rPr lang="en-US" sz="1400" dirty="0" smtClean="0"/>
              <a:t>Ms. Dana Shum (Raytheon NASA)</a:t>
            </a:r>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18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76200" y="1219200"/>
            <a:ext cx="89916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TW2019,</a:t>
            </a:r>
            <a:r>
              <a:rPr lang="en-AU" sz="1100" i="1" baseline="0" dirty="0" smtClean="0">
                <a:solidFill>
                  <a:schemeClr val="tx2"/>
                </a:solidFill>
                <a:latin typeface="+mj-ea"/>
                <a:ea typeface="+mj-ea"/>
                <a:cs typeface="Proxima Nova Regular"/>
                <a:sym typeface="Proxima Nova Regular"/>
              </a:rPr>
              <a:t> 11-12 Sept 2019</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1981200" y="152400"/>
            <a:ext cx="4953000" cy="5334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100209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3"/>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90"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8" y="2722566"/>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9817104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3E8644C-3E84-4A06-8416-955175CF43D9}"/>
              </a:ext>
            </a:extLst>
          </p:cNvPr>
          <p:cNvSpPr>
            <a:spLocks noGrp="1"/>
          </p:cNvSpPr>
          <p:nvPr>
            <p:ph type="dt" sz="half" idx="10"/>
          </p:nvPr>
        </p:nvSpPr>
        <p:spPr>
          <a:xfrm>
            <a:off x="628650" y="6356351"/>
            <a:ext cx="2057400" cy="365125"/>
          </a:xfrm>
          <a:prstGeom prst="rect">
            <a:avLst/>
          </a:prstGeom>
        </p:spPr>
        <p:txBody>
          <a:bodyPr/>
          <a:lstStyle/>
          <a:p>
            <a:fld id="{B0AAB9BE-E82E-4381-A46E-97E3FD27CE4D}" type="datetimeFigureOut">
              <a:rPr lang="en-US" smtClean="0"/>
              <a:t>07/09/19</a:t>
            </a:fld>
            <a:endParaRPr lang="en-US"/>
          </a:p>
        </p:txBody>
      </p:sp>
      <p:sp>
        <p:nvSpPr>
          <p:cNvPr id="3" name="Footer Placeholder 2">
            <a:extLst>
              <a:ext uri="{FF2B5EF4-FFF2-40B4-BE49-F238E27FC236}">
                <a16:creationId xmlns:a16="http://schemas.microsoft.com/office/drawing/2014/main" xmlns="" id="{5EF83580-5CE1-4014-B32D-F6FFCC906C8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AAF76CE-CFCB-46C1-AB01-B403560524B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52346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1"/>
                </a:solidFill>
                <a:latin typeface="+mj-lt"/>
                <a:ea typeface="+mj-ea"/>
                <a:cs typeface="Proxima Nova Regular"/>
              </a:defRPr>
            </a:lvl1pPr>
          </a:lstStyle>
          <a:p>
            <a:pPr defTabSz="914400"/>
            <a:fld id="{86CB4B4D-7CA3-9044-876B-883B54F8677D}" type="slidenum">
              <a:rPr lang="en-US" smtClean="0"/>
              <a:pPr defTabSz="914400"/>
              <a:t>‹#›</a:t>
            </a:fld>
            <a:endParaRPr lang="en-US" dirty="0"/>
          </a:p>
        </p:txBody>
      </p:sp>
      <p:sp>
        <p:nvSpPr>
          <p:cNvPr id="7" name="Title 1"/>
          <p:cNvSpPr>
            <a:spLocks noGrp="1"/>
          </p:cNvSpPr>
          <p:nvPr>
            <p:ph type="title"/>
          </p:nvPr>
        </p:nvSpPr>
        <p:spPr>
          <a:xfrm>
            <a:off x="1676400" y="76200"/>
            <a:ext cx="6105525" cy="427038"/>
          </a:xfrm>
          <a:prstGeom prst="rect">
            <a:avLst/>
          </a:prstGeom>
        </p:spPr>
        <p:txBody>
          <a:bodyPr/>
          <a:lstStyle>
            <a:lvl1pPr algn="l">
              <a:defRPr sz="2800"/>
            </a:lvl1pPr>
          </a:lstStyle>
          <a:p>
            <a:r>
              <a:rPr lang="en-US" dirty="0"/>
              <a:t>Click to edit Master title style</a:t>
            </a:r>
            <a:endParaRPr lang="en-GB" dirty="0"/>
          </a:p>
        </p:txBody>
      </p:sp>
      <p:sp>
        <p:nvSpPr>
          <p:cNvPr id="10" name="Content Placeholder 3"/>
          <p:cNvSpPr>
            <a:spLocks noGrp="1"/>
          </p:cNvSpPr>
          <p:nvPr>
            <p:ph sz="half" idx="11"/>
          </p:nvPr>
        </p:nvSpPr>
        <p:spPr>
          <a:xfrm>
            <a:off x="0" y="1143000"/>
            <a:ext cx="9067800" cy="5334000"/>
          </a:xfrm>
          <a:prstGeom prst="rect">
            <a:avLst/>
          </a:prstGeom>
        </p:spPr>
        <p:txBody>
          <a:bodyPr/>
          <a:lstStyle>
            <a:lvl1pPr>
              <a:buSzPct val="90000"/>
              <a:defRPr sz="2000" baseline="0">
                <a:solidFill>
                  <a:schemeClr val="tx1"/>
                </a:solidFill>
                <a:latin typeface="Century Gothic" pitchFamily="34" charset="0"/>
              </a:defRPr>
            </a:lvl1pPr>
            <a:lvl2pPr marL="768927" indent="-311727">
              <a:buClr>
                <a:srgbClr val="005426"/>
              </a:buClr>
              <a:buSzPct val="80000"/>
              <a:buFont typeface="Wingdings" panose="05000000000000000000" pitchFamily="2" charset="2"/>
              <a:buChar char="§"/>
              <a:defRPr sz="2000" baseline="0">
                <a:solidFill>
                  <a:schemeClr val="tx1"/>
                </a:solidFill>
                <a:latin typeface="Century Gothic" pitchFamily="34" charset="0"/>
              </a:defRPr>
            </a:lvl2pPr>
            <a:lvl3pPr>
              <a:buSzPct val="60000"/>
              <a:defRPr sz="2000" baseline="0">
                <a:solidFill>
                  <a:schemeClr val="tx1"/>
                </a:solidFill>
                <a:latin typeface="Century Gothic" pitchFamily="34" charset="0"/>
              </a:defRPr>
            </a:lvl3pPr>
            <a:lvl4pPr>
              <a:defRPr sz="2400">
                <a:solidFill>
                  <a:srgbClr val="C00000"/>
                </a:solidFill>
              </a:defRPr>
            </a:lvl4pPr>
            <a:lvl5pPr>
              <a:defRPr sz="2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12296491"/>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6.jpeg"/><Relationship Id="rId14" Type="http://schemas.openxmlformats.org/officeDocument/2006/relationships/image" Target="../media/image27.jpeg"/><Relationship Id="rId15" Type="http://schemas.openxmlformats.org/officeDocument/2006/relationships/image" Target="../media/image28.jpeg"/><Relationship Id="rId16" Type="http://schemas.openxmlformats.org/officeDocument/2006/relationships/image" Target="../media/image29.jpeg"/><Relationship Id="rId17" Type="http://schemas.openxmlformats.org/officeDocument/2006/relationships/image" Target="../media/image30.jpeg"/><Relationship Id="rId18"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gi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hyperlink" Target="https://eodatacube.eu/" TargetMode="External"/><Relationship Id="rId7" Type="http://schemas.openxmlformats.org/officeDocument/2006/relationships/hyperlink" Target="https://jupyter.eodataservice.org/hub/login" TargetMode="External"/><Relationship Id="rId8" Type="http://schemas.openxmlformats.org/officeDocument/2006/relationships/hyperlink" Target="https://jupyter.eodataservice.org/user/demo/tree?" TargetMode="External"/><Relationship Id="rId9" Type="http://schemas.openxmlformats.org/officeDocument/2006/relationships/image" Target="../media/image40.tiff"/><Relationship Id="rId10" Type="http://schemas.openxmlformats.org/officeDocument/2006/relationships/image" Target="../media/image41.emf"/><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hyperlink" Target="https://eodatacube.eu/" TargetMode="External"/><Relationship Id="rId12" Type="http://schemas.openxmlformats.org/officeDocument/2006/relationships/hyperlink" Target="https://jupyter.eodataservice.org/hub/login" TargetMode="External"/><Relationship Id="rId13" Type="http://schemas.openxmlformats.org/officeDocument/2006/relationships/hyperlink" Target="https://jupyter.eodataservice.org/user/demo/tree?" TargetMode="External"/><Relationship Id="rId14" Type="http://schemas.openxmlformats.org/officeDocument/2006/relationships/image" Target="../media/image40.tiff"/><Relationship Id="rId15"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2.jpeg"/><Relationship Id="rId4" Type="http://schemas.openxmlformats.org/officeDocument/2006/relationships/hyperlink" Target="https://preops.eodatacube.eu/" TargetMode="External"/><Relationship Id="rId5" Type="http://schemas.openxmlformats.org/officeDocument/2006/relationships/hyperlink" Target="http://calvalportal.ceos.org/results" TargetMode="External"/><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37.tiff"/><Relationship Id="rId9" Type="http://schemas.openxmlformats.org/officeDocument/2006/relationships/image" Target="../media/image38.png"/><Relationship Id="rId10"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gif"/><Relationship Id="rId9" Type="http://schemas.openxmlformats.org/officeDocument/2006/relationships/hyperlink" Target="https://gis.csiss.gmu.edu/carbon/cwicport"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gif"/><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gif"/><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g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71496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a:solidFill>
                  <a:srgbClr val="FFFFFF"/>
                </a:solidFill>
                <a:ea typeface="Arial Bold"/>
                <a:cs typeface="Arial Bold"/>
                <a:sym typeface="Arial Bold"/>
              </a:rPr>
              <a:t>Mirko Albani, ESA, WGISS Chair</a:t>
            </a:r>
          </a:p>
          <a:p>
            <a:pPr lvl="0" defTabSz="914400">
              <a:lnSpc>
                <a:spcPct val="150000"/>
              </a:lnSpc>
              <a:defRPr>
                <a:solidFill>
                  <a:srgbClr val="000000"/>
                </a:solidFill>
              </a:defRPr>
            </a:pPr>
            <a:r>
              <a:rPr lang="en-AU" dirty="0">
                <a:solidFill>
                  <a:srgbClr val="FFFFFF"/>
                </a:solidFill>
                <a:ea typeface="Arial Bold"/>
                <a:cs typeface="Arial Bold"/>
                <a:sym typeface="Arial Bold"/>
              </a:rPr>
              <a:t>CEOS 2019 SIT Technical Workshop</a:t>
            </a:r>
          </a:p>
          <a:p>
            <a:pPr lvl="0" defTabSz="914400">
              <a:lnSpc>
                <a:spcPct val="150000"/>
              </a:lnSpc>
              <a:defRPr>
                <a:solidFill>
                  <a:srgbClr val="000000"/>
                </a:solidFill>
              </a:defRPr>
            </a:pPr>
            <a:r>
              <a:rPr lang="en-AU" dirty="0" smtClean="0">
                <a:solidFill>
                  <a:srgbClr val="FFFFFF"/>
                </a:solidFill>
                <a:ea typeface="Arial Bold"/>
                <a:cs typeface="Arial Bold"/>
                <a:sym typeface="Arial Bold"/>
              </a:rPr>
              <a:t>Session </a:t>
            </a:r>
            <a:r>
              <a:rPr lang="en-AU" dirty="0">
                <a:solidFill>
                  <a:srgbClr val="FFFFFF"/>
                </a:solidFill>
                <a:ea typeface="Arial Bold"/>
                <a:cs typeface="Arial Bold"/>
                <a:sym typeface="Arial Bold"/>
              </a:rPr>
              <a:t>4</a:t>
            </a:r>
            <a:r>
              <a:rPr lang="en-AU" dirty="0" smtClean="0">
                <a:solidFill>
                  <a:srgbClr val="FFFFFF"/>
                </a:solidFill>
                <a:ea typeface="Arial Bold"/>
                <a:cs typeface="Arial Bold"/>
                <a:sym typeface="Arial Bold"/>
              </a:rPr>
              <a:t>: Reports from Working Groups Agenda </a:t>
            </a:r>
            <a:r>
              <a:rPr lang="en-AU" dirty="0">
                <a:solidFill>
                  <a:srgbClr val="FFFFFF"/>
                </a:solidFill>
                <a:ea typeface="Arial Bold"/>
                <a:cs typeface="Arial Bold"/>
                <a:sym typeface="Arial Bold"/>
              </a:rPr>
              <a:t>Item </a:t>
            </a:r>
            <a:r>
              <a:rPr lang="en-AU" dirty="0" smtClean="0">
                <a:solidFill>
                  <a:srgbClr val="FFFFFF"/>
                </a:solidFill>
                <a:ea typeface="Arial Bold"/>
                <a:cs typeface="Arial Bold"/>
                <a:sym typeface="Arial Bold"/>
              </a:rPr>
              <a:t>#4.4</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en-AU" dirty="0">
                <a:solidFill>
                  <a:srgbClr val="FFFFFF"/>
                </a:solidFill>
                <a:ea typeface="Arial Bold"/>
                <a:cs typeface="Arial Bold"/>
                <a:sym typeface="Arial Bold"/>
              </a:rPr>
              <a:t>Fairbanks, Alaska, USA</a:t>
            </a:r>
          </a:p>
          <a:p>
            <a:pPr lvl="0" defTabSz="914400">
              <a:lnSpc>
                <a:spcPct val="150000"/>
              </a:lnSpc>
              <a:defRPr>
                <a:solidFill>
                  <a:srgbClr val="000000"/>
                </a:solidFill>
              </a:defRPr>
            </a:pPr>
            <a:r>
              <a:rPr lang="en-AU" dirty="0">
                <a:solidFill>
                  <a:srgbClr val="FFFFFF"/>
                </a:solidFill>
                <a:ea typeface="Arial Bold"/>
                <a:cs typeface="Arial Bold"/>
                <a:sym typeface="Arial Bold"/>
              </a:rPr>
              <a:t>11 – 12 September 2019</a:t>
            </a:r>
          </a:p>
        </p:txBody>
      </p:sp>
      <p:pic>
        <p:nvPicPr>
          <p:cNvPr id="12" name="ceos_logo.png"/>
          <p:cNvPicPr/>
          <p:nvPr/>
        </p:nvPicPr>
        <p:blipFill>
          <a:blip r:embed="rId3" cstate="screen">
            <a:extLst>
              <a:ext uri="{28A0092B-C50C-407E-A947-70E740481C1C}">
                <a14:useLocalDpi xmlns:a14="http://schemas.microsoft.com/office/drawing/2010/main"/>
              </a:ext>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Support from data providers</a:t>
            </a:r>
            <a:endParaRPr lang="en-US" b="1" dirty="0"/>
          </a:p>
        </p:txBody>
      </p:sp>
      <p:sp>
        <p:nvSpPr>
          <p:cNvPr id="17" name="Rectangle 16"/>
          <p:cNvSpPr/>
          <p:nvPr/>
        </p:nvSpPr>
        <p:spPr>
          <a:xfrm>
            <a:off x="3615390" y="2286000"/>
            <a:ext cx="5530392" cy="3416320"/>
          </a:xfrm>
          <a:prstGeom prst="rect">
            <a:avLst/>
          </a:prstGeom>
          <a:noFill/>
        </p:spPr>
        <p:txBody>
          <a:bodyPr wrap="square" lIns="91440" tIns="45720" rIns="91440" bIns="45720">
            <a:spAutoFit/>
          </a:bodyPr>
          <a:lstStyle/>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Please register your </a:t>
            </a:r>
          </a:p>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data in the CEOS IDN</a:t>
            </a:r>
            <a:endParaRPr lang="en-US" sz="5400" b="1" dirty="0">
              <a:ln w="18000">
                <a:solidFill>
                  <a:srgbClr val="000000"/>
                </a:solidFill>
                <a:prstDash val="solid"/>
                <a:miter lim="800000"/>
              </a:ln>
              <a:noFill/>
              <a:effectLst>
                <a:outerShdw blurRad="25500" dist="23000" dir="7020000" algn="tl">
                  <a:srgbClr val="000000">
                    <a:alpha val="50000"/>
                  </a:srgbClr>
                </a:outerShdw>
              </a:effectLst>
            </a:endParaRPr>
          </a:p>
        </p:txBody>
      </p:sp>
      <p:pic>
        <p:nvPicPr>
          <p:cNvPr id="6" name="Picture 5"/>
          <p:cNvPicPr>
            <a:picLocks noChangeAspect="1"/>
          </p:cNvPicPr>
          <p:nvPr/>
        </p:nvPicPr>
        <p:blipFill>
          <a:blip r:embed="rId3"/>
          <a:stretch>
            <a:fillRect/>
          </a:stretch>
        </p:blipFill>
        <p:spPr>
          <a:xfrm>
            <a:off x="1" y="1143000"/>
            <a:ext cx="4419599" cy="5638800"/>
          </a:xfrm>
          <a:prstGeom prst="rect">
            <a:avLst/>
          </a:prstGeom>
        </p:spPr>
      </p:pic>
    </p:spTree>
    <p:extLst>
      <p:ext uri="{BB962C8B-B14F-4D97-AF65-F5344CB8AC3E}">
        <p14:creationId xmlns:p14="http://schemas.microsoft.com/office/powerpoint/2010/main" val="14169735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0" y="914400"/>
            <a:ext cx="7367781" cy="1044388"/>
          </a:xfrm>
        </p:spPr>
        <p:txBody>
          <a:bodyPr/>
          <a:lstStyle/>
          <a:p>
            <a:r>
              <a:rPr lang="en-GB" dirty="0" smtClean="0"/>
              <a:t>Interoperability and Use </a:t>
            </a:r>
            <a:br>
              <a:rPr lang="en-GB" dirty="0" smtClean="0"/>
            </a:br>
            <a:r>
              <a:rPr lang="en-GB" sz="2000" dirty="0" smtClean="0"/>
              <a:t>(including Future Data Architectures) </a:t>
            </a:r>
            <a:br>
              <a:rPr lang="en-GB" sz="2000" dirty="0" smtClean="0"/>
            </a:br>
            <a:endParaRPr lang="en-GB" sz="2000" dirty="0"/>
          </a:p>
        </p:txBody>
      </p:sp>
      <p:sp>
        <p:nvSpPr>
          <p:cNvPr id="3" name="Subtitle 2"/>
          <p:cNvSpPr>
            <a:spLocks noGrp="1"/>
          </p:cNvSpPr>
          <p:nvPr>
            <p:ph type="subTitle" sz="quarter" idx="1"/>
          </p:nvPr>
        </p:nvSpPr>
        <p:spPr>
          <a:xfrm>
            <a:off x="4191000" y="2133600"/>
            <a:ext cx="4572000" cy="1093787"/>
          </a:xfrm>
        </p:spPr>
        <p:txBody>
          <a:bodyPr/>
          <a:lstStyle/>
          <a:p>
            <a:r>
              <a:rPr lang="en-US" dirty="0"/>
              <a:t>WGISS accomplishes its </a:t>
            </a:r>
            <a:r>
              <a:rPr lang="en-US" dirty="0" smtClean="0"/>
              <a:t>interoperability and data use efforts through the </a:t>
            </a:r>
            <a:r>
              <a:rPr lang="en-US" b="1" i="1" dirty="0" smtClean="0"/>
              <a:t>Interoperability </a:t>
            </a:r>
            <a:r>
              <a:rPr lang="en-US" b="1" i="1" dirty="0"/>
              <a:t>I</a:t>
            </a:r>
            <a:r>
              <a:rPr lang="en-US" b="1" i="1" dirty="0" smtClean="0"/>
              <a:t>nterest </a:t>
            </a:r>
            <a:r>
              <a:rPr lang="en-US" b="1" i="1" dirty="0"/>
              <a:t>G</a:t>
            </a:r>
            <a:r>
              <a:rPr lang="en-US" b="1" i="1" dirty="0" smtClean="0"/>
              <a:t>roup</a:t>
            </a:r>
            <a:r>
              <a:rPr lang="en-US" dirty="0" smtClean="0"/>
              <a:t>.</a:t>
            </a:r>
            <a:endParaRPr lang="en-US" dirty="0"/>
          </a:p>
          <a:p>
            <a:pPr marL="285750" indent="-285750">
              <a:buFont typeface="Arial"/>
              <a:buChar char="•"/>
            </a:pPr>
            <a:endParaRPr lang="en-US" dirty="0"/>
          </a:p>
          <a:p>
            <a:endParaRPr lang="en-GB" dirty="0"/>
          </a:p>
        </p:txBody>
      </p:sp>
      <p:pic>
        <p:nvPicPr>
          <p:cNvPr id="5"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65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1219200" y="76200"/>
            <a:ext cx="6923740" cy="830729"/>
          </a:xfrm>
        </p:spPr>
        <p:txBody>
          <a:bodyPr/>
          <a:lstStyle/>
          <a:p>
            <a:pPr algn="ctr"/>
            <a:r>
              <a:rPr lang="en-GB" sz="2800" dirty="0" smtClean="0"/>
              <a:t>FDA </a:t>
            </a:r>
            <a:r>
              <a:rPr lang="en-GB" sz="2800" dirty="0"/>
              <a:t>activities in WGISS </a:t>
            </a:r>
            <a:endParaRPr lang="en-GB" sz="2800" dirty="0" smtClean="0"/>
          </a:p>
          <a:p>
            <a:pPr algn="ctr"/>
            <a:r>
              <a:rPr lang="en-GB" sz="2800" dirty="0" smtClean="0"/>
              <a:t>Proceeding along several lines</a:t>
            </a:r>
            <a:endParaRPr lang="en-US" sz="2800" b="1" dirty="0"/>
          </a:p>
        </p:txBody>
      </p:sp>
      <p:sp>
        <p:nvSpPr>
          <p:cNvPr id="4" name="Content Placeholder 3"/>
          <p:cNvSpPr>
            <a:spLocks noGrp="1"/>
          </p:cNvSpPr>
          <p:nvPr>
            <p:ph sz="quarter" idx="10"/>
          </p:nvPr>
        </p:nvSpPr>
        <p:spPr>
          <a:xfrm>
            <a:off x="152400" y="1447800"/>
            <a:ext cx="8832501" cy="4572000"/>
          </a:xfrm>
        </p:spPr>
        <p:txBody>
          <a:bodyPr/>
          <a:lstStyle/>
          <a:p>
            <a:pPr marL="457200" indent="-457200">
              <a:buFont typeface="+mj-lt"/>
              <a:buAutoNum type="arabicPeriod"/>
            </a:pPr>
            <a:r>
              <a:rPr lang="en-GB" sz="1800" dirty="0" smtClean="0"/>
              <a:t>Making </a:t>
            </a:r>
            <a:r>
              <a:rPr lang="en-GB" sz="1800" dirty="0"/>
              <a:t>FDA services/tools/elements </a:t>
            </a:r>
            <a:r>
              <a:rPr lang="en-GB" sz="1800" dirty="0" smtClean="0"/>
              <a:t>discoverable</a:t>
            </a:r>
            <a:r>
              <a:rPr lang="en-GB" sz="1800" dirty="0"/>
              <a:t> </a:t>
            </a:r>
            <a:r>
              <a:rPr lang="en-GB" sz="1800" dirty="0" smtClean="0"/>
              <a:t>through </a:t>
            </a:r>
            <a:r>
              <a:rPr lang="en-GB" sz="1800" dirty="0"/>
              <a:t>WGISS CDA </a:t>
            </a:r>
            <a:r>
              <a:rPr lang="en-GB" sz="1800" b="0" dirty="0"/>
              <a:t>(FDA-9, FDA-10, FDA-14</a:t>
            </a:r>
            <a:r>
              <a:rPr lang="en-GB" sz="1800" b="0" dirty="0" smtClean="0"/>
              <a:t>), and </a:t>
            </a:r>
            <a:r>
              <a:rPr lang="en-GB" sz="1800" b="0" dirty="0"/>
              <a:t>agency services catalogue harvesting/</a:t>
            </a:r>
            <a:r>
              <a:rPr lang="en-GB" sz="1800" b="0" dirty="0" smtClean="0"/>
              <a:t>registration</a:t>
            </a:r>
          </a:p>
          <a:p>
            <a:pPr marL="457200" indent="-457200">
              <a:buFont typeface="+mj-lt"/>
              <a:buAutoNum type="arabicPeriod"/>
            </a:pPr>
            <a:endParaRPr lang="en-GB" sz="1800" dirty="0" smtClean="0"/>
          </a:p>
          <a:p>
            <a:pPr marL="457200" indent="-457200">
              <a:buFont typeface="+mj-lt"/>
              <a:buAutoNum type="arabicPeriod"/>
            </a:pPr>
            <a:r>
              <a:rPr lang="en-GB" sz="1800" dirty="0" smtClean="0"/>
              <a:t>Pursuing </a:t>
            </a:r>
            <a:r>
              <a:rPr lang="en-GB" sz="1800" dirty="0"/>
              <a:t>interoperability between FDA elements through a manageable number of possibly standardized interfaces (FDA-8)</a:t>
            </a:r>
            <a:endParaRPr lang="en-US" sz="1800" dirty="0"/>
          </a:p>
          <a:p>
            <a:pPr lvl="1"/>
            <a:r>
              <a:rPr lang="en-GB" sz="1800" dirty="0"/>
              <a:t>Data </a:t>
            </a:r>
            <a:r>
              <a:rPr lang="en-GB" sz="1800" dirty="0" smtClean="0"/>
              <a:t>Cubes </a:t>
            </a:r>
            <a:r>
              <a:rPr lang="en-GB" sz="1800" dirty="0"/>
              <a:t>interoperability (ODC / HMDC / DCFS</a:t>
            </a:r>
            <a:r>
              <a:rPr lang="en-GB" sz="1800" dirty="0" smtClean="0"/>
              <a:t>)</a:t>
            </a:r>
            <a:endParaRPr lang="en-US" sz="1800" dirty="0"/>
          </a:p>
          <a:p>
            <a:pPr lvl="1"/>
            <a:r>
              <a:rPr lang="en-GB" sz="1800" dirty="0" smtClean="0"/>
              <a:t>Follow-up standardization </a:t>
            </a:r>
            <a:r>
              <a:rPr lang="en-GB" sz="1800" dirty="0"/>
              <a:t>activities in </a:t>
            </a:r>
            <a:r>
              <a:rPr lang="en-GB" sz="1800" dirty="0" smtClean="0"/>
              <a:t>OGC</a:t>
            </a:r>
            <a:endParaRPr lang="en-US" sz="1800" dirty="0"/>
          </a:p>
          <a:p>
            <a:pPr marL="457200" indent="-457200">
              <a:buFont typeface="+mj-lt"/>
              <a:buAutoNum type="arabicPeriod"/>
            </a:pPr>
            <a:endParaRPr lang="en-GB" sz="1800" dirty="0" smtClean="0"/>
          </a:p>
          <a:p>
            <a:pPr marL="457200" indent="-457200">
              <a:buFont typeface="+mj-lt"/>
              <a:buAutoNum type="arabicPeriod"/>
            </a:pPr>
            <a:r>
              <a:rPr lang="en-GB" sz="1800" dirty="0" smtClean="0"/>
              <a:t>Showcase </a:t>
            </a:r>
            <a:r>
              <a:rPr lang="en-GB" sz="1800" dirty="0"/>
              <a:t>FDA </a:t>
            </a:r>
            <a:r>
              <a:rPr lang="en-GB" sz="1800" dirty="0" smtClean="0"/>
              <a:t>Elements and how they can support </a:t>
            </a:r>
            <a:r>
              <a:rPr lang="en-GB" sz="1800" dirty="0"/>
              <a:t>CEOS/GEO </a:t>
            </a:r>
            <a:r>
              <a:rPr lang="en-GB" sz="1800" dirty="0" smtClean="0"/>
              <a:t>Initiatives: </a:t>
            </a:r>
            <a:endParaRPr lang="en-US" sz="1800" dirty="0"/>
          </a:p>
          <a:p>
            <a:pPr lvl="1"/>
            <a:r>
              <a:rPr lang="en-GB" sz="1800" dirty="0"/>
              <a:t>Data Cubes for WGCV – two versions, ESA and ODC DEA</a:t>
            </a:r>
            <a:endParaRPr lang="en-US" sz="1800" dirty="0"/>
          </a:p>
          <a:p>
            <a:pPr lvl="1"/>
            <a:r>
              <a:rPr lang="en-GB" sz="1800" dirty="0" err="1"/>
              <a:t>GEOhazards</a:t>
            </a:r>
            <a:r>
              <a:rPr lang="en-GB" sz="1800" dirty="0"/>
              <a:t> TEP in support to </a:t>
            </a:r>
            <a:r>
              <a:rPr lang="en-GB" sz="1800" dirty="0" err="1" smtClean="0"/>
              <a:t>WGDisasters</a:t>
            </a:r>
            <a:endParaRPr lang="en-GB" sz="1800" dirty="0" smtClean="0"/>
          </a:p>
          <a:p>
            <a:pPr lvl="1"/>
            <a:r>
              <a:rPr lang="en-GB" sz="1800" dirty="0" err="1" smtClean="0"/>
              <a:t>etc</a:t>
            </a:r>
            <a:endParaRPr lang="en-US" sz="1800" dirty="0"/>
          </a:p>
          <a:p>
            <a:pPr marL="488373" indent="-457200">
              <a:buFont typeface="+mj-lt"/>
              <a:buAutoNum type="arabicPeriod"/>
            </a:pPr>
            <a:endParaRPr lang="en-GB" sz="1800" b="1" dirty="0" smtClean="0"/>
          </a:p>
          <a:p>
            <a:pPr marL="488373" indent="-457200">
              <a:buFont typeface="+mj-lt"/>
              <a:buAutoNum type="arabicPeriod"/>
            </a:pPr>
            <a:r>
              <a:rPr lang="en-GB" sz="1800" b="1" dirty="0" smtClean="0"/>
              <a:t>Outreach </a:t>
            </a:r>
            <a:r>
              <a:rPr lang="en-GB" sz="1800" b="1" dirty="0"/>
              <a:t>and </a:t>
            </a:r>
            <a:r>
              <a:rPr lang="en-GB" sz="1800" b="1" dirty="0" smtClean="0"/>
              <a:t>awareness raising </a:t>
            </a:r>
            <a:r>
              <a:rPr lang="en-GB" sz="1800" dirty="0" smtClean="0"/>
              <a:t>on FDA in cooperation with WGCapD</a:t>
            </a:r>
            <a:endParaRPr lang="en-US" sz="1800" b="1" dirty="0"/>
          </a:p>
        </p:txBody>
      </p:sp>
    </p:spTree>
    <p:extLst>
      <p:ext uri="{BB962C8B-B14F-4D97-AF65-F5344CB8AC3E}">
        <p14:creationId xmlns:p14="http://schemas.microsoft.com/office/powerpoint/2010/main" val="9381075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4114800"/>
            <a:ext cx="3800873" cy="212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1"/>
          </p:nvPr>
        </p:nvSpPr>
        <p:spPr>
          <a:xfrm>
            <a:off x="1752600" y="304800"/>
            <a:ext cx="6172200" cy="533400"/>
          </a:xfrm>
        </p:spPr>
        <p:txBody>
          <a:bodyPr/>
          <a:lstStyle/>
          <a:p>
            <a:pPr algn="ctr"/>
            <a:r>
              <a:rPr lang="en-US" b="1" dirty="0" smtClean="0"/>
              <a:t>Future Data Architectures (FDA)</a:t>
            </a:r>
          </a:p>
        </p:txBody>
      </p:sp>
      <p:grpSp>
        <p:nvGrpSpPr>
          <p:cNvPr id="4" name="Group 3"/>
          <p:cNvGrpSpPr/>
          <p:nvPr/>
        </p:nvGrpSpPr>
        <p:grpSpPr>
          <a:xfrm>
            <a:off x="228600" y="1295400"/>
            <a:ext cx="4267200" cy="1077988"/>
            <a:chOff x="-3393141" y="5438956"/>
            <a:chExt cx="5978987" cy="788505"/>
          </a:xfrm>
        </p:grpSpPr>
        <p:sp>
          <p:nvSpPr>
            <p:cNvPr id="5" name="Rectangle 4"/>
            <p:cNvSpPr/>
            <p:nvPr/>
          </p:nvSpPr>
          <p:spPr>
            <a:xfrm>
              <a:off x="-3393141" y="5438956"/>
              <a:ext cx="5978987" cy="7885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457200" defTabSz="457200">
                <a:lnSpc>
                  <a:spcPct val="115000"/>
                </a:lnSpc>
                <a:spcAft>
                  <a:spcPts val="1000"/>
                </a:spcAft>
              </a:pPr>
              <a:r>
                <a:rPr lang="en-US" sz="1400" b="1" kern="0" dirty="0">
                  <a:solidFill>
                    <a:prstClr val="black"/>
                  </a:solidFill>
                  <a:latin typeface="Helvetica"/>
                  <a:cs typeface="Helvetica"/>
                </a:rPr>
                <a:t>FDA-8</a:t>
              </a:r>
              <a:r>
                <a:rPr lang="en-US" sz="1400" kern="0" dirty="0">
                  <a:solidFill>
                    <a:prstClr val="black"/>
                  </a:solidFill>
                  <a:latin typeface="Helvetica"/>
                  <a:cs typeface="Helvetica"/>
                </a:rPr>
                <a:t>: </a:t>
              </a:r>
              <a:r>
                <a:rPr lang="en-US" sz="1400" kern="0" dirty="0">
                  <a:solidFill>
                    <a:prstClr val="black"/>
                  </a:solidFill>
                  <a:latin typeface="Helvetica"/>
                </a:rPr>
                <a:t>Establish a common description of </a:t>
              </a:r>
              <a:r>
                <a:rPr lang="en-US" sz="1400" kern="0" dirty="0" smtClean="0">
                  <a:solidFill>
                    <a:prstClr val="black"/>
                  </a:solidFill>
                  <a:latin typeface="Helvetica"/>
                </a:rPr>
                <a:t>	Future </a:t>
              </a:r>
              <a:r>
                <a:rPr lang="en-US" sz="1400" kern="0" dirty="0">
                  <a:solidFill>
                    <a:prstClr val="black"/>
                  </a:solidFill>
                  <a:latin typeface="Helvetica"/>
                </a:rPr>
                <a:t>Data </a:t>
              </a:r>
              <a:r>
                <a:rPr lang="en-US" sz="1400" kern="0" dirty="0" smtClean="0">
                  <a:solidFill>
                    <a:prstClr val="black"/>
                  </a:solidFill>
                  <a:latin typeface="Helvetica"/>
                </a:rPr>
                <a:t>Architectures </a:t>
              </a:r>
              <a:r>
                <a:rPr lang="en-US" sz="1400" kern="0" dirty="0">
                  <a:solidFill>
                    <a:prstClr val="black"/>
                  </a:solidFill>
                  <a:latin typeface="Helvetica"/>
                </a:rPr>
                <a:t>functional blocks </a:t>
              </a:r>
              <a:r>
                <a:rPr lang="en-US" sz="1400" kern="0" dirty="0" smtClean="0">
                  <a:solidFill>
                    <a:prstClr val="black"/>
                  </a:solidFill>
                  <a:latin typeface="Helvetica"/>
                </a:rPr>
                <a:t>	and </a:t>
              </a:r>
              <a:r>
                <a:rPr lang="en-US" sz="1400" kern="0" dirty="0">
                  <a:solidFill>
                    <a:prstClr val="black"/>
                  </a:solidFill>
                  <a:latin typeface="Helvetica"/>
                </a:rPr>
                <a:t>identify interfaces and interoperability </a:t>
              </a:r>
              <a:r>
                <a:rPr lang="en-US" sz="1400" kern="0" dirty="0" smtClean="0">
                  <a:solidFill>
                    <a:prstClr val="black"/>
                  </a:solidFill>
                  <a:latin typeface="Helvetica"/>
                </a:rPr>
                <a:t>	approaches. </a:t>
              </a:r>
              <a:r>
                <a:rPr lang="en-US" sz="1400" kern="0" dirty="0" smtClean="0">
                  <a:solidFill>
                    <a:srgbClr val="0000FF"/>
                  </a:solidFill>
                  <a:latin typeface="Helvetica"/>
                </a:rPr>
                <a:t>Q3 2019</a:t>
              </a:r>
              <a:endParaRPr lang="en-US" sz="1400" kern="0" dirty="0">
                <a:solidFill>
                  <a:srgbClr val="0000FF"/>
                </a:solidFill>
                <a:latin typeface="Helvetica"/>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9606" y="5717641"/>
              <a:ext cx="352657" cy="205732"/>
            </a:xfrm>
            <a:prstGeom prst="rect">
              <a:avLst/>
            </a:prstGeom>
          </p:spPr>
        </p:pic>
      </p:grpSp>
      <p:grpSp>
        <p:nvGrpSpPr>
          <p:cNvPr id="10" name="Group 9"/>
          <p:cNvGrpSpPr/>
          <p:nvPr/>
        </p:nvGrpSpPr>
        <p:grpSpPr>
          <a:xfrm>
            <a:off x="5181600" y="1371600"/>
            <a:ext cx="3581400" cy="830227"/>
            <a:chOff x="-4141628" y="6262174"/>
            <a:chExt cx="5978987" cy="830227"/>
          </a:xfrm>
        </p:grpSpPr>
        <p:sp>
          <p:nvSpPr>
            <p:cNvPr id="11" name="Rectangle 10"/>
            <p:cNvSpPr/>
            <p:nvPr/>
          </p:nvSpPr>
          <p:spPr>
            <a:xfrm>
              <a:off x="-4141628" y="6262174"/>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FDA-9</a:t>
              </a:r>
              <a:r>
                <a:rPr lang="en-US" sz="1400" dirty="0" smtClean="0">
                  <a:latin typeface="+mj-lt"/>
                  <a:cs typeface="Helvetica"/>
                </a:rPr>
                <a:t>: </a:t>
              </a:r>
              <a:r>
                <a:rPr lang="en-US" sz="1400" dirty="0">
                  <a:latin typeface="+mj-lt"/>
                </a:rPr>
                <a:t>Inventory </a:t>
              </a:r>
              <a:r>
                <a:rPr lang="en-US" sz="1400" dirty="0" smtClean="0">
                  <a:latin typeface="+mj-lt"/>
                </a:rPr>
                <a:t>and characterize 	existing </a:t>
              </a:r>
              <a:r>
                <a:rPr lang="en-US" sz="1400" dirty="0">
                  <a:latin typeface="+mj-lt"/>
                </a:rPr>
                <a:t>FDAs </a:t>
              </a:r>
              <a:r>
                <a:rPr lang="en-US" sz="1400" dirty="0" smtClean="0">
                  <a:latin typeface="+mj-lt"/>
                </a:rPr>
                <a:t>operated </a:t>
              </a:r>
              <a:r>
                <a:rPr lang="en-US" sz="1400" dirty="0">
                  <a:latin typeface="+mj-lt"/>
                </a:rPr>
                <a:t>by </a:t>
              </a:r>
              <a:r>
                <a:rPr lang="en-US" sz="1400" dirty="0" smtClean="0">
                  <a:latin typeface="+mj-lt"/>
                </a:rPr>
                <a:t>both 	public </a:t>
              </a:r>
              <a:r>
                <a:rPr lang="en-US" sz="1400" dirty="0">
                  <a:latin typeface="+mj-lt"/>
                </a:rPr>
                <a:t>and private </a:t>
              </a:r>
              <a:r>
                <a:rPr lang="en-US" sz="1400" dirty="0" smtClean="0">
                  <a:latin typeface="+mj-lt"/>
                </a:rPr>
                <a:t>entities. </a:t>
              </a:r>
              <a:r>
                <a:rPr lang="en-US" sz="1400" dirty="0" smtClean="0">
                  <a:solidFill>
                    <a:srgbClr val="0000FF"/>
                  </a:solidFill>
                  <a:latin typeface="Helvetica"/>
                </a:rPr>
                <a:t>Q4 2019</a:t>
              </a:r>
              <a:endParaRPr lang="en-US" sz="1400" dirty="0">
                <a:solidFill>
                  <a:srgbClr val="0000FF"/>
                </a:solidFill>
                <a:latin typeface="Helvetica"/>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597" y="6566973"/>
              <a:ext cx="440032" cy="236445"/>
            </a:xfrm>
            <a:prstGeom prst="rect">
              <a:avLst/>
            </a:prstGeom>
          </p:spPr>
        </p:pic>
      </p:grpSp>
      <p:pic>
        <p:nvPicPr>
          <p:cNvPr id="16" name="Picture 15"/>
          <p:cNvPicPr>
            <a:picLocks noChangeAspect="1"/>
          </p:cNvPicPr>
          <p:nvPr/>
        </p:nvPicPr>
        <p:blipFill>
          <a:blip r:embed="rId5"/>
          <a:stretch>
            <a:fillRect/>
          </a:stretch>
        </p:blipFill>
        <p:spPr>
          <a:xfrm>
            <a:off x="4800600" y="4572000"/>
            <a:ext cx="4062138" cy="2057400"/>
          </a:xfrm>
          <a:prstGeom prst="rect">
            <a:avLst/>
          </a:prstGeom>
        </p:spPr>
      </p:pic>
      <p:sp>
        <p:nvSpPr>
          <p:cNvPr id="20" name="Rectangle 19"/>
          <p:cNvSpPr/>
          <p:nvPr/>
        </p:nvSpPr>
        <p:spPr>
          <a:xfrm>
            <a:off x="381000" y="2743200"/>
            <a:ext cx="3733800" cy="923330"/>
          </a:xfrm>
          <a:prstGeom prst="rect">
            <a:avLst/>
          </a:prstGeom>
        </p:spPr>
        <p:txBody>
          <a:bodyPr wrap="square">
            <a:spAutoFit/>
          </a:bodyPr>
          <a:lstStyle/>
          <a:p>
            <a:pPr marL="285750" indent="-285750">
              <a:spcAft>
                <a:spcPts val="600"/>
              </a:spcAft>
              <a:buFont typeface="Arial"/>
              <a:buChar char="•"/>
            </a:pPr>
            <a:r>
              <a:rPr lang="en-US" dirty="0" smtClean="0">
                <a:latin typeface="+mj-lt"/>
              </a:rPr>
              <a:t>First draft of common </a:t>
            </a:r>
            <a:r>
              <a:rPr lang="en-US" dirty="0">
                <a:latin typeface="+mj-lt"/>
              </a:rPr>
              <a:t>description and building blocks document under finalization</a:t>
            </a:r>
          </a:p>
        </p:txBody>
      </p:sp>
      <p:sp>
        <p:nvSpPr>
          <p:cNvPr id="21" name="Rectangle 20"/>
          <p:cNvSpPr/>
          <p:nvPr/>
        </p:nvSpPr>
        <p:spPr>
          <a:xfrm>
            <a:off x="4648200" y="2590800"/>
            <a:ext cx="4419600" cy="1477328"/>
          </a:xfrm>
          <a:prstGeom prst="rect">
            <a:avLst/>
          </a:prstGeom>
        </p:spPr>
        <p:txBody>
          <a:bodyPr wrap="square">
            <a:spAutoFit/>
          </a:bodyPr>
          <a:lstStyle/>
          <a:p>
            <a:pPr marL="285750" indent="-285750">
              <a:spcAft>
                <a:spcPts val="600"/>
              </a:spcAft>
              <a:buFont typeface="Arial"/>
              <a:buChar char="•"/>
            </a:pPr>
            <a:r>
              <a:rPr lang="en-US" dirty="0" smtClean="0">
                <a:latin typeface="+mj-lt"/>
              </a:rPr>
              <a:t>FDA Elements inventory V1 finalized and circulated in WGISS; it will be maintained up to date and used as input for further FDA related activities in WGISS (e.g. action FDA-14).</a:t>
            </a:r>
            <a:endParaRPr lang="en-US" dirty="0">
              <a:latin typeface="+mj-lt"/>
            </a:endParaRPr>
          </a:p>
        </p:txBody>
      </p:sp>
      <p:sp>
        <p:nvSpPr>
          <p:cNvPr id="22" name="Rectangle 21"/>
          <p:cNvSpPr/>
          <p:nvPr/>
        </p:nvSpPr>
        <p:spPr>
          <a:xfrm rot="20118232">
            <a:off x="5736882" y="1574335"/>
            <a:ext cx="2192777" cy="584776"/>
          </a:xfrm>
          <a:prstGeom prst="rect">
            <a:avLst/>
          </a:prstGeom>
          <a:solidFill>
            <a:schemeClr val="bg1">
              <a:lumMod val="75000"/>
              <a:alpha val="58000"/>
            </a:schemeClr>
          </a:solidFill>
          <a:effectLst>
            <a:softEdge rad="76200"/>
          </a:effectLst>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Closed</a:t>
            </a:r>
          </a:p>
        </p:txBody>
      </p:sp>
    </p:spTree>
    <p:extLst>
      <p:ext uri="{BB962C8B-B14F-4D97-AF65-F5344CB8AC3E}">
        <p14:creationId xmlns:p14="http://schemas.microsoft.com/office/powerpoint/2010/main" val="29358790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524000" y="152400"/>
            <a:ext cx="62484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smtClean="0">
                <a:latin typeface="+mj-lt"/>
                <a:cs typeface="Arial Bold" panose="020B0704020202020204" pitchFamily="34" charset="0"/>
              </a:rPr>
              <a:t>SW Tools and Services Discovery </a:t>
            </a:r>
            <a:r>
              <a:rPr lang="en-US" sz="2400" b="1" dirty="0">
                <a:latin typeface="+mj-lt"/>
                <a:cs typeface="Arial Bold" panose="020B0704020202020204" pitchFamily="34" charset="0"/>
              </a:rPr>
              <a:t>and Access t</a:t>
            </a:r>
            <a:r>
              <a:rPr lang="en-US" sz="2400" b="1" dirty="0" smtClean="0">
                <a:latin typeface="+mj-lt"/>
                <a:cs typeface="Arial Bold" panose="020B0704020202020204" pitchFamily="34" charset="0"/>
              </a:rPr>
              <a:t>hrough </a:t>
            </a:r>
            <a:r>
              <a:rPr lang="en-US" sz="2400" b="1" dirty="0">
                <a:latin typeface="+mj-lt"/>
                <a:cs typeface="Arial Bold" panose="020B0704020202020204" pitchFamily="34" charset="0"/>
              </a:rPr>
              <a:t>WGISS </a:t>
            </a:r>
            <a:r>
              <a:rPr lang="en-US" sz="2400" b="1" dirty="0" smtClean="0">
                <a:latin typeface="+mj-lt"/>
                <a:cs typeface="Arial Bold" panose="020B0704020202020204" pitchFamily="34" charset="0"/>
              </a:rPr>
              <a:t>CDA</a:t>
            </a:r>
            <a:endParaRPr lang="en-US" sz="2400" b="1" dirty="0">
              <a:latin typeface="+mj-lt"/>
              <a:cs typeface="Arial Bold" panose="020B0704020202020204" pitchFamily="34" charset="0"/>
            </a:endParaRPr>
          </a:p>
        </p:txBody>
      </p:sp>
      <p:sp>
        <p:nvSpPr>
          <p:cNvPr id="22" name="Rectangle 21"/>
          <p:cNvSpPr/>
          <p:nvPr/>
        </p:nvSpPr>
        <p:spPr>
          <a:xfrm>
            <a:off x="3733800" y="5751493"/>
            <a:ext cx="52578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400" dirty="0" smtClean="0">
                <a:latin typeface="+mj-lt"/>
              </a:rPr>
              <a:t>	</a:t>
            </a:r>
            <a:r>
              <a:rPr lang="en-US" sz="1400" b="1" dirty="0" smtClean="0">
                <a:latin typeface="+mj-lt"/>
              </a:rPr>
              <a:t>FDA</a:t>
            </a:r>
            <a:r>
              <a:rPr lang="en-US" sz="1400" b="1" dirty="0">
                <a:latin typeface="+mj-lt"/>
              </a:rPr>
              <a:t>-14</a:t>
            </a:r>
            <a:r>
              <a:rPr lang="en-US" sz="1400" dirty="0">
                <a:latin typeface="+mj-lt"/>
              </a:rPr>
              <a:t>:</a:t>
            </a:r>
            <a:r>
              <a:rPr lang="en-US" sz="1400" dirty="0"/>
              <a:t> </a:t>
            </a:r>
            <a:r>
              <a:rPr lang="en-US" sz="1400" dirty="0">
                <a:latin typeface="+mj-lt"/>
              </a:rPr>
              <a:t>Facilitate discovery and access for end users </a:t>
            </a:r>
            <a:r>
              <a:rPr lang="en-US" sz="1400" dirty="0" smtClean="0">
                <a:latin typeface="+mj-lt"/>
              </a:rPr>
              <a:t>to 	data </a:t>
            </a:r>
            <a:r>
              <a:rPr lang="en-US" sz="1400" dirty="0">
                <a:latin typeface="+mj-lt"/>
              </a:rPr>
              <a:t>analytics and processing tools and </a:t>
            </a:r>
            <a:r>
              <a:rPr lang="en-US" sz="1400" dirty="0" smtClean="0">
                <a:latin typeface="+mj-lt"/>
              </a:rPr>
              <a:t>services through 	WGISS </a:t>
            </a:r>
            <a:r>
              <a:rPr lang="en-US" sz="1400" dirty="0">
                <a:latin typeface="+mj-lt"/>
              </a:rPr>
              <a:t>Connected Data Assets </a:t>
            </a:r>
            <a:r>
              <a:rPr lang="en-US" sz="1400" dirty="0" smtClean="0">
                <a:latin typeface="+mj-lt"/>
              </a:rPr>
              <a:t>Infrastructure. </a:t>
            </a:r>
            <a:r>
              <a:rPr lang="en-US" sz="1400" dirty="0">
                <a:solidFill>
                  <a:srgbClr val="0000FF"/>
                </a:solidFill>
              </a:rPr>
              <a:t>Q4 </a:t>
            </a:r>
            <a:r>
              <a:rPr lang="en-US" sz="1400" dirty="0" smtClean="0">
                <a:solidFill>
                  <a:srgbClr val="0000FF"/>
                </a:solidFill>
              </a:rPr>
              <a:t>2020</a:t>
            </a:r>
            <a:endParaRPr lang="en-US" sz="1400" dirty="0">
              <a:solidFill>
                <a:srgbClr val="0000FF"/>
              </a:solidFill>
              <a:latin typeface="+mj-lt"/>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096000"/>
            <a:ext cx="250598" cy="268018"/>
          </a:xfrm>
          <a:prstGeom prst="rect">
            <a:avLst/>
          </a:prstGeom>
        </p:spPr>
      </p:pic>
      <p:sp>
        <p:nvSpPr>
          <p:cNvPr id="25" name="Rectangle 24"/>
          <p:cNvSpPr/>
          <p:nvPr/>
        </p:nvSpPr>
        <p:spPr>
          <a:xfrm>
            <a:off x="3962400" y="4038600"/>
            <a:ext cx="5029200" cy="1538883"/>
          </a:xfrm>
          <a:prstGeom prst="rect">
            <a:avLst/>
          </a:prstGeom>
        </p:spPr>
        <p:txBody>
          <a:bodyPr wrap="square">
            <a:spAutoFit/>
          </a:bodyPr>
          <a:lstStyle/>
          <a:p>
            <a:pPr>
              <a:spcAft>
                <a:spcPts val="600"/>
              </a:spcAft>
            </a:pPr>
            <a:r>
              <a:rPr lang="en-US" dirty="0"/>
              <a:t>Discovery/access </a:t>
            </a:r>
            <a:r>
              <a:rPr lang="en-US" dirty="0" smtClean="0">
                <a:latin typeface="+mj-lt"/>
              </a:rPr>
              <a:t>of FDA elements available </a:t>
            </a:r>
            <a:r>
              <a:rPr lang="en-US" dirty="0">
                <a:latin typeface="+mj-lt"/>
              </a:rPr>
              <a:t>at </a:t>
            </a:r>
            <a:r>
              <a:rPr lang="en-US" dirty="0" smtClean="0">
                <a:latin typeface="+mj-lt"/>
              </a:rPr>
              <a:t>CEOS agencies through:</a:t>
            </a:r>
          </a:p>
          <a:p>
            <a:pPr marL="285750" lvl="7" indent="-285750">
              <a:spcAft>
                <a:spcPts val="600"/>
              </a:spcAft>
              <a:buFont typeface="Arial"/>
              <a:buChar char="•"/>
            </a:pPr>
            <a:r>
              <a:rPr lang="en-US" sz="1600" dirty="0" smtClean="0">
                <a:latin typeface="+mj-lt"/>
              </a:rPr>
              <a:t>Step 1: web </a:t>
            </a:r>
            <a:r>
              <a:rPr lang="en-US" sz="1600" dirty="0">
                <a:latin typeface="+mj-lt"/>
              </a:rPr>
              <a:t>page </a:t>
            </a:r>
            <a:r>
              <a:rPr lang="en-US" sz="1600" dirty="0" smtClean="0">
                <a:latin typeface="+mj-lt"/>
              </a:rPr>
              <a:t>on </a:t>
            </a:r>
            <a:r>
              <a:rPr lang="en-US" sz="1600" dirty="0">
                <a:latin typeface="+mj-lt"/>
              </a:rPr>
              <a:t>WGISS web-site </a:t>
            </a:r>
            <a:r>
              <a:rPr lang="en-US" sz="1600" dirty="0" smtClean="0">
                <a:latin typeface="+mj-lt"/>
              </a:rPr>
              <a:t>by Q4 2019</a:t>
            </a:r>
            <a:endParaRPr lang="en-US" sz="1600" dirty="0">
              <a:latin typeface="+mj-lt"/>
            </a:endParaRPr>
          </a:p>
          <a:p>
            <a:pPr marL="285750" lvl="5" indent="-285750">
              <a:spcAft>
                <a:spcPts val="600"/>
              </a:spcAft>
              <a:buFont typeface="Arial"/>
              <a:buChar char="•"/>
            </a:pPr>
            <a:r>
              <a:rPr lang="en-US" sz="1600" dirty="0" smtClean="0">
                <a:latin typeface="+mj-lt"/>
              </a:rPr>
              <a:t>Step 2: WGISS Connected Data Assets (linked to CEOS Agencies data) </a:t>
            </a:r>
            <a:r>
              <a:rPr lang="en-US" sz="1600" dirty="0"/>
              <a:t>by Q4 </a:t>
            </a:r>
            <a:r>
              <a:rPr lang="en-US" sz="1600" dirty="0" smtClean="0"/>
              <a:t>2020</a:t>
            </a:r>
            <a:endParaRPr lang="en-US" sz="1600" dirty="0"/>
          </a:p>
        </p:txBody>
      </p:sp>
      <p:pic>
        <p:nvPicPr>
          <p:cNvPr id="27" name="Picture 26">
            <a:extLst>
              <a:ext uri="{FF2B5EF4-FFF2-40B4-BE49-F238E27FC236}">
                <a16:creationId xmlns="" xmlns:a16="http://schemas.microsoft.com/office/drawing/2014/main" id="{F99DE045-7FE3-F04D-AE37-CD103A72CA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4038600"/>
            <a:ext cx="2667000" cy="2487490"/>
          </a:xfrm>
          <a:prstGeom prst="rect">
            <a:avLst/>
          </a:prstGeom>
        </p:spPr>
      </p:pic>
      <p:grpSp>
        <p:nvGrpSpPr>
          <p:cNvPr id="12" name="Group 11"/>
          <p:cNvGrpSpPr/>
          <p:nvPr/>
        </p:nvGrpSpPr>
        <p:grpSpPr>
          <a:xfrm>
            <a:off x="3733800" y="2895600"/>
            <a:ext cx="5257800" cy="830227"/>
            <a:chOff x="955213" y="5755907"/>
            <a:chExt cx="5978987" cy="830227"/>
          </a:xfrm>
        </p:grpSpPr>
        <p:sp>
          <p:nvSpPr>
            <p:cNvPr id="13" name="Rectangle 12"/>
            <p:cNvSpPr/>
            <p:nvPr/>
          </p:nvSpPr>
          <p:spPr>
            <a:xfrm>
              <a:off x="955213" y="5755907"/>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FDA-10</a:t>
              </a:r>
              <a:r>
                <a:rPr lang="en-US" sz="1400" dirty="0" smtClean="0">
                  <a:latin typeface="+mj-lt"/>
                  <a:cs typeface="Helvetica"/>
                </a:rPr>
                <a:t>: Finalize i</a:t>
              </a:r>
              <a:r>
                <a:rPr lang="en-US" sz="1400" dirty="0" smtClean="0">
                  <a:latin typeface="+mj-lt"/>
                </a:rPr>
                <a:t>nventory </a:t>
              </a:r>
              <a:r>
                <a:rPr lang="en-US" sz="1400" dirty="0">
                  <a:latin typeface="+mj-lt"/>
                </a:rPr>
                <a:t>of </a:t>
              </a:r>
              <a:r>
                <a:rPr lang="en-US" sz="1400" dirty="0" smtClean="0">
                  <a:latin typeface="+mj-lt"/>
                </a:rPr>
                <a:t>CEOS agencies (</a:t>
              </a:r>
              <a:r>
                <a:rPr lang="en-US" sz="1400" dirty="0">
                  <a:latin typeface="+mj-lt"/>
                </a:rPr>
                <a:t>Open </a:t>
              </a:r>
              <a:r>
                <a:rPr lang="en-US" sz="1400" dirty="0" smtClean="0">
                  <a:latin typeface="+mj-lt"/>
                </a:rPr>
                <a:t>	Source) Software </a:t>
              </a:r>
              <a:r>
                <a:rPr lang="en-US" sz="1400" dirty="0">
                  <a:latin typeface="+mj-lt"/>
                </a:rPr>
                <a:t>and </a:t>
              </a:r>
              <a:r>
                <a:rPr lang="en-US" sz="1400" dirty="0" smtClean="0">
                  <a:latin typeface="+mj-lt"/>
                </a:rPr>
                <a:t>Tools and </a:t>
              </a:r>
              <a:r>
                <a:rPr lang="en-US" sz="1400" dirty="0">
                  <a:latin typeface="+mj-lt"/>
                </a:rPr>
                <a:t>implement a </a:t>
              </a:r>
              <a:r>
                <a:rPr lang="en-US" sz="1400" dirty="0" smtClean="0">
                  <a:latin typeface="+mj-lt"/>
                </a:rPr>
                <a:t>	mechanism 	for discovery </a:t>
              </a:r>
              <a:r>
                <a:rPr lang="en-US" sz="1400" dirty="0">
                  <a:latin typeface="+mj-lt"/>
                </a:rPr>
                <a:t>and </a:t>
              </a:r>
              <a:r>
                <a:rPr lang="en-US" sz="1400" dirty="0" smtClean="0">
                  <a:latin typeface="+mj-lt"/>
                </a:rPr>
                <a:t>access. </a:t>
              </a:r>
              <a:r>
                <a:rPr lang="en-US" sz="1400" dirty="0">
                  <a:solidFill>
                    <a:srgbClr val="0000FF"/>
                  </a:solidFill>
                  <a:latin typeface="Helvetica"/>
                </a:rPr>
                <a:t>Q3 </a:t>
              </a:r>
              <a:r>
                <a:rPr lang="en-US" sz="1400" dirty="0" smtClean="0">
                  <a:solidFill>
                    <a:srgbClr val="0000FF"/>
                  </a:solidFill>
                  <a:latin typeface="Helvetica"/>
                </a:rPr>
                <a:t>2019</a:t>
              </a:r>
              <a:endParaRPr lang="en-US" sz="1400" dirty="0">
                <a:solidFill>
                  <a:srgbClr val="0000FF"/>
                </a:solidFill>
                <a:latin typeface="Helvetica"/>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517" y="6060707"/>
              <a:ext cx="297925" cy="268018"/>
            </a:xfrm>
            <a:prstGeom prst="rect">
              <a:avLst/>
            </a:prstGeom>
          </p:spPr>
        </p:pic>
      </p:grpSp>
      <p:grpSp>
        <p:nvGrpSpPr>
          <p:cNvPr id="4" name="Group 3"/>
          <p:cNvGrpSpPr/>
          <p:nvPr/>
        </p:nvGrpSpPr>
        <p:grpSpPr>
          <a:xfrm>
            <a:off x="152400" y="1371600"/>
            <a:ext cx="3352800" cy="2391508"/>
            <a:chOff x="5410200" y="1447800"/>
            <a:chExt cx="3581400" cy="2391508"/>
          </a:xfrm>
        </p:grpSpPr>
        <p:pic>
          <p:nvPicPr>
            <p:cNvPr id="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581400" cy="21542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362200"/>
              <a:ext cx="3581400" cy="14771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3733800" y="1295400"/>
            <a:ext cx="5257800" cy="1554272"/>
          </a:xfrm>
          <a:prstGeom prst="rect">
            <a:avLst/>
          </a:prstGeom>
        </p:spPr>
        <p:txBody>
          <a:bodyPr wrap="square">
            <a:spAutoFit/>
          </a:bodyPr>
          <a:lstStyle/>
          <a:p>
            <a:pPr marL="285750" indent="-285750">
              <a:spcAft>
                <a:spcPts val="600"/>
              </a:spcAft>
              <a:buFont typeface="Arial"/>
              <a:buChar char="•"/>
            </a:pPr>
            <a:r>
              <a:rPr lang="en-US" dirty="0" smtClean="0">
                <a:latin typeface="+mj-lt"/>
              </a:rPr>
              <a:t>Finalized inventory of Open Source SW and Tools (V1) available at CEOS agencies; </a:t>
            </a:r>
          </a:p>
          <a:p>
            <a:pPr marL="285750" indent="-285750">
              <a:spcAft>
                <a:spcPts val="600"/>
              </a:spcAft>
              <a:buFont typeface="Arial"/>
              <a:buChar char="•"/>
            </a:pPr>
            <a:r>
              <a:rPr lang="en-US" dirty="0" smtClean="0">
                <a:latin typeface="+mj-lt"/>
              </a:rPr>
              <a:t>Discovery/access through web page in WGISS web-site being implemented in cooperation with SEO team.</a:t>
            </a:r>
          </a:p>
        </p:txBody>
      </p:sp>
    </p:spTree>
    <p:extLst>
      <p:ext uri="{BB962C8B-B14F-4D97-AF65-F5344CB8AC3E}">
        <p14:creationId xmlns:p14="http://schemas.microsoft.com/office/powerpoint/2010/main" val="663948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ACIX/</a:t>
            </a:r>
            <a:r>
              <a:rPr lang="en-GB" dirty="0" err="1"/>
              <a:t>RadCalNet</a:t>
            </a:r>
            <a:r>
              <a:rPr lang="en-GB" dirty="0"/>
              <a:t> Inter-Comparison Exercise</a:t>
            </a:r>
          </a:p>
        </p:txBody>
      </p:sp>
      <p:sp>
        <p:nvSpPr>
          <p:cNvPr id="3" name="Content Placeholder 2"/>
          <p:cNvSpPr>
            <a:spLocks noGrp="1"/>
          </p:cNvSpPr>
          <p:nvPr>
            <p:ph idx="1"/>
          </p:nvPr>
        </p:nvSpPr>
        <p:spPr>
          <a:xfrm>
            <a:off x="152400" y="1295400"/>
            <a:ext cx="4470804" cy="5097600"/>
          </a:xfrm>
        </p:spPr>
        <p:txBody>
          <a:bodyPr/>
          <a:lstStyle/>
          <a:p>
            <a:pPr indent="0">
              <a:spcBef>
                <a:spcPts val="900"/>
              </a:spcBef>
            </a:pPr>
            <a:r>
              <a:rPr lang="en-GB" sz="1000" b="1" dirty="0"/>
              <a:t>Data Preparation:</a:t>
            </a:r>
            <a:r>
              <a:rPr lang="en-GB" sz="1000" dirty="0"/>
              <a:t> in-situ and EO Level 2 data are indexed and registered in the data cube, preserving both radiometric and geometric properties</a:t>
            </a:r>
          </a:p>
          <a:p>
            <a:pPr indent="0">
              <a:spcBef>
                <a:spcPts val="900"/>
              </a:spcBef>
            </a:pPr>
            <a:r>
              <a:rPr lang="en-GB" sz="1000" b="1" dirty="0"/>
              <a:t>Data Access:</a:t>
            </a:r>
            <a:r>
              <a:rPr lang="en-GB" sz="1000" dirty="0"/>
              <a:t> DAS shall offer access to both EO and In-situ data via unified interface (i.e. WCS)</a:t>
            </a:r>
          </a:p>
          <a:p>
            <a:pPr indent="0">
              <a:spcBef>
                <a:spcPts val="900"/>
              </a:spcBef>
            </a:pPr>
            <a:r>
              <a:rPr lang="en-GB" sz="1000" b="1" dirty="0"/>
              <a:t>Data Processing:</a:t>
            </a:r>
            <a:r>
              <a:rPr lang="en-GB" sz="1000" dirty="0"/>
              <a:t> </a:t>
            </a:r>
            <a:r>
              <a:rPr lang="en-GB" sz="1000" dirty="0" err="1"/>
              <a:t>Jupyter</a:t>
            </a:r>
            <a:r>
              <a:rPr lang="en-GB" sz="1000" dirty="0"/>
              <a:t> allows the users to perform inter-comparison scripts, sharing the code with authorise users, and accessing always the same data via WCS server. </a:t>
            </a:r>
          </a:p>
          <a:p>
            <a:pPr indent="0">
              <a:spcBef>
                <a:spcPts val="900"/>
              </a:spcBef>
            </a:pPr>
            <a:endParaRPr lang="en-GB" sz="1000" dirty="0"/>
          </a:p>
          <a:p>
            <a:pPr indent="0">
              <a:spcBef>
                <a:spcPts val="900"/>
              </a:spcBef>
            </a:pPr>
            <a:r>
              <a:rPr lang="en-GB" sz="1000" b="1" dirty="0"/>
              <a:t>PROs</a:t>
            </a:r>
          </a:p>
          <a:p>
            <a:pPr marL="171450" indent="-171450">
              <a:spcBef>
                <a:spcPts val="300"/>
              </a:spcBef>
              <a:buFont typeface="Arial" panose="020B0604020202020204" pitchFamily="34" charset="0"/>
              <a:buChar char="•"/>
            </a:pPr>
            <a:r>
              <a:rPr lang="en-GB" sz="1000" dirty="0"/>
              <a:t>Centralised data repository, replacing scattered ftp servers</a:t>
            </a:r>
          </a:p>
          <a:p>
            <a:pPr marL="171450" indent="-171450">
              <a:spcBef>
                <a:spcPts val="300"/>
              </a:spcBef>
              <a:buFont typeface="Arial" panose="020B0604020202020204" pitchFamily="34" charset="0"/>
              <a:buChar char="•"/>
            </a:pPr>
            <a:r>
              <a:rPr lang="en-GB" sz="1000" dirty="0"/>
              <a:t>Harmonised and standardised online data access interface, permitting data download</a:t>
            </a:r>
          </a:p>
          <a:p>
            <a:pPr marL="171450" indent="-171450">
              <a:spcBef>
                <a:spcPts val="300"/>
              </a:spcBef>
              <a:buFont typeface="Arial" panose="020B0604020202020204" pitchFamily="34" charset="0"/>
              <a:buChar char="•"/>
            </a:pPr>
            <a:r>
              <a:rPr lang="en-GB" sz="1000" dirty="0"/>
              <a:t>Reproducibility of inter-comparison exercises (via </a:t>
            </a:r>
            <a:r>
              <a:rPr lang="en-GB" sz="1000" dirty="0" err="1"/>
              <a:t>Jupyter</a:t>
            </a:r>
            <a:r>
              <a:rPr lang="en-GB" sz="1000" dirty="0"/>
              <a:t> notebook), restricted to authorised users</a:t>
            </a:r>
          </a:p>
          <a:p>
            <a:pPr marL="171450" indent="-171450">
              <a:spcBef>
                <a:spcPts val="300"/>
              </a:spcBef>
              <a:buFont typeface="Arial" panose="020B0604020202020204" pitchFamily="34" charset="0"/>
              <a:buChar char="•"/>
            </a:pPr>
            <a:r>
              <a:rPr lang="en-GB" sz="1000" dirty="0"/>
              <a:t>Easy sharing of algorithms and results </a:t>
            </a:r>
          </a:p>
        </p:txBody>
      </p:sp>
      <p:pic>
        <p:nvPicPr>
          <p:cNvPr id="5" name="Picture 4">
            <a:extLst>
              <a:ext uri="{FF2B5EF4-FFF2-40B4-BE49-F238E27FC236}">
                <a16:creationId xmlns:a16="http://schemas.microsoft.com/office/drawing/2014/main" xmlns="" id="{866519F9-5D3A-C24E-B490-4AF419B88C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7461" y="1321208"/>
            <a:ext cx="762304" cy="1016405"/>
          </a:xfrm>
          <a:prstGeom prst="rect">
            <a:avLst/>
          </a:prstGeom>
        </p:spPr>
      </p:pic>
      <p:pic>
        <p:nvPicPr>
          <p:cNvPr id="7" name="Picture 6">
            <a:extLst>
              <a:ext uri="{FF2B5EF4-FFF2-40B4-BE49-F238E27FC236}">
                <a16:creationId xmlns:a16="http://schemas.microsoft.com/office/drawing/2014/main" xmlns="" id="{837E0B35-30A9-454C-B999-09AFBF94EBD5}"/>
              </a:ext>
            </a:extLst>
          </p:cNvPr>
          <p:cNvPicPr>
            <a:picLocks noChangeAspect="1"/>
          </p:cNvPicPr>
          <p:nvPr/>
        </p:nvPicPr>
        <p:blipFill>
          <a:blip r:embed="rId4" cstate="email">
            <a:clrChange>
              <a:clrFrom>
                <a:srgbClr val="000000"/>
              </a:clrFrom>
              <a:clrTo>
                <a:srgbClr val="000000">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530779" y="2937001"/>
            <a:ext cx="580797" cy="699456"/>
          </a:xfrm>
          <a:prstGeom prst="rect">
            <a:avLst/>
          </a:prstGeom>
        </p:spPr>
      </p:pic>
      <p:cxnSp>
        <p:nvCxnSpPr>
          <p:cNvPr id="10" name="Elbow Connector 9">
            <a:extLst>
              <a:ext uri="{FF2B5EF4-FFF2-40B4-BE49-F238E27FC236}">
                <a16:creationId xmlns:a16="http://schemas.microsoft.com/office/drawing/2014/main" xmlns="" id="{558E8103-DDEF-8145-BDBD-5E88B8252517}"/>
              </a:ext>
            </a:extLst>
          </p:cNvPr>
          <p:cNvCxnSpPr>
            <a:cxnSpLocks/>
            <a:endCxn id="7" idx="0"/>
          </p:cNvCxnSpPr>
          <p:nvPr/>
        </p:nvCxnSpPr>
        <p:spPr>
          <a:xfrm rot="16200000" flipH="1">
            <a:off x="5950163" y="2065985"/>
            <a:ext cx="620609" cy="1121422"/>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xmlns="" id="{5C697D0A-40BE-8E42-8E7B-C27D74DE4A98}"/>
              </a:ext>
            </a:extLst>
          </p:cNvPr>
          <p:cNvCxnSpPr>
            <a:cxnSpLocks/>
            <a:stCxn id="5" idx="2"/>
            <a:endCxn id="7" idx="0"/>
          </p:cNvCxnSpPr>
          <p:nvPr/>
        </p:nvCxnSpPr>
        <p:spPr>
          <a:xfrm rot="5400000">
            <a:off x="7115202" y="2043589"/>
            <a:ext cx="599388" cy="1187436"/>
          </a:xfrm>
          <a:prstGeom prst="bentConnector3">
            <a:avLst>
              <a:gd name="adj1" fmla="val 50000"/>
            </a:avLst>
          </a:prstGeom>
          <a:ln w="381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392678" y="3982456"/>
            <a:ext cx="1231878" cy="400110"/>
          </a:xfrm>
          <a:prstGeom prst="rect">
            <a:avLst/>
          </a:prstGeom>
        </p:spPr>
        <p:txBody>
          <a:bodyPr wrap="none">
            <a:spAutoFit/>
          </a:bodyPr>
          <a:lstStyle/>
          <a:p>
            <a:pPr algn="ctr"/>
            <a:r>
              <a:rPr lang="it-IT" sz="1000" b="1" dirty="0"/>
              <a:t>In-Situ: ACIX and </a:t>
            </a:r>
          </a:p>
          <a:p>
            <a:pPr algn="ctr"/>
            <a:r>
              <a:rPr lang="it-IT" sz="1000" b="1" dirty="0" err="1"/>
              <a:t>RadCalNet</a:t>
            </a:r>
            <a:r>
              <a:rPr lang="it-IT" sz="1000" b="1" dirty="0"/>
              <a:t> </a:t>
            </a:r>
            <a:endParaRPr lang="en-GB" sz="1000" dirty="0"/>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3011" y="4534132"/>
            <a:ext cx="1378330" cy="1414224"/>
          </a:xfrm>
          <a:prstGeom prst="rect">
            <a:avLst/>
          </a:prstGeom>
        </p:spPr>
      </p:pic>
      <p:sp>
        <p:nvSpPr>
          <p:cNvPr id="16" name="Rectangle 15"/>
          <p:cNvSpPr/>
          <p:nvPr/>
        </p:nvSpPr>
        <p:spPr>
          <a:xfrm>
            <a:off x="5192764" y="3982456"/>
            <a:ext cx="1438828" cy="400110"/>
          </a:xfrm>
          <a:prstGeom prst="rect">
            <a:avLst/>
          </a:prstGeom>
        </p:spPr>
        <p:txBody>
          <a:bodyPr wrap="none">
            <a:spAutoFit/>
          </a:bodyPr>
          <a:lstStyle/>
          <a:p>
            <a:pPr algn="ctr"/>
            <a:r>
              <a:rPr lang="it-IT" sz="1000" b="1" dirty="0"/>
              <a:t>Landsat-8/Sentinel-2 </a:t>
            </a:r>
          </a:p>
          <a:p>
            <a:pPr algn="ctr"/>
            <a:r>
              <a:rPr lang="it-IT" sz="1000" b="1" dirty="0"/>
              <a:t>Data</a:t>
            </a:r>
            <a:endParaRPr lang="en-GB" sz="1000" dirty="0"/>
          </a:p>
        </p:txBody>
      </p:sp>
      <p:cxnSp>
        <p:nvCxnSpPr>
          <p:cNvPr id="20" name="Elbow Connector 19">
            <a:extLst>
              <a:ext uri="{FF2B5EF4-FFF2-40B4-BE49-F238E27FC236}">
                <a16:creationId xmlns:a16="http://schemas.microsoft.com/office/drawing/2014/main" xmlns="" id="{558E8103-DDEF-8145-BDBD-5E88B8252517}"/>
              </a:ext>
            </a:extLst>
          </p:cNvPr>
          <p:cNvCxnSpPr>
            <a:cxnSpLocks/>
            <a:stCxn id="7" idx="2"/>
            <a:endCxn id="16" idx="0"/>
          </p:cNvCxnSpPr>
          <p:nvPr/>
        </p:nvCxnSpPr>
        <p:spPr>
          <a:xfrm rot="5400000">
            <a:off x="6193679" y="3354956"/>
            <a:ext cx="345999" cy="909000"/>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xmlns="" id="{558E8103-DDEF-8145-BDBD-5E88B8252517}"/>
              </a:ext>
            </a:extLst>
          </p:cNvPr>
          <p:cNvCxnSpPr>
            <a:cxnSpLocks/>
            <a:stCxn id="7" idx="2"/>
            <a:endCxn id="14" idx="0"/>
          </p:cNvCxnSpPr>
          <p:nvPr/>
        </p:nvCxnSpPr>
        <p:spPr>
          <a:xfrm rot="16200000" flipH="1">
            <a:off x="7241898" y="3215736"/>
            <a:ext cx="345999" cy="11874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9F64401D-1CF4-F648-BEEB-4F2355AA4BDF}"/>
              </a:ext>
            </a:extLst>
          </p:cNvPr>
          <p:cNvSpPr/>
          <p:nvPr/>
        </p:nvSpPr>
        <p:spPr>
          <a:xfrm>
            <a:off x="6565119" y="3093063"/>
            <a:ext cx="468961" cy="253916"/>
          </a:xfrm>
          <a:prstGeom prst="rect">
            <a:avLst/>
          </a:prstGeom>
        </p:spPr>
        <p:txBody>
          <a:bodyPr wrap="none">
            <a:spAutoFit/>
          </a:bodyPr>
          <a:lstStyle/>
          <a:p>
            <a:pPr algn="ctr">
              <a:defRPr/>
            </a:pPr>
            <a:r>
              <a:rPr lang="it-IT" sz="1050" b="1" dirty="0">
                <a:latin typeface="+mj-lt"/>
              </a:rPr>
              <a:t>DAS</a:t>
            </a:r>
          </a:p>
        </p:txBody>
      </p:sp>
      <p:sp>
        <p:nvSpPr>
          <p:cNvPr id="23" name="Rectangle 22">
            <a:extLst>
              <a:ext uri="{FF2B5EF4-FFF2-40B4-BE49-F238E27FC236}">
                <a16:creationId xmlns:a16="http://schemas.microsoft.com/office/drawing/2014/main" xmlns="" id="{9F64401D-1CF4-F648-BEEB-4F2355AA4BDF}"/>
              </a:ext>
            </a:extLst>
          </p:cNvPr>
          <p:cNvSpPr/>
          <p:nvPr/>
        </p:nvSpPr>
        <p:spPr>
          <a:xfrm>
            <a:off x="6559866" y="3153072"/>
            <a:ext cx="2522449" cy="253916"/>
          </a:xfrm>
          <a:prstGeom prst="rect">
            <a:avLst/>
          </a:prstGeom>
        </p:spPr>
        <p:txBody>
          <a:bodyPr wrap="square">
            <a:spAutoFit/>
          </a:bodyPr>
          <a:lstStyle/>
          <a:p>
            <a:pPr algn="ctr">
              <a:defRPr/>
            </a:pPr>
            <a:r>
              <a:rPr lang="it-IT" sz="1050" b="1" dirty="0">
                <a:latin typeface="+mj-lt"/>
              </a:rPr>
              <a:t>OGC WCS Server</a:t>
            </a:r>
          </a:p>
        </p:txBody>
      </p:sp>
      <p:sp>
        <p:nvSpPr>
          <p:cNvPr id="35" name="TextBox 34">
            <a:extLst>
              <a:ext uri="{FF2B5EF4-FFF2-40B4-BE49-F238E27FC236}">
                <a16:creationId xmlns:a16="http://schemas.microsoft.com/office/drawing/2014/main" xmlns="" id="{6476D585-1A77-D343-822C-731F45089ACB}"/>
              </a:ext>
            </a:extLst>
          </p:cNvPr>
          <p:cNvSpPr txBox="1"/>
          <p:nvPr/>
        </p:nvSpPr>
        <p:spPr>
          <a:xfrm>
            <a:off x="4548504" y="745132"/>
            <a:ext cx="2296453" cy="253916"/>
          </a:xfrm>
          <a:prstGeom prst="rect">
            <a:avLst/>
          </a:prstGeom>
          <a:noFill/>
        </p:spPr>
        <p:txBody>
          <a:bodyPr wrap="square" rtlCol="0">
            <a:spAutoFit/>
          </a:bodyPr>
          <a:lstStyle/>
          <a:p>
            <a:pPr algn="ctr">
              <a:defRPr/>
            </a:pPr>
            <a:r>
              <a:rPr lang="it-IT" sz="1050" b="1" dirty="0">
                <a:latin typeface="+mj-lt"/>
                <a:hlinkClick r:id="rId6"/>
              </a:rPr>
              <a:t>Web </a:t>
            </a:r>
            <a:r>
              <a:rPr lang="it-IT" sz="1050" b="1" dirty="0" err="1">
                <a:latin typeface="+mj-lt"/>
                <a:hlinkClick r:id="rId6"/>
              </a:rPr>
              <a:t>based</a:t>
            </a:r>
            <a:r>
              <a:rPr lang="it-IT" sz="1050" b="1" dirty="0">
                <a:latin typeface="+mj-lt"/>
                <a:hlinkClick r:id="rId6"/>
              </a:rPr>
              <a:t> GUI</a:t>
            </a:r>
            <a:endParaRPr lang="it-IT" sz="1050" b="1" dirty="0">
              <a:latin typeface="+mj-lt"/>
            </a:endParaRPr>
          </a:p>
        </p:txBody>
      </p:sp>
      <p:sp>
        <p:nvSpPr>
          <p:cNvPr id="36" name="Rectangle 35">
            <a:hlinkClick r:id="rId7"/>
            <a:extLst>
              <a:ext uri="{FF2B5EF4-FFF2-40B4-BE49-F238E27FC236}">
                <a16:creationId xmlns:a16="http://schemas.microsoft.com/office/drawing/2014/main" xmlns="" id="{B5D569BF-C58D-C741-89DC-B1B877195991}"/>
              </a:ext>
            </a:extLst>
          </p:cNvPr>
          <p:cNvSpPr/>
          <p:nvPr/>
        </p:nvSpPr>
        <p:spPr>
          <a:xfrm>
            <a:off x="7445737" y="841618"/>
            <a:ext cx="1329342" cy="253916"/>
          </a:xfrm>
          <a:prstGeom prst="rect">
            <a:avLst/>
          </a:prstGeom>
        </p:spPr>
        <p:txBody>
          <a:bodyPr wrap="none">
            <a:spAutoFit/>
          </a:bodyPr>
          <a:lstStyle/>
          <a:p>
            <a:pPr algn="ctr">
              <a:defRPr/>
            </a:pPr>
            <a:r>
              <a:rPr lang="it-IT" sz="1050" b="1" dirty="0" err="1">
                <a:latin typeface="+mj-lt"/>
                <a:hlinkClick r:id="rId8"/>
              </a:rPr>
              <a:t>Jupyter</a:t>
            </a:r>
            <a:r>
              <a:rPr lang="it-IT" sz="1050" b="1" dirty="0">
                <a:latin typeface="+mj-lt"/>
                <a:hlinkClick r:id="rId8"/>
              </a:rPr>
              <a:t> Notebook</a:t>
            </a:r>
            <a:endParaRPr lang="it-IT" sz="1050" b="1" dirty="0">
              <a:latin typeface="+mj-lt"/>
            </a:endParaRPr>
          </a:p>
        </p:txBody>
      </p:sp>
      <p:pic>
        <p:nvPicPr>
          <p:cNvPr id="4" name="Picture 3">
            <a:extLst>
              <a:ext uri="{FF2B5EF4-FFF2-40B4-BE49-F238E27FC236}">
                <a16:creationId xmlns:a16="http://schemas.microsoft.com/office/drawing/2014/main" xmlns="" id="{A403D5C3-EA26-CD45-9C37-4C46E5EF5663}"/>
              </a:ext>
            </a:extLst>
          </p:cNvPr>
          <p:cNvPicPr>
            <a:picLocks noChangeAspect="1"/>
          </p:cNvPicPr>
          <p:nvPr/>
        </p:nvPicPr>
        <p:blipFill>
          <a:blip r:embed="rId9"/>
          <a:stretch>
            <a:fillRect/>
          </a:stretch>
        </p:blipFill>
        <p:spPr>
          <a:xfrm>
            <a:off x="7500168" y="4532356"/>
            <a:ext cx="1188978" cy="1416000"/>
          </a:xfrm>
          <a:prstGeom prst="rect">
            <a:avLst/>
          </a:prstGeom>
        </p:spPr>
      </p:pic>
      <p:pic>
        <p:nvPicPr>
          <p:cNvPr id="29" name="Picture 28">
            <a:extLst>
              <a:ext uri="{FF2B5EF4-FFF2-40B4-BE49-F238E27FC236}">
                <a16:creationId xmlns:a16="http://schemas.microsoft.com/office/drawing/2014/main" xmlns="" id="{066767F3-15FE-7549-B0C0-93D46E739C44}"/>
              </a:ext>
            </a:extLst>
          </p:cNvPr>
          <p:cNvPicPr>
            <a:picLocks noChangeAspect="1"/>
          </p:cNvPicPr>
          <p:nvPr/>
        </p:nvPicPr>
        <p:blipFill>
          <a:blip r:embed="rId10"/>
          <a:stretch>
            <a:fillRect/>
          </a:stretch>
        </p:blipFill>
        <p:spPr>
          <a:xfrm>
            <a:off x="5035749" y="1148345"/>
            <a:ext cx="1356263" cy="1209600"/>
          </a:xfrm>
          <a:prstGeom prst="rect">
            <a:avLst/>
          </a:prstGeom>
        </p:spPr>
      </p:pic>
    </p:spTree>
    <p:extLst>
      <p:ext uri="{BB962C8B-B14F-4D97-AF65-F5344CB8AC3E}">
        <p14:creationId xmlns:p14="http://schemas.microsoft.com/office/powerpoint/2010/main" val="36302615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E015023-8A5D-C94E-9FDE-F5FA630CC2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3197340"/>
            <a:ext cx="3717403" cy="1692154"/>
          </a:xfrm>
          <a:prstGeom prst="rect">
            <a:avLst/>
          </a:prstGeom>
        </p:spPr>
      </p:pic>
      <p:sp>
        <p:nvSpPr>
          <p:cNvPr id="2" name="Content Placeholder 1"/>
          <p:cNvSpPr>
            <a:spLocks noGrp="1"/>
          </p:cNvSpPr>
          <p:nvPr>
            <p:ph sz="quarter" idx="4294967295"/>
          </p:nvPr>
        </p:nvSpPr>
        <p:spPr>
          <a:xfrm>
            <a:off x="0" y="1219200"/>
            <a:ext cx="9067800" cy="1600200"/>
          </a:xfrm>
          <a:prstGeom prst="rect">
            <a:avLst/>
          </a:prstGeom>
        </p:spPr>
        <p:txBody>
          <a:bodyPr/>
          <a:lstStyle/>
          <a:p>
            <a:pPr marL="0" indent="0">
              <a:buNone/>
            </a:pPr>
            <a:r>
              <a:rPr lang="en-CA" sz="1600" b="1" dirty="0">
                <a:solidFill>
                  <a:schemeClr val="tx1"/>
                </a:solidFill>
              </a:rPr>
              <a:t>ESA PDGS </a:t>
            </a:r>
            <a:r>
              <a:rPr lang="en-CA" sz="1600" b="1" dirty="0" smtClean="0">
                <a:solidFill>
                  <a:schemeClr val="tx1"/>
                </a:solidFill>
              </a:rPr>
              <a:t>Data Cube - </a:t>
            </a:r>
            <a:r>
              <a:rPr lang="en-GB" sz="1600" b="1" dirty="0" smtClean="0">
                <a:solidFill>
                  <a:schemeClr val="tx1"/>
                </a:solidFill>
                <a:hlinkClick r:id="rId4"/>
              </a:rPr>
              <a:t>https</a:t>
            </a:r>
            <a:r>
              <a:rPr lang="en-GB" sz="1600" b="1" dirty="0">
                <a:solidFill>
                  <a:schemeClr val="tx1"/>
                </a:solidFill>
                <a:hlinkClick r:id="rId4"/>
              </a:rPr>
              <a:t>://preops.eodatacube.eu</a:t>
            </a:r>
            <a:r>
              <a:rPr lang="en-GB" sz="1600" b="1" dirty="0" smtClean="0">
                <a:solidFill>
                  <a:schemeClr val="tx1"/>
                </a:solidFill>
                <a:hlinkClick r:id="rId4"/>
              </a:rPr>
              <a:t>/</a:t>
            </a:r>
            <a:endParaRPr lang="en-CA" sz="1600" b="1" dirty="0">
              <a:solidFill>
                <a:schemeClr val="tx1"/>
              </a:solidFill>
            </a:endParaRPr>
          </a:p>
          <a:p>
            <a:r>
              <a:rPr lang="en-GB" sz="1600" dirty="0">
                <a:solidFill>
                  <a:schemeClr val="tx1"/>
                </a:solidFill>
              </a:rPr>
              <a:t>Use cases </a:t>
            </a:r>
            <a:r>
              <a:rPr lang="en-GB" sz="1600" dirty="0" smtClean="0">
                <a:solidFill>
                  <a:schemeClr val="tx1"/>
                </a:solidFill>
              </a:rPr>
              <a:t>defined and implemented </a:t>
            </a:r>
            <a:r>
              <a:rPr lang="en-GB" sz="1600" dirty="0">
                <a:solidFill>
                  <a:schemeClr val="tx1"/>
                </a:solidFill>
              </a:rPr>
              <a:t>in cooperation </a:t>
            </a:r>
            <a:r>
              <a:rPr lang="en-GB" sz="1600" dirty="0" smtClean="0">
                <a:solidFill>
                  <a:schemeClr val="tx1"/>
                </a:solidFill>
              </a:rPr>
              <a:t>between WGISS and WGCV</a:t>
            </a:r>
            <a:endParaRPr lang="en-AU" sz="2000" dirty="0">
              <a:solidFill>
                <a:schemeClr val="tx1"/>
              </a:solidFill>
            </a:endParaRPr>
          </a:p>
          <a:p>
            <a:r>
              <a:rPr lang="en-CA" sz="1600" dirty="0" smtClean="0">
                <a:solidFill>
                  <a:schemeClr val="tx1"/>
                </a:solidFill>
              </a:rPr>
              <a:t>Provides Discovery/Visualization/Pixel Access to </a:t>
            </a:r>
            <a:r>
              <a:rPr lang="en-GB" sz="1600" b="1" dirty="0">
                <a:solidFill>
                  <a:srgbClr val="002060"/>
                </a:solidFill>
              </a:rPr>
              <a:t>Radiometric Calibration Network </a:t>
            </a:r>
            <a:r>
              <a:rPr lang="en-GB" sz="1600" b="1" dirty="0" smtClean="0">
                <a:solidFill>
                  <a:srgbClr val="002060"/>
                </a:solidFill>
              </a:rPr>
              <a:t>(</a:t>
            </a:r>
            <a:r>
              <a:rPr lang="en-CA" sz="1600" b="1" dirty="0" err="1" smtClean="0">
                <a:solidFill>
                  <a:schemeClr val="tx1"/>
                </a:solidFill>
              </a:rPr>
              <a:t>RadCalNet</a:t>
            </a:r>
            <a:r>
              <a:rPr lang="en-CA" sz="1600" b="1" dirty="0" smtClean="0">
                <a:solidFill>
                  <a:schemeClr val="tx1"/>
                </a:solidFill>
              </a:rPr>
              <a:t>)</a:t>
            </a:r>
            <a:r>
              <a:rPr lang="en-CA" sz="1600" dirty="0" smtClean="0">
                <a:solidFill>
                  <a:schemeClr val="tx1"/>
                </a:solidFill>
              </a:rPr>
              <a:t> In</a:t>
            </a:r>
            <a:r>
              <a:rPr lang="en-CA" sz="1600" dirty="0">
                <a:solidFill>
                  <a:schemeClr val="tx1"/>
                </a:solidFill>
              </a:rPr>
              <a:t>-</a:t>
            </a:r>
            <a:r>
              <a:rPr lang="en-CA" sz="1600" dirty="0" smtClean="0">
                <a:solidFill>
                  <a:schemeClr val="tx1"/>
                </a:solidFill>
              </a:rPr>
              <a:t>Situ data </a:t>
            </a:r>
            <a:r>
              <a:rPr lang="en-CA" sz="1600" dirty="0">
                <a:solidFill>
                  <a:schemeClr val="tx1"/>
                </a:solidFill>
              </a:rPr>
              <a:t>and </a:t>
            </a:r>
            <a:r>
              <a:rPr lang="en-GB" sz="1600" b="1" dirty="0">
                <a:solidFill>
                  <a:srgbClr val="002060"/>
                </a:solidFill>
              </a:rPr>
              <a:t>Atmospheric Correction Inter-Comparison Exercise (ACIX</a:t>
            </a:r>
            <a:r>
              <a:rPr lang="en-GB" sz="1600" b="1" dirty="0" smtClean="0">
                <a:solidFill>
                  <a:srgbClr val="002060"/>
                </a:solidFill>
              </a:rPr>
              <a:t>) </a:t>
            </a:r>
            <a:r>
              <a:rPr lang="en-CA" sz="1600" dirty="0" smtClean="0">
                <a:solidFill>
                  <a:schemeClr val="tx1"/>
                </a:solidFill>
              </a:rPr>
              <a:t>(</a:t>
            </a:r>
            <a:r>
              <a:rPr lang="en-CA" sz="1600" dirty="0">
                <a:solidFill>
                  <a:schemeClr val="tx1"/>
                </a:solidFill>
              </a:rPr>
              <a:t>In-situ and S-2/L-8) </a:t>
            </a:r>
            <a:r>
              <a:rPr lang="en-CA" sz="1600" dirty="0" smtClean="0">
                <a:solidFill>
                  <a:schemeClr val="tx1"/>
                </a:solidFill>
              </a:rPr>
              <a:t>data.</a:t>
            </a:r>
          </a:p>
          <a:p>
            <a:r>
              <a:rPr lang="en-CA" sz="1600" dirty="0" smtClean="0">
                <a:solidFill>
                  <a:schemeClr val="tx1"/>
                </a:solidFill>
              </a:rPr>
              <a:t>Provides </a:t>
            </a:r>
            <a:r>
              <a:rPr lang="en-CA" sz="1600" dirty="0" err="1">
                <a:solidFill>
                  <a:schemeClr val="tx1"/>
                </a:solidFill>
              </a:rPr>
              <a:t>Jupyter</a:t>
            </a:r>
            <a:r>
              <a:rPr lang="en-CA" sz="1600" dirty="0">
                <a:solidFill>
                  <a:schemeClr val="tx1"/>
                </a:solidFill>
              </a:rPr>
              <a:t> notebooks to reproduce ACIX use </a:t>
            </a:r>
            <a:r>
              <a:rPr lang="en-CA" sz="1600" dirty="0" smtClean="0">
                <a:solidFill>
                  <a:schemeClr val="tx1"/>
                </a:solidFill>
              </a:rPr>
              <a:t>cases: </a:t>
            </a:r>
            <a:r>
              <a:rPr lang="en-GB" sz="1600" dirty="0" smtClean="0">
                <a:solidFill>
                  <a:schemeClr val="tx1"/>
                </a:solidFill>
                <a:hlinkClick r:id="rId5"/>
              </a:rPr>
              <a:t>http</a:t>
            </a:r>
            <a:r>
              <a:rPr lang="en-GB" sz="1600" dirty="0">
                <a:solidFill>
                  <a:schemeClr val="tx1"/>
                </a:solidFill>
                <a:hlinkClick r:id="rId5"/>
              </a:rPr>
              <a:t>://calvalportal.ceos.org/</a:t>
            </a:r>
            <a:r>
              <a:rPr lang="en-GB" sz="1600" dirty="0" smtClean="0">
                <a:solidFill>
                  <a:schemeClr val="tx1"/>
                </a:solidFill>
                <a:hlinkClick r:id="rId5"/>
              </a:rPr>
              <a:t>results</a:t>
            </a:r>
            <a:endParaRPr lang="en-GB" sz="1600" dirty="0" smtClean="0">
              <a:solidFill>
                <a:schemeClr val="tx1"/>
              </a:solidFill>
            </a:endParaRPr>
          </a:p>
        </p:txBody>
      </p:sp>
      <p:grpSp>
        <p:nvGrpSpPr>
          <p:cNvPr id="10" name="Group 9">
            <a:extLst>
              <a:ext uri="{FF2B5EF4-FFF2-40B4-BE49-F238E27FC236}">
                <a16:creationId xmlns:a16="http://schemas.microsoft.com/office/drawing/2014/main" xmlns="" id="{1A053131-9112-974F-ACDF-5A2A2B09C67F}"/>
              </a:ext>
            </a:extLst>
          </p:cNvPr>
          <p:cNvGrpSpPr/>
          <p:nvPr/>
        </p:nvGrpSpPr>
        <p:grpSpPr>
          <a:xfrm>
            <a:off x="2964208" y="3212026"/>
            <a:ext cx="5116128" cy="594914"/>
            <a:chOff x="1074351" y="1812361"/>
            <a:chExt cx="5116128" cy="594914"/>
          </a:xfrm>
        </p:grpSpPr>
        <p:cxnSp>
          <p:nvCxnSpPr>
            <p:cNvPr id="11" name="Straight Arrow Connector 10">
              <a:extLst>
                <a:ext uri="{FF2B5EF4-FFF2-40B4-BE49-F238E27FC236}">
                  <a16:creationId xmlns:a16="http://schemas.microsoft.com/office/drawing/2014/main" xmlns="" id="{49ECB513-B50D-5540-9943-AEC868FC16C1}"/>
                </a:ext>
              </a:extLst>
            </p:cNvPr>
            <p:cNvCxnSpPr/>
            <p:nvPr/>
          </p:nvCxnSpPr>
          <p:spPr>
            <a:xfrm flipV="1">
              <a:off x="3294968" y="1812361"/>
              <a:ext cx="536260" cy="319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0FDC38D-DE4A-A343-9995-99238C41AEF5}"/>
                </a:ext>
              </a:extLst>
            </p:cNvPr>
            <p:cNvSpPr txBox="1"/>
            <p:nvPr/>
          </p:nvSpPr>
          <p:spPr>
            <a:xfrm>
              <a:off x="1074351" y="1945610"/>
              <a:ext cx="5116128" cy="461665"/>
            </a:xfrm>
            <a:prstGeom prst="rect">
              <a:avLst/>
            </a:prstGeom>
            <a:noFill/>
          </p:spPr>
          <p:txBody>
            <a:bodyPr wrap="square" rtlCol="0">
              <a:spAutoFit/>
            </a:bodyPr>
            <a:lstStyle/>
            <a:p>
              <a:pPr marL="171450" indent="-171450">
                <a:buFont typeface="Arial" panose="020B0604020202020204" pitchFamily="34" charset="0"/>
                <a:buChar char="•"/>
              </a:pPr>
              <a:r>
                <a:rPr lang="it-IT" sz="1200" b="1" dirty="0">
                  <a:solidFill>
                    <a:srgbClr val="0000FF"/>
                  </a:solidFill>
                </a:rPr>
                <a:t>Pre-configured list of sites</a:t>
              </a:r>
            </a:p>
            <a:p>
              <a:pPr marL="171450" indent="-171450">
                <a:buFont typeface="Arial" panose="020B0604020202020204" pitchFamily="34" charset="0"/>
                <a:buChar char="•"/>
              </a:pPr>
              <a:r>
                <a:rPr lang="it-IT" sz="1200" b="1" dirty="0">
                  <a:solidFill>
                    <a:srgbClr val="0000FF"/>
                  </a:solidFill>
                </a:rPr>
                <a:t>Data Discovery</a:t>
              </a:r>
            </a:p>
          </p:txBody>
        </p:sp>
      </p:grpSp>
      <p:pic>
        <p:nvPicPr>
          <p:cNvPr id="8" name="Picture 7">
            <a:extLst>
              <a:ext uri="{FF2B5EF4-FFF2-40B4-BE49-F238E27FC236}">
                <a16:creationId xmlns:a16="http://schemas.microsoft.com/office/drawing/2014/main" xmlns="" id="{27BF82DB-8A52-E141-BE02-DF60CE0DA4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4000" y="4927726"/>
            <a:ext cx="3717404" cy="1922595"/>
          </a:xfrm>
          <a:prstGeom prst="rect">
            <a:avLst/>
          </a:prstGeom>
        </p:spPr>
      </p:pic>
      <p:grpSp>
        <p:nvGrpSpPr>
          <p:cNvPr id="9" name="Group 8">
            <a:extLst>
              <a:ext uri="{FF2B5EF4-FFF2-40B4-BE49-F238E27FC236}">
                <a16:creationId xmlns:a16="http://schemas.microsoft.com/office/drawing/2014/main" xmlns="" id="{DA407C27-602E-CD4D-992E-661A58493508}"/>
              </a:ext>
            </a:extLst>
          </p:cNvPr>
          <p:cNvGrpSpPr/>
          <p:nvPr/>
        </p:nvGrpSpPr>
        <p:grpSpPr>
          <a:xfrm>
            <a:off x="2859189" y="4968311"/>
            <a:ext cx="2663083" cy="1029593"/>
            <a:chOff x="3351816" y="2011590"/>
            <a:chExt cx="2663083" cy="1029593"/>
          </a:xfrm>
        </p:grpSpPr>
        <p:cxnSp>
          <p:nvCxnSpPr>
            <p:cNvPr id="13" name="Straight Arrow Connector 12">
              <a:extLst>
                <a:ext uri="{FF2B5EF4-FFF2-40B4-BE49-F238E27FC236}">
                  <a16:creationId xmlns:a16="http://schemas.microsoft.com/office/drawing/2014/main" xmlns="" id="{5452700C-0109-C143-8434-EBABB16BA563}"/>
                </a:ext>
              </a:extLst>
            </p:cNvPr>
            <p:cNvCxnSpPr>
              <a:cxnSpLocks/>
            </p:cNvCxnSpPr>
            <p:nvPr/>
          </p:nvCxnSpPr>
          <p:spPr>
            <a:xfrm flipV="1">
              <a:off x="5263661" y="2011590"/>
              <a:ext cx="751238" cy="308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F57DE3F7-06C6-D34A-8FCE-85A5EE5AECF1}"/>
                </a:ext>
              </a:extLst>
            </p:cNvPr>
            <p:cNvSpPr txBox="1"/>
            <p:nvPr/>
          </p:nvSpPr>
          <p:spPr>
            <a:xfrm>
              <a:off x="3351816" y="2210186"/>
              <a:ext cx="2474812" cy="830997"/>
            </a:xfrm>
            <a:prstGeom prst="rect">
              <a:avLst/>
            </a:prstGeom>
            <a:noFill/>
          </p:spPr>
          <p:txBody>
            <a:bodyPr wrap="square" rtlCol="0">
              <a:spAutoFit/>
            </a:bodyPr>
            <a:lstStyle/>
            <a:p>
              <a:pPr marL="171450" indent="-171450">
                <a:buFont typeface="Arial" panose="020B0604020202020204" pitchFamily="34" charset="0"/>
                <a:buChar char="•"/>
              </a:pPr>
              <a:r>
                <a:rPr lang="en-AU" sz="1200" b="1" dirty="0">
                  <a:solidFill>
                    <a:srgbClr val="0000FF"/>
                  </a:solidFill>
                </a:rPr>
                <a:t>Direct access to the selected site</a:t>
              </a:r>
              <a:endParaRPr lang="it-IT" sz="1200" b="1" dirty="0">
                <a:solidFill>
                  <a:srgbClr val="0000FF"/>
                </a:solidFill>
              </a:endParaRPr>
            </a:p>
            <a:p>
              <a:pPr marL="171450" indent="-171450">
                <a:buFont typeface="Arial" panose="020B0604020202020204" pitchFamily="34" charset="0"/>
                <a:buChar char="•"/>
              </a:pPr>
              <a:r>
                <a:rPr lang="it-IT" sz="1200" b="1" dirty="0">
                  <a:solidFill>
                    <a:srgbClr val="0000FF"/>
                  </a:solidFill>
                </a:rPr>
                <a:t>In-situ Data Visualization and pixel access;</a:t>
              </a:r>
            </a:p>
          </p:txBody>
        </p:sp>
      </p:gr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1408" y="3825723"/>
            <a:ext cx="2349045" cy="1124217"/>
          </a:xfrm>
          <a:prstGeom prst="rect">
            <a:avLst/>
          </a:prstGeom>
        </p:spPr>
      </p:pic>
      <p:sp>
        <p:nvSpPr>
          <p:cNvPr id="16" name="Title 1"/>
          <p:cNvSpPr>
            <a:spLocks noGrp="1"/>
          </p:cNvSpPr>
          <p:nvPr>
            <p:ph type="title"/>
          </p:nvPr>
        </p:nvSpPr>
        <p:spPr>
          <a:xfrm>
            <a:off x="1524000" y="304800"/>
            <a:ext cx="62484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b="1" dirty="0" smtClean="0">
                <a:latin typeface="+mj-lt"/>
                <a:cs typeface="Arial Bold" panose="020B0704020202020204" pitchFamily="34" charset="0"/>
              </a:rPr>
              <a:t>Data Cubes for WGCV</a:t>
            </a:r>
            <a:endParaRPr lang="en-US" b="1" dirty="0">
              <a:latin typeface="+mj-lt"/>
              <a:cs typeface="Arial Bold" panose="020B0704020202020204" pitchFamily="34" charset="0"/>
            </a:endParaRPr>
          </a:p>
        </p:txBody>
      </p:sp>
      <p:grpSp>
        <p:nvGrpSpPr>
          <p:cNvPr id="4" name="Group 3"/>
          <p:cNvGrpSpPr/>
          <p:nvPr/>
        </p:nvGrpSpPr>
        <p:grpSpPr>
          <a:xfrm>
            <a:off x="27984" y="3124200"/>
            <a:ext cx="2410416" cy="3506538"/>
            <a:chOff x="-2668633" y="1122714"/>
            <a:chExt cx="4623157" cy="5203224"/>
          </a:xfrm>
        </p:grpSpPr>
        <p:pic>
          <p:nvPicPr>
            <p:cNvPr id="17" name="Picture 16">
              <a:extLst>
                <a:ext uri="{FF2B5EF4-FFF2-40B4-BE49-F238E27FC236}">
                  <a16:creationId xmlns:a16="http://schemas.microsoft.com/office/drawing/2014/main" xmlns="" id="{866519F9-5D3A-C24E-B490-4AF419B88C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0324" y="1698790"/>
              <a:ext cx="762304" cy="1016405"/>
            </a:xfrm>
            <a:prstGeom prst="rect">
              <a:avLst/>
            </a:prstGeom>
          </p:spPr>
        </p:pic>
        <p:pic>
          <p:nvPicPr>
            <p:cNvPr id="18" name="Picture 17">
              <a:extLst>
                <a:ext uri="{FF2B5EF4-FFF2-40B4-BE49-F238E27FC236}">
                  <a16:creationId xmlns:a16="http://schemas.microsoft.com/office/drawing/2014/main" xmlns="" id="{837E0B35-30A9-454C-B999-09AFBF94EBD5}"/>
                </a:ext>
              </a:extLst>
            </p:cNvPr>
            <p:cNvPicPr>
              <a:picLocks noChangeAspect="1"/>
            </p:cNvPicPr>
            <p:nvPr/>
          </p:nvPicPr>
          <p:blipFill>
            <a:blip r:embed="rId9" cstate="email">
              <a:clrChange>
                <a:clrFrom>
                  <a:srgbClr val="000000"/>
                </a:clrFrom>
                <a:clrTo>
                  <a:srgbClr val="000000">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86358" y="3314583"/>
              <a:ext cx="580797" cy="699456"/>
            </a:xfrm>
            <a:prstGeom prst="rect">
              <a:avLst/>
            </a:prstGeom>
          </p:spPr>
        </p:pic>
        <p:cxnSp>
          <p:nvCxnSpPr>
            <p:cNvPr id="19" name="Elbow Connector 18">
              <a:extLst>
                <a:ext uri="{FF2B5EF4-FFF2-40B4-BE49-F238E27FC236}">
                  <a16:creationId xmlns:a16="http://schemas.microsoft.com/office/drawing/2014/main" xmlns="" id="{558E8103-DDEF-8145-BDBD-5E88B8252517}"/>
                </a:ext>
              </a:extLst>
            </p:cNvPr>
            <p:cNvCxnSpPr>
              <a:cxnSpLocks/>
              <a:endCxn id="18" idx="0"/>
            </p:cNvCxnSpPr>
            <p:nvPr/>
          </p:nvCxnSpPr>
          <p:spPr>
            <a:xfrm rot="16200000" flipH="1">
              <a:off x="-1266974" y="2443567"/>
              <a:ext cx="620609" cy="1121422"/>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xmlns="" id="{5C697D0A-40BE-8E42-8E7B-C27D74DE4A98}"/>
                </a:ext>
              </a:extLst>
            </p:cNvPr>
            <p:cNvCxnSpPr>
              <a:cxnSpLocks/>
              <a:stCxn id="17" idx="2"/>
              <a:endCxn id="18" idx="0"/>
            </p:cNvCxnSpPr>
            <p:nvPr/>
          </p:nvCxnSpPr>
          <p:spPr>
            <a:xfrm rot="5400000">
              <a:off x="-101935" y="2421171"/>
              <a:ext cx="599388" cy="1187436"/>
            </a:xfrm>
            <a:prstGeom prst="bentConnector3">
              <a:avLst>
                <a:gd name="adj1" fmla="val 50000"/>
              </a:avLst>
            </a:prstGeom>
            <a:ln w="381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6495" y="4360038"/>
              <a:ext cx="1231878" cy="400110"/>
            </a:xfrm>
            <a:prstGeom prst="rect">
              <a:avLst/>
            </a:prstGeom>
          </p:spPr>
          <p:txBody>
            <a:bodyPr wrap="none">
              <a:spAutoFit/>
            </a:bodyPr>
            <a:lstStyle/>
            <a:p>
              <a:pPr algn="ctr"/>
              <a:r>
                <a:rPr lang="it-IT" sz="1000" b="1" dirty="0"/>
                <a:t>In-Situ: ACIX and </a:t>
              </a:r>
            </a:p>
            <a:p>
              <a:pPr algn="ctr"/>
              <a:r>
                <a:rPr lang="it-IT" sz="1000" b="1" dirty="0" err="1"/>
                <a:t>RadCalNet</a:t>
              </a:r>
              <a:r>
                <a:rPr lang="it-IT" sz="1000" b="1" dirty="0"/>
                <a:t> </a:t>
              </a:r>
              <a:endParaRPr lang="en-GB" sz="1000" dirty="0"/>
            </a:p>
          </p:txBody>
        </p:sp>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94126" y="4911714"/>
              <a:ext cx="1378330" cy="1414224"/>
            </a:xfrm>
            <a:prstGeom prst="rect">
              <a:avLst/>
            </a:prstGeom>
          </p:spPr>
        </p:pic>
        <p:sp>
          <p:nvSpPr>
            <p:cNvPr id="23" name="Rectangle 22"/>
            <p:cNvSpPr/>
            <p:nvPr/>
          </p:nvSpPr>
          <p:spPr>
            <a:xfrm>
              <a:off x="-2024373" y="4360038"/>
              <a:ext cx="1438828" cy="400110"/>
            </a:xfrm>
            <a:prstGeom prst="rect">
              <a:avLst/>
            </a:prstGeom>
          </p:spPr>
          <p:txBody>
            <a:bodyPr wrap="none">
              <a:spAutoFit/>
            </a:bodyPr>
            <a:lstStyle/>
            <a:p>
              <a:pPr algn="ctr"/>
              <a:r>
                <a:rPr lang="it-IT" sz="1000" b="1" dirty="0"/>
                <a:t>Landsat-8/Sentinel-2 </a:t>
              </a:r>
            </a:p>
            <a:p>
              <a:pPr algn="ctr"/>
              <a:r>
                <a:rPr lang="it-IT" sz="1000" b="1" dirty="0"/>
                <a:t>Data</a:t>
              </a:r>
              <a:endParaRPr lang="en-GB" sz="1000" dirty="0"/>
            </a:p>
          </p:txBody>
        </p:sp>
        <p:cxnSp>
          <p:nvCxnSpPr>
            <p:cNvPr id="24" name="Elbow Connector 23">
              <a:extLst>
                <a:ext uri="{FF2B5EF4-FFF2-40B4-BE49-F238E27FC236}">
                  <a16:creationId xmlns:a16="http://schemas.microsoft.com/office/drawing/2014/main" xmlns="" id="{558E8103-DDEF-8145-BDBD-5E88B8252517}"/>
                </a:ext>
              </a:extLst>
            </p:cNvPr>
            <p:cNvCxnSpPr>
              <a:cxnSpLocks/>
              <a:stCxn id="18" idx="2"/>
              <a:endCxn id="23" idx="0"/>
            </p:cNvCxnSpPr>
            <p:nvPr/>
          </p:nvCxnSpPr>
          <p:spPr>
            <a:xfrm rot="5400000">
              <a:off x="-1023458" y="3732538"/>
              <a:ext cx="345999" cy="909000"/>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xmlns="" id="{558E8103-DDEF-8145-BDBD-5E88B8252517}"/>
                </a:ext>
              </a:extLst>
            </p:cNvPr>
            <p:cNvCxnSpPr>
              <a:cxnSpLocks/>
              <a:stCxn id="18" idx="2"/>
              <a:endCxn id="21" idx="0"/>
            </p:cNvCxnSpPr>
            <p:nvPr/>
          </p:nvCxnSpPr>
          <p:spPr>
            <a:xfrm rot="16200000" flipH="1">
              <a:off x="225238" y="3392840"/>
              <a:ext cx="346000" cy="1588394"/>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9F64401D-1CF4-F648-BEEB-4F2355AA4BDF}"/>
                </a:ext>
              </a:extLst>
            </p:cNvPr>
            <p:cNvSpPr/>
            <p:nvPr/>
          </p:nvSpPr>
          <p:spPr>
            <a:xfrm>
              <a:off x="-652018" y="3470645"/>
              <a:ext cx="468961" cy="253916"/>
            </a:xfrm>
            <a:prstGeom prst="rect">
              <a:avLst/>
            </a:prstGeom>
          </p:spPr>
          <p:txBody>
            <a:bodyPr wrap="none">
              <a:spAutoFit/>
            </a:bodyPr>
            <a:lstStyle/>
            <a:p>
              <a:pPr algn="ctr">
                <a:defRPr/>
              </a:pPr>
              <a:r>
                <a:rPr lang="it-IT" sz="1050" b="1" dirty="0">
                  <a:latin typeface="+mj-lt"/>
                </a:rPr>
                <a:t>DAS</a:t>
              </a:r>
            </a:p>
          </p:txBody>
        </p:sp>
        <p:sp>
          <p:nvSpPr>
            <p:cNvPr id="27" name="Rectangle 26">
              <a:extLst>
                <a:ext uri="{FF2B5EF4-FFF2-40B4-BE49-F238E27FC236}">
                  <a16:creationId xmlns:a16="http://schemas.microsoft.com/office/drawing/2014/main" xmlns="" id="{9F64401D-1CF4-F648-BEEB-4F2355AA4BDF}"/>
                </a:ext>
              </a:extLst>
            </p:cNvPr>
            <p:cNvSpPr/>
            <p:nvPr/>
          </p:nvSpPr>
          <p:spPr>
            <a:xfrm>
              <a:off x="-91589" y="3384122"/>
              <a:ext cx="2046113" cy="616542"/>
            </a:xfrm>
            <a:prstGeom prst="rect">
              <a:avLst/>
            </a:prstGeom>
          </p:spPr>
          <p:txBody>
            <a:bodyPr wrap="square">
              <a:spAutoFit/>
            </a:bodyPr>
            <a:lstStyle/>
            <a:p>
              <a:pPr algn="ctr">
                <a:defRPr/>
              </a:pPr>
              <a:r>
                <a:rPr lang="it-IT" sz="1050" b="1" dirty="0">
                  <a:latin typeface="+mj-lt"/>
                </a:rPr>
                <a:t>OGC WCS Server</a:t>
              </a:r>
            </a:p>
          </p:txBody>
        </p:sp>
        <p:sp>
          <p:nvSpPr>
            <p:cNvPr id="28" name="TextBox 27">
              <a:extLst>
                <a:ext uri="{FF2B5EF4-FFF2-40B4-BE49-F238E27FC236}">
                  <a16:creationId xmlns:a16="http://schemas.microsoft.com/office/drawing/2014/main" xmlns="" id="{6476D585-1A77-D343-822C-731F45089ACB}"/>
                </a:ext>
              </a:extLst>
            </p:cNvPr>
            <p:cNvSpPr txBox="1"/>
            <p:nvPr/>
          </p:nvSpPr>
          <p:spPr>
            <a:xfrm>
              <a:off x="-2668633" y="1122714"/>
              <a:ext cx="2296453" cy="253916"/>
            </a:xfrm>
            <a:prstGeom prst="rect">
              <a:avLst/>
            </a:prstGeom>
            <a:noFill/>
          </p:spPr>
          <p:txBody>
            <a:bodyPr wrap="square" rtlCol="0">
              <a:spAutoFit/>
            </a:bodyPr>
            <a:lstStyle/>
            <a:p>
              <a:pPr algn="ctr">
                <a:defRPr/>
              </a:pPr>
              <a:r>
                <a:rPr lang="it-IT" sz="1050" b="1" dirty="0">
                  <a:latin typeface="+mj-lt"/>
                  <a:hlinkClick r:id="rId11"/>
                </a:rPr>
                <a:t>Web </a:t>
              </a:r>
              <a:r>
                <a:rPr lang="it-IT" sz="1050" b="1" dirty="0" err="1">
                  <a:latin typeface="+mj-lt"/>
                  <a:hlinkClick r:id="rId11"/>
                </a:rPr>
                <a:t>based</a:t>
              </a:r>
              <a:r>
                <a:rPr lang="it-IT" sz="1050" b="1" dirty="0">
                  <a:latin typeface="+mj-lt"/>
                  <a:hlinkClick r:id="rId11"/>
                </a:rPr>
                <a:t> GUI</a:t>
              </a:r>
              <a:endParaRPr lang="it-IT" sz="1050" b="1" dirty="0">
                <a:latin typeface="+mj-lt"/>
              </a:endParaRPr>
            </a:p>
          </p:txBody>
        </p:sp>
        <p:sp>
          <p:nvSpPr>
            <p:cNvPr id="29" name="Rectangle 28">
              <a:hlinkClick r:id="rId12"/>
              <a:extLst>
                <a:ext uri="{FF2B5EF4-FFF2-40B4-BE49-F238E27FC236}">
                  <a16:creationId xmlns:a16="http://schemas.microsoft.com/office/drawing/2014/main" xmlns="" id="{B5D569BF-C58D-C741-89DC-B1B877195991}"/>
                </a:ext>
              </a:extLst>
            </p:cNvPr>
            <p:cNvSpPr/>
            <p:nvPr/>
          </p:nvSpPr>
          <p:spPr>
            <a:xfrm>
              <a:off x="228600" y="1219200"/>
              <a:ext cx="1329342" cy="253916"/>
            </a:xfrm>
            <a:prstGeom prst="rect">
              <a:avLst/>
            </a:prstGeom>
          </p:spPr>
          <p:txBody>
            <a:bodyPr wrap="none">
              <a:spAutoFit/>
            </a:bodyPr>
            <a:lstStyle/>
            <a:p>
              <a:pPr algn="ctr">
                <a:defRPr/>
              </a:pPr>
              <a:r>
                <a:rPr lang="it-IT" sz="1050" b="1" dirty="0" err="1">
                  <a:latin typeface="+mj-lt"/>
                  <a:hlinkClick r:id="rId13"/>
                </a:rPr>
                <a:t>Jupyter</a:t>
              </a:r>
              <a:r>
                <a:rPr lang="it-IT" sz="1050" b="1" dirty="0">
                  <a:latin typeface="+mj-lt"/>
                  <a:hlinkClick r:id="rId13"/>
                </a:rPr>
                <a:t> Notebook</a:t>
              </a:r>
              <a:endParaRPr lang="it-IT" sz="1050" b="1" dirty="0">
                <a:latin typeface="+mj-lt"/>
              </a:endParaRPr>
            </a:p>
          </p:txBody>
        </p:sp>
        <p:pic>
          <p:nvPicPr>
            <p:cNvPr id="30" name="Picture 29">
              <a:extLst>
                <a:ext uri="{FF2B5EF4-FFF2-40B4-BE49-F238E27FC236}">
                  <a16:creationId xmlns:a16="http://schemas.microsoft.com/office/drawing/2014/main" xmlns="" id="{A403D5C3-EA26-CD45-9C37-4C46E5EF5663}"/>
                </a:ext>
              </a:extLst>
            </p:cNvPr>
            <p:cNvPicPr>
              <a:picLocks noChangeAspect="1"/>
            </p:cNvPicPr>
            <p:nvPr/>
          </p:nvPicPr>
          <p:blipFill>
            <a:blip r:embed="rId14"/>
            <a:stretch>
              <a:fillRect/>
            </a:stretch>
          </p:blipFill>
          <p:spPr>
            <a:xfrm>
              <a:off x="473244" y="4909937"/>
              <a:ext cx="1188978" cy="1416001"/>
            </a:xfrm>
            <a:prstGeom prst="rect">
              <a:avLst/>
            </a:prstGeom>
          </p:spPr>
        </p:pic>
        <p:pic>
          <p:nvPicPr>
            <p:cNvPr id="31" name="Picture 30">
              <a:extLst>
                <a:ext uri="{FF2B5EF4-FFF2-40B4-BE49-F238E27FC236}">
                  <a16:creationId xmlns:a16="http://schemas.microsoft.com/office/drawing/2014/main" xmlns="" id="{066767F3-15FE-7549-B0C0-93D46E739C44}"/>
                </a:ext>
              </a:extLst>
            </p:cNvPr>
            <p:cNvPicPr>
              <a:picLocks noChangeAspect="1"/>
            </p:cNvPicPr>
            <p:nvPr/>
          </p:nvPicPr>
          <p:blipFill>
            <a:blip r:embed="rId15"/>
            <a:stretch>
              <a:fillRect/>
            </a:stretch>
          </p:blipFill>
          <p:spPr>
            <a:xfrm>
              <a:off x="-2181388" y="1525927"/>
              <a:ext cx="1356263" cy="1209600"/>
            </a:xfrm>
            <a:prstGeom prst="rect">
              <a:avLst/>
            </a:prstGeom>
          </p:spPr>
        </p:pic>
      </p:grpSp>
    </p:spTree>
    <p:extLst>
      <p:ext uri="{BB962C8B-B14F-4D97-AF65-F5344CB8AC3E}">
        <p14:creationId xmlns:p14="http://schemas.microsoft.com/office/powerpoint/2010/main" val="6733037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0"/>
          </p:nvPr>
        </p:nvSpPr>
        <p:spPr>
          <a:xfrm>
            <a:off x="76200" y="1219200"/>
            <a:ext cx="3124200" cy="42672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smtClean="0">
                <a:latin typeface="+mj-lt"/>
              </a:rPr>
              <a:t>Led by NOAA and GMU</a:t>
            </a:r>
          </a:p>
          <a:p>
            <a:r>
              <a:rPr lang="en-US" sz="1600" dirty="0" smtClean="0">
                <a:latin typeface="+mj-lt"/>
              </a:rPr>
              <a:t>Search: Special Regions, Temporal,</a:t>
            </a:r>
            <a:r>
              <a:rPr lang="en-US" sz="1200" dirty="0" smtClean="0"/>
              <a:t> </a:t>
            </a:r>
            <a:r>
              <a:rPr lang="en-US" sz="1600" dirty="0" smtClean="0">
                <a:latin typeface="+mj-lt"/>
              </a:rPr>
              <a:t>Pre</a:t>
            </a:r>
            <a:r>
              <a:rPr lang="en-US" sz="1600" dirty="0">
                <a:latin typeface="+mj-lt"/>
              </a:rPr>
              <a:t>-defined </a:t>
            </a:r>
            <a:r>
              <a:rPr lang="en-US" sz="1600" dirty="0" smtClean="0">
                <a:latin typeface="+mj-lt"/>
              </a:rPr>
              <a:t>Carbon topics</a:t>
            </a:r>
            <a:r>
              <a:rPr lang="en-US" sz="1600" dirty="0">
                <a:latin typeface="+mj-lt"/>
              </a:rPr>
              <a:t>/</a:t>
            </a:r>
            <a:r>
              <a:rPr lang="en-US" sz="1600" dirty="0" smtClean="0">
                <a:latin typeface="+mj-lt"/>
              </a:rPr>
              <a:t>datasets, Keywords</a:t>
            </a:r>
          </a:p>
          <a:p>
            <a:r>
              <a:rPr lang="en-US" sz="1600" dirty="0" smtClean="0">
                <a:latin typeface="+mj-lt"/>
              </a:rPr>
              <a:t>Returns records from both CWIC and FedEO</a:t>
            </a:r>
          </a:p>
          <a:p>
            <a:r>
              <a:rPr lang="en-US" sz="1600" dirty="0" smtClean="0"/>
              <a:t>Issued in Q2 2019 and available on-line for users. Next release at WGISS-48.</a:t>
            </a:r>
            <a:endParaRPr lang="en-US" sz="1600" dirty="0">
              <a:latin typeface="+mj-lt"/>
            </a:endParaRPr>
          </a:p>
        </p:txBody>
      </p:sp>
      <p:sp>
        <p:nvSpPr>
          <p:cNvPr id="2" name="Title 1"/>
          <p:cNvSpPr>
            <a:spLocks noGrp="1"/>
          </p:cNvSpPr>
          <p:nvPr>
            <p:ph type="title" idx="4294967295"/>
          </p:nvPr>
        </p:nvSpPr>
        <p:spPr>
          <a:xfrm>
            <a:off x="1371600" y="304800"/>
            <a:ext cx="6781800" cy="501650"/>
          </a:xfrm>
          <a:prstGeom prst="rect">
            <a:avLst/>
          </a:prstGeom>
        </p:spPr>
        <p:txBody>
          <a:bodyPr/>
          <a:lstStyle/>
          <a:p>
            <a:pPr algn="ctr">
              <a:spcBef>
                <a:spcPts val="500"/>
              </a:spcBef>
              <a:buSzPct val="100000"/>
            </a:pPr>
            <a:r>
              <a:rPr lang="en-US" sz="2800" b="1" dirty="0" smtClean="0">
                <a:solidFill>
                  <a:schemeClr val="bg1"/>
                </a:solidFill>
                <a:latin typeface="+mj-lt"/>
              </a:rPr>
              <a:t>WGISS </a:t>
            </a:r>
            <a:r>
              <a:rPr lang="en-US" sz="2800" b="1" dirty="0">
                <a:solidFill>
                  <a:schemeClr val="bg1"/>
                </a:solidFill>
                <a:latin typeface="+mj-lt"/>
              </a:rPr>
              <a:t>Carbon </a:t>
            </a:r>
            <a:r>
              <a:rPr lang="en-US" sz="2800" b="1" dirty="0" smtClean="0">
                <a:solidFill>
                  <a:schemeClr val="bg1"/>
                </a:solidFill>
                <a:latin typeface="+mj-lt"/>
              </a:rPr>
              <a:t>Community Portal</a:t>
            </a:r>
            <a:endParaRPr lang="en-US" sz="28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347525" y="3327980"/>
            <a:ext cx="3763126" cy="2158420"/>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3352800" y="1219200"/>
            <a:ext cx="4757449" cy="3124200"/>
          </a:xfrm>
          <a:prstGeom prst="rect">
            <a:avLst/>
          </a:prstGeom>
          <a:noFill/>
          <a:ln w="9525">
            <a:noFill/>
            <a:miter lim="800000"/>
            <a:headEnd/>
            <a:tailEnd/>
          </a:ln>
        </p:spPr>
      </p:pic>
      <p:sp>
        <p:nvSpPr>
          <p:cNvPr id="9" name="Oval Callout 8"/>
          <p:cNvSpPr/>
          <p:nvPr/>
        </p:nvSpPr>
        <p:spPr bwMode="auto">
          <a:xfrm>
            <a:off x="3124200" y="3352800"/>
            <a:ext cx="2057848"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3657600"/>
            <a:ext cx="1524000" cy="1629741"/>
          </a:xfrm>
          <a:prstGeom prst="rect">
            <a:avLst/>
          </a:prstGeom>
        </p:spPr>
      </p:pic>
      <p:sp>
        <p:nvSpPr>
          <p:cNvPr id="11" name="Oval 10"/>
          <p:cNvSpPr/>
          <p:nvPr/>
        </p:nvSpPr>
        <p:spPr>
          <a:xfrm>
            <a:off x="3399674" y="3809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4648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grpSp>
        <p:nvGrpSpPr>
          <p:cNvPr id="16" name="Group 15"/>
          <p:cNvGrpSpPr/>
          <p:nvPr/>
        </p:nvGrpSpPr>
        <p:grpSpPr>
          <a:xfrm>
            <a:off x="304800" y="4821552"/>
            <a:ext cx="2590800" cy="512448"/>
            <a:chOff x="1770529" y="5755907"/>
            <a:chExt cx="5163671" cy="250102"/>
          </a:xfrm>
        </p:grpSpPr>
        <p:sp>
          <p:nvSpPr>
            <p:cNvPr id="17" name="Rectangle 16"/>
            <p:cNvSpPr/>
            <p:nvPr/>
          </p:nvSpPr>
          <p:spPr>
            <a:xfrm>
              <a:off x="1770529" y="5755907"/>
              <a:ext cx="5163671" cy="25010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200" b="1" dirty="0" smtClean="0">
                  <a:latin typeface="+mj-lt"/>
                  <a:cs typeface="Helvetica"/>
                </a:rPr>
                <a:t>CARB-15</a:t>
              </a:r>
              <a:r>
                <a:rPr lang="en-US" sz="1200" dirty="0" smtClean="0">
                  <a:latin typeface="+mj-lt"/>
                  <a:cs typeface="Helvetica"/>
                </a:rPr>
                <a:t>: </a:t>
              </a:r>
              <a:r>
                <a:rPr lang="en-US" sz="1200" dirty="0">
                  <a:latin typeface="+mj-lt"/>
                </a:rPr>
                <a:t>Carbon </a:t>
              </a:r>
              <a:r>
                <a:rPr lang="en-US" sz="1200" dirty="0" smtClean="0">
                  <a:latin typeface="+mj-lt"/>
                </a:rPr>
                <a:t>Data	 	Portal prototype. </a:t>
              </a:r>
              <a:r>
                <a:rPr lang="en-US" sz="1200" dirty="0" smtClean="0">
                  <a:solidFill>
                    <a:srgbClr val="0000FF"/>
                  </a:solidFill>
                  <a:latin typeface="+mj-lt"/>
                </a:rPr>
                <a:t>Q2 2019</a:t>
              </a:r>
              <a:endParaRPr lang="en-US" sz="1200" dirty="0">
                <a:solidFill>
                  <a:srgbClr val="0000FF"/>
                </a:solidFill>
                <a:latin typeface="+mj-lt"/>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902" y="5822572"/>
              <a:ext cx="640863" cy="156474"/>
            </a:xfrm>
            <a:prstGeom prst="rect">
              <a:avLst/>
            </a:prstGeom>
          </p:spPr>
        </p:pic>
      </p:grpSp>
      <p:sp>
        <p:nvSpPr>
          <p:cNvPr id="19" name="Rectangle 18"/>
          <p:cNvSpPr/>
          <p:nvPr/>
        </p:nvSpPr>
        <p:spPr>
          <a:xfrm>
            <a:off x="152400" y="5638800"/>
            <a:ext cx="8839200" cy="923330"/>
          </a:xfrm>
          <a:prstGeom prst="rect">
            <a:avLst/>
          </a:prstGeom>
        </p:spPr>
        <p:txBody>
          <a:bodyPr wrap="square">
            <a:spAutoFit/>
          </a:bodyPr>
          <a:lstStyle/>
          <a:p>
            <a:r>
              <a:rPr lang="en-US" i="1" dirty="0" smtClean="0">
                <a:latin typeface="+mj-lt"/>
                <a:sym typeface="Avenir Roman"/>
              </a:rPr>
              <a:t>Discussions ongoing with CEOS Chair Team to evaluate possible use in support to Chair Initiative in the Mekong area, and with WGClimate for possible use in the next phase of CEOS Carbon Strategy</a:t>
            </a:r>
            <a:endParaRPr lang="en-US" i="1" dirty="0">
              <a:latin typeface="+mj-lt"/>
              <a:sym typeface="Avenir Roman"/>
            </a:endParaRPr>
          </a:p>
        </p:txBody>
      </p:sp>
      <p:sp>
        <p:nvSpPr>
          <p:cNvPr id="5" name="Rectangle 4"/>
          <p:cNvSpPr/>
          <p:nvPr/>
        </p:nvSpPr>
        <p:spPr>
          <a:xfrm>
            <a:off x="228600" y="4001869"/>
            <a:ext cx="2819400" cy="646331"/>
          </a:xfrm>
          <a:prstGeom prst="rect">
            <a:avLst/>
          </a:prstGeom>
        </p:spPr>
        <p:txBody>
          <a:bodyPr wrap="square">
            <a:spAutoFit/>
          </a:bodyPr>
          <a:lstStyle/>
          <a:p>
            <a:pPr lvl="0"/>
            <a:r>
              <a:rPr lang="en-US" u="sng" dirty="0">
                <a:hlinkClick r:id="rId9"/>
              </a:rPr>
              <a:t>https://gis.csiss.gmu.edu/carbon/cwicport</a:t>
            </a:r>
            <a:endParaRPr lang="en-US" dirty="0"/>
          </a:p>
        </p:txBody>
      </p:sp>
      <p:sp>
        <p:nvSpPr>
          <p:cNvPr id="21" name="Rectangle 20"/>
          <p:cNvSpPr/>
          <p:nvPr/>
        </p:nvSpPr>
        <p:spPr>
          <a:xfrm rot="20118232">
            <a:off x="860081" y="4698535"/>
            <a:ext cx="2192777" cy="584776"/>
          </a:xfrm>
          <a:prstGeom prst="rect">
            <a:avLst/>
          </a:prstGeom>
          <a:solidFill>
            <a:schemeClr val="bg1">
              <a:lumMod val="75000"/>
              <a:alpha val="58000"/>
            </a:schemeClr>
          </a:solidFill>
          <a:effectLst>
            <a:softEdge rad="76200"/>
          </a:effectLst>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Closed</a:t>
            </a:r>
          </a:p>
        </p:txBody>
      </p:sp>
    </p:spTree>
    <p:extLst>
      <p:ext uri="{BB962C8B-B14F-4D97-AF65-F5344CB8AC3E}">
        <p14:creationId xmlns:p14="http://schemas.microsoft.com/office/powerpoint/2010/main" val="8016119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739588"/>
          </a:xfrm>
        </p:spPr>
        <p:txBody>
          <a:bodyPr/>
          <a:lstStyle/>
          <a:p>
            <a:r>
              <a:rPr lang="en-GB" dirty="0" smtClean="0"/>
              <a:t>Technology Exploration </a:t>
            </a:r>
            <a:endParaRPr lang="en-GB" dirty="0"/>
          </a:p>
        </p:txBody>
      </p:sp>
      <p:sp>
        <p:nvSpPr>
          <p:cNvPr id="3" name="Subtitle 2"/>
          <p:cNvSpPr>
            <a:spLocks noGrp="1"/>
          </p:cNvSpPr>
          <p:nvPr>
            <p:ph type="subTitle" sz="quarter" idx="1"/>
          </p:nvPr>
        </p:nvSpPr>
        <p:spPr>
          <a:xfrm>
            <a:off x="4114800" y="1676400"/>
            <a:ext cx="4826977" cy="1676400"/>
          </a:xfrm>
        </p:spPr>
        <p:txBody>
          <a:bodyPr/>
          <a:lstStyle/>
          <a:p>
            <a:r>
              <a:rPr lang="en-US" dirty="0" smtClean="0"/>
              <a:t>The </a:t>
            </a:r>
            <a:r>
              <a:rPr lang="en-US" b="1" i="1" dirty="0" smtClean="0"/>
              <a:t>Technology Exploration interest </a:t>
            </a:r>
            <a:r>
              <a:rPr lang="en-US" b="1" i="1" dirty="0"/>
              <a:t>group </a:t>
            </a:r>
            <a:r>
              <a:rPr lang="en-US" dirty="0" smtClean="0"/>
              <a:t>serves </a:t>
            </a:r>
            <a:r>
              <a:rPr lang="en-US" dirty="0"/>
              <a:t>as a forum for exchange of technical information and lessons-learned experience about current and trending </a:t>
            </a:r>
            <a:r>
              <a:rPr lang="en-US" dirty="0" smtClean="0"/>
              <a:t>technologies</a:t>
            </a:r>
            <a:r>
              <a:rPr lang="en-US" dirty="0"/>
              <a:t>, services and other WWW / Internet related software technologies. </a:t>
            </a:r>
          </a:p>
          <a:p>
            <a:pPr marL="285750" indent="-285750">
              <a:buFont typeface="Arial"/>
              <a:buChar char="•"/>
            </a:pPr>
            <a:endParaRPr lang="en-US" dirty="0"/>
          </a:p>
          <a:p>
            <a:endParaRPr lang="en-GB"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3161688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600200" y="228600"/>
            <a:ext cx="6248400" cy="533400"/>
          </a:xfrm>
        </p:spPr>
        <p:txBody>
          <a:bodyPr/>
          <a:lstStyle/>
          <a:p>
            <a:pPr algn="ctr"/>
            <a:r>
              <a:rPr lang="en-US" b="1" dirty="0" smtClean="0"/>
              <a:t>Technology Webinars</a:t>
            </a:r>
            <a:endParaRPr lang="en-US" b="1" dirty="0"/>
          </a:p>
          <a:p>
            <a:endParaRPr lang="en-US" dirty="0"/>
          </a:p>
        </p:txBody>
      </p:sp>
      <p:sp>
        <p:nvSpPr>
          <p:cNvPr id="6" name="Rectangle 5"/>
          <p:cNvSpPr/>
          <p:nvPr/>
        </p:nvSpPr>
        <p:spPr>
          <a:xfrm>
            <a:off x="5562600" y="1371600"/>
            <a:ext cx="32766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t>Joint webinars and advertising with:</a:t>
            </a:r>
          </a:p>
          <a:p>
            <a:pPr marL="285750" lvl="1" indent="-285750">
              <a:buFont typeface="Arial" panose="020B0604020202020204" pitchFamily="34" charset="0"/>
              <a:buChar char="•"/>
            </a:pPr>
            <a:r>
              <a:rPr lang="en-US" sz="1200" dirty="0" err="1"/>
              <a:t>WGCapD</a:t>
            </a:r>
            <a:endParaRPr lang="en-US" sz="1200" dirty="0"/>
          </a:p>
          <a:p>
            <a:pPr marL="285750" lvl="1" indent="-285750">
              <a:buFont typeface="Arial" panose="020B0604020202020204" pitchFamily="34" charset="0"/>
              <a:buChar char="•"/>
            </a:pPr>
            <a:r>
              <a:rPr lang="en-US" sz="1200" dirty="0" smtClean="0"/>
              <a:t>GEO (</a:t>
            </a:r>
            <a:r>
              <a:rPr lang="en-US" sz="1200" dirty="0" err="1" smtClean="0"/>
              <a:t>e.g</a:t>
            </a:r>
            <a:r>
              <a:rPr lang="en-US" sz="1200" dirty="0" smtClean="0"/>
              <a:t> </a:t>
            </a:r>
            <a:r>
              <a:rPr lang="en-US" sz="1200" dirty="0" err="1" smtClean="0"/>
              <a:t>NextGEOSS</a:t>
            </a:r>
            <a:r>
              <a:rPr lang="en-US" sz="1200" dirty="0" smtClean="0"/>
              <a:t>, GEOSS Evolve)</a:t>
            </a:r>
            <a:endParaRPr lang="en-US" sz="1200" dirty="0"/>
          </a:p>
          <a:p>
            <a:pPr marL="285750" lvl="1" indent="-285750">
              <a:buFont typeface="Arial" panose="020B0604020202020204" pitchFamily="34" charset="0"/>
              <a:buChar char="•"/>
            </a:pPr>
            <a:r>
              <a:rPr lang="en-US" sz="1200" dirty="0" smtClean="0"/>
              <a:t>Federation of Earth Science Information Partners (ESIP)</a:t>
            </a:r>
            <a:endParaRPr lang="en-US" sz="1200" dirty="0"/>
          </a:p>
        </p:txBody>
      </p:sp>
      <p:sp>
        <p:nvSpPr>
          <p:cNvPr id="7" name="Rectangle 6"/>
          <p:cNvSpPr/>
          <p:nvPr/>
        </p:nvSpPr>
        <p:spPr>
          <a:xfrm>
            <a:off x="457200" y="1676400"/>
            <a:ext cx="2895600" cy="4572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43000"/>
            <a:ext cx="1447800" cy="1447800"/>
          </a:xfrm>
          <a:prstGeom prst="rect">
            <a:avLst/>
          </a:prstGeom>
        </p:spPr>
      </p:pic>
      <p:grpSp>
        <p:nvGrpSpPr>
          <p:cNvPr id="9" name="Group 8"/>
          <p:cNvGrpSpPr/>
          <p:nvPr/>
        </p:nvGrpSpPr>
        <p:grpSpPr>
          <a:xfrm>
            <a:off x="228600" y="2667000"/>
            <a:ext cx="4343400" cy="582467"/>
            <a:chOff x="1770529" y="5755907"/>
            <a:chExt cx="4247536" cy="582467"/>
          </a:xfrm>
        </p:grpSpPr>
        <p:sp>
          <p:nvSpPr>
            <p:cNvPr id="10" name="Rectangle 9"/>
            <p:cNvSpPr/>
            <p:nvPr/>
          </p:nvSpPr>
          <p:spPr>
            <a:xfrm>
              <a:off x="1770529" y="5755907"/>
              <a:ext cx="4247536"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-11</a:t>
              </a:r>
              <a:r>
                <a:rPr lang="en-US" sz="1400" dirty="0" smtClean="0">
                  <a:latin typeface="Helvetica"/>
                  <a:cs typeface="Helvetica"/>
                </a:rPr>
                <a:t>: </a:t>
              </a:r>
              <a:r>
                <a:rPr lang="en-US" sz="1400" dirty="0">
                  <a:latin typeface="Helvetica"/>
                  <a:cs typeface="Helvetica"/>
                </a:rPr>
                <a:t>Data and Technology </a:t>
              </a:r>
              <a:r>
                <a:rPr lang="en-US" sz="1400" dirty="0" smtClean="0">
                  <a:latin typeface="Helvetica"/>
                  <a:cs typeface="Helvetica"/>
                </a:rPr>
                <a:t>Exploration 	webinars </a:t>
              </a:r>
              <a:r>
                <a:rPr lang="en-US" sz="1400" dirty="0">
                  <a:latin typeface="Helvetica"/>
                  <a:cs typeface="Helvetica"/>
                </a:rPr>
                <a:t>and </a:t>
              </a:r>
              <a:r>
                <a:rPr lang="en-US" sz="1400" dirty="0" smtClean="0">
                  <a:latin typeface="Helvetica"/>
                  <a:cs typeface="Helvetica"/>
                </a:rPr>
                <a:t>workshops. </a:t>
              </a:r>
              <a:r>
                <a:rPr lang="en-US" sz="1400" dirty="0">
                  <a:solidFill>
                    <a:srgbClr val="0000FF"/>
                  </a:solidFill>
                </a:rPr>
                <a:t>Q4 2019</a:t>
              </a:r>
              <a:endParaRPr lang="en-US"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029" y="5908307"/>
              <a:ext cx="297925" cy="297925"/>
            </a:xfrm>
            <a:prstGeom prst="rect">
              <a:avLst/>
            </a:prstGeom>
          </p:spPr>
        </p:pic>
      </p:grpSp>
      <p:sp>
        <p:nvSpPr>
          <p:cNvPr id="13" name="Rectangle 12"/>
          <p:cNvSpPr/>
          <p:nvPr/>
        </p:nvSpPr>
        <p:spPr>
          <a:xfrm>
            <a:off x="5029200" y="2667000"/>
            <a:ext cx="37338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smtClean="0">
                <a:latin typeface="+mj-lt"/>
                <a:cs typeface="Helvetica"/>
              </a:rPr>
              <a:t>	FDA-5</a:t>
            </a:r>
            <a:r>
              <a:rPr lang="en-US" sz="1400" dirty="0" smtClean="0">
                <a:latin typeface="+mj-lt"/>
                <a:cs typeface="Helvetica"/>
              </a:rPr>
              <a:t>: </a:t>
            </a:r>
            <a:r>
              <a:rPr lang="en-US" sz="1400" dirty="0" smtClean="0">
                <a:latin typeface="Helvetica"/>
                <a:cs typeface="Helvetica"/>
              </a:rPr>
              <a:t>P</a:t>
            </a:r>
            <a:r>
              <a:rPr lang="en-US" sz="1400" dirty="0">
                <a:latin typeface="Helvetica"/>
                <a:cs typeface="Helvetica"/>
              </a:rPr>
              <a:t>romote awareness of </a:t>
            </a:r>
            <a:r>
              <a:rPr lang="en-US" sz="1400" dirty="0" smtClean="0">
                <a:latin typeface="Helvetica"/>
                <a:cs typeface="Helvetica"/>
              </a:rPr>
              <a:t>FDAs 	(with SEO and WGCapD). </a:t>
            </a:r>
            <a:r>
              <a:rPr lang="en-US" sz="1400" dirty="0" smtClean="0">
                <a:solidFill>
                  <a:srgbClr val="0000FF"/>
                </a:solidFill>
                <a:latin typeface="Helvetica"/>
                <a:cs typeface="Helvetica"/>
              </a:rPr>
              <a:t>Q3 2019 </a:t>
            </a:r>
            <a:endParaRPr lang="en-US" sz="1400" dirty="0">
              <a:solidFill>
                <a:srgbClr val="0000FF"/>
              </a:solidFill>
              <a:latin typeface="Helvetica"/>
              <a:cs typeface="Helvetica"/>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819400"/>
            <a:ext cx="304649" cy="297925"/>
          </a:xfrm>
          <a:prstGeom prst="rect">
            <a:avLst/>
          </a:prstGeom>
        </p:spPr>
      </p:pic>
      <p:pic>
        <p:nvPicPr>
          <p:cNvPr id="2" name="Picture 1"/>
          <p:cNvPicPr>
            <a:picLocks noChangeAspect="1"/>
          </p:cNvPicPr>
          <p:nvPr/>
        </p:nvPicPr>
        <p:blipFill>
          <a:blip r:embed="rId5"/>
          <a:stretch>
            <a:fillRect/>
          </a:stretch>
        </p:blipFill>
        <p:spPr>
          <a:xfrm>
            <a:off x="152400" y="3810000"/>
            <a:ext cx="4356100" cy="2590800"/>
          </a:xfrm>
          <a:prstGeom prst="rect">
            <a:avLst/>
          </a:prstGeom>
          <a:ln>
            <a:solidFill>
              <a:schemeClr val="tx1"/>
            </a:solidFill>
          </a:ln>
        </p:spPr>
      </p:pic>
      <p:pic>
        <p:nvPicPr>
          <p:cNvPr id="3" name="Picture 2"/>
          <p:cNvPicPr>
            <a:picLocks noChangeAspect="1"/>
          </p:cNvPicPr>
          <p:nvPr/>
        </p:nvPicPr>
        <p:blipFill>
          <a:blip r:embed="rId6"/>
          <a:stretch>
            <a:fillRect/>
          </a:stretch>
        </p:blipFill>
        <p:spPr>
          <a:xfrm>
            <a:off x="4724400" y="3810000"/>
            <a:ext cx="4203700" cy="2603676"/>
          </a:xfrm>
          <a:prstGeom prst="rect">
            <a:avLst/>
          </a:prstGeom>
        </p:spPr>
      </p:pic>
    </p:spTree>
    <p:extLst>
      <p:ext uri="{BB962C8B-B14F-4D97-AF65-F5344CB8AC3E}">
        <p14:creationId xmlns:p14="http://schemas.microsoft.com/office/powerpoint/2010/main" val="27360453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207471"/>
            <a:ext cx="3200400" cy="523220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WGISS</a:t>
            </a:r>
          </a:p>
          <a:p>
            <a:pPr algn="ctr"/>
            <a:r>
              <a:rPr lang="en-US" sz="1600" b="1" dirty="0">
                <a:solidFill>
                  <a:srgbClr val="6666FF"/>
                </a:solidFill>
              </a:rPr>
              <a:t>Chair</a:t>
            </a:r>
            <a:r>
              <a:rPr lang="en-US" sz="1400" dirty="0" smtClean="0"/>
              <a:t>, </a:t>
            </a:r>
            <a:r>
              <a:rPr lang="en-US" sz="1400" dirty="0"/>
              <a:t>Mirko Albani, ESA</a:t>
            </a:r>
          </a:p>
          <a:p>
            <a:pPr algn="ctr"/>
            <a:r>
              <a:rPr lang="en-US" sz="1600" b="1" dirty="0">
                <a:solidFill>
                  <a:srgbClr val="6666FF"/>
                </a:solidFill>
              </a:rPr>
              <a:t>Vice-Chair</a:t>
            </a:r>
            <a:r>
              <a:rPr lang="en-US" sz="1400" dirty="0" smtClean="0"/>
              <a:t>, Robert Woodcock, CSIRO</a:t>
            </a:r>
            <a:endParaRPr lang="en-US" sz="1400" b="1" dirty="0"/>
          </a:p>
          <a:p>
            <a:pPr algn="l"/>
            <a:r>
              <a:rPr lang="en-US" sz="1600" b="1" dirty="0" smtClean="0">
                <a:solidFill>
                  <a:srgbClr val="6666FF"/>
                </a:solidFill>
              </a:rPr>
              <a:t>WGISS Principals</a:t>
            </a:r>
          </a:p>
          <a:p>
            <a:pPr lvl="1" algn="l"/>
            <a:r>
              <a:rPr lang="en-US" sz="1200" dirty="0" smtClean="0">
                <a:solidFill>
                  <a:schemeClr val="tx1"/>
                </a:solidFill>
              </a:rPr>
              <a:t>CAS/AOE: Guangyu Liu</a:t>
            </a:r>
          </a:p>
          <a:p>
            <a:pPr lvl="1"/>
            <a:r>
              <a:rPr lang="en-US" sz="1200" dirty="0" smtClean="0">
                <a:solidFill>
                  <a:schemeClr val="tx1"/>
                </a:solidFill>
              </a:rPr>
              <a:t>CAS/RADI: </a:t>
            </a:r>
            <a:r>
              <a:rPr lang="en-US" sz="1200" dirty="0">
                <a:solidFill>
                  <a:schemeClr val="tx1"/>
                </a:solidFill>
              </a:rPr>
              <a:t>Lizhe Wang</a:t>
            </a:r>
          </a:p>
          <a:p>
            <a:pPr lvl="1" algn="l"/>
            <a:r>
              <a:rPr lang="en-US" sz="1200" dirty="0" smtClean="0">
                <a:solidFill>
                  <a:schemeClr val="tx1"/>
                </a:solidFill>
              </a:rPr>
              <a:t>CSA: Paul Briand</a:t>
            </a:r>
          </a:p>
          <a:p>
            <a:pPr lvl="1" algn="l"/>
            <a:r>
              <a:rPr lang="en-US" sz="1200" dirty="0" smtClean="0">
                <a:solidFill>
                  <a:schemeClr val="tx1"/>
                </a:solidFill>
              </a:rPr>
              <a:t>CNES:  Richard Moreno</a:t>
            </a:r>
          </a:p>
          <a:p>
            <a:pPr lvl="1" algn="l"/>
            <a:r>
              <a:rPr lang="en-US" sz="1200" dirty="0" smtClean="0">
                <a:solidFill>
                  <a:schemeClr val="tx1"/>
                </a:solidFill>
              </a:rPr>
              <a:t>CONAE: Homero Lozza</a:t>
            </a:r>
          </a:p>
          <a:p>
            <a:pPr lvl="1" algn="l"/>
            <a:r>
              <a:rPr lang="en-US" sz="1200" dirty="0" smtClean="0">
                <a:solidFill>
                  <a:schemeClr val="tx1"/>
                </a:solidFill>
              </a:rPr>
              <a:t>CSIRO: Robert Woodcock</a:t>
            </a:r>
          </a:p>
          <a:p>
            <a:pPr lvl="1" algn="l"/>
            <a:r>
              <a:rPr lang="en-US" sz="1200" dirty="0" smtClean="0">
                <a:solidFill>
                  <a:schemeClr val="tx1"/>
                </a:solidFill>
              </a:rPr>
              <a:t>DLR: Katrin Molch</a:t>
            </a:r>
          </a:p>
          <a:p>
            <a:pPr lvl="1" algn="l"/>
            <a:r>
              <a:rPr lang="en-US" sz="1200" dirty="0" smtClean="0">
                <a:solidFill>
                  <a:schemeClr val="tx1"/>
                </a:solidFill>
              </a:rPr>
              <a:t>EC: Astrid Koch</a:t>
            </a:r>
          </a:p>
          <a:p>
            <a:pPr lvl="1" algn="l"/>
            <a:r>
              <a:rPr lang="en-US" sz="1200" dirty="0" smtClean="0">
                <a:solidFill>
                  <a:schemeClr val="tx1"/>
                </a:solidFill>
              </a:rPr>
              <a:t>ESA: Mirko Albani</a:t>
            </a:r>
          </a:p>
          <a:p>
            <a:pPr lvl="1" algn="l"/>
            <a:r>
              <a:rPr lang="en-US" sz="1200" dirty="0">
                <a:solidFill>
                  <a:schemeClr val="tx1"/>
                </a:solidFill>
              </a:rPr>
              <a:t>EUMETSAT: </a:t>
            </a:r>
            <a:r>
              <a:rPr lang="en-US" sz="1200" dirty="0" smtClean="0">
                <a:solidFill>
                  <a:schemeClr val="tx1"/>
                </a:solidFill>
              </a:rPr>
              <a:t>Michael </a:t>
            </a:r>
            <a:r>
              <a:rPr lang="en-US" sz="1200" dirty="0">
                <a:solidFill>
                  <a:schemeClr val="tx1"/>
                </a:solidFill>
              </a:rPr>
              <a:t>Schick</a:t>
            </a:r>
          </a:p>
          <a:p>
            <a:pPr lvl="1" algn="l"/>
            <a:r>
              <a:rPr lang="en-US" sz="1200" dirty="0" smtClean="0">
                <a:solidFill>
                  <a:schemeClr val="tx1"/>
                </a:solidFill>
              </a:rPr>
              <a:t>GA: Simon Oliver</a:t>
            </a:r>
          </a:p>
          <a:p>
            <a:pPr lvl="1"/>
            <a:r>
              <a:rPr lang="en-GB" sz="1200" dirty="0">
                <a:solidFill>
                  <a:schemeClr val="tx1"/>
                </a:solidFill>
              </a:rPr>
              <a:t>HSO: Gabor Remetey</a:t>
            </a:r>
            <a:endParaRPr lang="en-US" sz="1200" dirty="0">
              <a:solidFill>
                <a:schemeClr val="tx1"/>
              </a:solidFill>
            </a:endParaRPr>
          </a:p>
          <a:p>
            <a:pPr lvl="1" algn="l"/>
            <a:r>
              <a:rPr lang="en-US" sz="1200" dirty="0" smtClean="0">
                <a:solidFill>
                  <a:schemeClr val="tx1"/>
                </a:solidFill>
              </a:rPr>
              <a:t>INPE: Lubia Vinhas</a:t>
            </a:r>
          </a:p>
          <a:p>
            <a:pPr lvl="1" algn="l"/>
            <a:r>
              <a:rPr lang="en-US" sz="1200" dirty="0" smtClean="0">
                <a:solidFill>
                  <a:schemeClr val="tx1"/>
                </a:solidFill>
              </a:rPr>
              <a:t>ISRO: Nitant Dube</a:t>
            </a:r>
          </a:p>
          <a:p>
            <a:pPr lvl="1" algn="l"/>
            <a:r>
              <a:rPr lang="en-US" sz="1200" dirty="0" smtClean="0">
                <a:solidFill>
                  <a:schemeClr val="tx1"/>
                </a:solidFill>
              </a:rPr>
              <a:t>JAXA: Yousuke </a:t>
            </a:r>
            <a:r>
              <a:rPr lang="en-US" sz="1200" dirty="0">
                <a:solidFill>
                  <a:schemeClr val="tx1"/>
                </a:solidFill>
              </a:rPr>
              <a:t>Ikehata</a:t>
            </a:r>
            <a:endParaRPr lang="en-US" sz="1200" dirty="0" smtClean="0">
              <a:solidFill>
                <a:schemeClr val="tx1"/>
              </a:solidFill>
            </a:endParaRPr>
          </a:p>
          <a:p>
            <a:pPr lvl="1" algn="l"/>
            <a:r>
              <a:rPr lang="en-US" sz="1200" dirty="0" smtClean="0">
                <a:solidFill>
                  <a:schemeClr val="tx1"/>
                </a:solidFill>
              </a:rPr>
              <a:t>NASA: Andrew Mitchell</a:t>
            </a:r>
          </a:p>
          <a:p>
            <a:pPr lvl="1" algn="l"/>
            <a:r>
              <a:rPr lang="en-US" sz="1200" dirty="0" smtClean="0">
                <a:solidFill>
                  <a:schemeClr val="tx1"/>
                </a:solidFill>
              </a:rPr>
              <a:t>NOAA: Kenneth Casey</a:t>
            </a:r>
          </a:p>
          <a:p>
            <a:pPr lvl="1" algn="l"/>
            <a:r>
              <a:rPr lang="en-US" sz="1200" dirty="0" smtClean="0">
                <a:solidFill>
                  <a:schemeClr val="tx1"/>
                </a:solidFill>
              </a:rPr>
              <a:t>NRSCC: Chuang Liu</a:t>
            </a:r>
          </a:p>
          <a:p>
            <a:pPr lvl="1"/>
            <a:r>
              <a:rPr lang="en-US" sz="1200" dirty="0" smtClean="0">
                <a:solidFill>
                  <a:schemeClr val="tx1"/>
                </a:solidFill>
              </a:rPr>
              <a:t>ROSCOSMOS: Tamara </a:t>
            </a:r>
            <a:r>
              <a:rPr lang="en-US" sz="1200" dirty="0" err="1">
                <a:solidFill>
                  <a:schemeClr val="tx1"/>
                </a:solidFill>
              </a:rPr>
              <a:t>G</a:t>
            </a:r>
            <a:r>
              <a:rPr lang="en-US" sz="1200" dirty="0" err="1" smtClean="0">
                <a:solidFill>
                  <a:schemeClr val="tx1"/>
                </a:solidFill>
              </a:rPr>
              <a:t>anina</a:t>
            </a:r>
            <a:endParaRPr lang="en-US" sz="1200" dirty="0">
              <a:solidFill>
                <a:schemeClr val="tx1"/>
              </a:solidFill>
            </a:endParaRPr>
          </a:p>
          <a:p>
            <a:pPr lvl="1" algn="l"/>
            <a:r>
              <a:rPr lang="en-US" sz="1200" dirty="0" smtClean="0">
                <a:solidFill>
                  <a:schemeClr val="tx1"/>
                </a:solidFill>
              </a:rPr>
              <a:t>USGS: Kristi Kline</a:t>
            </a:r>
          </a:p>
          <a:p>
            <a:pPr lvl="1" algn="l"/>
            <a:r>
              <a:rPr lang="en-US" sz="1200" dirty="0" smtClean="0">
                <a:solidFill>
                  <a:schemeClr val="tx1"/>
                </a:solidFill>
              </a:rPr>
              <a:t>UKSA: Esther Conway</a:t>
            </a:r>
          </a:p>
        </p:txBody>
      </p:sp>
      <p:sp>
        <p:nvSpPr>
          <p:cNvPr id="7" name="TextBox 6"/>
          <p:cNvSpPr txBox="1"/>
          <p:nvPr/>
        </p:nvSpPr>
        <p:spPr>
          <a:xfrm>
            <a:off x="3578351" y="1207471"/>
            <a:ext cx="5486400"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solidFill>
                  <a:srgbClr val="6666FF"/>
                </a:solidFill>
              </a:rPr>
              <a:t>WGISS Secretariat</a:t>
            </a:r>
          </a:p>
          <a:p>
            <a:pPr algn="ctr"/>
            <a:r>
              <a:rPr lang="en-US" sz="1200" dirty="0" smtClean="0"/>
              <a:t>(Michelle </a:t>
            </a:r>
            <a:r>
              <a:rPr lang="en-US" sz="1200" dirty="0" err="1" smtClean="0"/>
              <a:t>Piepgrass</a:t>
            </a:r>
            <a:r>
              <a:rPr lang="en-US" sz="1200" dirty="0" smtClean="0"/>
              <a:t>)</a:t>
            </a:r>
            <a:endParaRPr lang="en-US" sz="1200" dirty="0"/>
          </a:p>
        </p:txBody>
      </p:sp>
      <p:sp>
        <p:nvSpPr>
          <p:cNvPr id="9" name="TextBox 8"/>
          <p:cNvSpPr txBox="1"/>
          <p:nvPr/>
        </p:nvSpPr>
        <p:spPr>
          <a:xfrm>
            <a:off x="3578351" y="1925360"/>
            <a:ext cx="5486400"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Data Preservation and Stewardship Interest Group</a:t>
            </a:r>
            <a:r>
              <a:rPr lang="en-US" sz="1600" b="1" dirty="0">
                <a:solidFill>
                  <a:srgbClr val="6666FF"/>
                </a:solidFill>
              </a:rPr>
              <a:t> </a:t>
            </a:r>
            <a:endParaRPr lang="en-US" sz="1600" b="1" dirty="0" smtClean="0">
              <a:solidFill>
                <a:srgbClr val="6666FF"/>
              </a:solidFill>
            </a:endParaRPr>
          </a:p>
          <a:p>
            <a:r>
              <a:rPr lang="en-US" sz="1200" dirty="0" smtClean="0"/>
              <a:t>(Mirko </a:t>
            </a:r>
            <a:r>
              <a:rPr lang="en-US" sz="1200" dirty="0"/>
              <a:t>Albani, ESA)</a:t>
            </a:r>
          </a:p>
        </p:txBody>
      </p:sp>
      <p:sp>
        <p:nvSpPr>
          <p:cNvPr id="10" name="TextBox 9"/>
          <p:cNvSpPr txBox="1"/>
          <p:nvPr/>
        </p:nvSpPr>
        <p:spPr>
          <a:xfrm>
            <a:off x="3581400" y="2676775"/>
            <a:ext cx="5486400" cy="144655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Discovery and Access - WGISS </a:t>
            </a:r>
            <a:r>
              <a:rPr lang="en-US" sz="1600" b="1" dirty="0">
                <a:solidFill>
                  <a:srgbClr val="6666FF"/>
                </a:solidFill>
              </a:rPr>
              <a:t>Connected </a:t>
            </a:r>
            <a:r>
              <a:rPr lang="en-US" sz="1600" b="1" dirty="0" smtClean="0">
                <a:solidFill>
                  <a:srgbClr val="6666FF"/>
                </a:solidFill>
              </a:rPr>
              <a:t>Data Assets </a:t>
            </a:r>
            <a:r>
              <a:rPr lang="en-US" sz="1600" b="1" dirty="0">
                <a:solidFill>
                  <a:srgbClr val="6666FF"/>
                </a:solidFill>
              </a:rPr>
              <a:t>System Level Team </a:t>
            </a:r>
            <a:r>
              <a:rPr lang="en-US" sz="1200" dirty="0" smtClean="0"/>
              <a:t>(</a:t>
            </a:r>
            <a:r>
              <a:rPr lang="en-US" sz="1200" dirty="0"/>
              <a:t>Yonsook Enloe, </a:t>
            </a:r>
            <a:r>
              <a:rPr lang="en-US" sz="1200" dirty="0" smtClean="0"/>
              <a:t>NASA)</a:t>
            </a:r>
          </a:p>
          <a:p>
            <a:r>
              <a:rPr lang="en-US" sz="1400" b="1" dirty="0"/>
              <a:t> </a:t>
            </a:r>
            <a:r>
              <a:rPr lang="en-US" sz="1400" b="1" dirty="0" smtClean="0"/>
              <a:t>   - </a:t>
            </a:r>
            <a:r>
              <a:rPr lang="en-US" sz="1400" b="1" dirty="0"/>
              <a:t>IDN</a:t>
            </a:r>
            <a:r>
              <a:rPr lang="en-US" sz="1400" dirty="0" smtClean="0"/>
              <a:t> </a:t>
            </a:r>
            <a:r>
              <a:rPr lang="en-US" sz="1200" dirty="0" smtClean="0"/>
              <a:t>(Michael Morahan, NASA)</a:t>
            </a:r>
          </a:p>
          <a:p>
            <a:r>
              <a:rPr lang="en-US" sz="1400" b="1" dirty="0" smtClean="0"/>
              <a:t>    </a:t>
            </a:r>
            <a:r>
              <a:rPr lang="en-US" sz="1400" b="1" dirty="0"/>
              <a:t>- FedEO</a:t>
            </a:r>
            <a:r>
              <a:rPr lang="en-US" sz="1400" dirty="0" smtClean="0"/>
              <a:t> </a:t>
            </a:r>
            <a:r>
              <a:rPr lang="en-US" sz="1200" dirty="0" smtClean="0"/>
              <a:t>(Mirko Albani (ESA)</a:t>
            </a:r>
            <a:endParaRPr lang="en-US" sz="1400" dirty="0" smtClean="0"/>
          </a:p>
          <a:p>
            <a:r>
              <a:rPr lang="en-US" sz="1400" b="1" dirty="0"/>
              <a:t> </a:t>
            </a:r>
            <a:r>
              <a:rPr lang="en-US" sz="1400" b="1" dirty="0" smtClean="0"/>
              <a:t>   - </a:t>
            </a:r>
            <a:r>
              <a:rPr lang="en-US" sz="1400" b="1" dirty="0"/>
              <a:t>CWIC</a:t>
            </a:r>
            <a:r>
              <a:rPr lang="en-US" sz="1400" dirty="0" smtClean="0"/>
              <a:t> </a:t>
            </a:r>
            <a:r>
              <a:rPr lang="en-US" sz="1200" dirty="0"/>
              <a:t>(Yonsook Enloe, </a:t>
            </a:r>
            <a:r>
              <a:rPr lang="en-US" sz="1200" dirty="0" smtClean="0"/>
              <a:t>NASA)</a:t>
            </a:r>
            <a:endParaRPr lang="en-US" sz="1400" dirty="0"/>
          </a:p>
          <a:p>
            <a:r>
              <a:rPr lang="en-US" sz="1400" b="1" dirty="0" smtClean="0"/>
              <a:t>    </a:t>
            </a:r>
            <a:r>
              <a:rPr lang="en-US" sz="1400" b="1" dirty="0"/>
              <a:t>- OpenSearch </a:t>
            </a:r>
            <a:r>
              <a:rPr lang="en-US" sz="1400" b="1" dirty="0" smtClean="0"/>
              <a:t>II </a:t>
            </a:r>
            <a:r>
              <a:rPr lang="en-US" sz="1200" dirty="0" smtClean="0"/>
              <a:t>(</a:t>
            </a:r>
            <a:r>
              <a:rPr lang="it-IT" sz="1200" dirty="0" smtClean="0"/>
              <a:t>Olivier Barois, ESA</a:t>
            </a:r>
            <a:r>
              <a:rPr lang="en-US" sz="1200" dirty="0" smtClean="0"/>
              <a:t>)</a:t>
            </a:r>
          </a:p>
        </p:txBody>
      </p:sp>
      <p:sp>
        <p:nvSpPr>
          <p:cNvPr id="11" name="TextBox 10"/>
          <p:cNvSpPr txBox="1"/>
          <p:nvPr/>
        </p:nvSpPr>
        <p:spPr>
          <a:xfrm>
            <a:off x="3581400" y="4332541"/>
            <a:ext cx="5486400" cy="116955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6666FF"/>
                </a:solidFill>
              </a:rPr>
              <a:t>Interoperability and Use Interest Group </a:t>
            </a:r>
          </a:p>
          <a:p>
            <a:r>
              <a:rPr lang="en-US" sz="1200" dirty="0" smtClean="0"/>
              <a:t>(</a:t>
            </a:r>
            <a:r>
              <a:rPr lang="en-US" sz="1200" dirty="0"/>
              <a:t>Robert Woodcock, CSIRO; </a:t>
            </a:r>
            <a:r>
              <a:rPr lang="en-US" sz="1200" dirty="0" smtClean="0"/>
              <a:t>Richard </a:t>
            </a:r>
            <a:r>
              <a:rPr lang="en-US" sz="1200" dirty="0"/>
              <a:t>Moreno, CNES)</a:t>
            </a:r>
          </a:p>
          <a:p>
            <a:r>
              <a:rPr lang="en-US" sz="1400" b="1" dirty="0"/>
              <a:t>    - Future Data Architectures </a:t>
            </a:r>
            <a:r>
              <a:rPr lang="en-US" sz="1200" dirty="0"/>
              <a:t>(Robert Woodcock, </a:t>
            </a:r>
            <a:r>
              <a:rPr lang="en-US" sz="1200" dirty="0" smtClean="0"/>
              <a:t>CSIRO)</a:t>
            </a:r>
            <a:endParaRPr lang="en-US" sz="1200" dirty="0"/>
          </a:p>
          <a:p>
            <a:r>
              <a:rPr lang="en-US" sz="1400" b="1" dirty="0" smtClean="0"/>
              <a:t>    - </a:t>
            </a:r>
            <a:r>
              <a:rPr lang="en-US" sz="1400" b="1" dirty="0"/>
              <a:t>Carbon </a:t>
            </a:r>
            <a:r>
              <a:rPr lang="en-US" sz="1400" b="1" dirty="0" smtClean="0"/>
              <a:t>Portal </a:t>
            </a:r>
            <a:r>
              <a:rPr lang="en-US" sz="1200" dirty="0" smtClean="0"/>
              <a:t>(Kenneth Casey, NOAA; Liping Di, NOAA)</a:t>
            </a:r>
          </a:p>
          <a:p>
            <a:r>
              <a:rPr lang="en-US" sz="1400" b="1" dirty="0"/>
              <a:t> </a:t>
            </a:r>
            <a:r>
              <a:rPr lang="en-US" sz="1400" b="1" dirty="0" smtClean="0"/>
              <a:t>   - Data Analytics Software </a:t>
            </a:r>
            <a:r>
              <a:rPr lang="en-US" sz="1400" b="1" dirty="0"/>
              <a:t>and Tools </a:t>
            </a:r>
            <a:r>
              <a:rPr lang="en-US" sz="1400" b="1" dirty="0" smtClean="0"/>
              <a:t>(</a:t>
            </a:r>
            <a:r>
              <a:rPr lang="en-US" sz="1200" dirty="0" smtClean="0"/>
              <a:t>Mirko Albani, </a:t>
            </a:r>
            <a:r>
              <a:rPr lang="en-US" sz="1200" dirty="0"/>
              <a:t>ESA</a:t>
            </a:r>
            <a:r>
              <a:rPr lang="en-US" sz="1400" b="1" dirty="0"/>
              <a:t>)</a:t>
            </a:r>
          </a:p>
        </p:txBody>
      </p:sp>
      <p:sp>
        <p:nvSpPr>
          <p:cNvPr id="12" name="TextBox 11"/>
          <p:cNvSpPr txBox="1"/>
          <p:nvPr/>
        </p:nvSpPr>
        <p:spPr>
          <a:xfrm>
            <a:off x="3581400" y="5715000"/>
            <a:ext cx="5486400"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6666FF"/>
                </a:solidFill>
              </a:rPr>
              <a:t>Technology Exploration Interest Group</a:t>
            </a:r>
            <a:r>
              <a:rPr lang="nn-NO" sz="1600" b="1" dirty="0">
                <a:solidFill>
                  <a:srgbClr val="6666FF"/>
                </a:solidFill>
              </a:rPr>
              <a:t> </a:t>
            </a:r>
          </a:p>
          <a:p>
            <a:r>
              <a:rPr lang="nn-NO" sz="1200" dirty="0" smtClean="0"/>
              <a:t>(Chris Lynnes, </a:t>
            </a:r>
            <a:r>
              <a:rPr lang="nn-NO" sz="1200" dirty="0"/>
              <a:t>NASA; </a:t>
            </a:r>
            <a:r>
              <a:rPr lang="nn-NO" sz="1200" dirty="0" smtClean="0"/>
              <a:t>Yousuke </a:t>
            </a:r>
            <a:r>
              <a:rPr lang="nn-NO" sz="1200" dirty="0"/>
              <a:t>Ikehata, </a:t>
            </a:r>
            <a:r>
              <a:rPr lang="nn-NO" sz="1200" dirty="0" smtClean="0"/>
              <a:t>JAXA</a:t>
            </a:r>
            <a:r>
              <a:rPr lang="en-US" sz="1200" dirty="0" smtClean="0"/>
              <a:t>)</a:t>
            </a:r>
            <a:endParaRPr lang="en-US" sz="1200" dirty="0"/>
          </a:p>
        </p:txBody>
      </p:sp>
      <p:sp>
        <p:nvSpPr>
          <p:cNvPr id="13" name="Content Placeholder 3"/>
          <p:cNvSpPr>
            <a:spLocks noGrp="1"/>
          </p:cNvSpPr>
          <p:nvPr>
            <p:ph sz="quarter" idx="11"/>
          </p:nvPr>
        </p:nvSpPr>
        <p:spPr>
          <a:xfrm>
            <a:off x="2057400" y="304800"/>
            <a:ext cx="4953000" cy="533400"/>
          </a:xfrm>
        </p:spPr>
        <p:txBody>
          <a:bodyPr/>
          <a:lstStyle/>
          <a:p>
            <a:pPr algn="ctr"/>
            <a:r>
              <a:rPr lang="en-US" b="1" dirty="0"/>
              <a:t>WGISS Structure</a:t>
            </a:r>
          </a:p>
        </p:txBody>
      </p:sp>
    </p:spTree>
    <p:extLst>
      <p:ext uri="{BB962C8B-B14F-4D97-AF65-F5344CB8AC3E}">
        <p14:creationId xmlns:p14="http://schemas.microsoft.com/office/powerpoint/2010/main" val="36303354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600200" y="228600"/>
            <a:ext cx="6248400" cy="533400"/>
          </a:xfrm>
        </p:spPr>
        <p:txBody>
          <a:bodyPr/>
          <a:lstStyle/>
          <a:p>
            <a:pPr algn="ctr"/>
            <a:r>
              <a:rPr lang="en-US" b="1" dirty="0" smtClean="0"/>
              <a:t>Technology Exploration</a:t>
            </a:r>
            <a:endParaRPr lang="en-US" b="1" dirty="0"/>
          </a:p>
          <a:p>
            <a:endParaRPr lang="en-US" dirty="0"/>
          </a:p>
        </p:txBody>
      </p:sp>
      <p:sp>
        <p:nvSpPr>
          <p:cNvPr id="5" name="Content Placeholder 1"/>
          <p:cNvSpPr>
            <a:spLocks noGrp="1"/>
          </p:cNvSpPr>
          <p:nvPr>
            <p:ph sz="quarter" idx="10"/>
          </p:nvPr>
        </p:nvSpPr>
        <p:spPr>
          <a:xfrm>
            <a:off x="304800" y="1371600"/>
            <a:ext cx="4038600" cy="1143000"/>
          </a:xfrm>
        </p:spPr>
        <p:txBody>
          <a:bodyPr/>
          <a:lstStyle/>
          <a:p>
            <a:pPr marL="0" indent="0">
              <a:buNone/>
            </a:pPr>
            <a:r>
              <a:rPr lang="en-US" b="0" dirty="0" smtClean="0"/>
              <a:t>Draft Single Sign-On white paper generated and currently being reviewed by WGISS</a:t>
            </a:r>
          </a:p>
        </p:txBody>
      </p:sp>
      <p:sp>
        <p:nvSpPr>
          <p:cNvPr id="16" name="Rectangle 15"/>
          <p:cNvSpPr/>
          <p:nvPr/>
        </p:nvSpPr>
        <p:spPr>
          <a:xfrm>
            <a:off x="152400" y="5867400"/>
            <a:ext cx="4191000"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DATA-13</a:t>
            </a:r>
            <a:r>
              <a:rPr lang="en-US" sz="1400" dirty="0" smtClean="0">
                <a:latin typeface="+mj-lt"/>
                <a:cs typeface="Helvetica"/>
              </a:rPr>
              <a:t>: </a:t>
            </a:r>
            <a:r>
              <a:rPr lang="en-US" sz="1400" dirty="0">
                <a:latin typeface="+mj-lt"/>
              </a:rPr>
              <a:t>Develop a </a:t>
            </a:r>
            <a:r>
              <a:rPr lang="en-US" sz="1400" dirty="0">
                <a:latin typeface="Helvetica"/>
                <a:cs typeface="Helvetica"/>
              </a:rPr>
              <a:t>White Paper on </a:t>
            </a:r>
            <a:r>
              <a:rPr lang="en-US" sz="1400" dirty="0" smtClean="0">
                <a:latin typeface="Helvetica"/>
                <a:cs typeface="Helvetica"/>
              </a:rPr>
              <a:t>Single 	Sign</a:t>
            </a:r>
            <a:r>
              <a:rPr lang="en-US" sz="1400" dirty="0">
                <a:latin typeface="Helvetica"/>
                <a:cs typeface="Helvetica"/>
              </a:rPr>
              <a:t>-On (SSO) </a:t>
            </a:r>
            <a:r>
              <a:rPr lang="en-US" sz="1400" dirty="0" smtClean="0">
                <a:latin typeface="Helvetica"/>
                <a:cs typeface="Helvetica"/>
              </a:rPr>
              <a:t>authentication. </a:t>
            </a:r>
            <a:r>
              <a:rPr lang="en-US" sz="1400" dirty="0" smtClean="0">
                <a:solidFill>
                  <a:srgbClr val="0000FF"/>
                </a:solidFill>
              </a:rPr>
              <a:t>Q2 </a:t>
            </a:r>
            <a:r>
              <a:rPr lang="en-US" sz="1400" dirty="0">
                <a:solidFill>
                  <a:srgbClr val="0000FF"/>
                </a:solidFill>
              </a:rPr>
              <a:t>2019</a:t>
            </a:r>
            <a:endParaRPr lang="en-US" sz="1400" dirty="0">
              <a:latin typeface="+mj-lt"/>
            </a:endParaRPr>
          </a:p>
        </p:txBody>
      </p:sp>
      <p:pic>
        <p:nvPicPr>
          <p:cNvPr id="18" name="Picture 17"/>
          <p:cNvPicPr>
            <a:picLocks noChangeAspect="1"/>
          </p:cNvPicPr>
          <p:nvPr/>
        </p:nvPicPr>
        <p:blipFill>
          <a:blip r:embed="rId3"/>
          <a:stretch>
            <a:fillRect/>
          </a:stretch>
        </p:blipFill>
        <p:spPr>
          <a:xfrm>
            <a:off x="228600" y="2743200"/>
            <a:ext cx="4146460" cy="278171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51" y="6019800"/>
            <a:ext cx="304649" cy="297925"/>
          </a:xfrm>
          <a:prstGeom prst="rect">
            <a:avLst/>
          </a:prstGeom>
        </p:spPr>
      </p:pic>
      <p:sp>
        <p:nvSpPr>
          <p:cNvPr id="22" name="Rectangle 21"/>
          <p:cNvSpPr/>
          <p:nvPr/>
        </p:nvSpPr>
        <p:spPr>
          <a:xfrm>
            <a:off x="4876800" y="5867400"/>
            <a:ext cx="41148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a:t>
            </a:r>
            <a:r>
              <a:rPr lang="en-US" sz="1400" b="1" dirty="0">
                <a:latin typeface="+mj-lt"/>
                <a:cs typeface="Helvetica"/>
              </a:rPr>
              <a:t>-15: </a:t>
            </a:r>
            <a:r>
              <a:rPr lang="en-US" sz="1400" dirty="0">
                <a:latin typeface="Helvetica"/>
                <a:cs typeface="Helvetica"/>
              </a:rPr>
              <a:t>Explore emerging trends and </a:t>
            </a:r>
            <a:r>
              <a:rPr lang="en-US" sz="1400" dirty="0" smtClean="0">
                <a:latin typeface="Helvetica"/>
                <a:cs typeface="Helvetica"/>
              </a:rPr>
              <a:t>	disrupting </a:t>
            </a:r>
            <a:r>
              <a:rPr lang="en-US" sz="1400" dirty="0">
                <a:latin typeface="Helvetica"/>
                <a:cs typeface="Helvetica"/>
              </a:rPr>
              <a:t>technologies </a:t>
            </a:r>
            <a:r>
              <a:rPr lang="en-US" sz="1400" dirty="0" smtClean="0">
                <a:latin typeface="Helvetica"/>
                <a:cs typeface="Helvetica"/>
              </a:rPr>
              <a:t>for adoption </a:t>
            </a:r>
            <a:r>
              <a:rPr lang="en-US" sz="1400" dirty="0">
                <a:latin typeface="Helvetica"/>
                <a:cs typeface="Helvetica"/>
              </a:rPr>
              <a:t>in </a:t>
            </a:r>
            <a:r>
              <a:rPr lang="en-US" sz="1400" dirty="0" smtClean="0">
                <a:latin typeface="Helvetica"/>
                <a:cs typeface="Helvetica"/>
              </a:rPr>
              <a:t>EO. 	Summarize as </a:t>
            </a:r>
            <a:r>
              <a:rPr lang="en-US" sz="1400" dirty="0">
                <a:latin typeface="Helvetica"/>
                <a:cs typeface="Helvetica"/>
              </a:rPr>
              <a:t>white papers. </a:t>
            </a:r>
            <a:r>
              <a:rPr lang="en-US" sz="1400" dirty="0" smtClean="0">
                <a:solidFill>
                  <a:srgbClr val="0000FF"/>
                </a:solidFill>
                <a:latin typeface="Helvetica"/>
                <a:cs typeface="Helvetica"/>
              </a:rPr>
              <a:t>Q4 2020</a:t>
            </a:r>
            <a:endParaRPr lang="en-US" sz="1400" dirty="0">
              <a:solidFill>
                <a:srgbClr val="0000FF"/>
              </a:solidFill>
              <a:latin typeface="Helvetica"/>
              <a:cs typeface="Helvetica"/>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6179075"/>
            <a:ext cx="304649" cy="297925"/>
          </a:xfrm>
          <a:prstGeom prst="rect">
            <a:avLst/>
          </a:prstGeom>
        </p:spPr>
      </p:pic>
      <p:pic>
        <p:nvPicPr>
          <p:cNvPr id="24" name="Picture 4" descr="Afbeeldingsresultaat voor artificial intellig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124200"/>
            <a:ext cx="2990806" cy="204803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21" name="Content Placeholder 1"/>
          <p:cNvSpPr txBox="1">
            <a:spLocks/>
          </p:cNvSpPr>
          <p:nvPr/>
        </p:nvSpPr>
        <p:spPr>
          <a:xfrm>
            <a:off x="5029200" y="1371600"/>
            <a:ext cx="3810000" cy="1447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0" dirty="0" smtClean="0"/>
              <a:t>Ad-hoc sessions on Artificial Intelligence and Machine Learning held at WGISS-46 and WGISS-47</a:t>
            </a:r>
          </a:p>
        </p:txBody>
      </p:sp>
    </p:spTree>
    <p:extLst>
      <p:ext uri="{BB962C8B-B14F-4D97-AF65-F5344CB8AC3E}">
        <p14:creationId xmlns:p14="http://schemas.microsoft.com/office/powerpoint/2010/main" val="15639792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1398400"/>
            <a:ext cx="7367781" cy="1344800"/>
          </a:xfrm>
        </p:spPr>
        <p:txBody>
          <a:bodyPr/>
          <a:lstStyle/>
          <a:p>
            <a:r>
              <a:rPr lang="en-GB" sz="4000" dirty="0" smtClean="0"/>
              <a:t>WGISS Cooperation</a:t>
            </a:r>
            <a:endParaRPr lang="en-GB" sz="4000" dirty="0"/>
          </a:p>
        </p:txBody>
      </p:sp>
      <p:pic>
        <p:nvPicPr>
          <p:cNvPr id="3" name="Picture 2"/>
          <p:cNvPicPr>
            <a:picLocks noChangeAspect="1"/>
          </p:cNvPicPr>
          <p:nvPr/>
        </p:nvPicPr>
        <p:blipFill>
          <a:blip r:embed="rId3"/>
          <a:stretch>
            <a:fillRect/>
          </a:stretch>
        </p:blipFill>
        <p:spPr>
          <a:xfrm>
            <a:off x="1371600" y="4907280"/>
            <a:ext cx="2438400" cy="1950720"/>
          </a:xfrm>
          <a:prstGeom prst="rect">
            <a:avLst/>
          </a:prstGeom>
        </p:spPr>
      </p:pic>
      <p:pic>
        <p:nvPicPr>
          <p:cNvPr id="4" name="Picture 3"/>
          <p:cNvPicPr>
            <a:picLocks noChangeAspect="1"/>
          </p:cNvPicPr>
          <p:nvPr/>
        </p:nvPicPr>
        <p:blipFill>
          <a:blip r:embed="rId4"/>
          <a:stretch>
            <a:fillRect/>
          </a:stretch>
        </p:blipFill>
        <p:spPr>
          <a:xfrm>
            <a:off x="4800600" y="4953000"/>
            <a:ext cx="2692400" cy="1730829"/>
          </a:xfrm>
          <a:prstGeom prst="rect">
            <a:avLst/>
          </a:prstGeom>
        </p:spPr>
      </p:pic>
    </p:spTree>
    <p:extLst>
      <p:ext uri="{BB962C8B-B14F-4D97-AF65-F5344CB8AC3E}">
        <p14:creationId xmlns:p14="http://schemas.microsoft.com/office/powerpoint/2010/main" val="675022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C7843E8-469A-D642-96A3-6FA6233023C1}"/>
              </a:ext>
            </a:extLst>
          </p:cNvPr>
          <p:cNvSpPr>
            <a:spLocks noGrp="1"/>
          </p:cNvSpPr>
          <p:nvPr>
            <p:ph sz="quarter" idx="10"/>
          </p:nvPr>
        </p:nvSpPr>
        <p:spPr>
          <a:xfrm>
            <a:off x="76200" y="1219200"/>
            <a:ext cx="6019800" cy="3124200"/>
          </a:xfrm>
        </p:spPr>
        <p:txBody>
          <a:bodyPr/>
          <a:lstStyle/>
          <a:p>
            <a:r>
              <a:rPr lang="en-US" b="0" dirty="0" smtClean="0"/>
              <a:t>Web-</a:t>
            </a:r>
            <a:r>
              <a:rPr lang="en-US" b="0" dirty="0"/>
              <a:t>page </a:t>
            </a:r>
            <a:r>
              <a:rPr lang="en-US" b="0" dirty="0" smtClean="0"/>
              <a:t>initiated and maintained on </a:t>
            </a:r>
            <a:r>
              <a:rPr lang="en-US" b="0" dirty="0"/>
              <a:t>the CEOS website under "Our </a:t>
            </a:r>
            <a:r>
              <a:rPr lang="en-US" b="0" dirty="0" smtClean="0"/>
              <a:t>Work” to facilitate discovery and access </a:t>
            </a:r>
            <a:r>
              <a:rPr lang="en-US" b="0" dirty="0"/>
              <a:t>to Best Practices and Guidelines </a:t>
            </a:r>
            <a:r>
              <a:rPr lang="en-US" b="0" dirty="0" smtClean="0"/>
              <a:t>developed </a:t>
            </a:r>
            <a:r>
              <a:rPr lang="en-US" b="0" dirty="0"/>
              <a:t>by </a:t>
            </a:r>
            <a:r>
              <a:rPr lang="en-US" b="0" dirty="0" smtClean="0"/>
              <a:t>CEOS WGs; WGISS coordinating population in cooperation with SEO team.</a:t>
            </a:r>
            <a:endParaRPr lang="en-US" b="0" dirty="0"/>
          </a:p>
          <a:p>
            <a:endParaRPr lang="en-US" b="0" dirty="0"/>
          </a:p>
          <a:p>
            <a:r>
              <a:rPr lang="en-US" b="0" dirty="0" smtClean="0"/>
              <a:t>New Data Set Availability Alert Procedure defined and implemented with SEO team to publicize new available data.</a:t>
            </a:r>
          </a:p>
        </p:txBody>
      </p:sp>
      <p:sp>
        <p:nvSpPr>
          <p:cNvPr id="4" name="Content Placeholder 3">
            <a:extLst>
              <a:ext uri="{FF2B5EF4-FFF2-40B4-BE49-F238E27FC236}">
                <a16:creationId xmlns="" xmlns:a16="http://schemas.microsoft.com/office/drawing/2014/main" id="{B6E2DCE2-9258-464C-851D-667C2A8B87A7}"/>
              </a:ext>
            </a:extLst>
          </p:cNvPr>
          <p:cNvSpPr>
            <a:spLocks noGrp="1"/>
          </p:cNvSpPr>
          <p:nvPr>
            <p:ph sz="quarter" idx="11"/>
          </p:nvPr>
        </p:nvSpPr>
        <p:spPr>
          <a:xfrm>
            <a:off x="2057400" y="304800"/>
            <a:ext cx="5562600" cy="533400"/>
          </a:xfrm>
        </p:spPr>
        <p:txBody>
          <a:bodyPr/>
          <a:lstStyle/>
          <a:p>
            <a:r>
              <a:rPr lang="en-US" dirty="0" smtClean="0"/>
              <a:t>Additional Achievements</a:t>
            </a:r>
            <a:endParaRPr lang="en-US" dirty="0"/>
          </a:p>
        </p:txBody>
      </p:sp>
      <p:pic>
        <p:nvPicPr>
          <p:cNvPr id="5" name="Picture 4"/>
          <p:cNvPicPr>
            <a:picLocks noChangeAspect="1"/>
          </p:cNvPicPr>
          <p:nvPr/>
        </p:nvPicPr>
        <p:blipFill>
          <a:blip r:embed="rId2"/>
          <a:stretch>
            <a:fillRect/>
          </a:stretch>
        </p:blipFill>
        <p:spPr>
          <a:xfrm>
            <a:off x="6324600" y="1295401"/>
            <a:ext cx="2438400" cy="1635410"/>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5715000" y="3124200"/>
            <a:ext cx="2885983" cy="1357335"/>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381000" y="4267200"/>
            <a:ext cx="1828800" cy="2471943"/>
          </a:xfrm>
          <a:prstGeom prst="rect">
            <a:avLst/>
          </a:prstGeom>
          <a:ln>
            <a:solidFill>
              <a:schemeClr val="tx1"/>
            </a:solidFill>
          </a:ln>
        </p:spPr>
      </p:pic>
      <p:sp>
        <p:nvSpPr>
          <p:cNvPr id="11" name="Content Placeholder 2">
            <a:extLst>
              <a:ext uri="{FF2B5EF4-FFF2-40B4-BE49-F238E27FC236}">
                <a16:creationId xmlns="" xmlns:a16="http://schemas.microsoft.com/office/drawing/2014/main" id="{1C7843E8-469A-D642-96A3-6FA6233023C1}"/>
              </a:ext>
            </a:extLst>
          </p:cNvPr>
          <p:cNvSpPr txBox="1">
            <a:spLocks/>
          </p:cNvSpPr>
          <p:nvPr/>
        </p:nvSpPr>
        <p:spPr>
          <a:xfrm>
            <a:off x="2362200" y="4800600"/>
            <a:ext cx="6705600" cy="1828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b="0" dirty="0" smtClean="0"/>
              <a:t>Google Data Search Tool report compiled with inputs from NASA, DLR, NOAA, ESA. It describes how the tool allows discovery of CEOS agencies data.</a:t>
            </a:r>
          </a:p>
          <a:p>
            <a:pPr marL="0" indent="0">
              <a:buFont typeface="Arial"/>
              <a:buNone/>
            </a:pPr>
            <a:r>
              <a:rPr lang="en-US" b="0" dirty="0" smtClean="0">
                <a:sym typeface="Wingdings"/>
              </a:rPr>
              <a:t>	</a:t>
            </a:r>
            <a:r>
              <a:rPr lang="en-US" b="0" dirty="0" smtClean="0"/>
              <a:t>  Under review by WGISS, will be circulated by end 	September.</a:t>
            </a:r>
            <a:endParaRPr lang="en-US" b="0" dirty="0"/>
          </a:p>
        </p:txBody>
      </p:sp>
    </p:spTree>
    <p:extLst>
      <p:ext uri="{BB962C8B-B14F-4D97-AF65-F5344CB8AC3E}">
        <p14:creationId xmlns:p14="http://schemas.microsoft.com/office/powerpoint/2010/main" val="9036405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19200"/>
            <a:ext cx="8991600" cy="5486400"/>
          </a:xfrm>
        </p:spPr>
        <p:txBody>
          <a:bodyPr/>
          <a:lstStyle/>
          <a:p>
            <a:pPr algn="l">
              <a:spcBef>
                <a:spcPts val="900"/>
              </a:spcBef>
              <a:spcAft>
                <a:spcPts val="900"/>
              </a:spcAft>
            </a:pPr>
            <a:r>
              <a:rPr lang="en-US" b="1" u="sng" dirty="0"/>
              <a:t>CEOS Carbon </a:t>
            </a:r>
            <a:r>
              <a:rPr lang="en-US" b="1" u="sng" dirty="0" smtClean="0"/>
              <a:t>Team/WGClimate</a:t>
            </a:r>
            <a:r>
              <a:rPr lang="en-US" b="1" dirty="0" smtClean="0"/>
              <a:t> </a:t>
            </a:r>
            <a:r>
              <a:rPr lang="en-US" dirty="0"/>
              <a:t>-</a:t>
            </a:r>
            <a:r>
              <a:rPr lang="en-US" b="1" dirty="0" smtClean="0"/>
              <a:t> </a:t>
            </a:r>
            <a:r>
              <a:rPr lang="en-US" b="0" dirty="0"/>
              <a:t>Carbon Portal development and </a:t>
            </a:r>
            <a:r>
              <a:rPr lang="en-US" b="0" dirty="0" smtClean="0"/>
              <a:t>possible </a:t>
            </a:r>
            <a:r>
              <a:rPr lang="en-AU" b="0" dirty="0" smtClean="0"/>
              <a:t>use for </a:t>
            </a:r>
            <a:r>
              <a:rPr lang="en-AU" b="0" dirty="0"/>
              <a:t>next phase of carbon </a:t>
            </a:r>
            <a:r>
              <a:rPr lang="en-AU" b="0" dirty="0" smtClean="0"/>
              <a:t>strategy, </a:t>
            </a:r>
            <a:r>
              <a:rPr lang="en-AU" b="0" i="1" dirty="0" smtClean="0"/>
              <a:t>ECV/CDRs </a:t>
            </a:r>
            <a:r>
              <a:rPr lang="en-AU" b="0" dirty="0" smtClean="0"/>
              <a:t>registration in IDN, ECV inventory update automation.</a:t>
            </a:r>
          </a:p>
          <a:p>
            <a:pPr algn="l">
              <a:spcBef>
                <a:spcPts val="900"/>
              </a:spcBef>
              <a:spcAft>
                <a:spcPts val="900"/>
              </a:spcAft>
            </a:pPr>
            <a:r>
              <a:rPr lang="en-AU" b="1" u="sng" dirty="0" err="1" smtClean="0"/>
              <a:t>WGDisasters</a:t>
            </a:r>
            <a:r>
              <a:rPr lang="en-AU" b="1" dirty="0" smtClean="0"/>
              <a:t> </a:t>
            </a:r>
            <a:r>
              <a:rPr lang="en-US" dirty="0"/>
              <a:t>-</a:t>
            </a:r>
            <a:r>
              <a:rPr lang="en-US" b="1" dirty="0" smtClean="0"/>
              <a:t> </a:t>
            </a:r>
            <a:r>
              <a:rPr lang="en-US" b="0" dirty="0" smtClean="0"/>
              <a:t>possible</a:t>
            </a:r>
            <a:r>
              <a:rPr lang="en-US" b="1" dirty="0" smtClean="0"/>
              <a:t> </a:t>
            </a:r>
            <a:r>
              <a:rPr lang="en-US" b="0" dirty="0" smtClean="0"/>
              <a:t>cooperation on </a:t>
            </a:r>
            <a:r>
              <a:rPr lang="en-AU" b="0" dirty="0" smtClean="0"/>
              <a:t>generic recovery observatory.</a:t>
            </a:r>
          </a:p>
          <a:p>
            <a:pPr lvl="0" algn="l">
              <a:spcBef>
                <a:spcPts val="900"/>
              </a:spcBef>
              <a:spcAft>
                <a:spcPts val="900"/>
              </a:spcAft>
            </a:pPr>
            <a:r>
              <a:rPr lang="en-AU" b="1" u="sng" dirty="0" smtClean="0"/>
              <a:t>WGCV</a:t>
            </a:r>
            <a:r>
              <a:rPr lang="en-AU" b="1" dirty="0" smtClean="0"/>
              <a:t> </a:t>
            </a:r>
            <a:r>
              <a:rPr lang="en-US" dirty="0"/>
              <a:t>-</a:t>
            </a:r>
            <a:r>
              <a:rPr lang="en-AU" dirty="0" smtClean="0"/>
              <a:t> </a:t>
            </a:r>
            <a:r>
              <a:rPr lang="en-AU" b="0" dirty="0" smtClean="0"/>
              <a:t>Data cube prototypes </a:t>
            </a:r>
            <a:r>
              <a:rPr lang="en-US" b="0" dirty="0"/>
              <a:t>(ESA and GA/CSIRO</a:t>
            </a:r>
            <a:r>
              <a:rPr lang="en-US" b="0" dirty="0" smtClean="0"/>
              <a:t>) </a:t>
            </a:r>
            <a:r>
              <a:rPr lang="en-AU" b="0" dirty="0" smtClean="0"/>
              <a:t>supporting CAL/VAL activities through providing access </a:t>
            </a:r>
            <a:r>
              <a:rPr lang="en-US" b="0" dirty="0" smtClean="0"/>
              <a:t>to ACIX (16 sites), </a:t>
            </a:r>
            <a:r>
              <a:rPr lang="en-US" b="0" dirty="0" err="1"/>
              <a:t>RadCalNet</a:t>
            </a:r>
            <a:r>
              <a:rPr lang="en-US" b="0" dirty="0"/>
              <a:t> (4 sites) and LPV (3 sites) </a:t>
            </a:r>
            <a:r>
              <a:rPr lang="en-US" b="0" dirty="0" err="1" smtClean="0"/>
              <a:t>cal</a:t>
            </a:r>
            <a:r>
              <a:rPr lang="en-US" b="0" dirty="0"/>
              <a:t>/</a:t>
            </a:r>
            <a:r>
              <a:rPr lang="en-US" b="0" dirty="0" err="1"/>
              <a:t>val</a:t>
            </a:r>
            <a:r>
              <a:rPr lang="en-US" b="0" dirty="0"/>
              <a:t> </a:t>
            </a:r>
            <a:r>
              <a:rPr lang="en-US" b="0" dirty="0" smtClean="0"/>
              <a:t>data; </a:t>
            </a:r>
            <a:r>
              <a:rPr lang="en-US" b="0" dirty="0" smtClean="0"/>
              <a:t>CEOS Data Maturity matrix.</a:t>
            </a:r>
            <a:endParaRPr lang="en-US" b="0" dirty="0"/>
          </a:p>
          <a:p>
            <a:pPr algn="l">
              <a:spcBef>
                <a:spcPts val="900"/>
              </a:spcBef>
              <a:spcAft>
                <a:spcPts val="900"/>
              </a:spcAft>
            </a:pPr>
            <a:r>
              <a:rPr lang="en-US" u="sng" dirty="0"/>
              <a:t>Virtual Constellations</a:t>
            </a:r>
            <a:r>
              <a:rPr lang="en-US" dirty="0"/>
              <a:t> </a:t>
            </a:r>
            <a:r>
              <a:rPr lang="en-US" b="0" dirty="0"/>
              <a:t>- </a:t>
            </a:r>
            <a:r>
              <a:rPr lang="en-US" b="0" dirty="0" smtClean="0"/>
              <a:t>inventory </a:t>
            </a:r>
            <a:r>
              <a:rPr lang="en-US" b="0" dirty="0"/>
              <a:t>of </a:t>
            </a:r>
            <a:r>
              <a:rPr lang="en-US" b="0" dirty="0" smtClean="0"/>
              <a:t>VC data to be updated to review discoverability</a:t>
            </a:r>
            <a:r>
              <a:rPr lang="en-US" b="0" dirty="0"/>
              <a:t>/accessibility through WGISS </a:t>
            </a:r>
            <a:r>
              <a:rPr lang="en-US" b="0" dirty="0" smtClean="0"/>
              <a:t>CDA infrastructure.</a:t>
            </a:r>
            <a:endParaRPr lang="en-US" b="0" dirty="0"/>
          </a:p>
          <a:p>
            <a:pPr algn="l">
              <a:spcBef>
                <a:spcPts val="900"/>
              </a:spcBef>
              <a:spcAft>
                <a:spcPts val="900"/>
              </a:spcAft>
            </a:pPr>
            <a:r>
              <a:rPr lang="en-AU" u="sng" dirty="0"/>
              <a:t>WGCapD</a:t>
            </a:r>
            <a:r>
              <a:rPr lang="en-AU" b="0" dirty="0"/>
              <a:t> </a:t>
            </a:r>
            <a:r>
              <a:rPr lang="en-US" b="0" dirty="0"/>
              <a:t>-</a:t>
            </a:r>
            <a:r>
              <a:rPr lang="en-AU" b="0" dirty="0" smtClean="0"/>
              <a:t> joint organization of </a:t>
            </a:r>
            <a:r>
              <a:rPr lang="en-US" b="0" dirty="0"/>
              <a:t>t</a:t>
            </a:r>
            <a:r>
              <a:rPr lang="en-US" b="0" dirty="0" smtClean="0"/>
              <a:t>echnology webinars and FDA events.</a:t>
            </a:r>
          </a:p>
          <a:p>
            <a:pPr algn="l">
              <a:spcBef>
                <a:spcPts val="900"/>
              </a:spcBef>
              <a:spcAft>
                <a:spcPts val="900"/>
              </a:spcAft>
            </a:pPr>
            <a:r>
              <a:rPr lang="en-US" u="sng" dirty="0" smtClean="0"/>
              <a:t>SEO</a:t>
            </a:r>
            <a:r>
              <a:rPr lang="en-US" b="0" dirty="0" smtClean="0"/>
              <a:t> - COVE tool harvesting WGISS metadata, data cubes coordination, implementation of web pages for tools/SW discovery.</a:t>
            </a:r>
          </a:p>
          <a:p>
            <a:pPr algn="l">
              <a:spcBef>
                <a:spcPts val="900"/>
              </a:spcBef>
              <a:spcAft>
                <a:spcPts val="900"/>
              </a:spcAft>
            </a:pPr>
            <a:r>
              <a:rPr lang="en-GB" b="1" u="sng" dirty="0" smtClean="0"/>
              <a:t>SDG AHT</a:t>
            </a:r>
            <a:r>
              <a:rPr lang="en-GB" b="1" dirty="0" smtClean="0"/>
              <a:t> </a:t>
            </a:r>
            <a:r>
              <a:rPr lang="en-US" dirty="0"/>
              <a:t>-</a:t>
            </a:r>
            <a:r>
              <a:rPr lang="en-US" dirty="0" smtClean="0"/>
              <a:t> </a:t>
            </a:r>
            <a:r>
              <a:rPr lang="en-GB" b="0" dirty="0" smtClean="0"/>
              <a:t>discovery of SDG indicators relevant data via WGISS CDA.</a:t>
            </a:r>
            <a:endParaRPr lang="en-GB" b="1" dirty="0"/>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1905000" y="304800"/>
            <a:ext cx="5562600" cy="533400"/>
          </a:xfrm>
        </p:spPr>
        <p:txBody>
          <a:bodyPr/>
          <a:lstStyle/>
          <a:p>
            <a:pPr algn="ctr"/>
            <a:r>
              <a:rPr lang="en-US" b="1" dirty="0" smtClean="0"/>
              <a:t>Synergies </a:t>
            </a:r>
            <a:r>
              <a:rPr lang="en-US" dirty="0"/>
              <a:t>A</a:t>
            </a:r>
            <a:r>
              <a:rPr lang="en-US" b="1" dirty="0" smtClean="0"/>
              <a:t>mong CEOS </a:t>
            </a:r>
            <a:r>
              <a:rPr lang="en-US" dirty="0" smtClean="0"/>
              <a:t>T</a:t>
            </a:r>
            <a:r>
              <a:rPr lang="en-US" b="1" dirty="0" smtClean="0"/>
              <a:t>eams</a:t>
            </a:r>
            <a:endParaRPr lang="en-US" b="1" dirty="0"/>
          </a:p>
        </p:txBody>
      </p:sp>
    </p:spTree>
    <p:extLst>
      <p:ext uri="{BB962C8B-B14F-4D97-AF65-F5344CB8AC3E}">
        <p14:creationId xmlns:p14="http://schemas.microsoft.com/office/powerpoint/2010/main" val="32442919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2393" y="1143000"/>
            <a:ext cx="3966207" cy="5441096"/>
          </a:xfrm>
        </p:spPr>
        <p:txBody>
          <a:bodyPr/>
          <a:lstStyle/>
          <a:p>
            <a:pPr marL="31173" indent="0">
              <a:spcBef>
                <a:spcPts val="600"/>
              </a:spcBef>
              <a:buNone/>
            </a:pPr>
            <a:r>
              <a:rPr lang="en-US" sz="2400" dirty="0" smtClean="0"/>
              <a:t>Past/Current</a:t>
            </a:r>
          </a:p>
          <a:p>
            <a:pPr>
              <a:spcBef>
                <a:spcPts val="600"/>
              </a:spcBef>
            </a:pPr>
            <a:r>
              <a:rPr lang="en-US" sz="1800" b="0" dirty="0" smtClean="0"/>
              <a:t>GEOSS </a:t>
            </a:r>
            <a:r>
              <a:rPr lang="en-US" sz="1800" b="0" dirty="0"/>
              <a:t>Platform accessing </a:t>
            </a:r>
            <a:r>
              <a:rPr lang="en-US" sz="1800" b="0" dirty="0" smtClean="0"/>
              <a:t>CEOS data via WGISS </a:t>
            </a:r>
            <a:r>
              <a:rPr lang="en-US" sz="1800" b="0" dirty="0"/>
              <a:t>CDA </a:t>
            </a:r>
            <a:endParaRPr lang="en-US" sz="1800" b="0" dirty="0" smtClean="0"/>
          </a:p>
          <a:p>
            <a:pPr>
              <a:spcBef>
                <a:spcPts val="600"/>
              </a:spcBef>
            </a:pPr>
            <a:r>
              <a:rPr lang="en-US" sz="1800" b="0" dirty="0" smtClean="0"/>
              <a:t>WGISS contribution to GEOSS</a:t>
            </a:r>
            <a:r>
              <a:rPr lang="en-US" sz="1800" b="0" dirty="0"/>
              <a:t>-EVOLVE </a:t>
            </a:r>
            <a:r>
              <a:rPr lang="en-US" sz="1800" b="0" dirty="0" smtClean="0"/>
              <a:t>initiative, GEO </a:t>
            </a:r>
            <a:r>
              <a:rPr lang="en-US" sz="1800" b="0" dirty="0"/>
              <a:t>Expert Advisory Group (EAG</a:t>
            </a:r>
            <a:r>
              <a:rPr lang="en-US" sz="1800" b="0" dirty="0" smtClean="0"/>
              <a:t>) and GEO </a:t>
            </a:r>
            <a:r>
              <a:rPr lang="en-US" sz="1800" b="0" dirty="0" smtClean="0"/>
              <a:t>Technology Workshops</a:t>
            </a:r>
          </a:p>
          <a:p>
            <a:pPr>
              <a:spcBef>
                <a:spcPts val="600"/>
              </a:spcBef>
            </a:pPr>
            <a:r>
              <a:rPr lang="en-US" sz="1800" b="0" dirty="0" smtClean="0"/>
              <a:t>WGISS </a:t>
            </a:r>
            <a:r>
              <a:rPr lang="en-US" sz="1800" b="0" dirty="0"/>
              <a:t>represented in </a:t>
            </a:r>
            <a:r>
              <a:rPr lang="en-US" sz="1800" b="0" dirty="0" err="1"/>
              <a:t>NextGEOSS</a:t>
            </a:r>
            <a:r>
              <a:rPr lang="en-US" sz="1800" b="0" dirty="0"/>
              <a:t> Advisory </a:t>
            </a:r>
            <a:r>
              <a:rPr lang="en-US" sz="1800" b="0" dirty="0" smtClean="0"/>
              <a:t>Board and working on </a:t>
            </a:r>
            <a:r>
              <a:rPr lang="en-US" sz="1800" b="0" dirty="0"/>
              <a:t>federated </a:t>
            </a:r>
            <a:r>
              <a:rPr lang="en-US" sz="1800" b="0" dirty="0" smtClean="0"/>
              <a:t>authentication technology</a:t>
            </a:r>
            <a:endParaRPr lang="en-US" sz="1800" b="0" dirty="0"/>
          </a:p>
          <a:p>
            <a:pPr>
              <a:spcBef>
                <a:spcPts val="600"/>
              </a:spcBef>
            </a:pPr>
            <a:r>
              <a:rPr lang="en-US" sz="1800" b="0" dirty="0"/>
              <a:t>GEO Sec reporting during WGISS </a:t>
            </a:r>
            <a:r>
              <a:rPr lang="en-US" sz="1800" b="0" dirty="0" smtClean="0"/>
              <a:t>meetings; Joint Workshops </a:t>
            </a:r>
            <a:r>
              <a:rPr lang="en-US" sz="1800" b="0" dirty="0"/>
              <a:t>on GEOSS-</a:t>
            </a:r>
            <a:r>
              <a:rPr lang="en-US" sz="1800" b="0" dirty="0" smtClean="0"/>
              <a:t>WGISS interoperability </a:t>
            </a:r>
            <a:r>
              <a:rPr lang="en-US" sz="1800" b="0" dirty="0"/>
              <a:t>and FDA </a:t>
            </a:r>
            <a:r>
              <a:rPr lang="en-US" sz="1800" b="0" dirty="0" smtClean="0"/>
              <a:t>at WGISIS-43/46, GEO </a:t>
            </a:r>
            <a:r>
              <a:rPr lang="en-US" sz="1800" b="0" dirty="0"/>
              <a:t>Knowledge Hub side event </a:t>
            </a:r>
            <a:r>
              <a:rPr lang="en-US" sz="1800" b="0" dirty="0" smtClean="0"/>
              <a:t>at </a:t>
            </a:r>
            <a:r>
              <a:rPr lang="en-US" sz="1800" b="0" dirty="0"/>
              <a:t>SIT-</a:t>
            </a:r>
            <a:r>
              <a:rPr lang="en-US" sz="1800" b="0" dirty="0" smtClean="0"/>
              <a:t>34</a:t>
            </a:r>
            <a:endParaRPr lang="en-US" sz="1800" b="0" dirty="0"/>
          </a:p>
        </p:txBody>
      </p:sp>
      <p:sp>
        <p:nvSpPr>
          <p:cNvPr id="3" name="Content Placeholder 2"/>
          <p:cNvSpPr>
            <a:spLocks noGrp="1"/>
          </p:cNvSpPr>
          <p:nvPr>
            <p:ph sz="quarter" idx="11"/>
          </p:nvPr>
        </p:nvSpPr>
        <p:spPr>
          <a:xfrm>
            <a:off x="1981200" y="221708"/>
            <a:ext cx="5444152" cy="533400"/>
          </a:xfrm>
        </p:spPr>
        <p:txBody>
          <a:bodyPr/>
          <a:lstStyle/>
          <a:p>
            <a:pPr algn="ctr"/>
            <a:r>
              <a:rPr lang="en-US" dirty="0" smtClean="0">
                <a:solidFill>
                  <a:srgbClr val="FFFFFF"/>
                </a:solidFill>
              </a:rPr>
              <a:t>WGISS c</a:t>
            </a:r>
            <a:r>
              <a:rPr lang="en-US" b="1" dirty="0" smtClean="0">
                <a:solidFill>
                  <a:srgbClr val="FFFFFF"/>
                </a:solidFill>
              </a:rPr>
              <a:t>ontribution to GEO</a:t>
            </a:r>
            <a:endParaRPr lang="en-US" b="1" dirty="0">
              <a:solidFill>
                <a:srgbClr val="FFFFFF"/>
              </a:solidFill>
            </a:endParaRPr>
          </a:p>
        </p:txBody>
      </p:sp>
      <p:sp>
        <p:nvSpPr>
          <p:cNvPr id="5" name="Content Placeholder 1"/>
          <p:cNvSpPr txBox="1">
            <a:spLocks/>
          </p:cNvSpPr>
          <p:nvPr/>
        </p:nvSpPr>
        <p:spPr>
          <a:xfrm>
            <a:off x="4038600" y="1143000"/>
            <a:ext cx="5105401" cy="57150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31173" indent="0">
              <a:spcBef>
                <a:spcPts val="600"/>
              </a:spcBef>
              <a:buFont typeface="Courier New" panose="02070309020205020404" pitchFamily="49" charset="0"/>
              <a:buNone/>
            </a:pPr>
            <a:r>
              <a:rPr lang="en-US" sz="2400" dirty="0" smtClean="0"/>
              <a:t>Future</a:t>
            </a:r>
          </a:p>
          <a:p>
            <a:pPr>
              <a:spcBef>
                <a:spcPts val="600"/>
              </a:spcBef>
            </a:pPr>
            <a:r>
              <a:rPr lang="en-US" sz="1800" dirty="0" smtClean="0">
                <a:sym typeface="Wingdings"/>
              </a:rPr>
              <a:t>Contribution to </a:t>
            </a:r>
            <a:r>
              <a:rPr lang="en-US" sz="1800" i="1" dirty="0" smtClean="0">
                <a:sym typeface="Wingdings"/>
              </a:rPr>
              <a:t>GEOSS Data, Information and Knowledge Resources </a:t>
            </a:r>
            <a:r>
              <a:rPr lang="en-US" sz="1800" dirty="0" smtClean="0">
                <a:sym typeface="Wingdings"/>
              </a:rPr>
              <a:t>Task </a:t>
            </a:r>
            <a:r>
              <a:rPr lang="en-US" sz="1800" b="0" dirty="0" smtClean="0">
                <a:sym typeface="Wingdings"/>
              </a:rPr>
              <a:t>to advance Data Management Principles</a:t>
            </a:r>
          </a:p>
          <a:p>
            <a:pPr lvl="1">
              <a:spcBef>
                <a:spcPts val="600"/>
              </a:spcBef>
            </a:pPr>
            <a:r>
              <a:rPr lang="en-CA" sz="1800" dirty="0" smtClean="0"/>
              <a:t>Data Sharing and </a:t>
            </a:r>
            <a:r>
              <a:rPr lang="en-CA" sz="1800" dirty="0" err="1" smtClean="0"/>
              <a:t>Mgm</a:t>
            </a:r>
            <a:r>
              <a:rPr lang="en-CA" sz="1800" dirty="0" smtClean="0"/>
              <a:t> Working </a:t>
            </a:r>
            <a:r>
              <a:rPr lang="en-CA" sz="1800" dirty="0"/>
              <a:t>Group </a:t>
            </a:r>
            <a:r>
              <a:rPr lang="en-CA" sz="1800" dirty="0">
                <a:sym typeface="Wingdings"/>
              </a:rPr>
              <a:t> </a:t>
            </a:r>
            <a:r>
              <a:rPr lang="en-CA" sz="1800" dirty="0" smtClean="0">
                <a:sym typeface="Wingdings"/>
              </a:rPr>
              <a:t>M.Albani (ESA), </a:t>
            </a:r>
            <a:r>
              <a:rPr lang="en-CA" sz="1800" dirty="0" err="1" smtClean="0">
                <a:sym typeface="Wingdings"/>
              </a:rPr>
              <a:t>R.Moreno</a:t>
            </a:r>
            <a:r>
              <a:rPr lang="en-CA" sz="1800" dirty="0" smtClean="0">
                <a:sym typeface="Wingdings"/>
              </a:rPr>
              <a:t> (CNES)</a:t>
            </a:r>
            <a:endParaRPr lang="en-US" sz="1800" dirty="0">
              <a:sym typeface="Wingdings"/>
            </a:endParaRPr>
          </a:p>
          <a:p>
            <a:pPr>
              <a:spcBef>
                <a:spcPts val="600"/>
              </a:spcBef>
            </a:pPr>
            <a:r>
              <a:rPr lang="en-US" sz="1800" dirty="0" smtClean="0">
                <a:sym typeface="Wingdings"/>
              </a:rPr>
              <a:t>Contribution to </a:t>
            </a:r>
            <a:r>
              <a:rPr lang="en-US" sz="1800" i="1" dirty="0" smtClean="0">
                <a:sym typeface="Wingdings"/>
              </a:rPr>
              <a:t>GEOSS Infrastructure Development </a:t>
            </a:r>
            <a:r>
              <a:rPr lang="en-US" sz="1800" dirty="0" smtClean="0">
                <a:sym typeface="Wingdings"/>
              </a:rPr>
              <a:t>Task </a:t>
            </a:r>
            <a:r>
              <a:rPr lang="en-US" sz="1800" b="0" dirty="0" smtClean="0">
                <a:sym typeface="Wingdings"/>
              </a:rPr>
              <a:t>to facilitate CEOS agencies data access via WGISS CDA and to contribute technologies and solutions for GEOSS Infrastructure Evolution </a:t>
            </a:r>
          </a:p>
          <a:p>
            <a:pPr lvl="1">
              <a:spcBef>
                <a:spcPts val="600"/>
              </a:spcBef>
            </a:pPr>
            <a:r>
              <a:rPr lang="en-CA" sz="1800" b="0" dirty="0" smtClean="0"/>
              <a:t>GEOSS Infrastructure Development Task Team </a:t>
            </a:r>
            <a:r>
              <a:rPr lang="en-CA" sz="1800" b="0" dirty="0" smtClean="0">
                <a:sym typeface="Wingdings"/>
              </a:rPr>
              <a:t> </a:t>
            </a:r>
            <a:r>
              <a:rPr lang="en-US" sz="1800" dirty="0" err="1">
                <a:sym typeface="Wingdings"/>
              </a:rPr>
              <a:t>R.Woodcock</a:t>
            </a:r>
            <a:r>
              <a:rPr lang="en-US" sz="1800" dirty="0">
                <a:sym typeface="Wingdings"/>
              </a:rPr>
              <a:t> </a:t>
            </a:r>
            <a:r>
              <a:rPr lang="en-US" sz="1800" dirty="0" smtClean="0">
                <a:sym typeface="Wingdings"/>
              </a:rPr>
              <a:t>(CSIRO)</a:t>
            </a:r>
          </a:p>
          <a:p>
            <a:pPr lvl="1">
              <a:spcBef>
                <a:spcPts val="600"/>
              </a:spcBef>
            </a:pPr>
            <a:r>
              <a:rPr lang="en-CA" sz="1800" dirty="0" smtClean="0"/>
              <a:t>GEOSS Infrastructure Evolution Working Group </a:t>
            </a:r>
            <a:r>
              <a:rPr lang="en-CA" sz="1800" dirty="0" smtClean="0">
                <a:sym typeface="Wingdings"/>
              </a:rPr>
              <a:t> M.Albani (ESA), </a:t>
            </a:r>
            <a:r>
              <a:rPr lang="en-CA" sz="1800" dirty="0" err="1" smtClean="0">
                <a:sym typeface="Wingdings"/>
              </a:rPr>
              <a:t>A.Mitchell</a:t>
            </a:r>
            <a:r>
              <a:rPr lang="en-CA" sz="1800" dirty="0" smtClean="0">
                <a:sym typeface="Wingdings"/>
              </a:rPr>
              <a:t> (NASA) - </a:t>
            </a:r>
            <a:r>
              <a:rPr lang="en-CA" sz="1800" dirty="0" smtClean="0"/>
              <a:t>TBC</a:t>
            </a:r>
          </a:p>
          <a:p>
            <a:pPr>
              <a:spcBef>
                <a:spcPts val="600"/>
              </a:spcBef>
            </a:pPr>
            <a:r>
              <a:rPr lang="en-CA" sz="1800" b="0" dirty="0" smtClean="0"/>
              <a:t>Coordination with GEO Sec for joint meetings and workshops</a:t>
            </a:r>
            <a:endParaRPr lang="en-CA" sz="1800" b="0" dirty="0"/>
          </a:p>
          <a:p>
            <a:pPr>
              <a:spcBef>
                <a:spcPts val="600"/>
              </a:spcBef>
            </a:pPr>
            <a:endParaRPr lang="en-US" sz="1800" b="0" dirty="0"/>
          </a:p>
        </p:txBody>
      </p:sp>
    </p:spTree>
    <p:extLst>
      <p:ext uri="{BB962C8B-B14F-4D97-AF65-F5344CB8AC3E}">
        <p14:creationId xmlns:p14="http://schemas.microsoft.com/office/powerpoint/2010/main" val="22005704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19200"/>
            <a:ext cx="8915400" cy="5486400"/>
          </a:xfrm>
        </p:spPr>
        <p:txBody>
          <a:bodyPr/>
          <a:lstStyle/>
          <a:p>
            <a:pPr lvl="0"/>
            <a:r>
              <a:rPr lang="en-US" sz="2400" dirty="0"/>
              <a:t>Interagency coordination working well, </a:t>
            </a:r>
            <a:r>
              <a:rPr lang="en-US" sz="2400" dirty="0" smtClean="0"/>
              <a:t>very good </a:t>
            </a:r>
            <a:r>
              <a:rPr lang="en-US" sz="2400" dirty="0"/>
              <a:t>cooperation spirit</a:t>
            </a:r>
          </a:p>
          <a:p>
            <a:endParaRPr lang="en-US" sz="1200" dirty="0" smtClean="0"/>
          </a:p>
          <a:p>
            <a:r>
              <a:rPr lang="en-US" sz="2400" dirty="0" smtClean="0"/>
              <a:t>Healthy </a:t>
            </a:r>
            <a:r>
              <a:rPr lang="en-US" sz="2400" dirty="0"/>
              <a:t>p</a:t>
            </a:r>
            <a:r>
              <a:rPr lang="en-US" sz="2400" dirty="0" smtClean="0"/>
              <a:t>articipation </a:t>
            </a:r>
            <a:r>
              <a:rPr lang="en-US" sz="2400" dirty="0"/>
              <a:t>to </a:t>
            </a:r>
            <a:r>
              <a:rPr lang="en-US" sz="2400" dirty="0" smtClean="0"/>
              <a:t>meetings (average 20 people)</a:t>
            </a:r>
          </a:p>
          <a:p>
            <a:pPr lvl="1"/>
            <a:r>
              <a:rPr lang="en-US" dirty="0"/>
              <a:t>Some members attending all meetings (e.g. NASA, NOAA, USGS, CNES, ESA, </a:t>
            </a:r>
            <a:r>
              <a:rPr lang="en-US" dirty="0" smtClean="0"/>
              <a:t>CSIRO</a:t>
            </a:r>
            <a:r>
              <a:rPr lang="en-US" dirty="0"/>
              <a:t>, JAXA, </a:t>
            </a:r>
            <a:r>
              <a:rPr lang="en-US" dirty="0" smtClean="0"/>
              <a:t>CAS/RADI</a:t>
            </a:r>
            <a:r>
              <a:rPr lang="en-US" dirty="0"/>
              <a:t>, </a:t>
            </a:r>
            <a:r>
              <a:rPr lang="en-US" dirty="0" smtClean="0"/>
              <a:t>CAS/AOE, HSO)</a:t>
            </a:r>
          </a:p>
          <a:p>
            <a:pPr lvl="1"/>
            <a:r>
              <a:rPr lang="en-US" dirty="0"/>
              <a:t>O</a:t>
            </a:r>
            <a:r>
              <a:rPr lang="en-US" dirty="0" smtClean="0"/>
              <a:t>thers </a:t>
            </a:r>
            <a:r>
              <a:rPr lang="en-US" dirty="0"/>
              <a:t>attending </a:t>
            </a:r>
            <a:r>
              <a:rPr lang="en-US" dirty="0" smtClean="0"/>
              <a:t>only some meetings depending </a:t>
            </a:r>
            <a:r>
              <a:rPr lang="en-US" dirty="0"/>
              <a:t>on </a:t>
            </a:r>
            <a:r>
              <a:rPr lang="en-US" dirty="0" smtClean="0"/>
              <a:t>location </a:t>
            </a:r>
            <a:r>
              <a:rPr lang="en-US" dirty="0"/>
              <a:t>and </a:t>
            </a:r>
            <a:r>
              <a:rPr lang="en-US" dirty="0" smtClean="0"/>
              <a:t>discussed topics (e.g. CSA, EUMETSAT, ROSCOSMOS, INPE, CONAE, DLR, UKSA, ISRO)</a:t>
            </a:r>
          </a:p>
          <a:p>
            <a:pPr lvl="1"/>
            <a:r>
              <a:rPr lang="en-US" dirty="0" smtClean="0"/>
              <a:t>Additional agencies </a:t>
            </a:r>
            <a:r>
              <a:rPr lang="en-US" dirty="0"/>
              <a:t>contacted </a:t>
            </a:r>
            <a:r>
              <a:rPr lang="en-US" dirty="0" smtClean="0"/>
              <a:t>expressed interest </a:t>
            </a:r>
            <a:r>
              <a:rPr lang="en-US" dirty="0"/>
              <a:t>in </a:t>
            </a:r>
            <a:r>
              <a:rPr lang="en-US" dirty="0" smtClean="0"/>
              <a:t>WGISS activities with potential future participation (</a:t>
            </a:r>
            <a:r>
              <a:rPr lang="en-US" dirty="0"/>
              <a:t>e.g. </a:t>
            </a:r>
            <a:r>
              <a:rPr lang="en-US" dirty="0" smtClean="0"/>
              <a:t>GISTDA</a:t>
            </a:r>
            <a:r>
              <a:rPr lang="en-US" dirty="0"/>
              <a:t>, </a:t>
            </a:r>
            <a:r>
              <a:rPr lang="en-US" dirty="0" smtClean="0"/>
              <a:t>VNSC/VAST, ASI)</a:t>
            </a:r>
            <a:endParaRPr lang="en-US" dirty="0"/>
          </a:p>
          <a:p>
            <a:pPr marL="0" indent="0" algn="l">
              <a:buNone/>
            </a:pPr>
            <a:endParaRPr lang="en-US" sz="1050" dirty="0" smtClean="0"/>
          </a:p>
          <a:p>
            <a:pPr algn="l"/>
            <a:r>
              <a:rPr lang="en-US" sz="2400" dirty="0" smtClean="0"/>
              <a:t>Chairmanship after 2019 Plenary:</a:t>
            </a:r>
          </a:p>
          <a:p>
            <a:pPr lvl="1" algn="l"/>
            <a:r>
              <a:rPr lang="en-US" dirty="0" smtClean="0"/>
              <a:t>WGISS Chair: Robert Woodcock (CSIRO)</a:t>
            </a:r>
            <a:endParaRPr lang="en-US" dirty="0"/>
          </a:p>
          <a:p>
            <a:pPr lvl="1" algn="l"/>
            <a:r>
              <a:rPr lang="en-US" dirty="0" smtClean="0"/>
              <a:t>WGISS </a:t>
            </a:r>
            <a:r>
              <a:rPr lang="en-US" dirty="0"/>
              <a:t>Vice </a:t>
            </a:r>
            <a:r>
              <a:rPr lang="en-US" dirty="0" smtClean="0"/>
              <a:t>Chair: Makoto </a:t>
            </a:r>
            <a:r>
              <a:rPr lang="en-US" dirty="0" err="1" smtClean="0"/>
              <a:t>Natsuisaka</a:t>
            </a:r>
            <a:r>
              <a:rPr lang="en-US" dirty="0" smtClean="0"/>
              <a:t> (JAXA)</a:t>
            </a:r>
            <a:endParaRPr lang="en-US" sz="1800" dirty="0" smtClean="0"/>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2057400" y="304800"/>
            <a:ext cx="4953000" cy="533400"/>
          </a:xfrm>
        </p:spPr>
        <p:txBody>
          <a:bodyPr/>
          <a:lstStyle/>
          <a:p>
            <a:pPr algn="ctr"/>
            <a:r>
              <a:rPr lang="en-US" b="1" dirty="0" smtClean="0">
                <a:solidFill>
                  <a:srgbClr val="FFFFFF"/>
                </a:solidFill>
              </a:rPr>
              <a:t>Sustainable Commitment</a:t>
            </a:r>
            <a:endParaRPr lang="en-US" b="1" dirty="0">
              <a:solidFill>
                <a:srgbClr val="FFFFFF"/>
              </a:solidFill>
            </a:endParaRPr>
          </a:p>
        </p:txBody>
      </p:sp>
    </p:spTree>
    <p:extLst>
      <p:ext uri="{BB962C8B-B14F-4D97-AF65-F5344CB8AC3E}">
        <p14:creationId xmlns:p14="http://schemas.microsoft.com/office/powerpoint/2010/main" val="37553022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42;p21">
            <a:extLst>
              <a:ext uri="{FF2B5EF4-FFF2-40B4-BE49-F238E27FC236}">
                <a16:creationId xmlns:a16="http://schemas.microsoft.com/office/drawing/2014/main" xmlns="" id="{9ACD2AFF-E765-4DEB-9193-0B5439BC0D85}"/>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24494" y="0"/>
            <a:ext cx="9168494" cy="6858000"/>
          </a:xfrm>
          <a:prstGeom prst="rect">
            <a:avLst/>
          </a:prstGeom>
          <a:noFill/>
          <a:ln>
            <a:noFill/>
          </a:ln>
        </p:spPr>
      </p:pic>
      <p:sp>
        <p:nvSpPr>
          <p:cNvPr id="13" name="TextBox 12">
            <a:extLst>
              <a:ext uri="{FF2B5EF4-FFF2-40B4-BE49-F238E27FC236}">
                <a16:creationId xmlns:a16="http://schemas.microsoft.com/office/drawing/2014/main" xmlns="" id="{0D41BAE9-A529-41A0-92D4-758124341160}"/>
              </a:ext>
            </a:extLst>
          </p:cNvPr>
          <p:cNvSpPr txBox="1"/>
          <p:nvPr/>
        </p:nvSpPr>
        <p:spPr>
          <a:xfrm>
            <a:off x="0" y="5257800"/>
            <a:ext cx="9144000" cy="1354217"/>
          </a:xfrm>
          <a:prstGeom prst="rect">
            <a:avLst/>
          </a:prstGeom>
          <a:noFill/>
        </p:spPr>
        <p:txBody>
          <a:bodyPr wrap="square" lIns="0" tIns="0" rIns="0" bIns="0" rtlCol="0" anchor="t">
            <a:spAutoFit/>
          </a:bodyPr>
          <a:lstStyle/>
          <a:p>
            <a:pPr algn="ctr"/>
            <a:r>
              <a:rPr lang="en-US" sz="4400" b="1" dirty="0" smtClean="0">
                <a:solidFill>
                  <a:schemeClr val="bg1"/>
                </a:solidFill>
                <a:latin typeface="+mj-lt"/>
                <a:cs typeface="Segoe UI Semibold" panose="020B0702040204020203" pitchFamily="34" charset="0"/>
              </a:rPr>
              <a:t>You are all invited to join WGISS</a:t>
            </a:r>
            <a:r>
              <a:rPr lang="en-US" sz="4400" b="1" dirty="0">
                <a:solidFill>
                  <a:schemeClr val="bg1"/>
                </a:solidFill>
                <a:latin typeface="+mj-lt"/>
                <a:cs typeface="Segoe UI Semibold" panose="020B0702040204020203" pitchFamily="34" charset="0"/>
              </a:rPr>
              <a:t>-48 in Hanoi!</a:t>
            </a:r>
            <a:endParaRPr lang="en-US" sz="4400" dirty="0">
              <a:solidFill>
                <a:schemeClr val="bg1"/>
              </a:solidFill>
              <a:latin typeface="+mj-lt"/>
              <a:cs typeface="Segoe UI Semibold" panose="020B0702040204020203" pitchFamily="34" charset="0"/>
            </a:endParaRPr>
          </a:p>
        </p:txBody>
      </p:sp>
      <p:sp>
        <p:nvSpPr>
          <p:cNvPr id="4" name="Content Placeholder 3"/>
          <p:cNvSpPr txBox="1">
            <a:spLocks/>
          </p:cNvSpPr>
          <p:nvPr/>
        </p:nvSpPr>
        <p:spPr>
          <a:xfrm>
            <a:off x="228600" y="4572000"/>
            <a:ext cx="8763000" cy="533400"/>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r>
              <a:rPr lang="en-US" sz="2800" b="1" dirty="0" smtClean="0">
                <a:solidFill>
                  <a:srgbClr val="FFFFFF"/>
                </a:solidFill>
              </a:rPr>
              <a:t>Next meeting hosted by VNSC/VAST, 8-11 October</a:t>
            </a:r>
            <a:endParaRPr lang="en-US" sz="2800" b="1" dirty="0">
              <a:solidFill>
                <a:srgbClr val="FFFFFF"/>
              </a:solidFill>
            </a:endParaRPr>
          </a:p>
        </p:txBody>
      </p:sp>
    </p:spTree>
    <p:extLst>
      <p:ext uri="{BB962C8B-B14F-4D97-AF65-F5344CB8AC3E}">
        <p14:creationId xmlns:p14="http://schemas.microsoft.com/office/powerpoint/2010/main" val="14804260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186433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371600"/>
            <a:ext cx="9144000" cy="5486400"/>
          </a:xfrm>
          <a:prstGeom prst="rect">
            <a:avLst/>
          </a:prstGeom>
        </p:spPr>
      </p:pic>
      <p:sp>
        <p:nvSpPr>
          <p:cNvPr id="9" name="Shape 11"/>
          <p:cNvSpPr/>
          <p:nvPr/>
        </p:nvSpPr>
        <p:spPr>
          <a:xfrm>
            <a:off x="6614" y="1143000"/>
            <a:ext cx="9137386" cy="984806"/>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914400">
              <a:defRPr>
                <a:solidFill>
                  <a:srgbClr val="000000"/>
                </a:solidFill>
              </a:defRPr>
            </a:pPr>
            <a:r>
              <a:rPr lang="fr-FR" sz="2000" b="1" dirty="0">
                <a:solidFill>
                  <a:srgbClr val="0C62FF"/>
                </a:solidFill>
                <a:latin typeface="Arial Bold"/>
                <a:ea typeface="Arial Bold"/>
                <a:cs typeface="Arial Bold"/>
                <a:sym typeface="Arial Bold"/>
              </a:rPr>
              <a:t>WGISS-</a:t>
            </a:r>
            <a:r>
              <a:rPr lang="fr-FR" sz="2000" b="1" dirty="0" smtClean="0">
                <a:solidFill>
                  <a:srgbClr val="0C62FF"/>
                </a:solidFill>
                <a:latin typeface="Arial Bold"/>
                <a:ea typeface="Arial Bold"/>
                <a:cs typeface="Arial Bold"/>
                <a:sym typeface="Arial Bold"/>
              </a:rPr>
              <a:t>47, </a:t>
            </a:r>
            <a:r>
              <a:rPr lang="fr-FR" sz="2000" b="1" dirty="0" smtClean="0">
                <a:solidFill>
                  <a:srgbClr val="0C62FF"/>
                </a:solidFill>
                <a:latin typeface="Arial Bold"/>
                <a:ea typeface="Arial Bold"/>
                <a:cs typeface="Arial Bold"/>
              </a:rPr>
              <a:t>NOAA – </a:t>
            </a:r>
            <a:r>
              <a:rPr lang="fr-FR" sz="2000" b="1" dirty="0" err="1" smtClean="0">
                <a:solidFill>
                  <a:srgbClr val="0C62FF"/>
                </a:solidFill>
                <a:latin typeface="Arial Bold"/>
                <a:ea typeface="Arial Bold"/>
                <a:cs typeface="Arial Bold"/>
              </a:rPr>
              <a:t>Silver</a:t>
            </a:r>
            <a:r>
              <a:rPr lang="fr-FR" sz="2000" b="1" dirty="0" smtClean="0">
                <a:solidFill>
                  <a:srgbClr val="0C62FF"/>
                </a:solidFill>
                <a:latin typeface="Arial Bold"/>
                <a:ea typeface="Arial Bold"/>
                <a:cs typeface="Arial Bold"/>
              </a:rPr>
              <a:t> </a:t>
            </a:r>
            <a:r>
              <a:rPr lang="fr-FR" sz="2000" b="1" dirty="0" err="1" smtClean="0">
                <a:solidFill>
                  <a:srgbClr val="0C62FF"/>
                </a:solidFill>
                <a:latin typeface="Arial Bold"/>
                <a:ea typeface="Arial Bold"/>
                <a:cs typeface="Arial Bold"/>
              </a:rPr>
              <a:t>Spring</a:t>
            </a:r>
            <a:r>
              <a:rPr lang="fr-FR" sz="2000" b="1" dirty="0" smtClean="0">
                <a:solidFill>
                  <a:srgbClr val="0C62FF"/>
                </a:solidFill>
                <a:latin typeface="Arial Bold"/>
                <a:ea typeface="Arial Bold"/>
                <a:cs typeface="Arial Bold"/>
              </a:rPr>
              <a:t>, </a:t>
            </a:r>
            <a:r>
              <a:rPr lang="fr-FR" sz="2000" b="1" dirty="0" smtClean="0">
                <a:solidFill>
                  <a:srgbClr val="0C62FF"/>
                </a:solidFill>
                <a:latin typeface="Arial Bold"/>
                <a:ea typeface="Arial Bold"/>
                <a:cs typeface="Arial Bold"/>
                <a:sym typeface="Arial Bold"/>
              </a:rPr>
              <a:t>29 April </a:t>
            </a:r>
            <a:r>
              <a:rPr lang="mr-IN" sz="2000" b="1" dirty="0" smtClean="0">
                <a:solidFill>
                  <a:srgbClr val="0C62FF"/>
                </a:solidFill>
                <a:latin typeface="Arial Bold"/>
                <a:ea typeface="Arial Bold"/>
                <a:cs typeface="Arial Bold"/>
                <a:sym typeface="Arial Bold"/>
              </a:rPr>
              <a:t>–</a:t>
            </a:r>
            <a:r>
              <a:rPr lang="fr-FR" sz="2000" b="1" dirty="0" smtClean="0">
                <a:solidFill>
                  <a:srgbClr val="0C62FF"/>
                </a:solidFill>
                <a:latin typeface="Arial Bold"/>
                <a:ea typeface="Arial Bold"/>
                <a:cs typeface="Arial Bold"/>
                <a:sym typeface="Arial Bold"/>
              </a:rPr>
              <a:t> 2 May 2019</a:t>
            </a:r>
            <a:endParaRPr lang="fr-FR" sz="2000" b="1" dirty="0">
              <a:solidFill>
                <a:srgbClr val="0C62FF"/>
              </a:solidFill>
              <a:latin typeface="Arial Bold"/>
              <a:ea typeface="Arial Bold"/>
              <a:cs typeface="Arial Bold"/>
              <a:sym typeface="Arial Bold"/>
            </a:endParaRPr>
          </a:p>
        </p:txBody>
      </p:sp>
      <p:sp>
        <p:nvSpPr>
          <p:cNvPr id="10"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1981200" y="152400"/>
            <a:ext cx="4953000" cy="533400"/>
          </a:xfrm>
        </p:spPr>
        <p:txBody>
          <a:bodyPr/>
          <a:lstStyle/>
          <a:p>
            <a:pPr algn="ctr"/>
            <a:r>
              <a:rPr lang="en-US" b="1" dirty="0" smtClean="0"/>
              <a:t>Questions?</a:t>
            </a:r>
            <a:endParaRPr lang="en-US" b="1" dirty="0"/>
          </a:p>
        </p:txBody>
      </p:sp>
    </p:spTree>
    <p:extLst>
      <p:ext uri="{BB962C8B-B14F-4D97-AF65-F5344CB8AC3E}">
        <p14:creationId xmlns:p14="http://schemas.microsoft.com/office/powerpoint/2010/main" val="27612876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Outline</a:t>
            </a:r>
            <a:endParaRPr lang="en-US" b="1" dirty="0"/>
          </a:p>
        </p:txBody>
      </p:sp>
      <p:sp>
        <p:nvSpPr>
          <p:cNvPr id="5" name="Rectangle 4"/>
          <p:cNvSpPr/>
          <p:nvPr/>
        </p:nvSpPr>
        <p:spPr>
          <a:xfrm>
            <a:off x="609600" y="1752600"/>
            <a:ext cx="8001000" cy="3416320"/>
          </a:xfrm>
          <a:prstGeom prst="rect">
            <a:avLst/>
          </a:prstGeom>
        </p:spPr>
        <p:txBody>
          <a:bodyPr wrap="square">
            <a:spAutoFit/>
          </a:bodyPr>
          <a:lstStyle/>
          <a:p>
            <a:pPr marL="342900" indent="-342900">
              <a:buFont typeface="Wingdings" panose="05000000000000000000" pitchFamily="2" charset="2"/>
              <a:buChar char="q"/>
            </a:pPr>
            <a:r>
              <a:rPr lang="en-US" sz="2400" dirty="0"/>
              <a:t>Data </a:t>
            </a:r>
            <a:r>
              <a:rPr lang="en-US" sz="2400" dirty="0" smtClean="0"/>
              <a:t>Preservation and Stewardship </a:t>
            </a:r>
          </a:p>
          <a:p>
            <a:endParaRPr lang="en-US" sz="2400" dirty="0" smtClean="0"/>
          </a:p>
          <a:p>
            <a:pPr marL="342900" indent="-342900">
              <a:buFont typeface="Wingdings" panose="05000000000000000000" pitchFamily="2" charset="2"/>
              <a:buChar char="q"/>
            </a:pPr>
            <a:r>
              <a:rPr lang="en-US" sz="2400" dirty="0" smtClean="0"/>
              <a:t>Data Discovery and Access </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Interoperability and Use (including FDA)</a:t>
            </a:r>
            <a:endParaRPr lang="en-US" sz="2400" dirty="0"/>
          </a:p>
          <a:p>
            <a:endParaRPr lang="en-US" sz="2400" dirty="0" smtClean="0"/>
          </a:p>
          <a:p>
            <a:pPr marL="342900" indent="-342900">
              <a:buFont typeface="Wingdings" panose="05000000000000000000" pitchFamily="2" charset="2"/>
              <a:buChar char="q"/>
            </a:pPr>
            <a:r>
              <a:rPr lang="en-US" sz="2400" dirty="0" smtClean="0"/>
              <a:t>Technology Exploration</a:t>
            </a:r>
          </a:p>
          <a:p>
            <a:endParaRPr lang="en-US" sz="2400" dirty="0"/>
          </a:p>
          <a:p>
            <a:pPr marL="342900" indent="-342900">
              <a:buFont typeface="Wingdings" panose="05000000000000000000" pitchFamily="2" charset="2"/>
              <a:buChar char="q"/>
            </a:pPr>
            <a:r>
              <a:rPr lang="en-US" sz="2400" dirty="0" smtClean="0"/>
              <a:t>Cooperation within and outside CEOS</a:t>
            </a:r>
          </a:p>
        </p:txBody>
      </p:sp>
      <p:grpSp>
        <p:nvGrpSpPr>
          <p:cNvPr id="3" name="Group 2"/>
          <p:cNvGrpSpPr/>
          <p:nvPr/>
        </p:nvGrpSpPr>
        <p:grpSpPr>
          <a:xfrm>
            <a:off x="1981200" y="5638800"/>
            <a:ext cx="4267200" cy="340093"/>
            <a:chOff x="2133600" y="5984507"/>
            <a:chExt cx="4267200" cy="340093"/>
          </a:xfrm>
        </p:grpSpPr>
        <p:sp>
          <p:nvSpPr>
            <p:cNvPr id="6" name="Rectangle 5"/>
            <p:cNvSpPr/>
            <p:nvPr/>
          </p:nvSpPr>
          <p:spPr>
            <a:xfrm>
              <a:off x="2133600" y="5984507"/>
              <a:ext cx="4267200" cy="34009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nSpc>
                  <a:spcPct val="115000"/>
                </a:lnSpc>
                <a:spcBef>
                  <a:spcPts val="0"/>
                </a:spcBef>
                <a:spcAft>
                  <a:spcPts val="1000"/>
                </a:spcAft>
              </a:pPr>
              <a:r>
                <a:rPr lang="en-US" sz="1400" dirty="0" smtClean="0"/>
                <a:t>       CEOS 2019 – 2021 Work Plan Action Items</a:t>
              </a:r>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6019800"/>
              <a:ext cx="297925" cy="297925"/>
            </a:xfrm>
            <a:prstGeom prst="rect">
              <a:avLst/>
            </a:prstGeom>
          </p:spPr>
        </p:pic>
      </p:grpSp>
    </p:spTree>
    <p:extLst>
      <p:ext uri="{BB962C8B-B14F-4D97-AF65-F5344CB8AC3E}">
        <p14:creationId xmlns:p14="http://schemas.microsoft.com/office/powerpoint/2010/main" val="58628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891988"/>
          </a:xfrm>
        </p:spPr>
        <p:txBody>
          <a:bodyPr/>
          <a:lstStyle/>
          <a:p>
            <a:r>
              <a:rPr lang="en-GB" dirty="0" smtClean="0"/>
              <a:t>Data Preservation and Stewardship</a:t>
            </a:r>
            <a:endParaRPr lang="en-GB" sz="2400" dirty="0"/>
          </a:p>
        </p:txBody>
      </p:sp>
      <p:sp>
        <p:nvSpPr>
          <p:cNvPr id="3" name="Subtitle 2"/>
          <p:cNvSpPr>
            <a:spLocks noGrp="1"/>
          </p:cNvSpPr>
          <p:nvPr>
            <p:ph type="subTitle" sz="quarter" idx="1"/>
          </p:nvPr>
        </p:nvSpPr>
        <p:spPr>
          <a:xfrm>
            <a:off x="4038600" y="2057400"/>
            <a:ext cx="4903177" cy="1093787"/>
          </a:xfrm>
        </p:spPr>
        <p:txBody>
          <a:bodyPr/>
          <a:lstStyle/>
          <a:p>
            <a:r>
              <a:rPr lang="en-US" dirty="0"/>
              <a:t>WGISS accomplishes its Data Preservation and Curation efforts through the </a:t>
            </a:r>
            <a:r>
              <a:rPr lang="en-US" b="1" i="1" dirty="0" smtClean="0"/>
              <a:t>Data </a:t>
            </a:r>
            <a:r>
              <a:rPr lang="en-US" b="1" i="1" dirty="0"/>
              <a:t>Stewardship Interest Group (DSIG)</a:t>
            </a:r>
          </a:p>
          <a:p>
            <a:endParaRPr lang="en-GB"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r="8591" b="4614"/>
          <a:stretch>
            <a:fillRect/>
          </a:stretch>
        </p:blipFill>
        <p:spPr bwMode="auto">
          <a:xfrm>
            <a:off x="5562600" y="4923652"/>
            <a:ext cx="2133600" cy="19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905000" y="5029200"/>
            <a:ext cx="2501900" cy="1664901"/>
          </a:xfrm>
          <a:prstGeom prst="rect">
            <a:avLst/>
          </a:prstGeom>
        </p:spPr>
      </p:pic>
    </p:spTree>
    <p:extLst>
      <p:ext uri="{BB962C8B-B14F-4D97-AF65-F5344CB8AC3E}">
        <p14:creationId xmlns:p14="http://schemas.microsoft.com/office/powerpoint/2010/main" val="592083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Reference Model for Data Stewardship</a:t>
              </a:r>
              <a:endParaRPr lang="en-US" sz="1400" b="1" kern="0" dirty="0">
                <a:solidFill>
                  <a:prstClr val="black"/>
                </a:solidFill>
                <a:latin typeface="Calibri"/>
                <a:ea typeface="+mn-ea"/>
                <a:cs typeface="+mn-cs"/>
              </a:endParaRP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EO Data Set</a:t>
              </a:r>
              <a:br>
                <a:rPr lang="en-US" sz="1100" b="1" kern="0" smtClean="0">
                  <a:solidFill>
                    <a:prstClr val="black"/>
                  </a:solidFill>
                  <a:latin typeface="Calibri"/>
                  <a:ea typeface="+mn-ea"/>
                  <a:cs typeface="+mn-cs"/>
                </a:rPr>
              </a:br>
              <a:r>
                <a:rPr lang="en-US" sz="1100" b="1" kern="0" smtClean="0">
                  <a:solidFill>
                    <a:prstClr val="black"/>
                  </a:solidFill>
                  <a:latin typeface="Calibri"/>
                  <a:ea typeface="+mn-ea"/>
                  <a:cs typeface="+mn-cs"/>
                </a:rPr>
                <a:t>Consolidation Process</a:t>
              </a:r>
              <a:endParaRPr lang="en-US" sz="1100" b="1" kern="0">
                <a:solidFill>
                  <a:prstClr val="black"/>
                </a:solidFill>
                <a:latin typeface="Calibri"/>
                <a:ea typeface="+mn-ea"/>
                <a:cs typeface="+mn-cs"/>
              </a:endParaRPr>
            </a:p>
          </p:txBody>
        </p:sp>
        <p:sp>
          <p:nvSpPr>
            <p:cNvPr id="53" name="Rectangle 52"/>
            <p:cNvSpPr>
              <a:spLocks noChangeArrowheads="1"/>
            </p:cNvSpPr>
            <p:nvPr/>
          </p:nvSpPr>
          <p:spPr bwMode="auto">
            <a:xfrm>
              <a:off x="3286510" y="4830461"/>
              <a:ext cx="90449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EO Data Preservation Guidelines</a:t>
              </a:r>
              <a:endParaRPr lang="en-US" sz="1100" b="1" kern="0">
                <a:solidFill>
                  <a:schemeClr val="tx1"/>
                </a:solidFill>
                <a:latin typeface="Calibri"/>
                <a:ea typeface="+mn-ea"/>
                <a:cs typeface="+mn-cs"/>
              </a:endParaRPr>
            </a:p>
          </p:txBody>
        </p:sp>
        <p:sp>
          <p:nvSpPr>
            <p:cNvPr id="54" name="Rectangle 53"/>
            <p:cNvSpPr>
              <a:spLocks noChangeArrowheads="1"/>
            </p:cNvSpPr>
            <p:nvPr/>
          </p:nvSpPr>
          <p:spPr bwMode="auto">
            <a:xfrm>
              <a:off x="6781800" y="3611261"/>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a:solidFill>
                    <a:prstClr val="black"/>
                  </a:solidFill>
                  <a:latin typeface="Calibri"/>
                  <a:ea typeface="+mn-ea"/>
                  <a:cs typeface="+mn-cs"/>
                </a:rPr>
                <a:t>Glossary of Acronyms and Terms</a:t>
              </a:r>
            </a:p>
          </p:txBody>
        </p:sp>
        <p:sp>
          <p:nvSpPr>
            <p:cNvPr id="55" name="Rectangle 54"/>
            <p:cNvSpPr>
              <a:spLocks noChangeArrowheads="1"/>
            </p:cNvSpPr>
            <p:nvPr/>
          </p:nvSpPr>
          <p:spPr bwMode="auto">
            <a:xfrm>
              <a:off x="4049713" y="1066498"/>
              <a:ext cx="1589087" cy="792163"/>
            </a:xfrm>
            <a:prstGeom prst="rect">
              <a:avLst/>
            </a:prstGeom>
            <a:solidFill>
              <a:srgbClr val="3366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CEOS Agencies EO Space Data Sets</a:t>
              </a:r>
              <a:endParaRPr lang="en-US" sz="1400" b="1" kern="0" dirty="0">
                <a:solidFill>
                  <a:prstClr val="black"/>
                </a:solidFill>
                <a:latin typeface="Calibri"/>
                <a:ea typeface="+mn-ea"/>
                <a:cs typeface="+mn-cs"/>
              </a:endParaRPr>
            </a:p>
          </p:txBody>
        </p:sp>
        <p:cxnSp>
          <p:nvCxnSpPr>
            <p:cNvPr id="57" name="Straight Arrow Connector 29"/>
            <p:cNvCxnSpPr>
              <a:cxnSpLocks noChangeShapeType="1"/>
              <a:stCxn id="61" idx="2"/>
              <a:endCxn id="51" idx="0"/>
            </p:cNvCxnSpPr>
            <p:nvPr/>
          </p:nvCxnSpPr>
          <p:spPr bwMode="auto">
            <a:xfrm flipH="1">
              <a:off x="4827709" y="3114374"/>
              <a:ext cx="10991" cy="44832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267200" y="4830461"/>
              <a:ext cx="1052348"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Preserved Data </a:t>
              </a:r>
            </a:p>
            <a:p>
              <a:pPr algn="ctr" fontAlgn="auto">
                <a:spcBef>
                  <a:spcPts val="0"/>
                </a:spcBef>
                <a:spcAft>
                  <a:spcPts val="0"/>
                </a:spcAft>
                <a:defRPr/>
              </a:pPr>
              <a:r>
                <a:rPr lang="en-US" sz="1100" b="1" kern="0" smtClean="0">
                  <a:solidFill>
                    <a:schemeClr val="tx1"/>
                  </a:solidFill>
                  <a:latin typeface="Calibri"/>
                  <a:ea typeface="+mn-ea"/>
                  <a:cs typeface="+mn-cs"/>
                </a:rPr>
                <a:t>Set Content</a:t>
              </a:r>
              <a:endParaRPr lang="en-US" sz="1100" b="1" kern="0">
                <a:solidFill>
                  <a:schemeClr val="tx1"/>
                </a:solidFill>
                <a:latin typeface="Calibri"/>
                <a:ea typeface="+mn-ea"/>
                <a:cs typeface="+mn-cs"/>
              </a:endParaRPr>
            </a:p>
          </p:txBody>
        </p:sp>
        <p:sp>
          <p:nvSpPr>
            <p:cNvPr id="59" name="Rectangle 58"/>
            <p:cNvSpPr>
              <a:spLocks noChangeArrowheads="1"/>
            </p:cNvSpPr>
            <p:nvPr/>
          </p:nvSpPr>
          <p:spPr bwMode="auto">
            <a:xfrm>
              <a:off x="7322465" y="4830461"/>
              <a:ext cx="983335"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Persistent Identifiers Best Practice</a:t>
              </a:r>
              <a:endParaRPr lang="en-US" sz="1100" b="1" kern="0">
                <a:solidFill>
                  <a:prstClr val="black"/>
                </a:solidFill>
                <a:latin typeface="Calibri"/>
                <a:ea typeface="+mn-ea"/>
                <a:cs typeface="+mn-cs"/>
              </a:endParaRPr>
            </a:p>
          </p:txBody>
        </p:sp>
        <p:sp>
          <p:nvSpPr>
            <p:cNvPr id="60" name="Rectangle 59"/>
            <p:cNvSpPr>
              <a:spLocks noChangeArrowheads="1"/>
            </p:cNvSpPr>
            <p:nvPr/>
          </p:nvSpPr>
          <p:spPr bwMode="auto">
            <a:xfrm>
              <a:off x="990600" y="2239662"/>
              <a:ext cx="1512887" cy="838200"/>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dirty="0">
                  <a:solidFill>
                    <a:prstClr val="black"/>
                  </a:solidFill>
                  <a:latin typeface="Calibri"/>
                  <a:ea typeface="+mn-ea"/>
                  <a:cs typeface="+mn-cs"/>
                </a:rPr>
                <a:t>Data Purge Alert Procedure &amp; White Paper</a:t>
              </a:r>
            </a:p>
          </p:txBody>
        </p:sp>
        <p:sp>
          <p:nvSpPr>
            <p:cNvPr id="61" name="Rectangle 60"/>
            <p:cNvSpPr>
              <a:spLocks noChangeArrowheads="1"/>
            </p:cNvSpPr>
            <p:nvPr/>
          </p:nvSpPr>
          <p:spPr bwMode="auto">
            <a:xfrm>
              <a:off x="3810000" y="2239661"/>
              <a:ext cx="2057400"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Individual organizations'</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505200" y="3077861"/>
              <a:ext cx="1378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a:t>
              </a:r>
            </a:p>
            <a:p>
              <a:pPr eaLnBrk="1" hangingPunct="1"/>
              <a:r>
                <a:rPr lang="en-US" sz="1000" b="1" dirty="0" smtClean="0">
                  <a:solidFill>
                    <a:schemeClr val="tx1"/>
                  </a:solidFill>
                </a:rPr>
                <a:t>Reference</a:t>
              </a:r>
              <a:endParaRPr lang="en-US" sz="1000" b="1" dirty="0">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smtClean="0">
                  <a:solidFill>
                    <a:srgbClr val="000000"/>
                  </a:solidFill>
                  <a:latin typeface="Calibri" charset="0"/>
                </a:rPr>
                <a:t>…</a:t>
              </a:r>
              <a:endParaRPr lang="en-US" sz="1400" b="1">
                <a:solidFill>
                  <a:srgbClr val="000000"/>
                </a:solidFill>
                <a:latin typeface="Calibri" charset="0"/>
              </a:endParaRPr>
            </a:p>
          </p:txBody>
        </p:sp>
        <p:sp>
          <p:nvSpPr>
            <p:cNvPr id="65" name="TextBox 29"/>
            <p:cNvSpPr txBox="1">
              <a:spLocks noChangeArrowheads="1"/>
            </p:cNvSpPr>
            <p:nvPr/>
          </p:nvSpPr>
          <p:spPr bwMode="auto">
            <a:xfrm>
              <a:off x="4044950" y="4355798"/>
              <a:ext cx="7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smtClean="0">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381000" y="5059061"/>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2286000" y="4830461"/>
              <a:ext cx="91440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100" b="1" smtClean="0">
                  <a:solidFill>
                    <a:schemeClr val="tx1"/>
                  </a:solidFill>
                  <a:latin typeface="Calibri" charset="0"/>
                </a:rPr>
                <a:t>Preservation Workflow</a:t>
              </a:r>
              <a:endParaRPr lang="en-US" sz="1100" b="1">
                <a:solidFill>
                  <a:schemeClr val="tx1"/>
                </a:solidFill>
                <a:latin typeface="Calibri" charset="0"/>
              </a:endParaRPr>
            </a:p>
          </p:txBody>
        </p:sp>
        <p:cxnSp>
          <p:nvCxnSpPr>
            <p:cNvPr id="73" name="Straight Arrow Connector 37"/>
            <p:cNvCxnSpPr>
              <a:cxnSpLocks noChangeShapeType="1"/>
              <a:stCxn id="55" idx="2"/>
              <a:endCxn id="61" idx="0"/>
            </p:cNvCxnSpPr>
            <p:nvPr/>
          </p:nvCxnSpPr>
          <p:spPr bwMode="auto">
            <a:xfrm flipH="1">
              <a:off x="4838700" y="1858661"/>
              <a:ext cx="5557" cy="381000"/>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962400" y="1858661"/>
              <a:ext cx="9163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Applied to</a:t>
              </a:r>
              <a:endParaRPr lang="en-US" sz="1000" b="1" dirty="0">
                <a:solidFill>
                  <a:schemeClr val="tx1"/>
                </a:solidFill>
              </a:endParaRPr>
            </a:p>
          </p:txBody>
        </p:sp>
        <p:sp>
          <p:nvSpPr>
            <p:cNvPr id="79" name="Rectangle 78"/>
            <p:cNvSpPr>
              <a:spLocks noChangeArrowheads="1"/>
            </p:cNvSpPr>
            <p:nvPr/>
          </p:nvSpPr>
          <p:spPr bwMode="auto">
            <a:xfrm>
              <a:off x="5395291" y="4830461"/>
              <a:ext cx="929309"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Associated Knowledge Preservation</a:t>
              </a:r>
              <a:endParaRPr lang="en-US" sz="1100" b="1" kern="0">
                <a:solidFill>
                  <a:schemeClr val="tx1"/>
                </a:solidFill>
                <a:latin typeface="Calibri"/>
                <a:ea typeface="+mn-ea"/>
                <a:cs typeface="+mn-cs"/>
              </a:endParaRPr>
            </a:p>
          </p:txBody>
        </p:sp>
        <p:sp>
          <p:nvSpPr>
            <p:cNvPr id="80" name="Rectangle 79"/>
            <p:cNvSpPr>
              <a:spLocks noChangeArrowheads="1"/>
            </p:cNvSpPr>
            <p:nvPr/>
          </p:nvSpPr>
          <p:spPr bwMode="auto">
            <a:xfrm>
              <a:off x="6400800" y="4830461"/>
              <a:ext cx="850993"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WGISS Maturity Matrix</a:t>
              </a:r>
              <a:endParaRPr lang="en-US" sz="1100" b="1" kern="0">
                <a:solidFill>
                  <a:schemeClr val="tx1"/>
                </a:solidFill>
                <a:latin typeface="Calibri"/>
                <a:ea typeface="+mn-ea"/>
                <a:cs typeface="+mn-cs"/>
              </a:endParaRPr>
            </a:p>
          </p:txBody>
        </p:sp>
      </p:grpSp>
      <p:cxnSp>
        <p:nvCxnSpPr>
          <p:cNvPr id="90" name="Straight Arrow Connector 29"/>
          <p:cNvCxnSpPr>
            <a:cxnSpLocks noChangeShapeType="1"/>
            <a:stCxn id="61" idx="1"/>
            <a:endCxn id="60" idx="3"/>
          </p:cNvCxnSpPr>
          <p:nvPr/>
        </p:nvCxnSpPr>
        <p:spPr bwMode="auto">
          <a:xfrm flipH="1" flipV="1">
            <a:off x="2503488" y="2781301"/>
            <a:ext cx="1306513" cy="18256"/>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91" name="TextBox 2"/>
          <p:cNvSpPr txBox="1">
            <a:spLocks noChangeArrowheads="1"/>
          </p:cNvSpPr>
          <p:nvPr/>
        </p:nvSpPr>
        <p:spPr bwMode="auto">
          <a:xfrm>
            <a:off x="2514600" y="23622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Reference</a:t>
            </a:r>
            <a:endParaRPr lang="en-US" sz="1000" b="1" dirty="0">
              <a:solidFill>
                <a:schemeClr val="tx1"/>
              </a:solidFill>
            </a:endParaRPr>
          </a:p>
        </p:txBody>
      </p:sp>
      <p:sp>
        <p:nvSpPr>
          <p:cNvPr id="28" name="Explosion 2 27"/>
          <p:cNvSpPr/>
          <p:nvPr/>
        </p:nvSpPr>
        <p:spPr>
          <a:xfrm>
            <a:off x="6477000" y="755218"/>
            <a:ext cx="2667000" cy="2421132"/>
          </a:xfrm>
          <a:prstGeom prst="irregularSeal2">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fontAlgn="auto">
              <a:spcBef>
                <a:spcPts val="0"/>
              </a:spcBef>
              <a:spcAft>
                <a:spcPts val="0"/>
              </a:spcAft>
              <a:defRPr/>
            </a:pPr>
            <a:r>
              <a:rPr lang="en-US" sz="1600" b="1" dirty="0">
                <a:solidFill>
                  <a:schemeClr val="tx1"/>
                </a:solidFill>
                <a:latin typeface="Calibri"/>
              </a:rPr>
              <a:t>EO Data Stewardship </a:t>
            </a:r>
            <a:br>
              <a:rPr lang="en-US" sz="1600" b="1" dirty="0">
                <a:solidFill>
                  <a:schemeClr val="tx1"/>
                </a:solidFill>
                <a:latin typeface="Calibri"/>
              </a:rPr>
            </a:br>
            <a:r>
              <a:rPr lang="en-US" sz="1600" b="1" dirty="0">
                <a:solidFill>
                  <a:schemeClr val="tx1"/>
                </a:solidFill>
                <a:latin typeface="Calibri"/>
              </a:rPr>
              <a:t>Cooperative Framework</a:t>
            </a:r>
          </a:p>
        </p:txBody>
      </p:sp>
      <p:sp>
        <p:nvSpPr>
          <p:cNvPr id="2" name="Rectangle 1"/>
          <p:cNvSpPr/>
          <p:nvPr/>
        </p:nvSpPr>
        <p:spPr>
          <a:xfrm rot="20118232">
            <a:off x="1481923" y="2299150"/>
            <a:ext cx="5147563" cy="1446550"/>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Recommended for </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 </a:t>
            </a:r>
          </a:p>
        </p:txBody>
      </p:sp>
      <p:sp>
        <p:nvSpPr>
          <p:cNvPr id="34" name="Rectangle 33"/>
          <p:cNvSpPr/>
          <p:nvPr/>
        </p:nvSpPr>
        <p:spPr>
          <a:xfrm rot="20118232">
            <a:off x="1625728" y="4029273"/>
            <a:ext cx="6487373" cy="1446550"/>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Input to GEO Data </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Management Principles</a:t>
            </a:r>
          </a:p>
        </p:txBody>
      </p:sp>
    </p:spTree>
    <p:extLst>
      <p:ext uri="{BB962C8B-B14F-4D97-AF65-F5344CB8AC3E}">
        <p14:creationId xmlns:p14="http://schemas.microsoft.com/office/powerpoint/2010/main" val="1909321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3" y="533400"/>
            <a:ext cx="6655468" cy="1040000"/>
          </a:xfrm>
        </p:spPr>
        <p:txBody>
          <a:bodyPr/>
          <a:lstStyle/>
          <a:p>
            <a:r>
              <a:rPr lang="en-GB" dirty="0" smtClean="0"/>
              <a:t>Discovery &amp; Access</a:t>
            </a:r>
            <a:endParaRPr lang="en-GB" dirty="0"/>
          </a:p>
        </p:txBody>
      </p:sp>
      <p:sp>
        <p:nvSpPr>
          <p:cNvPr id="20" name="Subtitle 2"/>
          <p:cNvSpPr txBox="1">
            <a:spLocks/>
          </p:cNvSpPr>
          <p:nvPr/>
        </p:nvSpPr>
        <p:spPr>
          <a:xfrm>
            <a:off x="3962400" y="1828800"/>
            <a:ext cx="4826977" cy="1093787"/>
          </a:xfrm>
          <a:prstGeom prst="rect">
            <a:avLst/>
          </a:prstGeom>
        </p:spPr>
        <p:txBody>
          <a:bodyPr/>
          <a:lstStyle>
            <a:lvl1pPr marL="0" indent="0">
              <a:spcBef>
                <a:spcPts val="500"/>
              </a:spcBef>
              <a:buSzPct val="100000"/>
              <a:buFont typeface="Arial"/>
              <a:buNone/>
              <a:defRPr sz="1800">
                <a:solidFill>
                  <a:schemeClr val="bg1"/>
                </a:solidFill>
                <a:latin typeface="Century Gothic" pitchFamily="34" charset="0"/>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dirty="0" smtClean="0"/>
              <a:t>WGISS accomplishes its Data Discovery and Access efforts through the </a:t>
            </a:r>
            <a:r>
              <a:rPr lang="en-US" b="1" i="1" dirty="0" smtClean="0"/>
              <a:t>WGISS Connected Data Assets System Level Team (SLT)</a:t>
            </a:r>
            <a:endParaRPr lang="en-GB" b="1" i="1" dirty="0"/>
          </a:p>
        </p:txBody>
      </p:sp>
      <p:pic>
        <p:nvPicPr>
          <p:cNvPr id="25" name="Picture 24"/>
          <p:cNvPicPr>
            <a:picLocks noChangeAspect="1"/>
          </p:cNvPicPr>
          <p:nvPr/>
        </p:nvPicPr>
        <p:blipFill>
          <a:blip r:embed="rId3"/>
          <a:stretch>
            <a:fillRect/>
          </a:stretch>
        </p:blipFill>
        <p:spPr>
          <a:xfrm>
            <a:off x="6477000" y="4989808"/>
            <a:ext cx="2260600" cy="1714608"/>
          </a:xfrm>
          <a:prstGeom prst="rect">
            <a:avLst/>
          </a:prstGeom>
        </p:spPr>
      </p:pic>
      <p:pic>
        <p:nvPicPr>
          <p:cNvPr id="26" name="Picture 25"/>
          <p:cNvPicPr>
            <a:picLocks noChangeAspect="1"/>
          </p:cNvPicPr>
          <p:nvPr/>
        </p:nvPicPr>
        <p:blipFill>
          <a:blip r:embed="rId4"/>
          <a:stretch>
            <a:fillRect/>
          </a:stretch>
        </p:blipFill>
        <p:spPr>
          <a:xfrm>
            <a:off x="304800" y="5029200"/>
            <a:ext cx="2590800" cy="1725871"/>
          </a:xfrm>
          <a:prstGeom prst="rect">
            <a:avLst/>
          </a:prstGeom>
        </p:spPr>
      </p:pic>
      <p:pic>
        <p:nvPicPr>
          <p:cNvPr id="27" name="Picture 26"/>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339787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152400"/>
            <a:ext cx="5867400" cy="533400"/>
          </a:xfrm>
        </p:spPr>
        <p:txBody>
          <a:bodyPr/>
          <a:lstStyle/>
          <a:p>
            <a:pPr algn="ctr"/>
            <a:r>
              <a:rPr lang="en-US" b="1" dirty="0" smtClean="0"/>
              <a:t>WGISS Connected Data Assets (CDA)</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9" y="2057400"/>
            <a:ext cx="4850371" cy="3428997"/>
          </a:xfrm>
          <a:prstGeom prst="rect">
            <a:avLst/>
          </a:prstGeom>
        </p:spPr>
      </p:pic>
      <p:sp>
        <p:nvSpPr>
          <p:cNvPr id="3" name="Rectangle 2"/>
          <p:cNvSpPr/>
          <p:nvPr/>
        </p:nvSpPr>
        <p:spPr>
          <a:xfrm>
            <a:off x="228600" y="1219200"/>
            <a:ext cx="8534400" cy="707886"/>
          </a:xfrm>
          <a:prstGeom prst="rect">
            <a:avLst/>
          </a:prstGeom>
        </p:spPr>
        <p:txBody>
          <a:bodyPr wrap="square">
            <a:spAutoFit/>
          </a:bodyPr>
          <a:lstStyle/>
          <a:p>
            <a:pPr lvl="0" algn="l"/>
            <a:r>
              <a:rPr lang="en-US" sz="2000" dirty="0" smtClean="0">
                <a:sym typeface="Avenir Roman"/>
              </a:rPr>
              <a:t>Relying on </a:t>
            </a:r>
            <a:r>
              <a:rPr lang="en-US" sz="2000" b="1" i="1" dirty="0" smtClean="0">
                <a:sym typeface="Avenir Roman"/>
              </a:rPr>
              <a:t>IDN/CWIC/FedEO components</a:t>
            </a:r>
            <a:r>
              <a:rPr lang="en-US" sz="2000" dirty="0" smtClean="0">
                <a:sym typeface="Avenir Roman"/>
              </a:rPr>
              <a:t>, 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5562600" y="3733800"/>
            <a:ext cx="2916195" cy="1828800"/>
          </a:xfrm>
          <a:prstGeom prst="rect">
            <a:avLst/>
          </a:prstGeom>
        </p:spPr>
      </p:pic>
      <p:sp>
        <p:nvSpPr>
          <p:cNvPr id="2" name="Rectangle 1"/>
          <p:cNvSpPr/>
          <p:nvPr/>
        </p:nvSpPr>
        <p:spPr>
          <a:xfrm>
            <a:off x="4800600" y="1905000"/>
            <a:ext cx="4267200" cy="1754327"/>
          </a:xfrm>
          <a:prstGeom prst="rect">
            <a:avLst/>
          </a:prstGeom>
        </p:spPr>
        <p:txBody>
          <a:bodyPr wrap="square">
            <a:spAutoFit/>
          </a:bodyPr>
          <a:lstStyle/>
          <a:p>
            <a:pPr marL="285750" indent="-285750">
              <a:buFont typeface="Arial"/>
              <a:buChar char="•"/>
            </a:pPr>
            <a:r>
              <a:rPr lang="en-US" i="1" dirty="0" smtClean="0">
                <a:latin typeface="+mj-lt"/>
                <a:sym typeface="Avenir Roman"/>
              </a:rPr>
              <a:t>Search</a:t>
            </a:r>
            <a:r>
              <a:rPr lang="en-US" dirty="0" smtClean="0">
                <a:latin typeface="+mj-lt"/>
                <a:sym typeface="Avenir Roman"/>
              </a:rPr>
              <a:t> </a:t>
            </a:r>
            <a:r>
              <a:rPr lang="en-US" dirty="0">
                <a:latin typeface="+mj-lt"/>
                <a:sym typeface="Avenir Roman"/>
              </a:rPr>
              <a:t>over </a:t>
            </a:r>
            <a:r>
              <a:rPr lang="en-US" dirty="0" smtClean="0">
                <a:latin typeface="+mj-lt"/>
                <a:sym typeface="Avenir Roman"/>
              </a:rPr>
              <a:t>33,000 </a:t>
            </a:r>
            <a:r>
              <a:rPr lang="en-US" dirty="0">
                <a:latin typeface="+mj-lt"/>
                <a:sym typeface="Avenir Roman"/>
              </a:rPr>
              <a:t>collections in </a:t>
            </a:r>
            <a:r>
              <a:rPr lang="en-US" dirty="0" smtClean="0">
                <a:latin typeface="+mj-lt"/>
                <a:sym typeface="Avenir Roman"/>
              </a:rPr>
              <a:t>IDN &amp; </a:t>
            </a:r>
            <a:r>
              <a:rPr lang="en-US" i="1" dirty="0" smtClean="0">
                <a:latin typeface="+mj-lt"/>
                <a:sym typeface="Avenir Roman"/>
              </a:rPr>
              <a:t>Access</a:t>
            </a:r>
            <a:r>
              <a:rPr lang="en-US" dirty="0" smtClean="0">
                <a:latin typeface="+mj-lt"/>
                <a:sym typeface="Avenir Roman"/>
              </a:rPr>
              <a:t> </a:t>
            </a:r>
            <a:r>
              <a:rPr lang="en-US" dirty="0">
                <a:latin typeface="+mj-lt"/>
                <a:sym typeface="Avenir Roman"/>
              </a:rPr>
              <a:t>over </a:t>
            </a:r>
            <a:r>
              <a:rPr lang="en-US" dirty="0" smtClean="0">
                <a:latin typeface="+mj-lt"/>
                <a:sym typeface="Avenir Roman"/>
              </a:rPr>
              <a:t>5,000 </a:t>
            </a:r>
            <a:r>
              <a:rPr lang="en-US" dirty="0">
                <a:latin typeface="+mj-lt"/>
                <a:sym typeface="Avenir Roman"/>
              </a:rPr>
              <a:t>collections with associated over 300+ million granules (granule search</a:t>
            </a:r>
            <a:r>
              <a:rPr lang="en-US" dirty="0" smtClean="0">
                <a:latin typeface="+mj-lt"/>
                <a:sym typeface="Avenir Roman"/>
              </a:rPr>
              <a:t>)</a:t>
            </a:r>
          </a:p>
          <a:p>
            <a:pPr marL="285750" indent="-285750">
              <a:buFont typeface="Arial"/>
              <a:buChar char="•"/>
            </a:pPr>
            <a:endParaRPr lang="en-US" dirty="0">
              <a:latin typeface="+mj-lt"/>
              <a:sym typeface="Avenir Roman"/>
            </a:endParaRPr>
          </a:p>
          <a:p>
            <a:pPr marL="285750" indent="-285750">
              <a:buFont typeface="Arial"/>
              <a:buChar char="•"/>
            </a:pPr>
            <a:r>
              <a:rPr lang="en-US" dirty="0" smtClean="0">
                <a:latin typeface="+mj-lt"/>
                <a:sym typeface="Avenir Roman"/>
              </a:rPr>
              <a:t>Harmonized CEOS Branding</a:t>
            </a:r>
            <a:endParaRPr lang="en-US" dirty="0">
              <a:latin typeface="+mj-lt"/>
              <a:sym typeface="Avenir Roman"/>
            </a:endParaRPr>
          </a:p>
        </p:txBody>
      </p:sp>
      <p:grpSp>
        <p:nvGrpSpPr>
          <p:cNvPr id="9" name="Group 8"/>
          <p:cNvGrpSpPr/>
          <p:nvPr/>
        </p:nvGrpSpPr>
        <p:grpSpPr>
          <a:xfrm>
            <a:off x="152400" y="5791200"/>
            <a:ext cx="8839200" cy="461665"/>
            <a:chOff x="1600200" y="5070107"/>
            <a:chExt cx="5943600" cy="461665"/>
          </a:xfrm>
        </p:grpSpPr>
        <p:sp>
          <p:nvSpPr>
            <p:cNvPr id="10" name="Rectangle 9"/>
            <p:cNvSpPr/>
            <p:nvPr/>
          </p:nvSpPr>
          <p:spPr>
            <a:xfrm>
              <a:off x="1600200" y="5070107"/>
              <a:ext cx="5943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200" b="1" dirty="0" smtClean="0">
                  <a:latin typeface="+mj-lt"/>
                </a:rPr>
                <a:t>	</a:t>
              </a:r>
              <a:r>
                <a:rPr lang="en-US" sz="1200" b="1" dirty="0">
                  <a:latin typeface="+mj-lt"/>
                </a:rPr>
                <a:t>DATA-2: </a:t>
              </a:r>
              <a:r>
                <a:rPr lang="en-US" sz="1200" dirty="0">
                  <a:latin typeface="+mj-lt"/>
                </a:rPr>
                <a:t>Full representation and accessibility of CEOS Agency datasets through WGISS Standards and </a:t>
              </a:r>
              <a:r>
                <a:rPr lang="en-US" sz="1200" dirty="0" smtClean="0">
                  <a:latin typeface="+mj-lt"/>
                </a:rPr>
                <a:t>Connected Data 	Assets </a:t>
              </a:r>
              <a:r>
                <a:rPr lang="en-US" sz="1200" dirty="0">
                  <a:latin typeface="+mj-lt"/>
                </a:rPr>
                <a:t>Infrastructure (i.e. IDN, CWIC, FEDEO). </a:t>
              </a:r>
              <a:r>
                <a:rPr lang="en-US" sz="1200" dirty="0">
                  <a:solidFill>
                    <a:srgbClr val="0000FF"/>
                  </a:solidFill>
                  <a:latin typeface="+mj-lt"/>
                </a:rPr>
                <a:t>Q2 every year</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2676" y="5146307"/>
              <a:ext cx="204952" cy="297925"/>
            </a:xfrm>
            <a:prstGeom prst="rect">
              <a:avLst/>
            </a:prstGeom>
          </p:spPr>
        </p:pic>
      </p:grpSp>
      <p:sp>
        <p:nvSpPr>
          <p:cNvPr id="12" name="Rectangle 11"/>
          <p:cNvSpPr/>
          <p:nvPr/>
        </p:nvSpPr>
        <p:spPr>
          <a:xfrm rot="20163105">
            <a:off x="5555510" y="4225465"/>
            <a:ext cx="2921994" cy="584776"/>
          </a:xfrm>
          <a:prstGeom prst="rect">
            <a:avLst/>
          </a:prstGeom>
          <a:noFill/>
        </p:spPr>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CEOS Service</a:t>
            </a:r>
            <a:endParaRPr lang="en-US" sz="3200" b="1" cap="none" spc="0"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18735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a:t>
            </a:r>
            <a:r>
              <a:rPr lang="en-US" sz="2400" b="1" dirty="0" smtClean="0">
                <a:latin typeface="+mj-lt"/>
                <a:cs typeface="Arial Bold" panose="020B0704020202020204" pitchFamily="34" charset="0"/>
              </a:rPr>
              <a:t>CDA</a:t>
            </a:r>
            <a:endParaRPr lang="en-US" sz="2400" b="1" dirty="0">
              <a:latin typeface="+mj-lt"/>
              <a:cs typeface="Arial Bold" panose="020B0704020202020204" pitchFamily="34" charset="0"/>
            </a:endParaRPr>
          </a:p>
        </p:txBody>
      </p:sp>
      <p:sp>
        <p:nvSpPr>
          <p:cNvPr id="14" name="Rectangle 13"/>
          <p:cNvSpPr/>
          <p:nvPr/>
        </p:nvSpPr>
        <p:spPr>
          <a:xfrm>
            <a:off x="1066800" y="6248400"/>
            <a:ext cx="7010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2" indent="0">
              <a:spcAft>
                <a:spcPts val="600"/>
              </a:spcAft>
            </a:pPr>
            <a:r>
              <a:rPr lang="en-US" sz="1400" b="1" dirty="0" smtClean="0">
                <a:latin typeface="+mj-lt"/>
              </a:rPr>
              <a:t>	DATA</a:t>
            </a:r>
            <a:r>
              <a:rPr lang="en-US" sz="1400" b="1" dirty="0">
                <a:latin typeface="+mj-lt"/>
              </a:rPr>
              <a:t>-9: </a:t>
            </a:r>
            <a:r>
              <a:rPr lang="en-US" sz="1400" dirty="0">
                <a:latin typeface="+mj-lt"/>
              </a:rPr>
              <a:t>ECVs/CDRs Discovery and Access through WGISS Systems</a:t>
            </a:r>
            <a:r>
              <a:rPr lang="en-US" sz="1400" dirty="0" smtClean="0">
                <a:latin typeface="+mj-lt"/>
              </a:rPr>
              <a:t>. </a:t>
            </a:r>
            <a:r>
              <a:rPr lang="en-US" sz="1400" dirty="0" smtClean="0">
                <a:solidFill>
                  <a:srgbClr val="0000FF"/>
                </a:solidFill>
                <a:latin typeface="+mj-lt"/>
              </a:rPr>
              <a:t>Q4 2019</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6285182"/>
            <a:ext cx="250598" cy="268018"/>
          </a:xfrm>
          <a:prstGeom prst="rect">
            <a:avLst/>
          </a:prstGeom>
        </p:spPr>
      </p:pic>
      <p:pic>
        <p:nvPicPr>
          <p:cNvPr id="2" name="Picture 1"/>
          <p:cNvPicPr>
            <a:picLocks noChangeAspect="1"/>
          </p:cNvPicPr>
          <p:nvPr/>
        </p:nvPicPr>
        <p:blipFill>
          <a:blip r:embed="rId4"/>
          <a:stretch>
            <a:fillRect/>
          </a:stretch>
        </p:blipFill>
        <p:spPr>
          <a:xfrm>
            <a:off x="228600" y="1613366"/>
            <a:ext cx="2667000" cy="3873034"/>
          </a:xfrm>
          <a:prstGeom prst="rect">
            <a:avLst/>
          </a:prstGeom>
          <a:ln>
            <a:solidFill>
              <a:schemeClr val="tx1"/>
            </a:solidFill>
          </a:ln>
        </p:spPr>
      </p:pic>
      <p:sp>
        <p:nvSpPr>
          <p:cNvPr id="3" name="Rectangle 2"/>
          <p:cNvSpPr/>
          <p:nvPr/>
        </p:nvSpPr>
        <p:spPr>
          <a:xfrm>
            <a:off x="3048000" y="1310073"/>
            <a:ext cx="6019800" cy="4785927"/>
          </a:xfrm>
          <a:prstGeom prst="rect">
            <a:avLst/>
          </a:prstGeom>
        </p:spPr>
        <p:txBody>
          <a:bodyPr wrap="square">
            <a:spAutoFit/>
          </a:bodyPr>
          <a:lstStyle/>
          <a:p>
            <a:pPr marL="285750" indent="-285750">
              <a:spcAft>
                <a:spcPts val="600"/>
              </a:spcAft>
              <a:buFont typeface="Arial"/>
              <a:buChar char="•"/>
            </a:pPr>
            <a:r>
              <a:rPr lang="en-US" dirty="0" smtClean="0">
                <a:latin typeface="+mj-lt"/>
              </a:rPr>
              <a:t>ECV </a:t>
            </a:r>
            <a:r>
              <a:rPr lang="en-US" dirty="0">
                <a:latin typeface="+mj-lt"/>
              </a:rPr>
              <a:t>Inventory </a:t>
            </a:r>
            <a:r>
              <a:rPr lang="en-US" dirty="0" smtClean="0">
                <a:latin typeface="+mj-lt"/>
              </a:rPr>
              <a:t>V2 describes 913 CDRs (496 existing, 417 planned): about 200 existing CDRs not registered in IDN (not accessible through WGISS CDA);</a:t>
            </a:r>
          </a:p>
          <a:p>
            <a:pPr lvl="4" indent="0">
              <a:spcAft>
                <a:spcPts val="600"/>
              </a:spcAft>
            </a:pPr>
            <a:r>
              <a:rPr lang="en-US" dirty="0" smtClean="0">
                <a:latin typeface="+mj-lt"/>
                <a:sym typeface="Wingdings"/>
              </a:rPr>
              <a:t>	 1</a:t>
            </a:r>
            <a:r>
              <a:rPr lang="en-US" baseline="30000" dirty="0" smtClean="0">
                <a:latin typeface="+mj-lt"/>
                <a:sym typeface="Wingdings"/>
              </a:rPr>
              <a:t>st</a:t>
            </a:r>
            <a:r>
              <a:rPr lang="en-US" dirty="0" smtClean="0">
                <a:latin typeface="+mj-lt"/>
                <a:sym typeface="Wingdings"/>
              </a:rPr>
              <a:t> batch being registered by WGISS SLT</a:t>
            </a:r>
          </a:p>
          <a:p>
            <a:pPr lvl="4" indent="0">
              <a:spcAft>
                <a:spcPts val="600"/>
              </a:spcAft>
            </a:pPr>
            <a:r>
              <a:rPr lang="en-US" dirty="0" smtClean="0">
                <a:latin typeface="+mj-lt"/>
                <a:sym typeface="Wingdings"/>
              </a:rPr>
              <a:t>	 2</a:t>
            </a:r>
            <a:r>
              <a:rPr lang="en-US" baseline="30000" dirty="0" smtClean="0">
                <a:latin typeface="+mj-lt"/>
                <a:sym typeface="Wingdings"/>
              </a:rPr>
              <a:t>nd</a:t>
            </a:r>
            <a:r>
              <a:rPr lang="en-US" dirty="0" smtClean="0">
                <a:latin typeface="+mj-lt"/>
                <a:sym typeface="Wingdings"/>
              </a:rPr>
              <a:t> batch addressed during ECV inventory update</a:t>
            </a:r>
            <a:endParaRPr lang="en-US" dirty="0" smtClean="0">
              <a:latin typeface="+mj-lt"/>
            </a:endParaRPr>
          </a:p>
          <a:p>
            <a:pPr marL="285750" indent="-285750">
              <a:spcAft>
                <a:spcPts val="600"/>
              </a:spcAft>
              <a:buFont typeface="Arial"/>
              <a:buChar char="•"/>
            </a:pPr>
            <a:endParaRPr lang="en-US" dirty="0" smtClean="0">
              <a:latin typeface="+mj-lt"/>
            </a:endParaRPr>
          </a:p>
          <a:p>
            <a:pPr marL="285750" indent="-285750">
              <a:spcAft>
                <a:spcPts val="600"/>
              </a:spcAft>
              <a:buFont typeface="Arial"/>
              <a:buChar char="•"/>
            </a:pPr>
            <a:r>
              <a:rPr lang="en-US" dirty="0" smtClean="0">
                <a:latin typeface="+mj-lt"/>
              </a:rPr>
              <a:t>ECV Inventory V3, under finalization by WGClimate, contains all information needed for CDRs registration in IDN:</a:t>
            </a:r>
          </a:p>
          <a:p>
            <a:pPr>
              <a:spcAft>
                <a:spcPts val="600"/>
              </a:spcAft>
            </a:pPr>
            <a:r>
              <a:rPr lang="en-US" dirty="0" smtClean="0">
                <a:latin typeface="+mj-lt"/>
                <a:sym typeface="Wingdings"/>
              </a:rPr>
              <a:t>	 Information formatting/vocabulary being refined 	with WGClimate </a:t>
            </a:r>
          </a:p>
          <a:p>
            <a:pPr>
              <a:spcAft>
                <a:spcPts val="600"/>
              </a:spcAft>
            </a:pPr>
            <a:r>
              <a:rPr lang="en-US" dirty="0" smtClean="0">
                <a:latin typeface="+mj-lt"/>
                <a:sym typeface="Wingdings"/>
              </a:rPr>
              <a:t>	 </a:t>
            </a:r>
            <a:r>
              <a:rPr lang="en-US" dirty="0" smtClean="0">
                <a:latin typeface="+mj-lt"/>
              </a:rPr>
              <a:t>FedEO (WGISS CDA) will harvest ECV V3 	metadata, encode selected fields in </a:t>
            </a:r>
            <a:r>
              <a:rPr lang="en-US" dirty="0" smtClean="0"/>
              <a:t>DIF</a:t>
            </a:r>
            <a:r>
              <a:rPr lang="en-US" dirty="0"/>
              <a:t>-10 </a:t>
            </a:r>
            <a:r>
              <a:rPr lang="en-US" dirty="0" smtClean="0"/>
              <a:t>format </a:t>
            </a:r>
            <a:r>
              <a:rPr lang="en-US" dirty="0" smtClean="0">
                <a:latin typeface="+mj-lt"/>
              </a:rPr>
              <a:t>and 	import in IDN for discovery/access at collection level</a:t>
            </a:r>
          </a:p>
          <a:p>
            <a:pPr>
              <a:spcAft>
                <a:spcPts val="600"/>
              </a:spcAft>
            </a:pPr>
            <a:r>
              <a:rPr lang="en-US" dirty="0" smtClean="0">
                <a:latin typeface="+mj-lt"/>
                <a:sym typeface="Wingdings"/>
              </a:rPr>
              <a:t>	 ECV inventory update automation under analysis</a:t>
            </a:r>
            <a:endParaRPr lang="en-US" dirty="0">
              <a:latin typeface="+mj-lt"/>
            </a:endParaRPr>
          </a:p>
        </p:txBody>
      </p:sp>
    </p:spTree>
    <p:extLst>
      <p:ext uri="{BB962C8B-B14F-4D97-AF65-F5344CB8AC3E}">
        <p14:creationId xmlns:p14="http://schemas.microsoft.com/office/powerpoint/2010/main" val="4263195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77687" y="1219200"/>
            <a:ext cx="8613913" cy="4953000"/>
          </a:xfrm>
          <a:prstGeom prst="rect">
            <a:avLst/>
          </a:prstGeom>
        </p:spPr>
      </p:pic>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800" b="1" dirty="0" smtClean="0">
                <a:latin typeface="+mj-lt"/>
              </a:rPr>
              <a:t>CEOS data in GEOSS</a:t>
            </a:r>
            <a:endParaRPr lang="en-US" sz="2800" b="1" dirty="0">
              <a:latin typeface="+mj-lt"/>
            </a:endParaRPr>
          </a:p>
        </p:txBody>
      </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
        <p:nvSpPr>
          <p:cNvPr id="11" name="Rectangle 10"/>
          <p:cNvSpPr/>
          <p:nvPr/>
        </p:nvSpPr>
        <p:spPr>
          <a:xfrm>
            <a:off x="397933" y="6248400"/>
            <a:ext cx="851746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Bef>
                <a:spcPts val="600"/>
              </a:spcBef>
              <a:spcAft>
                <a:spcPts val="600"/>
              </a:spcAft>
            </a:pPr>
            <a:endParaRPr lang="en-US" sz="100" b="1" dirty="0" smtClean="0">
              <a:latin typeface="+mj-lt"/>
            </a:endParaRPr>
          </a:p>
          <a:p>
            <a:r>
              <a:rPr lang="en-US" sz="1200" b="1" dirty="0" smtClean="0">
                <a:latin typeface="+mj-lt"/>
              </a:rPr>
              <a:t>	DATA</a:t>
            </a:r>
            <a:r>
              <a:rPr lang="en-US" sz="1200" b="1" dirty="0">
                <a:latin typeface="+mj-lt"/>
              </a:rPr>
              <a:t>-16: </a:t>
            </a:r>
            <a:r>
              <a:rPr lang="en-US" sz="1200" dirty="0">
                <a:latin typeface="+mj-lt"/>
              </a:rPr>
              <a:t>CEOS data holdings reported and accessible in GEO and other international relevant contexts</a:t>
            </a:r>
            <a:r>
              <a:rPr lang="en-US" sz="1200" dirty="0" smtClean="0">
                <a:latin typeface="+mj-lt"/>
              </a:rPr>
              <a:t>. </a:t>
            </a:r>
            <a:r>
              <a:rPr lang="en-US" sz="1200" dirty="0" smtClean="0">
                <a:solidFill>
                  <a:srgbClr val="0000FF"/>
                </a:solidFill>
                <a:latin typeface="+mj-lt"/>
              </a:rPr>
              <a:t>Q4 2019</a:t>
            </a:r>
          </a:p>
          <a:p>
            <a:pPr>
              <a:spcBef>
                <a:spcPts val="600"/>
              </a:spcBef>
              <a:spcAft>
                <a:spcPts val="600"/>
              </a:spcAft>
            </a:pPr>
            <a:r>
              <a:rPr lang="en-US" sz="100" dirty="0" smtClean="0">
                <a:latin typeface="+mj-lt"/>
              </a:rPr>
              <a:t> </a:t>
            </a:r>
            <a:endParaRPr lang="en-US" sz="100" dirty="0">
              <a:latin typeface="+mj-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329065"/>
            <a:ext cx="250598" cy="268018"/>
          </a:xfrm>
          <a:prstGeom prst="rect">
            <a:avLst/>
          </a:prstGeom>
        </p:spPr>
      </p:pic>
    </p:spTree>
    <p:extLst>
      <p:ext uri="{BB962C8B-B14F-4D97-AF65-F5344CB8AC3E}">
        <p14:creationId xmlns:p14="http://schemas.microsoft.com/office/powerpoint/2010/main" val="227081442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15489</TotalTime>
  <Words>2301</Words>
  <Application>Microsoft Macintosh PowerPoint</Application>
  <PresentationFormat>On-screen Show (4:3)</PresentationFormat>
  <Paragraphs>291</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Default</vt:lpstr>
      <vt:lpstr>Working Group on Information Systems and Services (WGISS)</vt:lpstr>
      <vt:lpstr>PowerPoint Presentation</vt:lpstr>
      <vt:lpstr>PowerPoint Presentation</vt:lpstr>
      <vt:lpstr>Data Preservation and Stewardship</vt:lpstr>
      <vt:lpstr>PowerPoint Presentation</vt:lpstr>
      <vt:lpstr>Discovery &amp; Access</vt:lpstr>
      <vt:lpstr>PowerPoint Presentation</vt:lpstr>
      <vt:lpstr>ECVs/CDRs Discovery and Access  through WGISS CDA</vt:lpstr>
      <vt:lpstr>CEOS data in GEOSS</vt:lpstr>
      <vt:lpstr>PowerPoint Presentation</vt:lpstr>
      <vt:lpstr>Interoperability and Use  (including Future Data Architectures)  </vt:lpstr>
      <vt:lpstr>PowerPoint Presentation</vt:lpstr>
      <vt:lpstr>PowerPoint Presentation</vt:lpstr>
      <vt:lpstr>SW Tools and Services Discovery and Access through WGISS CDA</vt:lpstr>
      <vt:lpstr>ACIX/RadCalNet Inter-Comparison Exercise</vt:lpstr>
      <vt:lpstr>Data Cubes for WGCV</vt:lpstr>
      <vt:lpstr>WGISS Carbon Community Portal</vt:lpstr>
      <vt:lpstr>Technology Exploration </vt:lpstr>
      <vt:lpstr>PowerPoint Presentation</vt:lpstr>
      <vt:lpstr>PowerPoint Presentation</vt:lpstr>
      <vt:lpstr>WGISS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537</cp:revision>
  <dcterms:modified xsi:type="dcterms:W3CDTF">2019-09-07T22:02:05Z</dcterms:modified>
</cp:coreProperties>
</file>