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8" r:id="rId2"/>
    <p:sldId id="282" r:id="rId3"/>
    <p:sldId id="273" r:id="rId4"/>
    <p:sldId id="274" r:id="rId5"/>
    <p:sldId id="275" r:id="rId6"/>
    <p:sldId id="283" r:id="rId7"/>
    <p:sldId id="276" r:id="rId8"/>
    <p:sldId id="277" r:id="rId9"/>
    <p:sldId id="284" r:id="rId10"/>
    <p:sldId id="285" r:id="rId11"/>
    <p:sldId id="281" r:id="rId1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78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</p:spPr>
        <p:txBody>
          <a:bodyPr/>
          <a:lstStyle/>
          <a:p>
            <a:fld id="{0AA59793-C156-499B-A27C-B13B45B618E6}" type="datetime1">
              <a:rPr lang="en-US" smtClean="0"/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CEOS AC-VC June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830385" y="1217405"/>
            <a:ext cx="3343875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 userDrawn="1"/>
        </p:nvSpPr>
        <p:spPr>
          <a:xfrm>
            <a:off x="830386" y="2246635"/>
            <a:ext cx="3741615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</p:spPr>
      </p:pic>
      <p:pic>
        <p:nvPicPr>
          <p:cNvPr id="12" name="ceos_log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0"/>
          <p:cNvSpPr txBox="1">
            <a:spLocks/>
          </p:cNvSpPr>
          <p:nvPr userDrawn="1"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14" name="Shape 10"/>
          <p:cNvSpPr txBox="1">
            <a:spLocks/>
          </p:cNvSpPr>
          <p:nvPr userDrawn="1"/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endParaRPr lang="en-US" sz="44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Shape 11"/>
          <p:cNvSpPr/>
          <p:nvPr userDrawn="1"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3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en-US">
                <a:solidFill>
                  <a:srgbClr val="1F497D"/>
                </a:solidFill>
              </a:rPr>
              <a:pPr defTabSz="914400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033998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</p:spPr>
        </p:pic>
      </p:grpSp>
      <p:sp>
        <p:nvSpPr>
          <p:cNvPr id="9" name="Shape 3"/>
          <p:cNvSpPr/>
          <p:nvPr userDrawn="1"/>
        </p:nvSpPr>
        <p:spPr>
          <a:xfrm>
            <a:off x="101600" y="6629401"/>
            <a:ext cx="3149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Technical Workshop September 9-12, 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i="1" dirty="0">
                <a:solidFill>
                  <a:srgbClr val="FFFFFF"/>
                </a:solidFill>
              </a:rPr>
              <a:t>Remko Scharroo (EUMETSAT)</a:t>
            </a:r>
            <a:br>
              <a:rPr lang="en-US" i="1" dirty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</a:rPr>
              <a:t>Annick </a:t>
            </a:r>
            <a:r>
              <a:rPr lang="en-US" i="1" dirty="0" err="1">
                <a:solidFill>
                  <a:srgbClr val="FFFFFF"/>
                </a:solidFill>
              </a:rPr>
              <a:t>Sylvestre</a:t>
            </a:r>
            <a:r>
              <a:rPr lang="en-US" i="1" dirty="0">
                <a:solidFill>
                  <a:srgbClr val="FFFFFF"/>
                </a:solidFill>
              </a:rPr>
              <a:t>-Baron (CNES)</a:t>
            </a:r>
            <a:endParaRPr lang="en-US" sz="2400" i="1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</a:rPr>
              <a:t>CEOS 2019 SIT Technical Workshop</a:t>
            </a: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FFFFFF"/>
                </a:solidFill>
              </a:rPr>
              <a:t>Session 5, Item 5.3</a:t>
            </a:r>
          </a:p>
          <a:p>
            <a:r>
              <a:rPr lang="en-US" dirty="0">
                <a:latin typeface="+mj-lt"/>
              </a:rPr>
              <a:t>Fairbanks, Alaska, USA</a:t>
            </a:r>
          </a:p>
          <a:p>
            <a:r>
              <a:rPr lang="en-US" dirty="0">
                <a:latin typeface="+mj-lt"/>
              </a:rPr>
              <a:t>11 – 12 September 2019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8" name="Shape 10"/>
          <p:cNvSpPr txBox="1">
            <a:spLocks/>
          </p:cNvSpPr>
          <p:nvPr/>
        </p:nvSpPr>
        <p:spPr>
          <a:xfrm>
            <a:off x="622789" y="2514600"/>
            <a:ext cx="7437846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4400" b="0" dirty="0">
                <a:solidFill>
                  <a:schemeClr val="bg1"/>
                </a:solidFill>
              </a:rPr>
              <a:t>Recent Activities of the OST-VC</a:t>
            </a:r>
            <a:endParaRPr lang="en-US" sz="4400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F6FFED-A0F4-EC42-A3A4-5637EA1573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EFBA-5ADC-8644-BCCF-777AF15BDF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Jason-2</a:t>
            </a:r>
          </a:p>
          <a:p>
            <a:pPr lvl="1"/>
            <a:r>
              <a:rPr lang="en-GB" dirty="0"/>
              <a:t>First moved to “geodetic orbit” (~400 day repeat) in 2017</a:t>
            </a:r>
          </a:p>
          <a:p>
            <a:pPr lvl="1"/>
            <a:r>
              <a:rPr lang="en-GB" dirty="0"/>
              <a:t>Interleaved with previous ground track since 18 July 2018</a:t>
            </a:r>
          </a:p>
          <a:p>
            <a:pPr lvl="1"/>
            <a:r>
              <a:rPr lang="en-GB" dirty="0"/>
              <a:t>Ground track “moved backwards” 90 days after long outage as to complete coverage</a:t>
            </a:r>
          </a:p>
          <a:p>
            <a:pPr lvl="1"/>
            <a:r>
              <a:rPr lang="en-GB" dirty="0"/>
              <a:t>Decommissioning imminent (decision on 11 Sep)</a:t>
            </a:r>
          </a:p>
          <a:p>
            <a:pPr lvl="1"/>
            <a:endParaRPr lang="en-GB" dirty="0"/>
          </a:p>
          <a:p>
            <a:r>
              <a:rPr lang="en-GB" dirty="0"/>
              <a:t>Reprocessing</a:t>
            </a:r>
          </a:p>
          <a:p>
            <a:pPr lvl="1"/>
            <a:r>
              <a:rPr lang="en-GB" dirty="0"/>
              <a:t>To secure and improve the climate quality sea level time series various reprocessing efforts are on-going</a:t>
            </a:r>
          </a:p>
          <a:p>
            <a:pPr lvl="1"/>
            <a:r>
              <a:rPr lang="en-GB" dirty="0"/>
              <a:t>Sentinel-3: yearly</a:t>
            </a:r>
          </a:p>
          <a:p>
            <a:pPr lvl="1"/>
            <a:r>
              <a:rPr lang="en-GB" dirty="0"/>
              <a:t>TOPEX/Poseidon: to be available soon</a:t>
            </a:r>
          </a:p>
          <a:p>
            <a:pPr lvl="1"/>
            <a:r>
              <a:rPr lang="en-GB" dirty="0"/>
              <a:t>Jason-1/2/3: planned for next year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DDA64-31E5-544E-9908-0D70AA9107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OST-VC constellation updates (2)</a:t>
            </a:r>
          </a:p>
        </p:txBody>
      </p:sp>
    </p:spTree>
    <p:extLst>
      <p:ext uri="{BB962C8B-B14F-4D97-AF65-F5344CB8AC3E}">
        <p14:creationId xmlns:p14="http://schemas.microsoft.com/office/powerpoint/2010/main" val="40060450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85600" y="6629400"/>
            <a:ext cx="406400" cy="187325"/>
          </a:xfrm>
        </p:spPr>
        <p:txBody>
          <a:bodyPr/>
          <a:lstStyle/>
          <a:p>
            <a:pPr defTabSz="914400"/>
            <a:fld id="{86CB4B4D-7CA3-9044-876B-883B54F8677D}" type="slidenum">
              <a:rPr lang="en-US" smtClean="0">
                <a:solidFill>
                  <a:srgbClr val="1F497D"/>
                </a:solidFill>
              </a:rPr>
              <a:pPr defTabSz="914400"/>
              <a:t>11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2386367-07A9-BE4C-ABD1-1E5E0E578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b="25386"/>
          <a:stretch/>
        </p:blipFill>
        <p:spPr>
          <a:xfrm>
            <a:off x="0" y="1257301"/>
            <a:ext cx="12192000" cy="567343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037C45B-288A-1742-A4F3-1C34C0395657}"/>
              </a:ext>
            </a:extLst>
          </p:cNvPr>
          <p:cNvSpPr txBox="1">
            <a:spLocks/>
          </p:cNvSpPr>
          <p:nvPr/>
        </p:nvSpPr>
        <p:spPr>
          <a:xfrm>
            <a:off x="3086100" y="1769919"/>
            <a:ext cx="8001000" cy="4648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r" defTabSz="91440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2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Questions?</a:t>
            </a:r>
            <a:endParaRPr lang="en-US" sz="32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518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OST-VC links the agencies, altimetry user community, and CEOS</a:t>
            </a:r>
          </a:p>
          <a:p>
            <a:pPr lvl="1"/>
            <a:r>
              <a:rPr lang="en-GB" dirty="0"/>
              <a:t>Ocean Surface Topography Science Team</a:t>
            </a:r>
          </a:p>
          <a:p>
            <a:pPr lvl="1"/>
            <a:r>
              <a:rPr lang="en-GB" dirty="0"/>
              <a:t>Inter-agency cooperation on current missions</a:t>
            </a:r>
          </a:p>
          <a:p>
            <a:pPr lvl="2"/>
            <a:r>
              <a:rPr lang="en-GB" dirty="0"/>
              <a:t>CFOSAT: CNSA, CNES, EUMETSAT (NRT distribution)</a:t>
            </a:r>
          </a:p>
          <a:p>
            <a:pPr lvl="2"/>
            <a:r>
              <a:rPr lang="en-GB" dirty="0"/>
              <a:t>Jason-2/3: NASA, CNES, EUMETSAT, NOAA</a:t>
            </a:r>
          </a:p>
          <a:p>
            <a:pPr lvl="2"/>
            <a:r>
              <a:rPr lang="en-GB" dirty="0"/>
              <a:t>SARAL: ISRO, CNES, EUMETSAT (NRT distribution)</a:t>
            </a:r>
          </a:p>
          <a:p>
            <a:pPr lvl="2"/>
            <a:r>
              <a:rPr lang="en-GB" dirty="0"/>
              <a:t>Hy-2A: CNSA, CNES</a:t>
            </a:r>
          </a:p>
          <a:p>
            <a:pPr lvl="2"/>
            <a:r>
              <a:rPr lang="en-GB" dirty="0"/>
              <a:t>Sentinel-3: EU, EUMETSAT (ocean), ESA (land)</a:t>
            </a:r>
          </a:p>
          <a:p>
            <a:pPr lvl="1"/>
            <a:r>
              <a:rPr lang="en-GB" dirty="0"/>
              <a:t>Other current missions</a:t>
            </a:r>
          </a:p>
          <a:p>
            <a:pPr lvl="2"/>
            <a:r>
              <a:rPr lang="en-GB" dirty="0"/>
              <a:t>CryoSat-2: ESA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Altimetry, OST-VC and CEOS (1)</a:t>
            </a:r>
          </a:p>
        </p:txBody>
      </p:sp>
    </p:spTree>
    <p:extLst>
      <p:ext uri="{BB962C8B-B14F-4D97-AF65-F5344CB8AC3E}">
        <p14:creationId xmlns:p14="http://schemas.microsoft.com/office/powerpoint/2010/main" val="27650665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Inter-agency cooperation on future missions</a:t>
            </a:r>
          </a:p>
          <a:p>
            <a:pPr lvl="2"/>
            <a:r>
              <a:rPr lang="en-GB" dirty="0"/>
              <a:t>CRISTAL: EU, EUMETSAT (ocean), ESA (land)</a:t>
            </a:r>
          </a:p>
          <a:p>
            <a:pPr lvl="2"/>
            <a:r>
              <a:rPr lang="en-GB" dirty="0"/>
              <a:t>Hy-2B/C/D: CNSA, CNES</a:t>
            </a:r>
          </a:p>
          <a:p>
            <a:pPr lvl="2"/>
            <a:r>
              <a:rPr lang="en-GB" dirty="0"/>
              <a:t>Sentinel-3 Next Generation: EU, EUMETSAT (ocean), ESA (land)</a:t>
            </a:r>
          </a:p>
          <a:p>
            <a:pPr lvl="2"/>
            <a:r>
              <a:rPr lang="en-GB" dirty="0"/>
              <a:t>Sentinel-6: EUMETSAT, ESA, EU, NASA, NOAA, CNES</a:t>
            </a:r>
          </a:p>
          <a:p>
            <a:pPr lvl="2"/>
            <a:r>
              <a:rPr lang="en-GB" dirty="0"/>
              <a:t>SWOT: NASA, CNES, CSA, UKSA</a:t>
            </a:r>
          </a:p>
          <a:p>
            <a:pPr lvl="2"/>
            <a:r>
              <a:rPr lang="en-GB" dirty="0"/>
              <a:t>WISA: ESA, CNES</a:t>
            </a:r>
          </a:p>
          <a:p>
            <a:pPr lvl="1"/>
            <a:r>
              <a:rPr lang="en-GB" dirty="0"/>
              <a:t>Other future missions</a:t>
            </a:r>
          </a:p>
          <a:p>
            <a:pPr lvl="2"/>
            <a:r>
              <a:rPr lang="en-GB" dirty="0"/>
              <a:t>COMPIRA: JAXA </a:t>
            </a:r>
          </a:p>
          <a:p>
            <a:r>
              <a:rPr lang="en-GB" dirty="0"/>
              <a:t>OST-VC suited to discuss constellation-wide programmatic issues</a:t>
            </a:r>
          </a:p>
          <a:p>
            <a:pPr lvl="1"/>
            <a:r>
              <a:rPr lang="en-GB" dirty="0"/>
              <a:t>From virtual to actual coordinated constellation </a:t>
            </a:r>
          </a:p>
          <a:p>
            <a:pPr lvl="1"/>
            <a:r>
              <a:rPr lang="en-GB" dirty="0"/>
              <a:t>Update of Constellation URD</a:t>
            </a:r>
          </a:p>
          <a:p>
            <a:r>
              <a:rPr lang="en-GB" dirty="0"/>
              <a:t>OST-VC representative in COVERAGE initiative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Altimetry, OST-VC and CEOS (2)</a:t>
            </a:r>
          </a:p>
        </p:txBody>
      </p:sp>
    </p:spTree>
    <p:extLst>
      <p:ext uri="{BB962C8B-B14F-4D97-AF65-F5344CB8AC3E}">
        <p14:creationId xmlns:p14="http://schemas.microsoft.com/office/powerpoint/2010/main" val="36863313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211399-99E2-0645-9E03-4B7BE1AA73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E005E-47DC-6747-859C-CAAD5B35904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After 2+ years without a co-chair from CNES, the OST-VC now has again two chairs:</a:t>
            </a:r>
          </a:p>
          <a:p>
            <a:pPr lvl="1"/>
            <a:r>
              <a:rPr lang="en-GB" dirty="0"/>
              <a:t>Annick </a:t>
            </a:r>
            <a:r>
              <a:rPr lang="en-GB" dirty="0" err="1"/>
              <a:t>Sylvestre</a:t>
            </a:r>
            <a:r>
              <a:rPr lang="en-GB" dirty="0"/>
              <a:t>-Baron (CNES)</a:t>
            </a:r>
          </a:p>
          <a:p>
            <a:pPr lvl="1"/>
            <a:r>
              <a:rPr lang="en-GB" dirty="0"/>
              <a:t>Remko Scharroo (EUMETSAT)</a:t>
            </a:r>
          </a:p>
          <a:p>
            <a:r>
              <a:rPr lang="en-GB" dirty="0"/>
              <a:t>Other members</a:t>
            </a:r>
          </a:p>
          <a:p>
            <a:pPr lvl="1"/>
            <a:r>
              <a:rPr lang="en-GB" dirty="0"/>
              <a:t>Craig Donlon (ESA)</a:t>
            </a:r>
          </a:p>
          <a:p>
            <a:pPr lvl="1"/>
            <a:r>
              <a:rPr lang="en-GB" dirty="0"/>
              <a:t>Eric Leuliette (NOAA)</a:t>
            </a:r>
          </a:p>
          <a:p>
            <a:pPr lvl="1"/>
            <a:r>
              <a:rPr lang="en-GB" dirty="0"/>
              <a:t>Eric Lindstrom (NASA) (soon to retire)</a:t>
            </a:r>
          </a:p>
          <a:p>
            <a:pPr lvl="1"/>
            <a:r>
              <a:rPr lang="en-GB" dirty="0"/>
              <a:t>Gregg Jacobs (US Navy)</a:t>
            </a:r>
          </a:p>
          <a:p>
            <a:pPr lvl="1"/>
            <a:r>
              <a:rPr lang="en-GB" dirty="0"/>
              <a:t>Kai Matsui (JAXA)</a:t>
            </a:r>
          </a:p>
          <a:p>
            <a:pPr lvl="1"/>
            <a:r>
              <a:rPr lang="en-GB" dirty="0"/>
              <a:t>Rashmi Sharma (ISRO)</a:t>
            </a:r>
          </a:p>
          <a:p>
            <a:pPr lvl="1"/>
            <a:r>
              <a:rPr lang="en-GB" dirty="0"/>
              <a:t>Wang Chen (CNSA)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6ABC9-71F5-0849-A8E2-1AC1E40689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OST-VC Members</a:t>
            </a:r>
          </a:p>
        </p:txBody>
      </p:sp>
    </p:spTree>
    <p:extLst>
      <p:ext uri="{BB962C8B-B14F-4D97-AF65-F5344CB8AC3E}">
        <p14:creationId xmlns:p14="http://schemas.microsoft.com/office/powerpoint/2010/main" val="17052618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9C598-FB00-464C-8351-BD2BA998DF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0C11E-DD87-8C40-B3BB-2B4F119826D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OST-VC contribution to the OceanObs’19 White Paper: Requirements for a coastal zone observing system, Front. Mar. Sci., 6, 348, </a:t>
            </a:r>
            <a:r>
              <a:rPr lang="en-GB" dirty="0" err="1"/>
              <a:t>doi</a:t>
            </a:r>
            <a:r>
              <a:rPr lang="en-GB" dirty="0"/>
              <a:t>: 10.3389/fmars.2019.00348, 2019.</a:t>
            </a:r>
          </a:p>
          <a:p>
            <a:endParaRPr lang="en-GB" dirty="0"/>
          </a:p>
          <a:p>
            <a:r>
              <a:rPr lang="en-GB" dirty="0"/>
              <a:t>OST-VC User Requirements Document (action VC-43, due Q4 2020)</a:t>
            </a:r>
          </a:p>
          <a:p>
            <a:endParaRPr lang="en-GB" dirty="0"/>
          </a:p>
          <a:p>
            <a:r>
              <a:rPr lang="en-GB" dirty="0"/>
              <a:t>Planned side meeting of OST-VC at 2019 Ocean Surface Topography Team (OSTST) Meeting in Chicago, 21-25 October 2019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7DB80-683F-B340-A202-EE89A5D03D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Team Activities and Outputs</a:t>
            </a:r>
          </a:p>
        </p:txBody>
      </p:sp>
    </p:spTree>
    <p:extLst>
      <p:ext uri="{BB962C8B-B14F-4D97-AF65-F5344CB8AC3E}">
        <p14:creationId xmlns:p14="http://schemas.microsoft.com/office/powerpoint/2010/main" val="26820176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“Next 15 years of altimetry”, 2009: Constellation User Requirement Documents @ </a:t>
            </a:r>
            <a:r>
              <a:rPr lang="en-GB" dirty="0" err="1"/>
              <a:t>Assmanhausen</a:t>
            </a:r>
            <a:r>
              <a:rPr lang="en-GB" dirty="0"/>
              <a:t> OST-VC meeting</a:t>
            </a:r>
          </a:p>
          <a:p>
            <a:pPr lvl="1"/>
            <a:r>
              <a:rPr lang="en-GB" dirty="0"/>
              <a:t>Reference mission + complementing missions</a:t>
            </a:r>
          </a:p>
          <a:p>
            <a:pPr lvl="2"/>
            <a:r>
              <a:rPr lang="en-GB" dirty="0"/>
              <a:t>Nadir altimetry only (swath altimetry mentioned)</a:t>
            </a:r>
          </a:p>
          <a:p>
            <a:pPr lvl="2"/>
            <a:r>
              <a:rPr lang="en-GB" dirty="0"/>
              <a:t>Structured the current constellation (reference mission Jason + SARAL/Sentinel-3/Hy-2A/</a:t>
            </a:r>
            <a:r>
              <a:rPr lang="en-GB" dirty="0" err="1"/>
              <a:t>Cryosat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Standards of products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Current constellation URD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58" y="3295747"/>
            <a:ext cx="3411682" cy="32320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3248567"/>
            <a:ext cx="4495801" cy="362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A0A056-EB50-2445-B421-F297AB51B9E9}"/>
              </a:ext>
            </a:extLst>
          </p:cNvPr>
          <p:cNvSpPr txBox="1"/>
          <p:nvPr/>
        </p:nvSpPr>
        <p:spPr>
          <a:xfrm>
            <a:off x="5280933" y="6167774"/>
            <a:ext cx="1819109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GB" sz="1400" b="1" dirty="0"/>
              <a:t>spatial scale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5696C-4D61-7742-87B0-125AF0CF3FF0}"/>
              </a:ext>
            </a:extLst>
          </p:cNvPr>
          <p:cNvSpPr txBox="1"/>
          <p:nvPr/>
        </p:nvSpPr>
        <p:spPr>
          <a:xfrm rot="5400000">
            <a:off x="3422634" y="4435659"/>
            <a:ext cx="1819109" cy="307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GB" sz="1400" b="1" dirty="0"/>
              <a:t>temporal scale</a:t>
            </a:r>
          </a:p>
        </p:txBody>
      </p:sp>
    </p:spTree>
    <p:extLst>
      <p:ext uri="{BB962C8B-B14F-4D97-AF65-F5344CB8AC3E}">
        <p14:creationId xmlns:p14="http://schemas.microsoft.com/office/powerpoint/2010/main" val="11552916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Objective 2018–2020: prepare a new URD</a:t>
            </a:r>
          </a:p>
          <a:p>
            <a:pPr lvl="1"/>
            <a:r>
              <a:rPr lang="en-GB" dirty="0"/>
              <a:t>Discussed in OST-VC meetings 2016 and 2017 (and 2019)</a:t>
            </a:r>
          </a:p>
          <a:p>
            <a:pPr lvl="1"/>
            <a:r>
              <a:rPr lang="en-GB" dirty="0"/>
              <a:t>Early works through CNES phase 0 study (mix nadir/swath,</a:t>
            </a:r>
            <a:br>
              <a:rPr lang="en-GB" dirty="0"/>
            </a:br>
            <a:r>
              <a:rPr lang="en-GB" dirty="0"/>
              <a:t>global UR analysis)</a:t>
            </a:r>
          </a:p>
          <a:p>
            <a:pPr lvl="1"/>
            <a:r>
              <a:rPr lang="en-GB" dirty="0"/>
              <a:t>Coordination CNES-ESA Swath Altimeter for Operational Oceanography (SAOO) URD</a:t>
            </a:r>
          </a:p>
          <a:p>
            <a:pPr lvl="1"/>
            <a:endParaRPr lang="en-GB" dirty="0"/>
          </a:p>
          <a:p>
            <a:r>
              <a:rPr lang="en-GB" dirty="0"/>
              <a:t>What should be in it?</a:t>
            </a:r>
          </a:p>
          <a:p>
            <a:pPr lvl="1"/>
            <a:r>
              <a:rPr lang="en-GB" dirty="0"/>
              <a:t>Analysis of user needs: systematic + exploratory</a:t>
            </a:r>
          </a:p>
          <a:p>
            <a:pPr lvl="1"/>
            <a:r>
              <a:rPr lang="en-GB" dirty="0"/>
              <a:t>Swath altimetry + nadir altimetry: combined</a:t>
            </a:r>
          </a:p>
          <a:p>
            <a:pPr lvl="1"/>
            <a:r>
              <a:rPr lang="en-GB" dirty="0"/>
              <a:t>Recommendation for an “operational constellation”</a:t>
            </a:r>
            <a:br>
              <a:rPr lang="en-GB" dirty="0"/>
            </a:br>
            <a:r>
              <a:rPr lang="en-GB" dirty="0"/>
              <a:t>(targets: </a:t>
            </a:r>
            <a:r>
              <a:rPr lang="en-GB" i="1" dirty="0"/>
              <a:t>Copernicus</a:t>
            </a:r>
            <a:r>
              <a:rPr lang="en-GB" dirty="0"/>
              <a:t> Next Generation, Chinese and Japanese altimetry programmes)</a:t>
            </a:r>
          </a:p>
          <a:p>
            <a:pPr lvl="1"/>
            <a:r>
              <a:rPr lang="en-GB" dirty="0"/>
              <a:t>Recommendation for additional science missions and techniques (e.g. GNSS-R) in complement</a:t>
            </a:r>
          </a:p>
          <a:p>
            <a:pPr lvl="1"/>
            <a:r>
              <a:rPr lang="en-GB" dirty="0"/>
              <a:t>Multiple applications: mesoscale monitoring, polar oceans, long-term record for sea level rise</a:t>
            </a:r>
          </a:p>
          <a:p>
            <a:pPr lvl="1"/>
            <a:r>
              <a:rPr lang="en-GB" dirty="0"/>
              <a:t>Links with other observables (e.g. SST, OC)</a:t>
            </a:r>
          </a:p>
          <a:p>
            <a:pPr marL="914400" lvl="2" indent="0">
              <a:buNone/>
            </a:pP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Update of constellation URD</a:t>
            </a:r>
          </a:p>
        </p:txBody>
      </p:sp>
    </p:spTree>
    <p:extLst>
      <p:ext uri="{BB962C8B-B14F-4D97-AF65-F5344CB8AC3E}">
        <p14:creationId xmlns:p14="http://schemas.microsoft.com/office/powerpoint/2010/main" val="32039462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166255" y="1402773"/>
            <a:ext cx="5142345" cy="510193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50 km / 5 days as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effective resolution</a:t>
            </a:r>
            <a:r>
              <a:rPr lang="en-GB" dirty="0"/>
              <a:t> </a:t>
            </a:r>
          </a:p>
          <a:p>
            <a:r>
              <a:rPr lang="en-GB" dirty="0"/>
              <a:t>Precision/accuracy requirement aimed at meeting this resolution everywhere-every time with an 80% probability</a:t>
            </a:r>
          </a:p>
          <a:p>
            <a:r>
              <a:rPr lang="en-GB" dirty="0"/>
              <a:t>Identify auxiliary information needed (tides, gravity field…)</a:t>
            </a:r>
          </a:p>
          <a:p>
            <a:r>
              <a:rPr lang="en-GB" dirty="0"/>
              <a:t>Identify what is not considered in requirement (internal wave, sub-mesoscale)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27B90E-29FE-3944-B9E7-E1EE3FBFA83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Example SAOO URD</a:t>
            </a:r>
          </a:p>
        </p:txBody>
      </p:sp>
      <p:pic>
        <p:nvPicPr>
          <p:cNvPr id="10" name="Espace réservé du contenu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556" y="1269999"/>
            <a:ext cx="6499844" cy="55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773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F6FFED-A0F4-EC42-A3A4-5637EA1573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EFBA-5ADC-8644-BCCF-777AF15BDF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Sentinel-3</a:t>
            </a:r>
          </a:p>
          <a:p>
            <a:pPr lvl="1"/>
            <a:r>
              <a:rPr lang="en-GB" dirty="0"/>
              <a:t>Sentinel-3B started mission in tandem with Sentinel-3A</a:t>
            </a:r>
          </a:p>
          <a:p>
            <a:pPr lvl="1"/>
            <a:r>
              <a:rPr lang="en-GB" dirty="0"/>
              <a:t>Unique opportunity to cross-calibrate altimetry, ocean colour and SST instruments on both platforms</a:t>
            </a:r>
          </a:p>
          <a:p>
            <a:pPr lvl="1"/>
            <a:r>
              <a:rPr lang="en-GB" dirty="0"/>
              <a:t>Now interleaved with Sentinel-3A ground-track since end of 2018 for optimal space-time coverage</a:t>
            </a:r>
          </a:p>
          <a:p>
            <a:pPr lvl="1"/>
            <a:r>
              <a:rPr lang="en-GB" dirty="0"/>
              <a:t>Both satellites provide excellent quality science data</a:t>
            </a:r>
          </a:p>
          <a:p>
            <a:pPr lvl="1"/>
            <a:endParaRPr lang="en-GB" dirty="0"/>
          </a:p>
          <a:p>
            <a:r>
              <a:rPr lang="en-GB" dirty="0"/>
              <a:t>CFOSAT</a:t>
            </a:r>
          </a:p>
          <a:p>
            <a:pPr lvl="1"/>
            <a:r>
              <a:rPr lang="en-GB" dirty="0"/>
              <a:t>Launched 29 October 2018</a:t>
            </a:r>
          </a:p>
          <a:p>
            <a:pPr lvl="1"/>
            <a:r>
              <a:rPr lang="en-GB" dirty="0"/>
              <a:t>Not directly for ocean topography, but winds and waves</a:t>
            </a:r>
          </a:p>
          <a:p>
            <a:pPr lvl="1"/>
            <a:r>
              <a:rPr lang="en-GB" dirty="0"/>
              <a:t>Provides good quality science data since May; to be released to public next year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DDA64-31E5-544E-9908-0D70AA9107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OST-VC constellation updates (1)</a:t>
            </a:r>
          </a:p>
        </p:txBody>
      </p:sp>
    </p:spTree>
    <p:extLst>
      <p:ext uri="{BB962C8B-B14F-4D97-AF65-F5344CB8AC3E}">
        <p14:creationId xmlns:p14="http://schemas.microsoft.com/office/powerpoint/2010/main" val="19898137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2989</TotalTime>
  <Words>620</Words>
  <Application>Microsoft Macintosh PowerPoint</Application>
  <PresentationFormat>Widescreen</PresentationFormat>
  <Paragraphs>109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Remko Scharroo</cp:lastModifiedBy>
  <cp:revision>97</cp:revision>
  <cp:lastPrinted>2017-08-23T16:50:31Z</cp:lastPrinted>
  <dcterms:created xsi:type="dcterms:W3CDTF">2017-04-07T17:29:45Z</dcterms:created>
  <dcterms:modified xsi:type="dcterms:W3CDTF">2019-09-11T17:42:53Z</dcterms:modified>
</cp:coreProperties>
</file>