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256" r:id="rId2"/>
    <p:sldId id="261" r:id="rId3"/>
    <p:sldId id="262" r:id="rId4"/>
    <p:sldId id="263" r:id="rId5"/>
    <p:sldId id="264" r:id="rId6"/>
    <p:sldId id="265" r:id="rId7"/>
    <p:sldId id="266" r:id="rId8"/>
    <p:sldId id="267" r:id="rId9"/>
    <p:sldId id="268" r:id="rId10"/>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p:restoredTop sz="94762"/>
  </p:normalViewPr>
  <p:slideViewPr>
    <p:cSldViewPr>
      <p:cViewPr varScale="1">
        <p:scale>
          <a:sx n="69" d="100"/>
          <a:sy n="69" d="100"/>
        </p:scale>
        <p:origin x="1428"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5305667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76200" y="1219200"/>
            <a:ext cx="8991600" cy="54102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TW2019, 11-12 Sept 2019</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5486400" cy="533400"/>
          </a:xfrm>
          <a:prstGeom prst="rect">
            <a:avLst/>
          </a:prstGeom>
        </p:spPr>
        <p:txBody>
          <a:bodyPr/>
          <a:lstStyle>
            <a:lvl1pPr marL="0" indent="0">
              <a:buNone/>
              <a:defRPr sz="3200" b="1">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599"/>
            <a:ext cx="8140211" cy="129540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US" sz="4200" b="1" dirty="0" smtClean="0">
                <a:solidFill>
                  <a:srgbClr val="FFFFFF"/>
                </a:solidFill>
                <a:latin typeface="+mj-lt"/>
              </a:rPr>
              <a:t>Virtual Constellation Leadership Rotation</a:t>
            </a:r>
            <a:endParaRPr sz="4200" b="1" dirty="0">
              <a:solidFill>
                <a:srgbClr val="FFFFFF"/>
              </a:solidFill>
              <a:latin typeface="+mj-lt"/>
            </a:endParaRPr>
          </a:p>
        </p:txBody>
      </p:sp>
      <p:sp>
        <p:nvSpPr>
          <p:cNvPr id="11" name="Shape 11"/>
          <p:cNvSpPr/>
          <p:nvPr/>
        </p:nvSpPr>
        <p:spPr>
          <a:xfrm>
            <a:off x="228600" y="4392611"/>
            <a:ext cx="5334000" cy="2236789"/>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p>
            <a:pPr defTabSz="914400">
              <a:lnSpc>
                <a:spcPct val="150000"/>
              </a:lnSpc>
              <a:defRPr>
                <a:solidFill>
                  <a:srgbClr val="000000"/>
                </a:solidFill>
              </a:defRPr>
            </a:pPr>
            <a:r>
              <a:rPr lang="en-AU" sz="2000" b="1" dirty="0" smtClean="0">
                <a:solidFill>
                  <a:srgbClr val="FFFFFF"/>
                </a:solidFill>
                <a:latin typeface="+mj-lt"/>
                <a:ea typeface="Arial Bold"/>
                <a:cs typeface="Arial Bold"/>
                <a:sym typeface="Arial Bold"/>
              </a:rPr>
              <a:t>Kerry Sawyer, NOAA, CEOS SIT Chair Team</a:t>
            </a:r>
            <a:endParaRPr sz="2000" b="1"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CEOS 2019 SIT Technical Workshop</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Session 5, </a:t>
            </a:r>
            <a:r>
              <a:rPr dirty="0" smtClean="0">
                <a:solidFill>
                  <a:srgbClr val="FFFFFF"/>
                </a:solidFill>
                <a:latin typeface="+mj-lt"/>
                <a:ea typeface="Arial Bold"/>
                <a:cs typeface="Arial Bold"/>
                <a:sym typeface="Arial Bold"/>
              </a:rPr>
              <a:t>Agenda </a:t>
            </a:r>
            <a:r>
              <a:rPr>
                <a:solidFill>
                  <a:srgbClr val="FFFFFF"/>
                </a:solidFill>
                <a:latin typeface="+mj-lt"/>
                <a:ea typeface="Arial Bold"/>
                <a:cs typeface="Arial Bold"/>
                <a:sym typeface="Arial Bold"/>
              </a:rPr>
              <a:t>Item </a:t>
            </a:r>
            <a:r>
              <a:rPr lang="en-US" smtClean="0">
                <a:solidFill>
                  <a:srgbClr val="FFFFFF"/>
                </a:solidFill>
                <a:latin typeface="+mj-lt"/>
                <a:ea typeface="Arial Bold"/>
                <a:cs typeface="Arial Bold"/>
                <a:sym typeface="Arial Bold"/>
              </a:rPr>
              <a:t>5.9</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Fairbanks, Alaska, USA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11 – 12 September 2019</a:t>
            </a:r>
            <a:endParaRPr dirty="0">
              <a:solidFill>
                <a:srgbClr val="FFFFFF"/>
              </a:solidFill>
              <a:latin typeface="+mj-lt"/>
              <a:ea typeface="Arial Bold"/>
              <a:cs typeface="Arial Bold"/>
              <a:sym typeface="Arial Bold"/>
            </a:endParaRPr>
          </a:p>
        </p:txBody>
      </p:sp>
      <p:pic>
        <p:nvPicPr>
          <p:cNvPr id="12" name="ceos_logo.png"/>
          <p:cNvPicPr/>
          <p:nvPr/>
        </p:nvPicPr>
        <p:blipFill>
          <a:blip r:embed="rId3"/>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
        <p:nvSpPr>
          <p:cNvPr id="2" name="Rectangle 1"/>
          <p:cNvSpPr/>
          <p:nvPr/>
        </p:nvSpPr>
        <p:spPr>
          <a:xfrm>
            <a:off x="3581400" y="2425005"/>
            <a:ext cx="5410200" cy="1384995"/>
          </a:xfrm>
          <a:prstGeom prst="rect">
            <a:avLst/>
          </a:prstGeom>
        </p:spPr>
        <p:txBody>
          <a:bodyPr wrap="square">
            <a:spAutoFit/>
          </a:bodyPr>
          <a:lstStyle/>
          <a:p>
            <a:pPr algn="r"/>
            <a:r>
              <a:rPr lang="en-US" sz="4200" b="1" dirty="0" smtClean="0">
                <a:solidFill>
                  <a:srgbClr val="FFFFFF"/>
                </a:solidFill>
              </a:rPr>
              <a:t>Succession</a:t>
            </a:r>
          </a:p>
          <a:p>
            <a:pPr algn="l"/>
            <a:r>
              <a:rPr lang="en-US" sz="4200" b="1" dirty="0" smtClean="0">
                <a:solidFill>
                  <a:srgbClr val="FF0000"/>
                </a:solidFill>
              </a:rPr>
              <a:t>------------</a:t>
            </a:r>
            <a:endParaRPr lang="en-US" sz="4200" b="1" dirty="0">
              <a:solidFill>
                <a:srgbClr val="FF0000"/>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2"/>
          </p:nvPr>
        </p:nvSpPr>
        <p:spPr/>
        <p:txBody>
          <a:bodyPr/>
          <a:lstStyle/>
          <a:p>
            <a:pPr lvl="0"/>
            <a:fld id="{86CB4B4D-7CA3-9044-876B-883B54F8677D}" type="slidenum">
              <a:rPr lang="uk-UA" smtClean="0"/>
              <a:t>2</a:t>
            </a:fld>
            <a:endParaRPr lang="uk-UA"/>
          </a:p>
        </p:txBody>
      </p:sp>
      <p:sp>
        <p:nvSpPr>
          <p:cNvPr id="4" name="Content Placeholder 3"/>
          <p:cNvSpPr>
            <a:spLocks noGrp="1"/>
          </p:cNvSpPr>
          <p:nvPr>
            <p:ph sz="quarter" idx="11"/>
          </p:nvPr>
        </p:nvSpPr>
        <p:spPr>
          <a:xfrm>
            <a:off x="1981200" y="152400"/>
            <a:ext cx="4953000" cy="990600"/>
          </a:xfrm>
        </p:spPr>
        <p:txBody>
          <a:bodyPr/>
          <a:lstStyle/>
          <a:p>
            <a:pPr lvl="0">
              <a:spcBef>
                <a:spcPts val="0"/>
              </a:spcBef>
              <a:buSzTx/>
              <a:defRPr/>
            </a:pPr>
            <a:r>
              <a:rPr lang="en-US" dirty="0" smtClean="0"/>
              <a:t>CEOS SIT-34 Action</a:t>
            </a:r>
            <a:endParaRPr lang="en-US" dirty="0"/>
          </a:p>
        </p:txBody>
      </p:sp>
      <p:graphicFrame>
        <p:nvGraphicFramePr>
          <p:cNvPr id="2" name="Table 1"/>
          <p:cNvGraphicFramePr>
            <a:graphicFrameLocks noGrp="1"/>
          </p:cNvGraphicFramePr>
          <p:nvPr>
            <p:extLst/>
          </p:nvPr>
        </p:nvGraphicFramePr>
        <p:xfrm>
          <a:off x="685800" y="1524000"/>
          <a:ext cx="7772400" cy="1805372"/>
        </p:xfrm>
        <a:graphic>
          <a:graphicData uri="http://schemas.openxmlformats.org/drawingml/2006/table">
            <a:tbl>
              <a:tblPr/>
              <a:tblGrid>
                <a:gridCol w="862800">
                  <a:extLst>
                    <a:ext uri="{9D8B030D-6E8A-4147-A177-3AD203B41FA5}">
                      <a16:colId xmlns:a16="http://schemas.microsoft.com/office/drawing/2014/main" val="1813230838"/>
                    </a:ext>
                  </a:extLst>
                </a:gridCol>
                <a:gridCol w="935567">
                  <a:extLst>
                    <a:ext uri="{9D8B030D-6E8A-4147-A177-3AD203B41FA5}">
                      <a16:colId xmlns:a16="http://schemas.microsoft.com/office/drawing/2014/main" val="2240465304"/>
                    </a:ext>
                  </a:extLst>
                </a:gridCol>
                <a:gridCol w="4678633">
                  <a:extLst>
                    <a:ext uri="{9D8B030D-6E8A-4147-A177-3AD203B41FA5}">
                      <a16:colId xmlns:a16="http://schemas.microsoft.com/office/drawing/2014/main" val="2653550380"/>
                    </a:ext>
                  </a:extLst>
                </a:gridCol>
                <a:gridCol w="1295400">
                  <a:extLst>
                    <a:ext uri="{9D8B030D-6E8A-4147-A177-3AD203B41FA5}">
                      <a16:colId xmlns:a16="http://schemas.microsoft.com/office/drawing/2014/main" val="4022124640"/>
                    </a:ext>
                  </a:extLst>
                </a:gridCol>
              </a:tblGrid>
              <a:tr h="237206">
                <a:tc>
                  <a:txBody>
                    <a:bodyPr/>
                    <a:lstStyle/>
                    <a:p>
                      <a:pPr marL="0" marR="0" algn="ctr">
                        <a:spcBef>
                          <a:spcPts val="200"/>
                        </a:spcBef>
                        <a:spcAft>
                          <a:spcPts val="200"/>
                        </a:spcAft>
                      </a:pPr>
                      <a:r>
                        <a:rPr lang="en-GB" sz="1400" b="1">
                          <a:solidFill>
                            <a:srgbClr val="DBE5F1"/>
                          </a:solidFill>
                          <a:effectLst/>
                          <a:latin typeface="Calibri" panose="020F0502020204030204" pitchFamily="34" charset="0"/>
                          <a:ea typeface="Times New Roman" panose="02020603050405020304" pitchFamily="18" charset="0"/>
                        </a:rPr>
                        <a:t>No.</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ctr">
                        <a:spcBef>
                          <a:spcPts val="200"/>
                        </a:spcBef>
                        <a:spcAft>
                          <a:spcPts val="200"/>
                        </a:spcAft>
                      </a:pPr>
                      <a:r>
                        <a:rPr lang="en-GB" sz="1400" b="1">
                          <a:solidFill>
                            <a:srgbClr val="DBE5F1"/>
                          </a:solidFill>
                          <a:effectLst/>
                          <a:latin typeface="Calibri" panose="020F0502020204030204" pitchFamily="34" charset="0"/>
                          <a:ea typeface="Times New Roman" panose="02020603050405020304" pitchFamily="18" charset="0"/>
                        </a:rPr>
                        <a:t>Actionee</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ctr">
                        <a:spcBef>
                          <a:spcPts val="200"/>
                        </a:spcBef>
                        <a:spcAft>
                          <a:spcPts val="200"/>
                        </a:spcAft>
                      </a:pPr>
                      <a:r>
                        <a:rPr lang="en-GB" sz="1400" b="1">
                          <a:solidFill>
                            <a:srgbClr val="DBE5F1"/>
                          </a:solidFill>
                          <a:effectLst/>
                          <a:latin typeface="Calibri" panose="020F0502020204030204" pitchFamily="34" charset="0"/>
                          <a:ea typeface="Times New Roman" panose="02020603050405020304" pitchFamily="18" charset="0"/>
                        </a:rPr>
                        <a:t>Action</a:t>
                      </a:r>
                      <a:endParaRPr lang="en-US" sz="14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ctr">
                        <a:spcBef>
                          <a:spcPts val="200"/>
                        </a:spcBef>
                        <a:spcAft>
                          <a:spcPts val="200"/>
                        </a:spcAft>
                      </a:pPr>
                      <a:r>
                        <a:rPr lang="en-GB" sz="1400" b="1" dirty="0">
                          <a:solidFill>
                            <a:srgbClr val="DBE5F1"/>
                          </a:solidFill>
                          <a:effectLst/>
                          <a:latin typeface="Calibri" panose="020F0502020204030204" pitchFamily="34" charset="0"/>
                          <a:ea typeface="Times New Roman" panose="02020603050405020304" pitchFamily="18" charset="0"/>
                        </a:rPr>
                        <a:t>Due date</a:t>
                      </a:r>
                      <a:endParaRPr lang="en-US" sz="14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extLst>
                  <a:ext uri="{0D108BD9-81ED-4DB2-BD59-A6C34878D82A}">
                    <a16:rowId xmlns:a16="http://schemas.microsoft.com/office/drawing/2014/main" val="2502697660"/>
                  </a:ext>
                </a:extLst>
              </a:tr>
              <a:tr h="1273885">
                <a:tc rowSpan="2">
                  <a:txBody>
                    <a:bodyPr/>
                    <a:lstStyle/>
                    <a:p>
                      <a:pPr marL="0" marR="0" algn="l">
                        <a:spcBef>
                          <a:spcPts val="200"/>
                        </a:spcBef>
                        <a:spcAft>
                          <a:spcPts val="200"/>
                        </a:spcAft>
                      </a:pPr>
                      <a:r>
                        <a:rPr lang="en-GB" sz="1400" b="1" dirty="0">
                          <a:solidFill>
                            <a:srgbClr val="DBE5F1"/>
                          </a:solidFill>
                          <a:effectLst/>
                          <a:latin typeface="Calibri" panose="020F0502020204030204" pitchFamily="34" charset="0"/>
                          <a:ea typeface="Times New Roman" panose="02020603050405020304" pitchFamily="18" charset="0"/>
                          <a:cs typeface="Calibri" panose="020F0502020204030204" pitchFamily="34" charset="0"/>
                        </a:rPr>
                        <a:t>SIT-34-12</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3366"/>
                    </a:solidFill>
                  </a:tcPr>
                </a:tc>
                <a:tc>
                  <a:txBody>
                    <a:bodyPr/>
                    <a:lstStyle/>
                    <a:p>
                      <a:pPr marL="0" marR="0" algn="l">
                        <a:spcBef>
                          <a:spcPts val="200"/>
                        </a:spcBef>
                        <a:spcAft>
                          <a:spcPts val="200"/>
                        </a:spcAft>
                      </a:pPr>
                      <a:r>
                        <a:rPr lang="en-GB" sz="1400" b="1" dirty="0">
                          <a:effectLst/>
                          <a:highlight>
                            <a:srgbClr val="00FFFF"/>
                          </a:highlight>
                          <a:latin typeface="Calibri" panose="020F0502020204030204" pitchFamily="34" charset="0"/>
                          <a:ea typeface="Times New Roman" panose="02020603050405020304" pitchFamily="18" charset="0"/>
                          <a:cs typeface="Calibri" panose="020F0502020204030204" pitchFamily="34" charset="0"/>
                        </a:rPr>
                        <a:t>SIT Chair Team</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l">
                        <a:spcBef>
                          <a:spcPts val="200"/>
                        </a:spcBef>
                        <a:spcAft>
                          <a:spcPts val="200"/>
                        </a:spcAft>
                      </a:pPr>
                      <a:r>
                        <a:rPr lang="en-GB" sz="1400" b="1" dirty="0">
                          <a:effectLst/>
                          <a:latin typeface="Calibri" panose="020F0502020204030204" pitchFamily="34" charset="0"/>
                          <a:ea typeface="Times New Roman" panose="02020603050405020304" pitchFamily="18" charset="0"/>
                          <a:cs typeface="Calibri" panose="020F0502020204030204" pitchFamily="34" charset="0"/>
                        </a:rPr>
                        <a:t>Draft and distribute the proposed language for the proposed VC leadership rotation, which will identify at least 2, no more than 3 Co-Leads, with Co-Leads from any interested CEOS Member or Associate for a two-year, staggered term.  Co-Leads can reapply for position.</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0" marR="0" algn="ctr">
                        <a:spcBef>
                          <a:spcPts val="200"/>
                        </a:spcBef>
                        <a:spcAft>
                          <a:spcPts val="200"/>
                        </a:spcAft>
                      </a:pPr>
                      <a:r>
                        <a:rPr lang="en-GB" sz="1400" dirty="0">
                          <a:effectLst/>
                          <a:latin typeface="Calibri" panose="020F0502020204030204" pitchFamily="34" charset="0"/>
                          <a:ea typeface="Times New Roman" panose="02020603050405020304" pitchFamily="18" charset="0"/>
                          <a:cs typeface="Calibri" panose="020F0502020204030204" pitchFamily="34" charset="0"/>
                        </a:rPr>
                        <a:t>Circulated:            30 June 2019</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p>
                      <a:pPr marL="0" marR="0" algn="ctr">
                        <a:spcBef>
                          <a:spcPts val="200"/>
                        </a:spcBef>
                        <a:spcAft>
                          <a:spcPts val="200"/>
                        </a:spcAft>
                      </a:pPr>
                      <a:r>
                        <a:rPr lang="en-GB" sz="1400" dirty="0">
                          <a:effectLst/>
                          <a:latin typeface="Calibri" panose="020F0502020204030204" pitchFamily="34" charset="0"/>
                          <a:ea typeface="Times New Roman" panose="02020603050405020304" pitchFamily="18" charset="0"/>
                          <a:cs typeface="Calibri" panose="020F0502020204030204" pitchFamily="34" charset="0"/>
                        </a:rPr>
                        <a:t>For discussion: 2019 SIT Technical Workshop</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45733249"/>
                  </a:ext>
                </a:extLst>
              </a:tr>
              <a:tr h="237206">
                <a:tc vMerge="1">
                  <a:txBody>
                    <a:bodyPr/>
                    <a:lstStyle/>
                    <a:p>
                      <a:endParaRPr lang="en-US"/>
                    </a:p>
                  </a:txBody>
                  <a:tcPr/>
                </a:tc>
                <a:tc gridSpan="3">
                  <a:txBody>
                    <a:bodyPr/>
                    <a:lstStyle/>
                    <a:p>
                      <a:pPr marL="0" marR="0" algn="l">
                        <a:spcBef>
                          <a:spcPts val="200"/>
                        </a:spcBef>
                        <a:spcAft>
                          <a:spcPts val="200"/>
                        </a:spcAft>
                      </a:pPr>
                      <a:r>
                        <a:rPr lang="en-GB" sz="1400" i="1" dirty="0">
                          <a:effectLst/>
                          <a:latin typeface="Calibri" panose="020F0502020204030204" pitchFamily="34" charset="0"/>
                          <a:ea typeface="Times New Roman" panose="02020603050405020304" pitchFamily="18" charset="0"/>
                          <a:cs typeface="Calibri" panose="020F0502020204030204" pitchFamily="34" charset="0"/>
                        </a:rPr>
                        <a:t>Rationale: Detail the proposal for VC leadership rotation.</a:t>
                      </a:r>
                      <a:endParaRPr lang="en-US" sz="14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282531822"/>
                  </a:ext>
                </a:extLst>
              </a:tr>
            </a:tbl>
          </a:graphicData>
        </a:graphic>
      </p:graphicFrame>
    </p:spTree>
    <p:extLst>
      <p:ext uri="{BB962C8B-B14F-4D97-AF65-F5344CB8AC3E}">
        <p14:creationId xmlns:p14="http://schemas.microsoft.com/office/powerpoint/2010/main" val="2459202536"/>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4" name="Content Placeholder 3"/>
          <p:cNvSpPr>
            <a:spLocks noGrp="1"/>
          </p:cNvSpPr>
          <p:nvPr>
            <p:ph sz="quarter" idx="11"/>
          </p:nvPr>
        </p:nvSpPr>
        <p:spPr>
          <a:xfrm>
            <a:off x="1828800" y="76200"/>
            <a:ext cx="5715000" cy="914400"/>
          </a:xfrm>
        </p:spPr>
        <p:txBody>
          <a:bodyPr/>
          <a:lstStyle/>
          <a:p>
            <a:r>
              <a:rPr lang="en-US" dirty="0" smtClean="0"/>
              <a:t>CEOS-32-12 and SIT-34-12</a:t>
            </a:r>
            <a:endParaRPr lang="en-US" dirty="0"/>
          </a:p>
          <a:p>
            <a:r>
              <a:rPr lang="en-US" dirty="0"/>
              <a:t>VC Leadership Rotation</a:t>
            </a:r>
          </a:p>
        </p:txBody>
      </p:sp>
      <p:pic>
        <p:nvPicPr>
          <p:cNvPr id="6" name="Picture 5"/>
          <p:cNvPicPr>
            <a:picLocks noChangeAspect="1"/>
          </p:cNvPicPr>
          <p:nvPr/>
        </p:nvPicPr>
        <p:blipFill>
          <a:blip r:embed="rId2"/>
          <a:stretch>
            <a:fillRect/>
          </a:stretch>
        </p:blipFill>
        <p:spPr>
          <a:xfrm>
            <a:off x="152400" y="1262424"/>
            <a:ext cx="8780227" cy="4909777"/>
          </a:xfrm>
          <a:prstGeom prst="rect">
            <a:avLst/>
          </a:prstGeom>
        </p:spPr>
      </p:pic>
      <p:sp>
        <p:nvSpPr>
          <p:cNvPr id="3" name="Rectangle 2"/>
          <p:cNvSpPr>
            <a:spLocks/>
          </p:cNvSpPr>
          <p:nvPr/>
        </p:nvSpPr>
        <p:spPr>
          <a:xfrm>
            <a:off x="135173" y="5181599"/>
            <a:ext cx="8780227" cy="990601"/>
          </a:xfrm>
          <a:prstGeom prst="rect">
            <a:avLst/>
          </a:prstGeom>
          <a:noFill/>
          <a:ln w="25400" cap="flat">
            <a:solidFill>
              <a:srgbClr val="CC0066"/>
            </a:solidFill>
            <a:prstDash val="solid"/>
            <a:bevel/>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noAutofit/>
          </a:bodyPr>
          <a:lstStyle/>
          <a:p>
            <a:pPr marL="0" marR="0" indent="0" algn="l" defTabSz="457200" rtl="0" fontAlgn="auto" latinLnBrk="1" hangingPunct="0">
              <a:lnSpc>
                <a:spcPct val="100000"/>
              </a:lnSpc>
              <a:spcBef>
                <a:spcPts val="0"/>
              </a:spcBef>
              <a:spcAft>
                <a:spcPts val="0"/>
              </a:spcAft>
              <a:buClrTx/>
              <a:buSzTx/>
              <a:buFontTx/>
              <a:buNone/>
              <a:tabLst/>
            </a:pPr>
            <a:endParaRPr kumimoji="0" lang="en-US" sz="1800" b="0" i="0" u="none" strike="noStrike" cap="none" spc="0" normalizeH="0" baseline="0">
              <a:ln>
                <a:solidFill>
                  <a:srgbClr val="CC0066"/>
                </a:solidFill>
              </a:ln>
              <a:solidFill>
                <a:srgbClr val="002569"/>
              </a:solidFill>
              <a:effectLst/>
              <a:uFillTx/>
            </a:endParaRPr>
          </a:p>
        </p:txBody>
      </p:sp>
    </p:spTree>
    <p:extLst>
      <p:ext uri="{BB962C8B-B14F-4D97-AF65-F5344CB8AC3E}">
        <p14:creationId xmlns:p14="http://schemas.microsoft.com/office/powerpoint/2010/main" val="1696680565"/>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p:cNvSpPr>
            <a:spLocks noGrp="1"/>
          </p:cNvSpPr>
          <p:nvPr>
            <p:ph sz="quarter" idx="10"/>
          </p:nvPr>
        </p:nvSpPr>
        <p:spPr/>
        <p:txBody>
          <a:bodyPr/>
          <a:lstStyle/>
          <a:p>
            <a:pPr>
              <a:spcBef>
                <a:spcPts val="0"/>
              </a:spcBef>
            </a:pPr>
            <a:r>
              <a:rPr lang="en-US" dirty="0"/>
              <a:t>Two CEOS governing documents require changes per SIT 34 Actions:</a:t>
            </a:r>
            <a:endParaRPr lang="en-US" sz="2400" dirty="0"/>
          </a:p>
          <a:p>
            <a:pPr lvl="1">
              <a:spcBef>
                <a:spcPts val="0"/>
              </a:spcBef>
            </a:pPr>
            <a:r>
              <a:rPr lang="en-US" dirty="0"/>
              <a:t>The </a:t>
            </a:r>
            <a:r>
              <a:rPr lang="en-US" b="1" i="1" dirty="0"/>
              <a:t>CEOS Governance and Processes</a:t>
            </a:r>
            <a:r>
              <a:rPr lang="en-US" dirty="0"/>
              <a:t> document provides guidelines on the structure, operations, and processes CEOS employs to achieve its goals.</a:t>
            </a:r>
            <a:endParaRPr lang="en-US" sz="2400" dirty="0"/>
          </a:p>
          <a:p>
            <a:pPr lvl="1">
              <a:spcBef>
                <a:spcPts val="0"/>
              </a:spcBef>
            </a:pPr>
            <a:r>
              <a:rPr lang="en-US" b="1" i="1" dirty="0"/>
              <a:t>Virtual Constellations Process Paper </a:t>
            </a:r>
            <a:r>
              <a:rPr lang="en-US" dirty="0"/>
              <a:t>defines the roles, responsibilities, and plans of the Virtual Constellations</a:t>
            </a:r>
            <a:endParaRPr lang="en-US" sz="2400" dirty="0"/>
          </a:p>
          <a:p>
            <a:pPr marL="0" indent="0">
              <a:spcBef>
                <a:spcPts val="0"/>
              </a:spcBef>
              <a:buNone/>
            </a:pPr>
            <a:endParaRPr lang="en-US" sz="1000" dirty="0"/>
          </a:p>
          <a:p>
            <a:pPr>
              <a:spcBef>
                <a:spcPts val="0"/>
              </a:spcBef>
            </a:pPr>
            <a:r>
              <a:rPr lang="en-US" dirty="0"/>
              <a:t>Changes are not required to </a:t>
            </a:r>
            <a:r>
              <a:rPr lang="en-US" dirty="0" smtClean="0"/>
              <a:t>the:</a:t>
            </a:r>
            <a:endParaRPr lang="en-US" sz="2400" dirty="0" smtClean="0"/>
          </a:p>
          <a:p>
            <a:pPr lvl="1">
              <a:spcBef>
                <a:spcPts val="0"/>
              </a:spcBef>
            </a:pPr>
            <a:r>
              <a:rPr lang="en-US" dirty="0" smtClean="0"/>
              <a:t>The </a:t>
            </a:r>
            <a:r>
              <a:rPr lang="en-US" b="1" i="1" dirty="0"/>
              <a:t>CEOS Terms of Reference</a:t>
            </a:r>
            <a:r>
              <a:rPr lang="en-US" dirty="0"/>
              <a:t> (defines the mission and scope of CEOS activities</a:t>
            </a:r>
            <a:r>
              <a:rPr lang="en-US" dirty="0" smtClean="0"/>
              <a:t>).</a:t>
            </a:r>
            <a:endParaRPr lang="en-US" sz="2400" dirty="0" smtClean="0"/>
          </a:p>
          <a:p>
            <a:pPr lvl="1">
              <a:spcBef>
                <a:spcPts val="0"/>
              </a:spcBef>
            </a:pPr>
            <a:r>
              <a:rPr lang="en-US" dirty="0" smtClean="0"/>
              <a:t>The </a:t>
            </a:r>
            <a:r>
              <a:rPr lang="en-US" b="1" i="1" dirty="0"/>
              <a:t>CEOS Strategic Guidance </a:t>
            </a:r>
            <a:r>
              <a:rPr lang="en-US" dirty="0"/>
              <a:t>document (articulates the overarching long-term [7-10 years] purpose and goals of CEOS</a:t>
            </a:r>
            <a:r>
              <a:rPr lang="en-US" dirty="0" smtClean="0"/>
              <a:t>).</a:t>
            </a:r>
            <a:endParaRPr lang="en-US" sz="2400" dirty="0" smtClean="0"/>
          </a:p>
          <a:p>
            <a:pPr lvl="1">
              <a:spcBef>
                <a:spcPts val="0"/>
              </a:spcBef>
            </a:pPr>
            <a:r>
              <a:rPr lang="en-US" b="1" i="1" dirty="0" smtClean="0"/>
              <a:t>New </a:t>
            </a:r>
            <a:r>
              <a:rPr lang="en-US" b="1" i="1" dirty="0"/>
              <a:t>Initiatives Process Paper</a:t>
            </a:r>
            <a:r>
              <a:rPr lang="en-US" dirty="0"/>
              <a:t> (Ad Hoc Teams are referenced twice in the Process Paper but changes are not required in the </a:t>
            </a:r>
            <a:r>
              <a:rPr lang="en-US" dirty="0" smtClean="0"/>
              <a:t>paper)</a:t>
            </a:r>
            <a:endParaRPr lang="en-US" sz="2400" dirty="0" smtClean="0"/>
          </a:p>
          <a:p>
            <a:pPr lvl="1">
              <a:spcBef>
                <a:spcPts val="0"/>
              </a:spcBef>
            </a:pPr>
            <a:r>
              <a:rPr lang="en-US" dirty="0" smtClean="0"/>
              <a:t>Terms </a:t>
            </a:r>
            <a:r>
              <a:rPr lang="en-US" dirty="0"/>
              <a:t>of Reference – </a:t>
            </a:r>
            <a:r>
              <a:rPr lang="en-US" b="1" i="1" dirty="0"/>
              <a:t>CEOS Chair, Strategic Implementation Team (SIT) Chair, CEOS Executive Officer (CEO), CEOS Secretariat, </a:t>
            </a:r>
            <a:r>
              <a:rPr lang="en-US" dirty="0"/>
              <a:t>and</a:t>
            </a:r>
            <a:r>
              <a:rPr lang="en-US" b="1" i="1" dirty="0"/>
              <a:t> Systems Engineering Office (SEO)</a:t>
            </a:r>
            <a:endParaRPr lang="en-US" sz="2400" dirty="0"/>
          </a:p>
          <a:p>
            <a:pPr marL="0" indent="0">
              <a:spcBef>
                <a:spcPts val="0"/>
              </a:spcBef>
              <a:buNone/>
            </a:pPr>
            <a:endParaRPr lang="en-US" sz="2400" dirty="0"/>
          </a:p>
        </p:txBody>
      </p:sp>
      <p:sp>
        <p:nvSpPr>
          <p:cNvPr id="4" name="Content Placeholder 3"/>
          <p:cNvSpPr>
            <a:spLocks noGrp="1"/>
          </p:cNvSpPr>
          <p:nvPr>
            <p:ph sz="quarter" idx="11"/>
          </p:nvPr>
        </p:nvSpPr>
        <p:spPr>
          <a:xfrm>
            <a:off x="1828800" y="76199"/>
            <a:ext cx="5486400" cy="955715"/>
          </a:xfrm>
        </p:spPr>
        <p:txBody>
          <a:bodyPr/>
          <a:lstStyle/>
          <a:p>
            <a:r>
              <a:rPr lang="en-US" dirty="0" smtClean="0"/>
              <a:t>Proposed Language Changes</a:t>
            </a:r>
            <a:endParaRPr lang="en-US" dirty="0"/>
          </a:p>
        </p:txBody>
      </p:sp>
    </p:spTree>
    <p:extLst>
      <p:ext uri="{BB962C8B-B14F-4D97-AF65-F5344CB8AC3E}">
        <p14:creationId xmlns:p14="http://schemas.microsoft.com/office/powerpoint/2010/main" val="4085129277"/>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p:cNvSpPr>
            <a:spLocks noGrp="1"/>
          </p:cNvSpPr>
          <p:nvPr>
            <p:ph sz="quarter" idx="10"/>
          </p:nvPr>
        </p:nvSpPr>
        <p:spPr/>
        <p:txBody>
          <a:bodyPr/>
          <a:lstStyle/>
          <a:p>
            <a:r>
              <a:rPr lang="en-US" b="1" i="1" dirty="0"/>
              <a:t>ADD to section on Virtual Constellations:</a:t>
            </a:r>
            <a:endParaRPr lang="en-US" dirty="0"/>
          </a:p>
          <a:p>
            <a:pPr lvl="1"/>
            <a:r>
              <a:rPr lang="en-US" i="1" dirty="0"/>
              <a:t>Each Virtual Constellation will have at least two </a:t>
            </a:r>
            <a:r>
              <a:rPr lang="en-US" i="1" dirty="0" smtClean="0">
                <a:solidFill>
                  <a:srgbClr val="FF0000"/>
                </a:solidFill>
              </a:rPr>
              <a:t>and</a:t>
            </a:r>
            <a:r>
              <a:rPr lang="en-US" i="1" dirty="0" smtClean="0"/>
              <a:t> </a:t>
            </a:r>
            <a:r>
              <a:rPr lang="en-US" i="1" dirty="0"/>
              <a:t>no more than three Co-Leads.  Co-Leads </a:t>
            </a:r>
            <a:r>
              <a:rPr lang="en-US" i="1" dirty="0" smtClean="0">
                <a:solidFill>
                  <a:srgbClr val="FF0000"/>
                </a:solidFill>
              </a:rPr>
              <a:t>shall</a:t>
            </a:r>
            <a:r>
              <a:rPr lang="en-US" i="1" dirty="0" smtClean="0"/>
              <a:t> </a:t>
            </a:r>
            <a:r>
              <a:rPr lang="en-US" i="1" dirty="0"/>
              <a:t>be from any interested CEOS Member or Associate Agency.  Every two years, the Co-Leads will be reviewed by the Constellation membership, with a decision to either maintain current leadership or transition to new leadership, as outlined in the CEOS Virtual Constellation Process Paper</a:t>
            </a:r>
            <a:r>
              <a:rPr lang="en-US" dirty="0"/>
              <a:t> </a:t>
            </a:r>
            <a:r>
              <a:rPr lang="en-US" i="1" dirty="0"/>
              <a:t>.</a:t>
            </a:r>
            <a:endParaRPr lang="en-US" dirty="0"/>
          </a:p>
          <a:p>
            <a:pPr marL="0" indent="0">
              <a:buNone/>
            </a:pPr>
            <a:endParaRPr lang="en-US" dirty="0"/>
          </a:p>
        </p:txBody>
      </p:sp>
      <p:sp>
        <p:nvSpPr>
          <p:cNvPr id="4" name="Content Placeholder 3"/>
          <p:cNvSpPr>
            <a:spLocks noGrp="1"/>
          </p:cNvSpPr>
          <p:nvPr>
            <p:ph sz="quarter" idx="11"/>
          </p:nvPr>
        </p:nvSpPr>
        <p:spPr>
          <a:xfrm>
            <a:off x="1828800" y="-1"/>
            <a:ext cx="5715000" cy="1031915"/>
          </a:xfrm>
        </p:spPr>
        <p:txBody>
          <a:bodyPr/>
          <a:lstStyle/>
          <a:p>
            <a:r>
              <a:rPr lang="en-US" sz="2800" i="1" smtClean="0"/>
              <a:t>CEOS Governance and Processes </a:t>
            </a:r>
            <a:r>
              <a:rPr lang="en-US" sz="2800" smtClean="0"/>
              <a:t>Changes</a:t>
            </a:r>
            <a:endParaRPr lang="en-US" sz="2800" dirty="0"/>
          </a:p>
        </p:txBody>
      </p:sp>
    </p:spTree>
    <p:extLst>
      <p:ext uri="{BB962C8B-B14F-4D97-AF65-F5344CB8AC3E}">
        <p14:creationId xmlns:p14="http://schemas.microsoft.com/office/powerpoint/2010/main" val="294066119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3" name="Content Placeholder 2"/>
          <p:cNvSpPr>
            <a:spLocks noGrp="1"/>
          </p:cNvSpPr>
          <p:nvPr>
            <p:ph sz="quarter" idx="10"/>
          </p:nvPr>
        </p:nvSpPr>
        <p:spPr/>
        <p:txBody>
          <a:bodyPr/>
          <a:lstStyle/>
          <a:p>
            <a:pPr marL="0" indent="0">
              <a:buNone/>
            </a:pPr>
            <a:r>
              <a:rPr lang="en-US" dirty="0" smtClean="0"/>
              <a:t>For parity, propose to add the following clause in the Governance and Processes about Working Groups (taken essentially verbatim from the Working Group Process Paper)</a:t>
            </a:r>
          </a:p>
          <a:p>
            <a:r>
              <a:rPr lang="en-US" b="1" i="1" dirty="0"/>
              <a:t>ADD to section on Working Groups:</a:t>
            </a:r>
            <a:endParaRPr lang="en-US" dirty="0"/>
          </a:p>
          <a:p>
            <a:pPr lvl="1"/>
            <a:r>
              <a:rPr lang="en-US" i="1" dirty="0"/>
              <a:t>Each Working Group is led by a Chair and a Vice Chair, with a two-year term for each position.  Additional information on leadership requirements for the Working Groups is detailed in the Working Group Process Paper. </a:t>
            </a:r>
            <a:endParaRPr lang="en-US" dirty="0"/>
          </a:p>
          <a:p>
            <a:endParaRPr lang="en-US" dirty="0"/>
          </a:p>
        </p:txBody>
      </p:sp>
      <p:sp>
        <p:nvSpPr>
          <p:cNvPr id="4" name="Content Placeholder 3"/>
          <p:cNvSpPr>
            <a:spLocks noGrp="1"/>
          </p:cNvSpPr>
          <p:nvPr>
            <p:ph sz="quarter" idx="11"/>
          </p:nvPr>
        </p:nvSpPr>
        <p:spPr/>
        <p:txBody>
          <a:bodyPr/>
          <a:lstStyle/>
          <a:p>
            <a:r>
              <a:rPr lang="en-US" dirty="0" smtClean="0"/>
              <a:t>Extra</a:t>
            </a:r>
            <a:endParaRPr lang="en-US" dirty="0"/>
          </a:p>
        </p:txBody>
      </p:sp>
    </p:spTree>
    <p:extLst>
      <p:ext uri="{BB962C8B-B14F-4D97-AF65-F5344CB8AC3E}">
        <p14:creationId xmlns:p14="http://schemas.microsoft.com/office/powerpoint/2010/main" val="78509338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3" name="Content Placeholder 2"/>
          <p:cNvSpPr>
            <a:spLocks noGrp="1"/>
          </p:cNvSpPr>
          <p:nvPr>
            <p:ph sz="quarter" idx="10"/>
          </p:nvPr>
        </p:nvSpPr>
        <p:spPr/>
        <p:txBody>
          <a:bodyPr/>
          <a:lstStyle/>
          <a:p>
            <a:pPr marL="0" indent="0">
              <a:spcBef>
                <a:spcPts val="0"/>
              </a:spcBef>
              <a:buNone/>
            </a:pPr>
            <a:r>
              <a:rPr lang="en-US" sz="1800" b="1" i="1" dirty="0"/>
              <a:t>ADD to Section 2 - Goals</a:t>
            </a:r>
            <a:r>
              <a:rPr lang="en-US" sz="1800" b="1" i="1" dirty="0" smtClean="0"/>
              <a:t>: Leadership </a:t>
            </a:r>
            <a:r>
              <a:rPr lang="en-US" sz="1800" b="1" i="1" dirty="0"/>
              <a:t>Selection and Criteria   </a:t>
            </a:r>
            <a:endParaRPr lang="en-US" sz="1800" dirty="0"/>
          </a:p>
          <a:p>
            <a:pPr>
              <a:spcBef>
                <a:spcPts val="0"/>
              </a:spcBef>
            </a:pPr>
            <a:r>
              <a:rPr lang="en-US" sz="1600" i="1" dirty="0"/>
              <a:t>Each Constellation will have at least two </a:t>
            </a:r>
            <a:r>
              <a:rPr lang="en-US" sz="1600" i="1" dirty="0">
                <a:solidFill>
                  <a:srgbClr val="FF0000"/>
                </a:solidFill>
              </a:rPr>
              <a:t>and</a:t>
            </a:r>
            <a:r>
              <a:rPr lang="en-US" sz="1600" i="1" dirty="0"/>
              <a:t> no more than three Co-Leads.  Co-Leads </a:t>
            </a:r>
            <a:r>
              <a:rPr lang="en-US" sz="1600" i="1" dirty="0">
                <a:solidFill>
                  <a:srgbClr val="FF0000"/>
                </a:solidFill>
              </a:rPr>
              <a:t>shall</a:t>
            </a:r>
            <a:r>
              <a:rPr lang="en-US" sz="1600" i="1" dirty="0"/>
              <a:t> be from any interested CEOS Member or Associate Agency.  At a minimum, Co-Lead positions will be reviewed biennially by the Constellation membership to ensure appropriate Constellation leadership is maintained and to allow for interested individuals to be considered for Constellation leadership (some Constellations have a set rotation and turnover of Co-Leads detailed in existing Terms of Reference).  The expectation is that any Constellation leadership changes will be staggered to ensure leadership continuity and expertise are optimized.  There are no limits </a:t>
            </a:r>
            <a:r>
              <a:rPr lang="en-US" sz="1600" i="1" dirty="0">
                <a:solidFill>
                  <a:srgbClr val="FF0000"/>
                </a:solidFill>
              </a:rPr>
              <a:t>on</a:t>
            </a:r>
            <a:r>
              <a:rPr lang="en-US" sz="1600" i="1" dirty="0"/>
              <a:t> how long an individual may continue as a Co-Lead as long as they are biennially reviewed and have their agency endorsement.  The decision of Constellation leadership resides with the Constellation but leadership changes must be reported immediately to CEOS leadership (CEOS Chair, SIT Chair, SEO, and Permanent Secretariat) following any </a:t>
            </a:r>
            <a:r>
              <a:rPr lang="en-US" sz="1600" i="1" dirty="0" smtClean="0"/>
              <a:t>decision.</a:t>
            </a:r>
            <a:endParaRPr lang="en-US" sz="1600" dirty="0" smtClean="0"/>
          </a:p>
          <a:p>
            <a:pPr>
              <a:spcBef>
                <a:spcPts val="0"/>
              </a:spcBef>
            </a:pPr>
            <a:endParaRPr lang="en-US" sz="1600" i="1" dirty="0" smtClean="0"/>
          </a:p>
          <a:p>
            <a:pPr>
              <a:spcBef>
                <a:spcPts val="0"/>
              </a:spcBef>
            </a:pPr>
            <a:r>
              <a:rPr lang="en-US" sz="1600" i="1" dirty="0" smtClean="0"/>
              <a:t>Co-Leads </a:t>
            </a:r>
            <a:r>
              <a:rPr lang="en-US" sz="1600" i="1" dirty="0"/>
              <a:t>will be responsible for the implementation of Constellation’s goals, identification of agency support and commitments, and working with the CEOS SIT Chair in addressing CEOS and SIT priorities. Co-Leads should adhere to these basic requirements: </a:t>
            </a:r>
            <a:endParaRPr lang="en-US" sz="1600" dirty="0"/>
          </a:p>
          <a:p>
            <a:pPr lvl="1">
              <a:spcBef>
                <a:spcPts val="0"/>
              </a:spcBef>
            </a:pPr>
            <a:r>
              <a:rPr lang="en-US" sz="1600" i="1" dirty="0" smtClean="0"/>
              <a:t>Nominated </a:t>
            </a:r>
            <a:r>
              <a:rPr lang="en-US" sz="1600" i="1" dirty="0"/>
              <a:t>on an ad hominem basis; the</a:t>
            </a:r>
            <a:r>
              <a:rPr lang="en-US" sz="1600" i="1" dirty="0">
                <a:solidFill>
                  <a:srgbClr val="FF0000"/>
                </a:solidFill>
              </a:rPr>
              <a:t> existing Co-Lead’s agency is </a:t>
            </a:r>
            <a:r>
              <a:rPr lang="en-US" sz="1600" i="1" dirty="0" smtClean="0">
                <a:solidFill>
                  <a:srgbClr val="FF0000"/>
                </a:solidFill>
              </a:rPr>
              <a:t>not </a:t>
            </a:r>
            <a:r>
              <a:rPr lang="en-US" sz="1600" i="1" dirty="0">
                <a:solidFill>
                  <a:srgbClr val="FF0000"/>
                </a:solidFill>
              </a:rPr>
              <a:t>responsible to provide a replacement Co-Lead if its </a:t>
            </a:r>
            <a:r>
              <a:rPr lang="en-US" sz="1600" i="1" dirty="0"/>
              <a:t>respective Co-Lead rotates out.  </a:t>
            </a:r>
            <a:endParaRPr lang="en-US" sz="1600" dirty="0"/>
          </a:p>
          <a:p>
            <a:pPr lvl="1">
              <a:spcBef>
                <a:spcPts val="0"/>
              </a:spcBef>
            </a:pPr>
            <a:r>
              <a:rPr lang="en-US" sz="1600" i="1" dirty="0" smtClean="0">
                <a:solidFill>
                  <a:srgbClr val="FF0000"/>
                </a:solidFill>
              </a:rPr>
              <a:t>Endorsed </a:t>
            </a:r>
            <a:r>
              <a:rPr lang="en-US" sz="1600" i="1" dirty="0">
                <a:solidFill>
                  <a:srgbClr val="FF0000"/>
                </a:solidFill>
              </a:rPr>
              <a:t>biennially  </a:t>
            </a:r>
            <a:r>
              <a:rPr lang="en-US" sz="1600" i="1" dirty="0"/>
              <a:t>from their respective agencies (verbal or written</a:t>
            </a:r>
            <a:r>
              <a:rPr lang="en-US" sz="1600" i="1" dirty="0" smtClean="0"/>
              <a:t>).</a:t>
            </a:r>
            <a:endParaRPr lang="en-US" sz="1600" dirty="0"/>
          </a:p>
          <a:p>
            <a:pPr lvl="1">
              <a:spcBef>
                <a:spcPts val="0"/>
              </a:spcBef>
            </a:pPr>
            <a:r>
              <a:rPr lang="en-US" sz="1600" i="1" dirty="0" smtClean="0"/>
              <a:t>Affiliated </a:t>
            </a:r>
            <a:r>
              <a:rPr lang="en-US" sz="1600" i="1" dirty="0"/>
              <a:t>with a CEOS Member or Associate Agency.</a:t>
            </a:r>
            <a:endParaRPr lang="en-US" sz="1600" dirty="0"/>
          </a:p>
        </p:txBody>
      </p:sp>
      <p:sp>
        <p:nvSpPr>
          <p:cNvPr id="5" name="Content Placeholder 3"/>
          <p:cNvSpPr>
            <a:spLocks noGrp="1"/>
          </p:cNvSpPr>
          <p:nvPr>
            <p:ph sz="quarter" idx="11"/>
          </p:nvPr>
        </p:nvSpPr>
        <p:spPr>
          <a:xfrm>
            <a:off x="1828800" y="-1"/>
            <a:ext cx="5715000" cy="1031915"/>
          </a:xfrm>
        </p:spPr>
        <p:txBody>
          <a:bodyPr/>
          <a:lstStyle/>
          <a:p>
            <a:r>
              <a:rPr lang="en-US" sz="2800" i="1" dirty="0" smtClean="0"/>
              <a:t>CEOS Virtual Constellations Process Paper </a:t>
            </a:r>
            <a:r>
              <a:rPr lang="en-US" sz="2800" dirty="0" smtClean="0"/>
              <a:t>Changes</a:t>
            </a:r>
            <a:endParaRPr lang="en-US" sz="2800" dirty="0"/>
          </a:p>
        </p:txBody>
      </p:sp>
    </p:spTree>
    <p:extLst>
      <p:ext uri="{BB962C8B-B14F-4D97-AF65-F5344CB8AC3E}">
        <p14:creationId xmlns:p14="http://schemas.microsoft.com/office/powerpoint/2010/main" val="83529722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3" name="Content Placeholder 2"/>
          <p:cNvSpPr>
            <a:spLocks noGrp="1"/>
          </p:cNvSpPr>
          <p:nvPr>
            <p:ph sz="quarter" idx="10"/>
          </p:nvPr>
        </p:nvSpPr>
        <p:spPr/>
        <p:txBody>
          <a:bodyPr/>
          <a:lstStyle/>
          <a:p>
            <a:pPr marL="0" indent="0">
              <a:buNone/>
            </a:pPr>
            <a:r>
              <a:rPr lang="en-US" sz="2400" i="1" dirty="0" smtClean="0"/>
              <a:t>Virtual Constellation Process Paper</a:t>
            </a:r>
            <a:r>
              <a:rPr lang="en-US" sz="2400" dirty="0" smtClean="0"/>
              <a:t> was last updated in 2013 and it might be time for a rewrite of the document.</a:t>
            </a:r>
          </a:p>
          <a:p>
            <a:pPr marL="0" indent="0">
              <a:buNone/>
            </a:pPr>
            <a:endParaRPr lang="en-US" sz="2400" i="1" dirty="0"/>
          </a:p>
          <a:p>
            <a:pPr marL="0" indent="0">
              <a:buNone/>
            </a:pPr>
            <a:r>
              <a:rPr lang="en-US" sz="2400" dirty="0" smtClean="0"/>
              <a:t>For presentation to CEOS Plenary, the SIT Chair will submit only those changes to the Process Paper that deal with the SIT-34 action and will therefore not attempt a rewrite of the Paper at this time because the magnitude of changes is too great and likely to involve additional </a:t>
            </a:r>
            <a:r>
              <a:rPr lang="en-US" sz="2400" smtClean="0"/>
              <a:t>significant changes.</a:t>
            </a:r>
            <a:r>
              <a:rPr lang="en-US" sz="2400" i="1" smtClean="0"/>
              <a:t> </a:t>
            </a:r>
            <a:endParaRPr lang="en-US" sz="2400" dirty="0"/>
          </a:p>
          <a:p>
            <a:endParaRPr lang="en-US" sz="2400" dirty="0"/>
          </a:p>
        </p:txBody>
      </p:sp>
      <p:sp>
        <p:nvSpPr>
          <p:cNvPr id="4" name="Content Placeholder 3"/>
          <p:cNvSpPr>
            <a:spLocks noGrp="1"/>
          </p:cNvSpPr>
          <p:nvPr>
            <p:ph sz="quarter" idx="11"/>
          </p:nvPr>
        </p:nvSpPr>
        <p:spPr/>
        <p:txBody>
          <a:bodyPr/>
          <a:lstStyle/>
          <a:p>
            <a:r>
              <a:rPr lang="en-US" dirty="0" smtClean="0"/>
              <a:t>Extra</a:t>
            </a:r>
            <a:endParaRPr lang="en-US" dirty="0"/>
          </a:p>
        </p:txBody>
      </p:sp>
    </p:spTree>
    <p:extLst>
      <p:ext uri="{BB962C8B-B14F-4D97-AF65-F5344CB8AC3E}">
        <p14:creationId xmlns:p14="http://schemas.microsoft.com/office/powerpoint/2010/main" val="112920814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3" name="Content Placeholder 2"/>
          <p:cNvSpPr>
            <a:spLocks noGrp="1"/>
          </p:cNvSpPr>
          <p:nvPr>
            <p:ph sz="quarter" idx="10"/>
          </p:nvPr>
        </p:nvSpPr>
        <p:spPr/>
        <p:txBody>
          <a:bodyPr/>
          <a:lstStyle/>
          <a:p>
            <a:pPr marL="0" indent="0">
              <a:buNone/>
            </a:pPr>
            <a:r>
              <a:rPr lang="en-US" sz="3200" dirty="0" smtClean="0"/>
              <a:t>Proposed </a:t>
            </a:r>
            <a:r>
              <a:rPr lang="en-US" sz="3200" dirty="0" smtClean="0"/>
              <a:t>changes </a:t>
            </a:r>
            <a:r>
              <a:rPr lang="en-US" sz="3200" dirty="0" smtClean="0"/>
              <a:t>to </a:t>
            </a:r>
            <a:r>
              <a:rPr lang="en-US" sz="3200" i="1" dirty="0" smtClean="0"/>
              <a:t>Governance and Processes </a:t>
            </a:r>
            <a:r>
              <a:rPr lang="en-US" sz="3200" dirty="0" smtClean="0"/>
              <a:t>and </a:t>
            </a:r>
            <a:r>
              <a:rPr lang="en-US" sz="3200" i="1" dirty="0" smtClean="0"/>
              <a:t>Virtual Constellations Process </a:t>
            </a:r>
            <a:r>
              <a:rPr lang="en-US" sz="3200" i="1" dirty="0" smtClean="0"/>
              <a:t>Paper, </a:t>
            </a:r>
            <a:r>
              <a:rPr lang="en-US" sz="3200" dirty="0"/>
              <a:t>as presented to CEOS 2019 SIT Technical </a:t>
            </a:r>
            <a:r>
              <a:rPr lang="en-US" sz="3200" dirty="0" smtClean="0"/>
              <a:t>Workshop,</a:t>
            </a:r>
            <a:r>
              <a:rPr lang="en-US" sz="3200" i="1" dirty="0" smtClean="0"/>
              <a:t> </a:t>
            </a:r>
            <a:r>
              <a:rPr lang="en-US" sz="3200" dirty="0" smtClean="0"/>
              <a:t>will be </a:t>
            </a:r>
            <a:r>
              <a:rPr lang="en-US" sz="3200" dirty="0" smtClean="0"/>
              <a:t>shared with CEOS leadership prior to 33</a:t>
            </a:r>
            <a:r>
              <a:rPr lang="en-US" sz="3200" baseline="30000" dirty="0" smtClean="0"/>
              <a:t>rd</a:t>
            </a:r>
            <a:r>
              <a:rPr lang="en-US" sz="3200" dirty="0" smtClean="0"/>
              <a:t> CEOS Plenary for </a:t>
            </a:r>
            <a:r>
              <a:rPr lang="en-US" sz="3200" dirty="0" smtClean="0"/>
              <a:t>endorsement at </a:t>
            </a:r>
            <a:r>
              <a:rPr lang="en-US" sz="3200" dirty="0" smtClean="0"/>
              <a:t>Plenary.</a:t>
            </a:r>
            <a:endParaRPr lang="en-US" sz="3200" dirty="0"/>
          </a:p>
        </p:txBody>
      </p:sp>
      <p:sp>
        <p:nvSpPr>
          <p:cNvPr id="4" name="Content Placeholder 3"/>
          <p:cNvSpPr>
            <a:spLocks noGrp="1"/>
          </p:cNvSpPr>
          <p:nvPr>
            <p:ph sz="quarter" idx="11"/>
          </p:nvPr>
        </p:nvSpPr>
        <p:spPr/>
        <p:txBody>
          <a:bodyPr/>
          <a:lstStyle/>
          <a:p>
            <a:r>
              <a:rPr lang="en-US" dirty="0" smtClean="0"/>
              <a:t>Proposal</a:t>
            </a:r>
            <a:endParaRPr lang="en-US" dirty="0"/>
          </a:p>
        </p:txBody>
      </p:sp>
    </p:spTree>
    <p:extLst>
      <p:ext uri="{BB962C8B-B14F-4D97-AF65-F5344CB8AC3E}">
        <p14:creationId xmlns:p14="http://schemas.microsoft.com/office/powerpoint/2010/main" val="399297339"/>
      </p:ext>
    </p:extLst>
  </p:cSld>
  <p:clrMapOvr>
    <a:masterClrMapping/>
  </p:clrMapOvr>
  <p:transition spd="med"/>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9190</TotalTime>
  <Words>669</Words>
  <Application>Microsoft Office PowerPoint</Application>
  <PresentationFormat>On-screen Show (4:3)</PresentationFormat>
  <Paragraphs>61</Paragraphs>
  <Slides>9</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9</vt:i4>
      </vt:variant>
    </vt:vector>
  </HeadingPairs>
  <TitlesOfParts>
    <vt:vector size="20" baseType="lpstr">
      <vt:lpstr>Arial</vt:lpstr>
      <vt:lpstr>Arial Bold</vt:lpstr>
      <vt:lpstr>Avenir Roman</vt:lpstr>
      <vt:lpstr>Calibri</vt:lpstr>
      <vt:lpstr>Courier New</vt:lpstr>
      <vt:lpstr>Droid Serif</vt:lpstr>
      <vt:lpstr>Helvetica</vt:lpstr>
      <vt:lpstr>Proxima Nova Regular</vt:lpstr>
      <vt:lpstr>Times New Roman</vt:lpstr>
      <vt:lpstr>Wingdings</vt:lpstr>
      <vt:lpstr>Default</vt:lpstr>
      <vt:lpstr>Virtual Constellation Leadership Rotation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188</cp:revision>
  <dcterms:modified xsi:type="dcterms:W3CDTF">2019-09-12T07:28:04Z</dcterms:modified>
</cp:coreProperties>
</file>