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985000" cy="9283700"/>
  <p:embeddedFontLst>
    <p:embeddedFont>
      <p:font typeface="Helvetica Neue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HelveticaNeue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italic.fntdata"/><Relationship Id="rId14" Type="http://schemas.openxmlformats.org/officeDocument/2006/relationships/font" Target="fonts/HelveticaNeue-bold.fntdata"/><Relationship Id="rId16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5655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06438" y="1160463"/>
            <a:ext cx="5572125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/>
          <p:nvPr>
            <p:ph idx="1" type="body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:notes"/>
          <p:cNvSpPr/>
          <p:nvPr>
            <p:ph idx="2" type="sldImg"/>
          </p:nvPr>
        </p:nvSpPr>
        <p:spPr>
          <a:xfrm>
            <a:off x="706438" y="1160463"/>
            <a:ext cx="5572125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/>
          <p:nvPr>
            <p:ph idx="1" type="body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2:notes"/>
          <p:cNvSpPr/>
          <p:nvPr>
            <p:ph idx="2" type="sldImg"/>
          </p:nvPr>
        </p:nvSpPr>
        <p:spPr>
          <a:xfrm>
            <a:off x="706438" y="1160463"/>
            <a:ext cx="5572125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/>
          <p:nvPr>
            <p:ph idx="1" type="body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3:notes"/>
          <p:cNvSpPr/>
          <p:nvPr>
            <p:ph idx="2" type="sldImg"/>
          </p:nvPr>
        </p:nvSpPr>
        <p:spPr>
          <a:xfrm>
            <a:off x="706438" y="1160463"/>
            <a:ext cx="5572125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:notes"/>
          <p:cNvSpPr/>
          <p:nvPr>
            <p:ph idx="2" type="sldImg"/>
          </p:nvPr>
        </p:nvSpPr>
        <p:spPr>
          <a:xfrm>
            <a:off x="706438" y="1160463"/>
            <a:ext cx="5572125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/>
          <p:nvPr>
            <p:ph idx="1" type="body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5:notes"/>
          <p:cNvSpPr/>
          <p:nvPr>
            <p:ph idx="2" type="sldImg"/>
          </p:nvPr>
        </p:nvSpPr>
        <p:spPr>
          <a:xfrm>
            <a:off x="706438" y="1160463"/>
            <a:ext cx="5572125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 txBox="1"/>
          <p:nvPr>
            <p:ph idx="1" type="body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6:notes"/>
          <p:cNvSpPr/>
          <p:nvPr>
            <p:ph idx="2" type="sldImg"/>
          </p:nvPr>
        </p:nvSpPr>
        <p:spPr>
          <a:xfrm>
            <a:off x="706438" y="1160463"/>
            <a:ext cx="5572125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:notes"/>
          <p:cNvSpPr txBox="1"/>
          <p:nvPr>
            <p:ph idx="1" type="body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7:notes"/>
          <p:cNvSpPr/>
          <p:nvPr>
            <p:ph idx="2" type="sldImg"/>
          </p:nvPr>
        </p:nvSpPr>
        <p:spPr>
          <a:xfrm>
            <a:off x="706438" y="1160463"/>
            <a:ext cx="5572125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 txBox="1"/>
          <p:nvPr>
            <p:ph idx="1" type="body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8:notes"/>
          <p:cNvSpPr/>
          <p:nvPr>
            <p:ph idx="2" type="sldImg"/>
          </p:nvPr>
        </p:nvSpPr>
        <p:spPr>
          <a:xfrm>
            <a:off x="706438" y="1160463"/>
            <a:ext cx="5572125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0385" y="1217405"/>
            <a:ext cx="3343875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830386" y="2246635"/>
            <a:ext cx="3741615" cy="210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3">
            <a:alphaModFix/>
          </a:blip>
          <a:srcRect b="0" l="0" r="0"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>
            <p:ph idx="12" type="sldNum"/>
          </p:nvPr>
        </p:nvSpPr>
        <p:spPr>
          <a:xfrm>
            <a:off x="11684000" y="6629403"/>
            <a:ext cx="4064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2" type="body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4"/>
          <p:cNvSpPr txBox="1"/>
          <p:nvPr>
            <p:ph type="title"/>
          </p:nvPr>
        </p:nvSpPr>
        <p:spPr>
          <a:xfrm>
            <a:off x="2403566" y="152400"/>
            <a:ext cx="7733211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12" name="Google Shape;12;p1"/>
            <p:cNvPicPr preferRelativeResize="0"/>
            <p:nvPr/>
          </p:nvPicPr>
          <p:blipFill rotWithShape="1">
            <a:blip r:embed="rId2">
              <a:alphaModFix/>
            </a:blip>
            <a:srcRect b="0" l="0" r="17922" t="0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2">
              <a:alphaModFix/>
            </a:blip>
            <a:srcRect b="0" l="58457" r="0" t="0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"/>
          <p:cNvSpPr/>
          <p:nvPr/>
        </p:nvSpPr>
        <p:spPr>
          <a:xfrm>
            <a:off x="101600" y="6629401"/>
            <a:ext cx="31496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 Technical Workshop September 9-12, 2019</a:t>
            </a:r>
            <a:endParaRPr b="0" i="1" sz="11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ted.europa.eu/TED/notice/udl?uri=TED:NOTICE:299285-2019:HTML:EN:HTML&amp;tabId=1&amp;tabLang=en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407399" y="3830737"/>
            <a:ext cx="6491422" cy="2212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Osamu Ochiai &amp; Stephen Ward: CEOS lead &amp; alternate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CEOS 2019 SIT Technical Workshop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Session and Agenda Item 6.1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Fairbanks, Alaska, USA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11 – 12 September 2019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" name="Google Shape;40;p5"/>
          <p:cNvSpPr txBox="1"/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GFOI-SDCG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idx="1" type="body"/>
          </p:nvPr>
        </p:nvSpPr>
        <p:spPr>
          <a:xfrm>
            <a:off x="182583" y="1629859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Leads agreed GFOI to continue to be identified as GEO Flagship and in the GEO WP</a:t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Norwegian initiative to offer commercial hi-res data for forest monitoring</a:t>
            </a:r>
            <a:endParaRPr/>
          </a:p>
          <a:p>
            <a:pPr indent="-311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Tenders closed 5 Aug –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link</a:t>
            </a:r>
            <a:endParaRPr/>
          </a:p>
          <a:p>
            <a:pPr indent="-311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$US50mn</a:t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/>
              <a:t>Next LT meeting at UNFCCC SEC</a:t>
            </a:r>
            <a:endParaRPr/>
          </a:p>
          <a:p>
            <a:pPr indent="-311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Relevant to Convention Engagement Strategy (Aus-SIT, EC)</a:t>
            </a:r>
            <a:endParaRPr/>
          </a:p>
          <a:p>
            <a:pPr indent="-311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Role of GFOI in global stocktake</a:t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/>
              <a:t>SilvaCarbon/USGS/USAid volunteered new Data Component Manager(s)</a:t>
            </a:r>
            <a:endParaRPr/>
          </a:p>
          <a:p>
            <a:pPr indent="-311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Vacant last 2 years</a:t>
            </a:r>
            <a:endParaRPr/>
          </a:p>
          <a:p>
            <a:pPr indent="-311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Chris Barber (space - USGS/EDC), Sara Geoking (insitu - USFS)</a:t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 txBox="1"/>
          <p:nvPr>
            <p:ph idx="2" type="body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GFOI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 txBox="1"/>
          <p:nvPr>
            <p:ph idx="4294967295" type="sldNum"/>
          </p:nvPr>
        </p:nvSpPr>
        <p:spPr>
          <a:xfrm>
            <a:off x="9652000" y="6546850"/>
            <a:ext cx="25400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idx="1" type="body"/>
          </p:nvPr>
        </p:nvSpPr>
        <p:spPr>
          <a:xfrm>
            <a:off x="182583" y="1629859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Continued emphasis on Capacity Building aspects &amp; country engagement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Baseline space data somewhat taken for granted</a:t>
            </a:r>
            <a:endParaRPr/>
          </a:p>
          <a:p>
            <a:pPr indent="-311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Continued pressure to assure GFOI advocates for free and open &amp; CEOS data</a:t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/>
              <a:t>Reduced cadence of engagement possible for CEOS with global baseline satisfied</a:t>
            </a:r>
            <a:endParaRPr/>
          </a:p>
          <a:p>
            <a:pPr indent="-311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SDCG still has plenty ideas of mutual benefit</a:t>
            </a:r>
            <a:endParaRPr/>
          </a:p>
          <a:p>
            <a:pPr indent="-184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/>
              <a:t>Registry of Tools being developed to simplify advice to GFOI countries</a:t>
            </a:r>
            <a:endParaRPr/>
          </a:p>
          <a:p>
            <a:pPr indent="-311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CEOS agencies and partners welcome to submit their preferred systems</a:t>
            </a:r>
            <a:endParaRPr/>
          </a:p>
          <a:p>
            <a:pPr indent="-311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Thus far only INPE, EC/JRC and SEO (COVE, ODC) have done so</a:t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GFOI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 txBox="1"/>
          <p:nvPr>
            <p:ph idx="4294967295" type="sldNum"/>
          </p:nvPr>
        </p:nvSpPr>
        <p:spPr>
          <a:xfrm>
            <a:off x="9652000" y="6546850"/>
            <a:ext cx="25400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idx="1" type="body"/>
          </p:nvPr>
        </p:nvSpPr>
        <p:spPr>
          <a:xfrm>
            <a:off x="182583" y="1629859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Reduced agency attendance through personnel changes, budgets, natural evolution</a:t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Work Plan updated to reflect slimmer profile</a:t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Continued focus on the core business of assurance of data suitable for annual NFMS reporting</a:t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Healthy supply allows time to focus on additional value</a:t>
            </a:r>
            <a:endParaRPr/>
          </a:p>
          <a:p>
            <a:pPr indent="-311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data access, formats, ARD</a:t>
            </a:r>
            <a:endParaRPr/>
          </a:p>
          <a:p>
            <a:pPr indent="-311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support to LSI-VC on ARD pilots with thematic communities</a:t>
            </a:r>
            <a:endParaRPr/>
          </a:p>
          <a:p>
            <a:pPr indent="-311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working with FAO to link their SEPAL with Open Data Cube (Digital Earth Africa)</a:t>
            </a:r>
            <a:endParaRPr/>
          </a:p>
          <a:p>
            <a:pPr indent="-311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working through new USGS Co-chair (Chris Barber) to SilvaCarbon (eg ARD feedback)</a:t>
            </a:r>
            <a:endParaRPr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184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184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60" name="Google Shape;60;p8"/>
          <p:cNvSpPr txBox="1"/>
          <p:nvPr>
            <p:ph idx="2" type="body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SDCG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61" name="Google Shape;61;p8"/>
          <p:cNvSpPr txBox="1"/>
          <p:nvPr>
            <p:ph idx="4294967295" type="sldNum"/>
          </p:nvPr>
        </p:nvSpPr>
        <p:spPr>
          <a:xfrm>
            <a:off x="9652000" y="6546850"/>
            <a:ext cx="25400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>
            <p:ph idx="2" type="body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SDCG WP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67" name="Google Shape;67;p9"/>
          <p:cNvSpPr txBox="1"/>
          <p:nvPr>
            <p:ph idx="4294967295" type="sldNum"/>
          </p:nvPr>
        </p:nvSpPr>
        <p:spPr>
          <a:xfrm>
            <a:off x="9652000" y="6546850"/>
            <a:ext cx="25400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3976"/>
            <a:ext cx="12192000" cy="3650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idx="2" type="body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SDCG WP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74" name="Google Shape;74;p10"/>
          <p:cNvSpPr txBox="1"/>
          <p:nvPr>
            <p:ph idx="4294967295" type="sldNum"/>
          </p:nvPr>
        </p:nvSpPr>
        <p:spPr>
          <a:xfrm>
            <a:off x="9652000" y="6546850"/>
            <a:ext cx="25400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  <p:pic>
        <p:nvPicPr>
          <p:cNvPr id="75" name="Google Shape;7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8602"/>
            <a:ext cx="12192000" cy="3640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182583" y="1629859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Anchorage meeting revisited and reaffirmed conclusions of 2018 joint LSI/SDCG/GEOGLAM meeting in Ispra – SDCG AHT proposes to become thematic subgroup within LSI-VC</a:t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Participation on Forest &amp; Biomass Issues still needed from CEOS agencies – send specialists</a:t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Biomass has otherwise no formal home in CEOS structure. Within WGCV/LPV there is a CEOS Biomass Protocol team. There is an informal multi-mission group on Biomass mission validation (mainly NASA &amp; ESA). Worth discussing whether those agencies see value in more formal CEOS engagement. Biomass links to GHG Roadmap and Global Stocktakes a worthy goal. </a:t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Meanwhile … seeking action for NASA and ESA to nominate a working contact to engage with Aus SIT Chair team (and SDCG) on their proposed Carbon and Biomass Thread</a:t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Biomass validation workshop – maybe Brisbane, likely 4-5  March 2020</a:t>
            </a:r>
            <a:endParaRPr/>
          </a:p>
          <a:p>
            <a:pPr indent="-184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 txBox="1"/>
          <p:nvPr>
            <p:ph idx="2" type="body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Issues for CEOS 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82" name="Google Shape;82;p11"/>
          <p:cNvSpPr txBox="1"/>
          <p:nvPr>
            <p:ph idx="4294967295" type="sldNum"/>
          </p:nvPr>
        </p:nvSpPr>
        <p:spPr>
          <a:xfrm>
            <a:off x="9652000" y="6546850"/>
            <a:ext cx="25400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idx="4294967295" type="sldNum"/>
          </p:nvPr>
        </p:nvSpPr>
        <p:spPr>
          <a:xfrm>
            <a:off x="11785600" y="6629400"/>
            <a:ext cx="406400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‹#›</a:t>
            </a:fld>
            <a:endParaRPr>
              <a:solidFill>
                <a:srgbClr val="1F497D"/>
              </a:solidFill>
            </a:endParaRPr>
          </a:p>
        </p:txBody>
      </p:sp>
      <p:pic>
        <p:nvPicPr>
          <p:cNvPr id="88" name="Google Shape;88;p12"/>
          <p:cNvPicPr preferRelativeResize="0"/>
          <p:nvPr/>
        </p:nvPicPr>
        <p:blipFill rotWithShape="1">
          <a:blip r:embed="rId3">
            <a:alphaModFix/>
          </a:blip>
          <a:srcRect b="25385" l="0" r="0" t="4555"/>
          <a:stretch/>
        </p:blipFill>
        <p:spPr>
          <a:xfrm>
            <a:off x="0" y="1257301"/>
            <a:ext cx="12192000" cy="567343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 txBox="1"/>
          <p:nvPr/>
        </p:nvSpPr>
        <p:spPr>
          <a:xfrm>
            <a:off x="3086100" y="1769919"/>
            <a:ext cx="8001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3200"/>
              <a:buFont typeface="Arial"/>
              <a:buNone/>
            </a:pPr>
            <a:r>
              <a:rPr b="0" i="1" lang="en-US" sz="3200" u="none" cap="none" strike="noStrike">
                <a:solidFill>
                  <a:srgbClr val="DAE5F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 b="0" i="1" sz="3200" u="none" cap="none" strike="noStrike">
              <a:solidFill>
                <a:srgbClr val="DAE5F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0" name="Google Shape;9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9609" y="72725"/>
            <a:ext cx="4851583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