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1" r:id="rId1"/>
  </p:sldMasterIdLst>
  <p:notesMasterIdLst>
    <p:notesMasterId r:id="rId11"/>
  </p:notesMasterIdLst>
  <p:sldIdLst>
    <p:sldId id="256" r:id="rId2"/>
    <p:sldId id="258" r:id="rId3"/>
    <p:sldId id="264" r:id="rId4"/>
    <p:sldId id="265" r:id="rId5"/>
    <p:sldId id="259" r:id="rId6"/>
    <p:sldId id="260" r:id="rId7"/>
    <p:sldId id="261" r:id="rId8"/>
    <p:sldId id="262" r:id="rId9"/>
    <p:sldId id="263" r:id="rId10"/>
  </p:sldIdLst>
  <p:sldSz cx="12192000" cy="6858000"/>
  <p:notesSz cx="6985000" cy="92837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elvetica Neue" panose="020B060007020508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>
      <p:cViewPr varScale="1">
        <p:scale>
          <a:sx n="75" d="100"/>
          <a:sy n="75" d="100"/>
        </p:scale>
        <p:origin x="3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55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50" tIns="46475" rIns="92950" bIns="464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30385" y="2492915"/>
            <a:ext cx="10363200" cy="72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30386" y="3847065"/>
            <a:ext cx="5961633" cy="221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385" y="1217405"/>
            <a:ext cx="3343875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/>
        </p:nvSpPr>
        <p:spPr>
          <a:xfrm>
            <a:off x="830386" y="2246635"/>
            <a:ext cx="3741615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pic>
        <p:nvPicPr>
          <p:cNvPr id="23" name="Google Shape;23;p2"/>
          <p:cNvPicPr preferRelativeResize="0"/>
          <p:nvPr/>
        </p:nvPicPr>
        <p:blipFill rotWithShape="1">
          <a:blip r:embed="rId3">
            <a:alphaModFix/>
          </a:blip>
          <a:srcRect t="24395"/>
          <a:stretch/>
        </p:blipFill>
        <p:spPr>
          <a:xfrm>
            <a:off x="0" y="-68240"/>
            <a:ext cx="12192000" cy="692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/>
          </a:p>
        </p:txBody>
      </p:sp>
      <p:sp>
        <p:nvSpPr>
          <p:cNvPr id="26" name="Google Shape;26;p2"/>
          <p:cNvSpPr txBox="1"/>
          <p:nvPr/>
        </p:nvSpPr>
        <p:spPr>
          <a:xfrm>
            <a:off x="622789" y="2514600"/>
            <a:ext cx="5746243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>
            <a:spLocks noGrp="1"/>
          </p:cNvSpPr>
          <p:nvPr>
            <p:ph type="sldNum" idx="12"/>
          </p:nvPr>
        </p:nvSpPr>
        <p:spPr>
          <a:xfrm>
            <a:off x="11684000" y="6629403"/>
            <a:ext cx="4064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1100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166255" y="1402773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2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0256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2403566" y="152400"/>
            <a:ext cx="773321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652000" y="6546852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" name="Google Shape;11;p1"/>
          <p:cNvGrpSpPr/>
          <p:nvPr/>
        </p:nvGrpSpPr>
        <p:grpSpPr>
          <a:xfrm>
            <a:off x="0" y="0"/>
            <a:ext cx="12192000" cy="1266667"/>
            <a:chOff x="0" y="1156447"/>
            <a:chExt cx="12192000" cy="1266667"/>
          </a:xfrm>
        </p:grpSpPr>
        <p:pic>
          <p:nvPicPr>
            <p:cNvPr id="12" name="Google Shape;12;p1"/>
            <p:cNvPicPr preferRelativeResize="0"/>
            <p:nvPr/>
          </p:nvPicPr>
          <p:blipFill rotWithShape="1">
            <a:blip r:embed="rId6">
              <a:alphaModFix/>
            </a:blip>
            <a:srcRect r="17922"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1"/>
            <p:cNvPicPr preferRelativeResize="0"/>
            <p:nvPr/>
          </p:nvPicPr>
          <p:blipFill rotWithShape="1">
            <a:blip r:embed="rId6">
              <a:alphaModFix/>
            </a:blip>
            <a:srcRect l="58457"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1"/>
          <p:cNvSpPr/>
          <p:nvPr/>
        </p:nvSpPr>
        <p:spPr>
          <a:xfrm>
            <a:off x="101600" y="6629401"/>
            <a:ext cx="31496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 Technical Workshop September 9-12, 2019</a:t>
            </a:r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407399" y="3830737"/>
            <a:ext cx="6491422" cy="221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Osamu Ochiai &amp; Stephen Ward: CEOS lead &amp; alternate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CEOS 2019 SIT Technical Workshop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Session and Agenda Item 6.1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Fairbanks, Alaska, USA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>
                <a:latin typeface="Helvetica Neue"/>
                <a:ea typeface="Helvetica Neue"/>
                <a:cs typeface="Helvetica Neue"/>
                <a:sym typeface="Helvetica Neue"/>
              </a:rPr>
              <a:t>11 – 12 September 2019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" name="Google Shape;40;p5"/>
          <p:cNvSpPr txBox="1"/>
          <p:nvPr/>
        </p:nvSpPr>
        <p:spPr>
          <a:xfrm>
            <a:off x="622789" y="2514600"/>
            <a:ext cx="5746243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GFOI-SDCG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173182" y="1282725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spcBef>
                <a:spcPts val="0"/>
              </a:spcBef>
            </a:pPr>
            <a:r>
              <a:rPr lang="en-US" sz="2400" dirty="0"/>
              <a:t>The Global Forest Observations Initiative (GFOI) is an informal partnership to help coordinate international support to developing countries on forest monitoring and greenhouse gas (GHG) accounting for REDD+ and related activities. </a:t>
            </a:r>
          </a:p>
          <a:p>
            <a:pPr marL="342900" indent="-342900">
              <a:spcBef>
                <a:spcPts val="0"/>
              </a:spcBef>
            </a:pPr>
            <a:endParaRPr lang="en-US" altLang="ja-JP" sz="2400" dirty="0"/>
          </a:p>
          <a:p>
            <a:pPr marL="342900" indent="-342900">
              <a:spcBef>
                <a:spcPts val="0"/>
              </a:spcBef>
            </a:pPr>
            <a:r>
              <a:rPr lang="en-US" altLang="ja-JP" sz="2400" dirty="0"/>
              <a:t>One of GEO Flagships since 2011</a:t>
            </a:r>
          </a:p>
          <a:p>
            <a:pPr marL="342900" indent="-342900">
              <a:spcBef>
                <a:spcPts val="0"/>
              </a:spcBef>
            </a:pPr>
            <a:endParaRPr lang="en-US" sz="2400" dirty="0"/>
          </a:p>
          <a:p>
            <a:pPr marL="342900" indent="-342900">
              <a:spcBef>
                <a:spcPts val="0"/>
              </a:spcBef>
            </a:pPr>
            <a:r>
              <a:rPr lang="en-US" sz="2400" dirty="0"/>
              <a:t>Phase 2 has continued emphasis on Capacity Building aspects &amp; country engagement</a:t>
            </a:r>
            <a:r>
              <a:rPr lang="ja-JP" altLang="en-US" sz="2400"/>
              <a:t> </a:t>
            </a:r>
            <a:r>
              <a:rPr lang="en-US" altLang="ja-JP" sz="2400" dirty="0"/>
              <a:t>to develop NFMS and MRV</a:t>
            </a: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sz="2400" dirty="0"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 sz="2400" dirty="0"/>
              <a:t>GFOI-UNFCCC meeting in Bonn September 24-25 for discussing “Policy Mandate” associated with Paris Agreement (i.e. NDC, Global </a:t>
            </a:r>
            <a:r>
              <a:rPr lang="en-US" sz="2400" dirty="0" err="1"/>
              <a:t>Stocktake</a:t>
            </a:r>
            <a:r>
              <a:rPr lang="en-US" sz="2400" dirty="0"/>
              <a:t>) </a:t>
            </a:r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endParaRPr lang="en-US" sz="2400" dirty="0"/>
          </a:p>
          <a:p>
            <a:pPr marL="342900" lvl="0" indent="-342900"/>
            <a:r>
              <a:rPr lang="en-US" sz="2400" dirty="0"/>
              <a:t>GFOI Plenary will be at FAO in Rome, 9-13 March 2020, CEOS is one of Organizing members</a:t>
            </a:r>
          </a:p>
          <a:p>
            <a:pPr marL="342900" lvl="0" indent="-215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 sz="2400" dirty="0"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GFOI</a:t>
            </a:r>
            <a:endParaRPr dirty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4294967295"/>
          </p:nvPr>
        </p:nvSpPr>
        <p:spPr>
          <a:xfrm>
            <a:off x="9652000" y="6546850"/>
            <a:ext cx="25400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2</a:t>
            </a:fld>
            <a:endParaRPr>
              <a:solidFill>
                <a:srgbClr val="00256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913C5D5-149C-4DB6-97A4-9DBAED11B3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3AAB3AF-3353-4059-AEB4-2EA0B0BB2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275773"/>
            <a:ext cx="5317067" cy="5101935"/>
          </a:xfrm>
        </p:spPr>
        <p:txBody>
          <a:bodyPr/>
          <a:lstStyle/>
          <a:p>
            <a:r>
              <a:rPr kumimoji="1" lang="en-US" altLang="ja-JP" dirty="0"/>
              <a:t>GFOI Lead Team</a:t>
            </a:r>
          </a:p>
          <a:p>
            <a:pPr lvl="1"/>
            <a:r>
              <a:rPr kumimoji="1" lang="en-US" altLang="ja-JP" dirty="0"/>
              <a:t>Australia, CEOS, ESA, FAO, Germany, Norway, UK, US and the World Bank</a:t>
            </a:r>
          </a:p>
          <a:p>
            <a:r>
              <a:rPr kumimoji="1" lang="en-US" altLang="ja-JP" dirty="0"/>
              <a:t>GFOI Office (FAO)</a:t>
            </a:r>
          </a:p>
          <a:p>
            <a:r>
              <a:rPr kumimoji="1" lang="en-US" altLang="ja-JP" dirty="0"/>
              <a:t>4 Components</a:t>
            </a:r>
          </a:p>
          <a:p>
            <a:pPr lvl="1"/>
            <a:r>
              <a:rPr kumimoji="1" lang="en-US" altLang="ja-JP" dirty="0"/>
              <a:t>Capacity Building (FAO and </a:t>
            </a:r>
            <a:r>
              <a:rPr kumimoji="1" lang="en-US" altLang="ja-JP" dirty="0" err="1"/>
              <a:t>SilvaCarbon</a:t>
            </a:r>
            <a:r>
              <a:rPr kumimoji="1" lang="en-US" altLang="ja-JP" dirty="0"/>
              <a:t>)</a:t>
            </a:r>
          </a:p>
          <a:p>
            <a:pPr lvl="1"/>
            <a:r>
              <a:rPr kumimoji="1" lang="en-US" altLang="ja-JP" dirty="0"/>
              <a:t>MGD (Australia)</a:t>
            </a:r>
          </a:p>
          <a:p>
            <a:pPr lvl="1"/>
            <a:r>
              <a:rPr kumimoji="1" lang="en-US" altLang="ja-JP" dirty="0"/>
              <a:t>R&amp;D (ESA)</a:t>
            </a:r>
          </a:p>
          <a:p>
            <a:pPr lvl="1"/>
            <a:r>
              <a:rPr kumimoji="1" lang="en-US" altLang="ja-JP" dirty="0"/>
              <a:t>Data (CEOS, FAO and the World Bank)</a:t>
            </a:r>
          </a:p>
          <a:p>
            <a:r>
              <a:rPr kumimoji="1" lang="en-US" altLang="ja-JP" dirty="0" err="1"/>
              <a:t>SilvaCarbon</a:t>
            </a:r>
            <a:r>
              <a:rPr kumimoji="1" lang="en-US" altLang="ja-JP" dirty="0"/>
              <a:t>/USGS/</a:t>
            </a:r>
            <a:r>
              <a:rPr kumimoji="1" lang="en-US" altLang="ja-JP" dirty="0" err="1"/>
              <a:t>USAid</a:t>
            </a:r>
            <a:r>
              <a:rPr kumimoji="1" lang="en-US" altLang="ja-JP" dirty="0"/>
              <a:t> volunteered new Data Component Manager(s)</a:t>
            </a:r>
          </a:p>
          <a:p>
            <a:pPr lvl="1"/>
            <a:r>
              <a:rPr kumimoji="1" lang="en-US" altLang="ja-JP" dirty="0"/>
              <a:t>Chris Barber (space - USGS/EDC), Sara </a:t>
            </a:r>
            <a:r>
              <a:rPr kumimoji="1" lang="en-US" altLang="ja-JP" dirty="0" err="1"/>
              <a:t>Geoking</a:t>
            </a:r>
            <a:r>
              <a:rPr kumimoji="1" lang="en-US" altLang="ja-JP" dirty="0"/>
              <a:t> (</a:t>
            </a:r>
            <a:r>
              <a:rPr kumimoji="1" lang="en-US" altLang="ja-JP" dirty="0" err="1"/>
              <a:t>insitu</a:t>
            </a:r>
            <a:r>
              <a:rPr kumimoji="1" lang="en-US" altLang="ja-JP" dirty="0"/>
              <a:t> - USFS)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FA0E347-F457-430B-A755-4449E42A08D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kumimoji="1" lang="en-US" altLang="ja-JP" dirty="0"/>
              <a:t>GFOI</a:t>
            </a:r>
            <a:endParaRPr kumimoji="1" lang="ja-JP" alt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493C914-3D32-4BD6-BE5E-5311A52007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067" y="1818746"/>
            <a:ext cx="6773333" cy="4421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52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FB8080F-5DE4-455D-B8C0-BC1D0AF8FB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3B8A7E-B59B-48FA-AE64-5141173B3A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2400" dirty="0"/>
              <a:t>Data Component – current activities</a:t>
            </a:r>
          </a:p>
          <a:p>
            <a:pPr lvl="1"/>
            <a:r>
              <a:rPr kumimoji="1" lang="en-US" altLang="ja-JP" sz="2400" dirty="0"/>
              <a:t>Registry of Tools</a:t>
            </a:r>
          </a:p>
          <a:p>
            <a:pPr lvl="2"/>
            <a:r>
              <a:rPr kumimoji="1" lang="en-US" altLang="ja-JP" sz="2400" dirty="0"/>
              <a:t>34 tools registered – CALM level 6 (</a:t>
            </a:r>
            <a:r>
              <a:rPr lang="en-US" altLang="ja-JP" sz="2400" dirty="0"/>
              <a:t>INPE, EC/JRC and SEO (COVE, ODC)) </a:t>
            </a:r>
          </a:p>
          <a:p>
            <a:pPr lvl="2"/>
            <a:r>
              <a:rPr lang="en-US" altLang="ja-JP" sz="2400" dirty="0"/>
              <a:t>CEOS agencies and partners welcome to submit their preferred systems</a:t>
            </a:r>
            <a:endParaRPr kumimoji="1" lang="en-US" altLang="ja-JP" sz="2400" dirty="0"/>
          </a:p>
          <a:p>
            <a:pPr lvl="1"/>
            <a:r>
              <a:rPr kumimoji="1" lang="en-US" altLang="ja-JP" sz="2400" dirty="0"/>
              <a:t>EO data acquisition and availability (SDCG)</a:t>
            </a:r>
          </a:p>
          <a:p>
            <a:pPr lvl="2"/>
            <a:r>
              <a:rPr kumimoji="1" lang="en-US" altLang="ja-JP" sz="2400" dirty="0"/>
              <a:t>Baseline space data somewhat taken for granted but need to assure GFOI advocates for free and open &amp; CEOS data</a:t>
            </a:r>
          </a:p>
          <a:p>
            <a:pPr lvl="2"/>
            <a:r>
              <a:rPr kumimoji="1" lang="en-US" altLang="ja-JP" sz="2400" dirty="0"/>
              <a:t>SDCG still has plenty ideas of </a:t>
            </a:r>
            <a:r>
              <a:rPr kumimoji="1" lang="en-US" altLang="ja-JP" sz="2400"/>
              <a:t>mutual benefit</a:t>
            </a:r>
          </a:p>
          <a:p>
            <a:pPr lvl="1"/>
            <a:r>
              <a:rPr kumimoji="1" lang="en-US" altLang="ja-JP" sz="2400"/>
              <a:t>Ground </a:t>
            </a:r>
            <a:r>
              <a:rPr kumimoji="1" lang="en-US" altLang="ja-JP" sz="2400" dirty="0"/>
              <a:t>data review</a:t>
            </a:r>
          </a:p>
          <a:p>
            <a:pPr lvl="2"/>
            <a:r>
              <a:rPr kumimoji="1" lang="en-US" altLang="ja-JP" sz="2400" dirty="0"/>
              <a:t>To be Planned</a:t>
            </a:r>
          </a:p>
          <a:p>
            <a:pPr lvl="1"/>
            <a:r>
              <a:rPr kumimoji="1" lang="en-US" altLang="ja-JP" sz="2400" dirty="0"/>
              <a:t>Action panel integration</a:t>
            </a:r>
          </a:p>
          <a:p>
            <a:pPr lvl="2"/>
            <a:r>
              <a:rPr kumimoji="1" lang="en-US" altLang="ja-JP" sz="2400" dirty="0"/>
              <a:t>To be Planned</a:t>
            </a:r>
          </a:p>
          <a:p>
            <a:pPr lvl="1"/>
            <a:endParaRPr kumimoji="1" lang="en-US" altLang="ja-JP" sz="2400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65C5017-59F2-4F1B-ADEA-80CAE05F581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kumimoji="1" lang="en-US" altLang="ja-JP" dirty="0"/>
              <a:t>GFOI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4669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182583" y="1629859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/>
              <a:t>Reduced agency attendance through personnel changes, budgets, natural evolution</a:t>
            </a:r>
            <a:endParaRPr/>
          </a:p>
          <a:p>
            <a:pPr marL="342900" lvl="0" indent="-215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/>
              <a:t>Work Plan updated to reflect slimmer profile</a:t>
            </a:r>
            <a:endParaRPr/>
          </a:p>
          <a:p>
            <a:pPr marL="342900" lvl="0" indent="-215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/>
              <a:t>Continued focus on the core business of assurance of data suitable for annual NFMS reporting</a:t>
            </a:r>
            <a:endParaRPr/>
          </a:p>
          <a:p>
            <a:pPr marL="342900" lvl="0" indent="-215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/>
              <a:t>Healthy supply allows time to focus on additional value</a:t>
            </a:r>
            <a:endParaRPr/>
          </a:p>
          <a:p>
            <a:pPr marL="768927" lvl="1" indent="-311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Char char="-"/>
            </a:pPr>
            <a:r>
              <a:rPr lang="en-US"/>
              <a:t>data access, formats, ARD</a:t>
            </a:r>
            <a:endParaRPr/>
          </a:p>
          <a:p>
            <a:pPr marL="768927" lvl="1" indent="-311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Char char="-"/>
            </a:pPr>
            <a:r>
              <a:rPr lang="en-US"/>
              <a:t>support to LSI-VC on ARD pilots with thematic communities</a:t>
            </a:r>
            <a:endParaRPr/>
          </a:p>
          <a:p>
            <a:pPr marL="768927" lvl="1" indent="-311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Char char="-"/>
            </a:pPr>
            <a:r>
              <a:rPr lang="en-US"/>
              <a:t>working with FAO to link their SEPAL with Open Data Cube (Digital Earth Africa)</a:t>
            </a:r>
            <a:endParaRPr/>
          </a:p>
          <a:p>
            <a:pPr marL="768927" lvl="1" indent="-311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Char char="-"/>
            </a:pPr>
            <a:r>
              <a:rPr lang="en-US"/>
              <a:t>working through new USGS Co-chair (Chris Barber) to SilvaCarbon (eg ARD feedback)</a:t>
            </a:r>
            <a:endParaRPr/>
          </a:p>
          <a:p>
            <a:pPr marL="457200" lvl="1" indent="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/>
          </a:p>
          <a:p>
            <a:pPr marL="768927" lvl="1" indent="-184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None/>
            </a:pPr>
            <a:endParaRPr/>
          </a:p>
          <a:p>
            <a:pPr marL="768927" lvl="1" indent="-184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None/>
            </a:pPr>
            <a:endParaRPr/>
          </a:p>
          <a:p>
            <a:pPr marL="342900" lvl="0" indent="-215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/>
          </a:p>
          <a:p>
            <a:pPr marL="342900" lvl="0" indent="-215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SDCG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4294967295"/>
          </p:nvPr>
        </p:nvSpPr>
        <p:spPr>
          <a:xfrm>
            <a:off x="9652000" y="6546850"/>
            <a:ext cx="25400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5</a:t>
            </a:fld>
            <a:endParaRPr>
              <a:solidFill>
                <a:srgbClr val="00256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SDCG WP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4294967295"/>
          </p:nvPr>
        </p:nvSpPr>
        <p:spPr>
          <a:xfrm>
            <a:off x="9652000" y="6546850"/>
            <a:ext cx="25400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6</a:t>
            </a:fld>
            <a:endParaRPr>
              <a:solidFill>
                <a:srgbClr val="002569"/>
              </a:solidFill>
            </a:endParaRPr>
          </a:p>
        </p:txBody>
      </p:sp>
      <p:pic>
        <p:nvPicPr>
          <p:cNvPr id="68" name="Google Shape;6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03976"/>
            <a:ext cx="12192000" cy="3650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body" idx="2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SDCG WP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4294967295"/>
          </p:nvPr>
        </p:nvSpPr>
        <p:spPr>
          <a:xfrm>
            <a:off x="9652000" y="6546850"/>
            <a:ext cx="25400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7</a:t>
            </a:fld>
            <a:endParaRPr>
              <a:solidFill>
                <a:srgbClr val="002569"/>
              </a:solidFill>
            </a:endParaRPr>
          </a:p>
        </p:txBody>
      </p:sp>
      <p:pic>
        <p:nvPicPr>
          <p:cNvPr id="75" name="Google Shape;7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08602"/>
            <a:ext cx="12192000" cy="3640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182583" y="1629859"/>
            <a:ext cx="11845636" cy="51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/>
              <a:t>Anchorage meeting revisited and reaffirmed conclusions of 2018 joint LSI/SDCG/GEOGLAM meeting in Ispra – SDCG AHT proposes to become thematic subgroup within LSI-VC</a:t>
            </a:r>
            <a:endParaRPr/>
          </a:p>
          <a:p>
            <a:pPr marL="342900" lvl="0" indent="-215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/>
              <a:t>Participation on Forest &amp; Biomass Issues still needed from CEOS agencies – send specialists</a:t>
            </a:r>
            <a:endParaRPr/>
          </a:p>
          <a:p>
            <a:pPr marL="342900" lvl="0" indent="-215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/>
              <a:t>Biomass has otherwise no formal home in CEOS structure. Within WGCV/LPV there is a CEOS Biomass Protocol team. There is an informal multi-mission group on Biomass mission validation (mainly NASA &amp; ESA). Worth discussing whether those agencies see value in more formal CEOS engagement. Biomass links to GHG Roadmap and Global Stocktakes a worthy goal. </a:t>
            </a:r>
            <a:endParaRPr/>
          </a:p>
          <a:p>
            <a:pPr marL="342900" lvl="0" indent="-215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/>
              <a:t>Meanwhile … seeking action for NASA and ESA to nominate a working contact to engage with Aus SIT Chair team (and SDCG) on their proposed Carbon and Biomass Thread</a:t>
            </a:r>
            <a:endParaRPr/>
          </a:p>
          <a:p>
            <a:pPr marL="342900" lvl="0" indent="-215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</a:pPr>
            <a:r>
              <a:rPr lang="en-US"/>
              <a:t>Biomass validation workshop – maybe Brisbane, likely 4-5  March 2020</a:t>
            </a:r>
            <a:endParaRPr/>
          </a:p>
          <a:p>
            <a:pPr marL="768927" lvl="1" indent="-184727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TR"/>
              <a:buNone/>
            </a:pPr>
            <a:endParaRPr/>
          </a:p>
          <a:p>
            <a:pPr marL="342900" lvl="0" indent="-215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/>
          </a:p>
          <a:p>
            <a:pPr marL="342900" lvl="0" indent="-2159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</a:pPr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2"/>
          </p:nvPr>
        </p:nvSpPr>
        <p:spPr>
          <a:xfrm>
            <a:off x="2743200" y="304800"/>
            <a:ext cx="6604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Issues for CEOS </a:t>
            </a:r>
            <a:endParaRPr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4294967295"/>
          </p:nvPr>
        </p:nvSpPr>
        <p:spPr>
          <a:xfrm>
            <a:off x="9652000" y="6546850"/>
            <a:ext cx="254000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2569"/>
                </a:solidFill>
              </a:rPr>
              <a:t>8</a:t>
            </a:fld>
            <a:endParaRPr>
              <a:solidFill>
                <a:srgbClr val="00256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sldNum" idx="4294967295"/>
          </p:nvPr>
        </p:nvSpPr>
        <p:spPr>
          <a:xfrm>
            <a:off x="11785600" y="6629400"/>
            <a:ext cx="406400" cy="18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1F497D"/>
                </a:solidFill>
              </a:rPr>
              <a:t>9</a:t>
            </a:fld>
            <a:endParaRPr>
              <a:solidFill>
                <a:srgbClr val="1F497D"/>
              </a:solidFill>
            </a:endParaRPr>
          </a:p>
        </p:txBody>
      </p:sp>
      <p:pic>
        <p:nvPicPr>
          <p:cNvPr id="88" name="Google Shape;88;p12"/>
          <p:cNvPicPr preferRelativeResize="0"/>
          <p:nvPr/>
        </p:nvPicPr>
        <p:blipFill rotWithShape="1">
          <a:blip r:embed="rId3">
            <a:alphaModFix/>
          </a:blip>
          <a:srcRect t="4555" b="25385"/>
          <a:stretch/>
        </p:blipFill>
        <p:spPr>
          <a:xfrm>
            <a:off x="0" y="1257301"/>
            <a:ext cx="12192000" cy="567343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2"/>
          <p:cNvSpPr txBox="1"/>
          <p:nvPr/>
        </p:nvSpPr>
        <p:spPr>
          <a:xfrm>
            <a:off x="3086100" y="1769919"/>
            <a:ext cx="800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DAE5F1"/>
              </a:buClr>
              <a:buSzPts val="3200"/>
              <a:buFont typeface="Arial"/>
              <a:buNone/>
            </a:pPr>
            <a:r>
              <a:rPr lang="en-US" sz="3200" b="0" i="1" u="none" strike="noStrike" cap="none">
                <a:solidFill>
                  <a:srgbClr val="DAE5F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Questions?</a:t>
            </a:r>
            <a:endParaRPr sz="3200" b="0" i="1" u="none" strike="noStrike" cap="none">
              <a:solidFill>
                <a:srgbClr val="DAE5F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0" name="Google Shape;90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9609" y="72725"/>
            <a:ext cx="4851583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563</Words>
  <Application>Microsoft Office PowerPoint</Application>
  <PresentationFormat>ワイド画面</PresentationFormat>
  <Paragraphs>76</Paragraphs>
  <Slides>9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7" baseType="lpstr">
      <vt:lpstr>Arial</vt:lpstr>
      <vt:lpstr>NTR</vt:lpstr>
      <vt:lpstr>Helvetica Neue</vt:lpstr>
      <vt:lpstr>Noto Sans Symbols</vt:lpstr>
      <vt:lpstr>Calibri</vt:lpstr>
      <vt:lpstr>Avenir</vt:lpstr>
      <vt:lpstr>Courier New</vt:lpstr>
      <vt:lpstr>Default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落合　治</dc:creator>
  <cp:lastModifiedBy>落合　治</cp:lastModifiedBy>
  <cp:revision>15</cp:revision>
  <dcterms:modified xsi:type="dcterms:W3CDTF">2019-09-09T19:52:30Z</dcterms:modified>
</cp:coreProperties>
</file>