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58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12192000" cy="6858000"/>
  <p:notesSz cx="6985000" cy="92837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Technical Workshop September 9-12, 2019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407399" y="3830737"/>
            <a:ext cx="6491422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Osamu Ochiai &amp; Stephen Ward: CEOS lead &amp; alternate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CEOS 2019 SIT Technical Workshop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Session and Agenda Item 6.1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Fairbanks, Alaska, USA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11 – 12 September 2019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GFOI-SDCG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73182" y="1282725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2400" dirty="0"/>
              <a:t>The Global Forest Observations Initiative (GFOI) is an informal partnership to help coordinate international support to developing countries on forest monitoring and greenhouse gas (GHG) accounting for REDD+ and related activities. </a:t>
            </a:r>
          </a:p>
          <a:p>
            <a:pPr marL="342900" indent="-342900">
              <a:spcBef>
                <a:spcPts val="0"/>
              </a:spcBef>
            </a:pPr>
            <a:endParaRPr lang="en-US" altLang="ja-JP" sz="2400" dirty="0"/>
          </a:p>
          <a:p>
            <a:pPr marL="342900" indent="-342900">
              <a:spcBef>
                <a:spcPts val="0"/>
              </a:spcBef>
            </a:pPr>
            <a:r>
              <a:rPr lang="en-US" altLang="ja-JP" sz="2400" dirty="0"/>
              <a:t>One of GEO Flagships since 2011</a:t>
            </a:r>
          </a:p>
          <a:p>
            <a:pPr marL="342900" indent="-342900">
              <a:spcBef>
                <a:spcPts val="0"/>
              </a:spcBef>
            </a:pPr>
            <a:endParaRPr lang="en-US" sz="2400" dirty="0"/>
          </a:p>
          <a:p>
            <a:pPr marL="342900" indent="-342900">
              <a:spcBef>
                <a:spcPts val="0"/>
              </a:spcBef>
            </a:pPr>
            <a:r>
              <a:rPr lang="en-US" sz="2400" dirty="0"/>
              <a:t>Phase 2 has continued emphasis on Capacity Building aspects &amp; country engagement</a:t>
            </a:r>
            <a:r>
              <a:rPr lang="ja-JP" altLang="en-US" sz="2400"/>
              <a:t> </a:t>
            </a:r>
            <a:r>
              <a:rPr lang="en-US" altLang="ja-JP" sz="2400" dirty="0"/>
              <a:t>to develop NFMS and MRV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sz="2400" dirty="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sz="2400" dirty="0"/>
              <a:t>GFOI-UNFCCC meeting in Bonn September 24-25 for discussing “Policy Mandate” associated with Paris Agreement (i.e. NDC, Global </a:t>
            </a:r>
            <a:r>
              <a:rPr lang="en-US" sz="2400" dirty="0" err="1"/>
              <a:t>Stocktake</a:t>
            </a:r>
            <a:r>
              <a:rPr lang="en-US" sz="2400" dirty="0"/>
              <a:t>) </a:t>
            </a: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endParaRPr lang="en-US" sz="2400" dirty="0"/>
          </a:p>
          <a:p>
            <a:pPr marL="342900" lvl="0" indent="-342900"/>
            <a:r>
              <a:rPr lang="en-US" sz="2400" dirty="0"/>
              <a:t>GFOI Plenary will be at FAO in Rome, 9-13 March 2020, CEOS is one of Organizing members</a:t>
            </a:r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sz="2400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GFOI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2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13C5D5-149C-4DB6-97A4-9DBAED11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AAB3AF-3353-4059-AEB4-2EA0B0BB2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75773"/>
            <a:ext cx="5317067" cy="5101935"/>
          </a:xfrm>
        </p:spPr>
        <p:txBody>
          <a:bodyPr/>
          <a:lstStyle/>
          <a:p>
            <a:r>
              <a:rPr kumimoji="1" lang="en-US" altLang="ja-JP" dirty="0"/>
              <a:t>GFOI Lead Team</a:t>
            </a:r>
          </a:p>
          <a:p>
            <a:pPr lvl="1"/>
            <a:r>
              <a:rPr kumimoji="1" lang="en-US" altLang="ja-JP" dirty="0"/>
              <a:t>Australia, CEOS, ESA, FAO, Germany, Norway, UK, US and the World Bank</a:t>
            </a:r>
          </a:p>
          <a:p>
            <a:r>
              <a:rPr kumimoji="1" lang="en-US" altLang="ja-JP" dirty="0"/>
              <a:t>GFOI Office (FAO)</a:t>
            </a:r>
          </a:p>
          <a:p>
            <a:r>
              <a:rPr kumimoji="1" lang="en-US" altLang="ja-JP" dirty="0"/>
              <a:t>4 Components</a:t>
            </a:r>
          </a:p>
          <a:p>
            <a:pPr lvl="1"/>
            <a:r>
              <a:rPr kumimoji="1" lang="en-US" altLang="ja-JP" dirty="0"/>
              <a:t>Capacity Building (FAO and </a:t>
            </a:r>
            <a:r>
              <a:rPr kumimoji="1" lang="en-US" altLang="ja-JP" dirty="0" err="1"/>
              <a:t>SilvaCarbon</a:t>
            </a:r>
            <a:r>
              <a:rPr kumimoji="1" lang="en-US" altLang="ja-JP" dirty="0"/>
              <a:t>)</a:t>
            </a:r>
          </a:p>
          <a:p>
            <a:pPr lvl="1"/>
            <a:r>
              <a:rPr kumimoji="1" lang="en-US" altLang="ja-JP" dirty="0"/>
              <a:t>MGD (Australia)</a:t>
            </a:r>
          </a:p>
          <a:p>
            <a:pPr lvl="1"/>
            <a:r>
              <a:rPr kumimoji="1" lang="en-US" altLang="ja-JP" dirty="0"/>
              <a:t>R&amp;D (ESA)</a:t>
            </a:r>
          </a:p>
          <a:p>
            <a:pPr lvl="1"/>
            <a:r>
              <a:rPr kumimoji="1" lang="en-US" altLang="ja-JP" dirty="0"/>
              <a:t>Data (CEOS, FAO and the World Bank)</a:t>
            </a:r>
          </a:p>
          <a:p>
            <a:r>
              <a:rPr kumimoji="1" lang="en-US" altLang="ja-JP" dirty="0" err="1"/>
              <a:t>SilvaCarbon</a:t>
            </a:r>
            <a:r>
              <a:rPr kumimoji="1" lang="en-US" altLang="ja-JP" dirty="0"/>
              <a:t>/USGS/</a:t>
            </a:r>
            <a:r>
              <a:rPr kumimoji="1" lang="en-US" altLang="ja-JP" dirty="0" err="1"/>
              <a:t>USAid</a:t>
            </a:r>
            <a:r>
              <a:rPr kumimoji="1" lang="en-US" altLang="ja-JP" dirty="0"/>
              <a:t> volunteered new Data Component Manager(s)</a:t>
            </a:r>
          </a:p>
          <a:p>
            <a:pPr lvl="1"/>
            <a:r>
              <a:rPr kumimoji="1" lang="en-US" altLang="ja-JP" dirty="0"/>
              <a:t>Chris Barber (space - USGS/EDC), Sara </a:t>
            </a:r>
            <a:r>
              <a:rPr kumimoji="1" lang="en-US" altLang="ja-JP" dirty="0" err="1"/>
              <a:t>Geoking</a:t>
            </a:r>
            <a:r>
              <a:rPr kumimoji="1" lang="en-US" altLang="ja-JP" dirty="0"/>
              <a:t> (</a:t>
            </a:r>
            <a:r>
              <a:rPr kumimoji="1" lang="en-US" altLang="ja-JP" dirty="0" err="1"/>
              <a:t>insitu</a:t>
            </a:r>
            <a:r>
              <a:rPr kumimoji="1" lang="en-US" altLang="ja-JP" dirty="0"/>
              <a:t> - USFS)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A0E347-F457-430B-A755-4449E42A08D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1" lang="en-US" altLang="ja-JP" dirty="0"/>
              <a:t>GFOI</a:t>
            </a:r>
            <a:endParaRPr kumimoji="1" lang="ja-JP" alt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493C914-3D32-4BD6-BE5E-5311A52007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67" y="1818746"/>
            <a:ext cx="6773333" cy="4421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5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FB8080F-5DE4-455D-B8C0-BC1D0AF8F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3B8A7E-B59B-48FA-AE64-5141173B3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400" dirty="0"/>
              <a:t>Data Component – current activities</a:t>
            </a:r>
          </a:p>
          <a:p>
            <a:pPr lvl="1"/>
            <a:r>
              <a:rPr kumimoji="1" lang="en-US" altLang="ja-JP" sz="2400" dirty="0"/>
              <a:t>Registry of Tools</a:t>
            </a:r>
          </a:p>
          <a:p>
            <a:pPr lvl="2"/>
            <a:r>
              <a:rPr kumimoji="1" lang="en-US" altLang="ja-JP" sz="2400" dirty="0"/>
              <a:t>34 tools registered – CALM level 6 (</a:t>
            </a:r>
            <a:r>
              <a:rPr lang="en-US" altLang="ja-JP" sz="2400" dirty="0"/>
              <a:t>INPE, EC/JRC and SEO (COVE, ODC)) </a:t>
            </a:r>
          </a:p>
          <a:p>
            <a:pPr lvl="2"/>
            <a:r>
              <a:rPr lang="en-US" altLang="ja-JP" sz="2400" dirty="0"/>
              <a:t>CEOS agencies and partners welcome to submit their preferred systems</a:t>
            </a:r>
            <a:endParaRPr kumimoji="1" lang="en-US" altLang="ja-JP" sz="2400" dirty="0"/>
          </a:p>
          <a:p>
            <a:pPr lvl="1"/>
            <a:r>
              <a:rPr kumimoji="1" lang="en-US" altLang="ja-JP" sz="2400" dirty="0"/>
              <a:t>EO data acquisition and availability (SDCG)</a:t>
            </a:r>
          </a:p>
          <a:p>
            <a:pPr lvl="2"/>
            <a:r>
              <a:rPr kumimoji="1" lang="en-US" altLang="ja-JP" sz="2400" dirty="0"/>
              <a:t>Baseline space data somewhat taken for granted but need to assure GFOI advocates for free and open &amp; CEOS data</a:t>
            </a:r>
          </a:p>
          <a:p>
            <a:pPr lvl="2"/>
            <a:r>
              <a:rPr kumimoji="1" lang="en-US" altLang="ja-JP" sz="2400" dirty="0"/>
              <a:t>SDCG still has plenty ideas of </a:t>
            </a:r>
            <a:r>
              <a:rPr kumimoji="1" lang="en-US" altLang="ja-JP" sz="2400"/>
              <a:t>mutual benefit</a:t>
            </a:r>
          </a:p>
          <a:p>
            <a:pPr lvl="1"/>
            <a:r>
              <a:rPr kumimoji="1" lang="en-US" altLang="ja-JP" sz="2400"/>
              <a:t>Ground </a:t>
            </a:r>
            <a:r>
              <a:rPr kumimoji="1" lang="en-US" altLang="ja-JP" sz="2400" dirty="0"/>
              <a:t>data review</a:t>
            </a:r>
          </a:p>
          <a:p>
            <a:pPr lvl="2"/>
            <a:r>
              <a:rPr kumimoji="1" lang="en-US" altLang="ja-JP" sz="2400" dirty="0"/>
              <a:t>To be Planned</a:t>
            </a:r>
          </a:p>
          <a:p>
            <a:pPr lvl="1"/>
            <a:r>
              <a:rPr kumimoji="1" lang="en-US" altLang="ja-JP" sz="2400" dirty="0"/>
              <a:t>Action panel integration</a:t>
            </a:r>
          </a:p>
          <a:p>
            <a:pPr lvl="2"/>
            <a:r>
              <a:rPr kumimoji="1" lang="en-US" altLang="ja-JP" sz="2400" dirty="0"/>
              <a:t>To be Planned</a:t>
            </a:r>
          </a:p>
          <a:p>
            <a:pPr lvl="1"/>
            <a:endParaRPr kumimoji="1" lang="en-US" altLang="ja-JP" sz="2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5C5017-59F2-4F1B-ADEA-80CAE05F581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1" lang="en-US" altLang="ja-JP" dirty="0"/>
              <a:t>GFOI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66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Reduced agency attendance through personnel changes, budgets, natural evolution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Work Plan updated to reflect slimmer profile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Continued focus on the core business of assurance of data suitable for annual NFMS reporting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Healthy supply allows time to focus on additional value</a:t>
            </a:r>
            <a:endParaRPr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data access, formats, ARD</a:t>
            </a:r>
            <a:endParaRPr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support to LSI-VC on ARD pilots with thematic communities</a:t>
            </a:r>
            <a:endParaRPr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working with FAO to link their SEPAL with Open Data Cube (Digital Earth Africa)</a:t>
            </a:r>
            <a:endParaRPr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working through new USGS Co-chair (Chris Barber) to SilvaCarbon (eg ARD feedback)</a:t>
            </a:r>
            <a:endParaRPr/>
          </a:p>
          <a:p>
            <a:pPr marL="457200" lvl="1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endParaRPr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5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6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3976"/>
            <a:ext cx="12192000" cy="365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7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8602"/>
            <a:ext cx="12192000" cy="364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173182" y="1444915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dirty="0"/>
              <a:t>Anchorage meeting revisited and reaffirmed conclusions of 2018 joint LSI/SDCG/GEOGLAM meeting in </a:t>
            </a:r>
            <a:r>
              <a:rPr lang="en-US" dirty="0" err="1"/>
              <a:t>Ispra</a:t>
            </a:r>
            <a:r>
              <a:rPr lang="en-US" dirty="0"/>
              <a:t> – </a:t>
            </a:r>
            <a:r>
              <a:rPr lang="en-US" b="1" dirty="0"/>
              <a:t>SDCG AHT proposes to become thematic subgroup within LSI-VC</a:t>
            </a:r>
            <a:endParaRPr b="1" dirty="0"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342900"/>
            <a:r>
              <a:rPr lang="en-US" dirty="0"/>
              <a:t>Biomass, will potentially become an increasingly important topic for CEOS to address from multiple points-of-view in the forthcoming years.</a:t>
            </a:r>
          </a:p>
          <a:p>
            <a:pPr marL="800100" lvl="1" indent="-342900"/>
            <a:r>
              <a:rPr lang="en-US" altLang="ja-JP" dirty="0"/>
              <a:t>No </a:t>
            </a:r>
            <a:r>
              <a:rPr lang="en-US" altLang="ja-JP"/>
              <a:t>formal home </a:t>
            </a:r>
            <a:r>
              <a:rPr lang="en-US" altLang="ja-JP" dirty="0"/>
              <a:t>in CEOS structure. Within WGCV/LPV there is a CEOS Biomass Protocol team. There is an informal multi-mission group on Biomass mission validation (mainly NASA &amp; ESA). </a:t>
            </a:r>
          </a:p>
          <a:p>
            <a:pPr marL="800100" lvl="1" indent="-342900"/>
            <a:r>
              <a:rPr lang="en-US" altLang="ja-JP" dirty="0"/>
              <a:t>Worth discussing whether those agencies see value in more formal CEOS engagement. </a:t>
            </a:r>
            <a:r>
              <a:rPr lang="en-US" altLang="ja-JP" b="1" dirty="0"/>
              <a:t>Biomass links to GHG Roadmap and Global </a:t>
            </a:r>
            <a:r>
              <a:rPr lang="en-US" altLang="ja-JP" b="1" dirty="0" err="1"/>
              <a:t>Stocktakes</a:t>
            </a:r>
            <a:r>
              <a:rPr lang="en-US" altLang="ja-JP" b="1" dirty="0"/>
              <a:t> a high-level and worthy goal. </a:t>
            </a:r>
          </a:p>
          <a:p>
            <a:pPr marL="800100" lvl="1" indent="-342900"/>
            <a:r>
              <a:rPr lang="en-US" b="1" dirty="0"/>
              <a:t>Encourage CEOS agencies to consider how to form the best and comprehensive structure in CEOS and send specialists.</a:t>
            </a:r>
          </a:p>
          <a:p>
            <a:pPr marL="800100" lvl="1" indent="-342900"/>
            <a:r>
              <a:rPr lang="en-US" dirty="0"/>
              <a:t>Meanwhile, seeking action for NASA and ESA to nominate a working contact to engage with forthcoming SIT Chair team (and SDCG) on their proposed Carbon and Biomass Thread</a:t>
            </a:r>
          </a:p>
          <a:p>
            <a:pPr marL="800100" lvl="1" indent="-342900"/>
            <a:r>
              <a:rPr lang="en-US" dirty="0"/>
              <a:t>To be continue to discuss at Plenary and also Biomass validation workshop –likely 4-5 March 2020, </a:t>
            </a:r>
            <a:r>
              <a:rPr lang="en-US" altLang="ja-JP" dirty="0"/>
              <a:t>Brisbane</a:t>
            </a:r>
            <a:endParaRPr dirty="0"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endParaRPr dirty="0"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altLang="ja-JP" dirty="0"/>
              <a:t>Discussions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dirty="0"/>
              <a:t>CEOS 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8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sldNum" idx="4294967295"/>
          </p:nvPr>
        </p:nvSpPr>
        <p:spPr>
          <a:xfrm>
            <a:off x="11785600" y="6629400"/>
            <a:ext cx="4064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9</a:t>
            </a:fld>
            <a:endParaRPr>
              <a:solidFill>
                <a:srgbClr val="1F497D"/>
              </a:solidFill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 t="4555" b="25385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DAE5F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sz="3200" b="0" i="1" u="none" strike="noStrike" cap="none">
              <a:solidFill>
                <a:srgbClr val="DAE5F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9609" y="72725"/>
            <a:ext cx="485158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596</Words>
  <Application>Microsoft Macintosh PowerPoint</Application>
  <PresentationFormat>Widescreen</PresentationFormat>
  <Paragraphs>75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NTR</vt:lpstr>
      <vt:lpstr>Avenir</vt:lpstr>
      <vt:lpstr>Helvetica Neue</vt:lpstr>
      <vt:lpstr>Calibri</vt:lpstr>
      <vt:lpstr>Arial</vt:lpstr>
      <vt:lpstr>Courier New</vt:lpstr>
      <vt:lpstr>Noto Sans Symbols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落合　治</dc:creator>
  <cp:lastModifiedBy>Microsoft Office User</cp:lastModifiedBy>
  <cp:revision>19</cp:revision>
  <dcterms:modified xsi:type="dcterms:W3CDTF">2019-09-12T16:23:31Z</dcterms:modified>
</cp:coreProperties>
</file>