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sldIdLst>
    <p:sldId id="256" r:id="rId2"/>
    <p:sldId id="261" r:id="rId3"/>
    <p:sldId id="262" r:id="rId4"/>
    <p:sldId id="263" r:id="rId5"/>
    <p:sldId id="264" r:id="rId6"/>
    <p:sldId id="267" r:id="rId7"/>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04"/>
    <p:restoredTop sz="94762"/>
  </p:normalViewPr>
  <p:slideViewPr>
    <p:cSldViewPr>
      <p:cViewPr varScale="1">
        <p:scale>
          <a:sx n="69" d="100"/>
          <a:sy n="69" d="100"/>
        </p:scale>
        <p:origin x="1428"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530566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76200" y="1219200"/>
            <a:ext cx="8991600" cy="54102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6629400"/>
            <a:ext cx="2362200" cy="187285"/>
          </a:xfrm>
          <a:prstGeom prst="roundRect">
            <a:avLst/>
          </a:prstGeom>
          <a:solidFill>
            <a:schemeClr val="lt1">
              <a:alpha val="49000"/>
            </a:schemeClr>
          </a:solidFill>
          <a:ln>
            <a:solidFill>
              <a:schemeClr val="tx2">
                <a:alpha val="60000"/>
              </a:schemeClr>
            </a:solidFill>
          </a:ln>
          <a:extLst>
            <a:ext uri="{C572A759-6A51-4108-AA02-DFA0A04FC94B}">
              <ma14:wrappingTextBoxFlag xmlns=""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a:solidFill>
                  <a:schemeClr val="tx2"/>
                </a:solidFill>
                <a:latin typeface="+mj-ea"/>
                <a:ea typeface="+mj-ea"/>
                <a:cs typeface="Proxima Nova Regular"/>
                <a:sym typeface="Proxima Nova Regular"/>
              </a:rPr>
              <a:t>TW2019, 11-12 Sept 2019</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304800"/>
            <a:ext cx="5486400" cy="533400"/>
          </a:xfrm>
          <a:prstGeom prst="rect">
            <a:avLst/>
          </a:prstGeom>
        </p:spPr>
        <p:txBody>
          <a:bodyPr/>
          <a:lstStyle>
            <a:lvl1pPr marL="0" indent="0">
              <a:buNone/>
              <a:defRPr sz="3200" b="1">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a:t>Title TBA</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8140211" cy="13716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4200" b="1" i="1" dirty="0" smtClean="0">
                <a:solidFill>
                  <a:srgbClr val="FFFFFF"/>
                </a:solidFill>
                <a:latin typeface="+mj-lt"/>
              </a:rPr>
              <a:t>Ad hoc </a:t>
            </a:r>
            <a:r>
              <a:rPr lang="en-US" sz="4200" b="1" dirty="0" smtClean="0">
                <a:solidFill>
                  <a:srgbClr val="FFFFFF"/>
                </a:solidFill>
                <a:latin typeface="+mj-lt"/>
              </a:rPr>
              <a:t>Team (AHT) Lifecycles</a:t>
            </a:r>
            <a:endParaRPr sz="4200" b="1" dirty="0">
              <a:solidFill>
                <a:srgbClr val="FFFFFF"/>
              </a:solidFill>
              <a:latin typeface="+mj-lt"/>
            </a:endParaRPr>
          </a:p>
        </p:txBody>
      </p:sp>
      <p:sp>
        <p:nvSpPr>
          <p:cNvPr id="11" name="Shape 11"/>
          <p:cNvSpPr/>
          <p:nvPr/>
        </p:nvSpPr>
        <p:spPr>
          <a:xfrm>
            <a:off x="228600" y="4392611"/>
            <a:ext cx="5334000" cy="2236789"/>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p>
            <a:pPr defTabSz="914400">
              <a:lnSpc>
                <a:spcPct val="150000"/>
              </a:lnSpc>
              <a:defRPr>
                <a:solidFill>
                  <a:srgbClr val="000000"/>
                </a:solidFill>
              </a:defRPr>
            </a:pPr>
            <a:r>
              <a:rPr lang="en-AU" sz="2000" b="1" dirty="0" smtClean="0">
                <a:solidFill>
                  <a:srgbClr val="FFFFFF"/>
                </a:solidFill>
                <a:latin typeface="+mj-lt"/>
                <a:ea typeface="Arial Bold"/>
                <a:cs typeface="Arial Bold"/>
                <a:sym typeface="Arial Bold"/>
              </a:rPr>
              <a:t>Kerry Sawyer, NOAA, CEOS SIT Chair Team</a:t>
            </a:r>
            <a:endParaRPr sz="2000" b="1"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CEOS 2019 SIT Technical Workshop</a:t>
            </a: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Session </a:t>
            </a:r>
            <a:r>
              <a:rPr lang="en-AU" dirty="0">
                <a:solidFill>
                  <a:srgbClr val="FFFFFF"/>
                </a:solidFill>
                <a:latin typeface="+mj-lt"/>
                <a:ea typeface="Arial Bold"/>
                <a:cs typeface="Arial Bold"/>
                <a:sym typeface="Arial Bold"/>
              </a:rPr>
              <a:t>6</a:t>
            </a:r>
            <a:r>
              <a:rPr lang="en-AU" dirty="0" smtClean="0">
                <a:solidFill>
                  <a:srgbClr val="FFFFFF"/>
                </a:solidFill>
                <a:latin typeface="+mj-lt"/>
                <a:ea typeface="Arial Bold"/>
                <a:cs typeface="Arial Bold"/>
                <a:sym typeface="Arial Bold"/>
              </a:rPr>
              <a:t>, </a:t>
            </a:r>
            <a:r>
              <a:rPr dirty="0" smtClean="0">
                <a:solidFill>
                  <a:srgbClr val="FFFFFF"/>
                </a:solidFill>
                <a:latin typeface="+mj-lt"/>
                <a:ea typeface="Arial Bold"/>
                <a:cs typeface="Arial Bold"/>
                <a:sym typeface="Arial Bold"/>
              </a:rPr>
              <a:t>Agenda </a:t>
            </a:r>
            <a:r>
              <a:rPr dirty="0">
                <a:solidFill>
                  <a:srgbClr val="FFFFFF"/>
                </a:solidFill>
                <a:latin typeface="+mj-lt"/>
                <a:ea typeface="Arial Bold"/>
                <a:cs typeface="Arial Bold"/>
                <a:sym typeface="Arial Bold"/>
              </a:rPr>
              <a:t>Item </a:t>
            </a:r>
            <a:r>
              <a:rPr lang="en-US" dirty="0" smtClean="0">
                <a:solidFill>
                  <a:srgbClr val="FFFFFF"/>
                </a:solidFill>
                <a:latin typeface="+mj-lt"/>
                <a:ea typeface="Arial Bold"/>
                <a:cs typeface="Arial Bold"/>
                <a:sym typeface="Arial Bold"/>
              </a:rPr>
              <a:t>6.4</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Fairbanks, Alaska, USA</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11 – 12 September 2019</a:t>
            </a:r>
            <a:endParaRPr dirty="0">
              <a:solidFill>
                <a:srgbClr val="FFFFFF"/>
              </a:solidFill>
              <a:latin typeface="+mj-lt"/>
              <a:ea typeface="Arial Bold"/>
              <a:cs typeface="Arial Bold"/>
              <a:sym typeface="Arial Bold"/>
            </a:endParaRPr>
          </a:p>
        </p:txBody>
      </p:sp>
      <p:pic>
        <p:nvPicPr>
          <p:cNvPr id="12" name="ceos_logo.png"/>
          <p:cNvPicPr/>
          <p:nvPr/>
        </p:nvPicPr>
        <p:blipFill>
          <a:blip r:embed="rId3"/>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2"/>
          </p:nvPr>
        </p:nvSpPr>
        <p:spPr/>
        <p:txBody>
          <a:bodyPr/>
          <a:lstStyle/>
          <a:p>
            <a:pPr lvl="0"/>
            <a:fld id="{86CB4B4D-7CA3-9044-876B-883B54F8677D}" type="slidenum">
              <a:rPr lang="uk-UA" smtClean="0"/>
              <a:t>2</a:t>
            </a:fld>
            <a:endParaRPr lang="uk-UA"/>
          </a:p>
        </p:txBody>
      </p:sp>
      <p:sp>
        <p:nvSpPr>
          <p:cNvPr id="4" name="Content Placeholder 3"/>
          <p:cNvSpPr>
            <a:spLocks noGrp="1"/>
          </p:cNvSpPr>
          <p:nvPr>
            <p:ph sz="quarter" idx="11"/>
          </p:nvPr>
        </p:nvSpPr>
        <p:spPr>
          <a:xfrm>
            <a:off x="1981200" y="152400"/>
            <a:ext cx="4953000" cy="990600"/>
          </a:xfrm>
        </p:spPr>
        <p:txBody>
          <a:bodyPr/>
          <a:lstStyle/>
          <a:p>
            <a:pPr lvl="0">
              <a:spcBef>
                <a:spcPts val="0"/>
              </a:spcBef>
              <a:buSzTx/>
              <a:defRPr/>
            </a:pPr>
            <a:r>
              <a:rPr lang="en-US" dirty="0" smtClean="0"/>
              <a:t>CEOS SIT-34 Action</a:t>
            </a:r>
            <a:endParaRPr lang="en-US" dirty="0"/>
          </a:p>
        </p:txBody>
      </p:sp>
      <p:graphicFrame>
        <p:nvGraphicFramePr>
          <p:cNvPr id="5" name="Table 4"/>
          <p:cNvGraphicFramePr>
            <a:graphicFrameLocks noGrp="1"/>
          </p:cNvGraphicFramePr>
          <p:nvPr/>
        </p:nvGraphicFramePr>
        <p:xfrm>
          <a:off x="628650" y="1825625"/>
          <a:ext cx="7772400" cy="1730726"/>
        </p:xfrm>
        <a:graphic>
          <a:graphicData uri="http://schemas.openxmlformats.org/drawingml/2006/table">
            <a:tbl>
              <a:tblPr/>
              <a:tblGrid>
                <a:gridCol w="862800">
                  <a:extLst>
                    <a:ext uri="{9D8B030D-6E8A-4147-A177-3AD203B41FA5}">
                      <a16:colId xmlns:a16="http://schemas.microsoft.com/office/drawing/2014/main" val="3269325664"/>
                    </a:ext>
                  </a:extLst>
                </a:gridCol>
                <a:gridCol w="935567">
                  <a:extLst>
                    <a:ext uri="{9D8B030D-6E8A-4147-A177-3AD203B41FA5}">
                      <a16:colId xmlns:a16="http://schemas.microsoft.com/office/drawing/2014/main" val="2314412580"/>
                    </a:ext>
                  </a:extLst>
                </a:gridCol>
                <a:gridCol w="4678633">
                  <a:extLst>
                    <a:ext uri="{9D8B030D-6E8A-4147-A177-3AD203B41FA5}">
                      <a16:colId xmlns:a16="http://schemas.microsoft.com/office/drawing/2014/main" val="2721772248"/>
                    </a:ext>
                  </a:extLst>
                </a:gridCol>
                <a:gridCol w="1295400">
                  <a:extLst>
                    <a:ext uri="{9D8B030D-6E8A-4147-A177-3AD203B41FA5}">
                      <a16:colId xmlns:a16="http://schemas.microsoft.com/office/drawing/2014/main" val="1824755309"/>
                    </a:ext>
                  </a:extLst>
                </a:gridCol>
              </a:tblGrid>
              <a:tr h="1273885">
                <a:tc rowSpan="2">
                  <a:txBody>
                    <a:bodyPr/>
                    <a:lstStyle/>
                    <a:p>
                      <a:pPr marL="0" marR="0" algn="l">
                        <a:spcBef>
                          <a:spcPts val="200"/>
                        </a:spcBef>
                        <a:spcAft>
                          <a:spcPts val="200"/>
                        </a:spcAft>
                      </a:pPr>
                      <a:r>
                        <a:rPr lang="en-GB" sz="1400" b="1">
                          <a:solidFill>
                            <a:srgbClr val="DBE5F1"/>
                          </a:solidFill>
                          <a:effectLst/>
                          <a:latin typeface="Calibri" panose="020F0502020204030204" pitchFamily="34" charset="0"/>
                          <a:ea typeface="Times New Roman" panose="02020603050405020304" pitchFamily="18" charset="0"/>
                          <a:cs typeface="Calibri" panose="020F0502020204030204" pitchFamily="34" charset="0"/>
                        </a:rPr>
                        <a:t>SIT-34-13</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marL="0" marR="0" algn="l">
                        <a:spcBef>
                          <a:spcPts val="200"/>
                        </a:spcBef>
                        <a:spcAft>
                          <a:spcPts val="200"/>
                        </a:spcAft>
                      </a:pPr>
                      <a:r>
                        <a:rPr lang="en-GB" sz="1400" b="1">
                          <a:effectLst/>
                          <a:highlight>
                            <a:srgbClr val="00FFFF"/>
                          </a:highlight>
                          <a:latin typeface="Calibri" panose="020F0502020204030204" pitchFamily="34" charset="0"/>
                          <a:ea typeface="Times New Roman" panose="02020603050405020304" pitchFamily="18" charset="0"/>
                          <a:cs typeface="Calibri" panose="020F0502020204030204" pitchFamily="34" charset="0"/>
                        </a:rPr>
                        <a:t>SIT Chair Team</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200"/>
                        </a:spcBef>
                        <a:spcAft>
                          <a:spcPts val="200"/>
                        </a:spcAft>
                      </a:pPr>
                      <a:r>
                        <a:rPr lang="en-GB" sz="1400" b="1" dirty="0">
                          <a:effectLst/>
                          <a:latin typeface="Calibri" panose="020F0502020204030204" pitchFamily="34" charset="0"/>
                          <a:ea typeface="Times New Roman" panose="02020603050405020304" pitchFamily="18" charset="0"/>
                          <a:cs typeface="Calibri" panose="020F0502020204030204" pitchFamily="34" charset="0"/>
                        </a:rPr>
                        <a:t>Draft and distribute the proposed language for the proposed </a:t>
                      </a:r>
                      <a:r>
                        <a:rPr lang="en-GB" sz="1400" b="1" i="1" dirty="0">
                          <a:effectLst/>
                          <a:latin typeface="Calibri" panose="020F0502020204030204" pitchFamily="34" charset="0"/>
                          <a:ea typeface="Times New Roman" panose="02020603050405020304" pitchFamily="18" charset="0"/>
                          <a:cs typeface="Calibri" panose="020F0502020204030204" pitchFamily="34" charset="0"/>
                        </a:rPr>
                        <a:t>ad hoc</a:t>
                      </a:r>
                      <a:r>
                        <a:rPr lang="en-GB" sz="1400" b="1" dirty="0">
                          <a:effectLst/>
                          <a:latin typeface="Calibri" panose="020F0502020204030204" pitchFamily="34" charset="0"/>
                          <a:ea typeface="Times New Roman" panose="02020603050405020304" pitchFamily="18" charset="0"/>
                          <a:cs typeface="Calibri" panose="020F0502020204030204" pitchFamily="34" charset="0"/>
                        </a:rPr>
                        <a:t> Team (AHT) initiation cycle for standing up new AHTs. The two-year initial cycle will allow for defining the objective, evaluating the merit and value of the objectives, and determining the appropriate path forward for continued support within CEOS.  Language should include AHT closure process.</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200"/>
                        </a:spcBef>
                        <a:spcAft>
                          <a:spcPts val="200"/>
                        </a:spcAft>
                      </a:pPr>
                      <a:r>
                        <a:rPr lang="en-GB" sz="1400" dirty="0">
                          <a:effectLst/>
                          <a:latin typeface="Calibri" panose="020F0502020204030204" pitchFamily="34" charset="0"/>
                          <a:ea typeface="Times New Roman" panose="02020603050405020304" pitchFamily="18" charset="0"/>
                          <a:cs typeface="Calibri" panose="020F0502020204030204" pitchFamily="34" charset="0"/>
                        </a:rPr>
                        <a:t>Circulated:           30 June 2019</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p>
                      <a:pPr marL="0" marR="0" algn="ctr">
                        <a:spcBef>
                          <a:spcPts val="200"/>
                        </a:spcBef>
                        <a:spcAft>
                          <a:spcPts val="200"/>
                        </a:spcAft>
                      </a:pPr>
                      <a:r>
                        <a:rPr lang="en-GB" sz="1400" dirty="0">
                          <a:effectLst/>
                          <a:latin typeface="Calibri" panose="020F0502020204030204" pitchFamily="34" charset="0"/>
                          <a:ea typeface="Times New Roman" panose="02020603050405020304" pitchFamily="18" charset="0"/>
                          <a:cs typeface="Calibri" panose="020F0502020204030204" pitchFamily="34" charset="0"/>
                        </a:rPr>
                        <a:t>For discussion: 2019 SIT Technical Workshop</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45586664"/>
                  </a:ext>
                </a:extLst>
              </a:tr>
              <a:tr h="237206">
                <a:tc vMerge="1">
                  <a:txBody>
                    <a:bodyPr/>
                    <a:lstStyle/>
                    <a:p>
                      <a:endParaRPr lang="en-US"/>
                    </a:p>
                  </a:txBody>
                  <a:tcPr/>
                </a:tc>
                <a:tc gridSpan="3">
                  <a:txBody>
                    <a:bodyPr/>
                    <a:lstStyle/>
                    <a:p>
                      <a:pPr marL="0" marR="0" algn="l">
                        <a:spcBef>
                          <a:spcPts val="200"/>
                        </a:spcBef>
                        <a:spcAft>
                          <a:spcPts val="200"/>
                        </a:spcAft>
                      </a:pPr>
                      <a:r>
                        <a:rPr lang="en-GB" sz="1400" i="1" dirty="0">
                          <a:effectLst/>
                          <a:latin typeface="Calibri" panose="020F0502020204030204" pitchFamily="34" charset="0"/>
                          <a:ea typeface="Times New Roman" panose="02020603050405020304" pitchFamily="18" charset="0"/>
                          <a:cs typeface="Calibri" panose="020F0502020204030204" pitchFamily="34" charset="0"/>
                        </a:rPr>
                        <a:t>Rationale: Detail the proposal for ad hoc team review.</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8809033"/>
                  </a:ext>
                </a:extLst>
              </a:tr>
            </a:tbl>
          </a:graphicData>
        </a:graphic>
      </p:graphicFrame>
    </p:spTree>
    <p:extLst>
      <p:ext uri="{BB962C8B-B14F-4D97-AF65-F5344CB8AC3E}">
        <p14:creationId xmlns:p14="http://schemas.microsoft.com/office/powerpoint/2010/main" val="1126418188"/>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3</a:t>
            </a:fld>
            <a:endParaRPr lang="uk-UA" dirty="0"/>
          </a:p>
        </p:txBody>
      </p:sp>
      <p:sp>
        <p:nvSpPr>
          <p:cNvPr id="3" name="Content Placeholder 2"/>
          <p:cNvSpPr>
            <a:spLocks noGrp="1"/>
          </p:cNvSpPr>
          <p:nvPr>
            <p:ph sz="quarter" idx="10"/>
          </p:nvPr>
        </p:nvSpPr>
        <p:spPr/>
        <p:txBody>
          <a:bodyPr/>
          <a:lstStyle/>
          <a:p>
            <a:pPr>
              <a:spcBef>
                <a:spcPts val="0"/>
              </a:spcBef>
            </a:pPr>
            <a:r>
              <a:rPr lang="en-US" dirty="0" smtClean="0"/>
              <a:t>One</a:t>
            </a:r>
            <a:r>
              <a:rPr lang="en-US" dirty="0"/>
              <a:t> CEOS governing documents require changes per SIT 34 Actions:</a:t>
            </a:r>
            <a:endParaRPr lang="en-US" sz="2400" dirty="0"/>
          </a:p>
          <a:p>
            <a:pPr lvl="1">
              <a:spcBef>
                <a:spcPts val="0"/>
              </a:spcBef>
            </a:pPr>
            <a:r>
              <a:rPr lang="en-US" dirty="0"/>
              <a:t>The </a:t>
            </a:r>
            <a:r>
              <a:rPr lang="en-US" b="1" i="1" dirty="0"/>
              <a:t>CEOS Governance and Processes</a:t>
            </a:r>
            <a:r>
              <a:rPr lang="en-US" dirty="0"/>
              <a:t> document provides guidelines on the structure, operations, and processes CEOS employs to achieve its goals.</a:t>
            </a:r>
            <a:endParaRPr lang="en-US" sz="2400" dirty="0"/>
          </a:p>
          <a:p>
            <a:pPr marL="0" indent="0">
              <a:spcBef>
                <a:spcPts val="0"/>
              </a:spcBef>
              <a:buNone/>
            </a:pPr>
            <a:endParaRPr lang="en-US" sz="1000" dirty="0"/>
          </a:p>
          <a:p>
            <a:pPr>
              <a:spcBef>
                <a:spcPts val="0"/>
              </a:spcBef>
            </a:pPr>
            <a:r>
              <a:rPr lang="en-US" dirty="0"/>
              <a:t>Changes are not required to </a:t>
            </a:r>
            <a:r>
              <a:rPr lang="en-US" dirty="0" smtClean="0"/>
              <a:t>the:</a:t>
            </a:r>
            <a:endParaRPr lang="en-US" sz="2400" dirty="0" smtClean="0"/>
          </a:p>
          <a:p>
            <a:pPr lvl="1">
              <a:spcBef>
                <a:spcPts val="0"/>
              </a:spcBef>
            </a:pPr>
            <a:r>
              <a:rPr lang="en-US" dirty="0" smtClean="0"/>
              <a:t>The </a:t>
            </a:r>
            <a:r>
              <a:rPr lang="en-US" b="1" i="1" dirty="0"/>
              <a:t>CEOS Terms of Reference</a:t>
            </a:r>
            <a:r>
              <a:rPr lang="en-US" dirty="0"/>
              <a:t> (defines the mission and scope of CEOS activities</a:t>
            </a:r>
            <a:r>
              <a:rPr lang="en-US" dirty="0" smtClean="0"/>
              <a:t>).</a:t>
            </a:r>
            <a:endParaRPr lang="en-US" sz="2400" dirty="0" smtClean="0"/>
          </a:p>
          <a:p>
            <a:pPr lvl="1">
              <a:spcBef>
                <a:spcPts val="0"/>
              </a:spcBef>
            </a:pPr>
            <a:r>
              <a:rPr lang="en-US" dirty="0" smtClean="0"/>
              <a:t>The </a:t>
            </a:r>
            <a:r>
              <a:rPr lang="en-US" b="1" i="1" dirty="0"/>
              <a:t>CEOS Strategic Guidance </a:t>
            </a:r>
            <a:r>
              <a:rPr lang="en-US" dirty="0"/>
              <a:t>document (articulates the overarching long-term [7-10 years] purpose and goals of CEOS</a:t>
            </a:r>
            <a:r>
              <a:rPr lang="en-US" dirty="0" smtClean="0"/>
              <a:t>).</a:t>
            </a:r>
            <a:endParaRPr lang="en-US" sz="2400" dirty="0" smtClean="0"/>
          </a:p>
          <a:p>
            <a:pPr lvl="1">
              <a:spcBef>
                <a:spcPts val="0"/>
              </a:spcBef>
            </a:pPr>
            <a:r>
              <a:rPr lang="en-US" b="1" i="1" dirty="0" smtClean="0"/>
              <a:t>New </a:t>
            </a:r>
            <a:r>
              <a:rPr lang="en-US" b="1" i="1" dirty="0"/>
              <a:t>Initiatives Process Paper</a:t>
            </a:r>
            <a:r>
              <a:rPr lang="en-US" dirty="0"/>
              <a:t> (Ad Hoc Teams are referenced twice in the Process Paper but changes are not required in the </a:t>
            </a:r>
            <a:r>
              <a:rPr lang="en-US" dirty="0" smtClean="0"/>
              <a:t>paper)</a:t>
            </a:r>
            <a:endParaRPr lang="en-US" sz="2400" dirty="0" smtClean="0"/>
          </a:p>
          <a:p>
            <a:pPr lvl="1">
              <a:spcBef>
                <a:spcPts val="0"/>
              </a:spcBef>
            </a:pPr>
            <a:r>
              <a:rPr lang="en-US" dirty="0" smtClean="0"/>
              <a:t>Terms </a:t>
            </a:r>
            <a:r>
              <a:rPr lang="en-US" dirty="0"/>
              <a:t>of Reference – </a:t>
            </a:r>
            <a:r>
              <a:rPr lang="en-US" b="1" i="1" dirty="0"/>
              <a:t>CEOS Chair, Strategic Implementation Team (SIT) Chair, CEOS Executive Officer (CEO), CEOS Secretariat, </a:t>
            </a:r>
            <a:r>
              <a:rPr lang="en-US" dirty="0"/>
              <a:t>and</a:t>
            </a:r>
            <a:r>
              <a:rPr lang="en-US" b="1" i="1" dirty="0"/>
              <a:t> Systems Engineering Office (SEO)</a:t>
            </a:r>
            <a:endParaRPr lang="en-US" sz="2400" dirty="0"/>
          </a:p>
          <a:p>
            <a:pPr marL="0" indent="0">
              <a:spcBef>
                <a:spcPts val="0"/>
              </a:spcBef>
              <a:buNone/>
            </a:pPr>
            <a:endParaRPr lang="en-US" sz="2400" dirty="0"/>
          </a:p>
        </p:txBody>
      </p:sp>
      <p:sp>
        <p:nvSpPr>
          <p:cNvPr id="4" name="Content Placeholder 3"/>
          <p:cNvSpPr>
            <a:spLocks noGrp="1"/>
          </p:cNvSpPr>
          <p:nvPr>
            <p:ph sz="quarter" idx="11"/>
          </p:nvPr>
        </p:nvSpPr>
        <p:spPr>
          <a:xfrm>
            <a:off x="1828800" y="76199"/>
            <a:ext cx="5486400" cy="955715"/>
          </a:xfrm>
        </p:spPr>
        <p:txBody>
          <a:bodyPr/>
          <a:lstStyle/>
          <a:p>
            <a:r>
              <a:rPr lang="en-US" dirty="0" smtClean="0"/>
              <a:t>Proposed Language Changes</a:t>
            </a:r>
            <a:endParaRPr lang="en-US" dirty="0"/>
          </a:p>
        </p:txBody>
      </p:sp>
    </p:spTree>
    <p:extLst>
      <p:ext uri="{BB962C8B-B14F-4D97-AF65-F5344CB8AC3E}">
        <p14:creationId xmlns:p14="http://schemas.microsoft.com/office/powerpoint/2010/main" val="2142467932"/>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4</a:t>
            </a:fld>
            <a:endParaRPr lang="uk-UA" dirty="0"/>
          </a:p>
        </p:txBody>
      </p:sp>
      <p:sp>
        <p:nvSpPr>
          <p:cNvPr id="3" name="Content Placeholder 2"/>
          <p:cNvSpPr>
            <a:spLocks noGrp="1"/>
          </p:cNvSpPr>
          <p:nvPr>
            <p:ph sz="quarter" idx="10"/>
          </p:nvPr>
        </p:nvSpPr>
        <p:spPr/>
        <p:txBody>
          <a:bodyPr/>
          <a:lstStyle/>
          <a:p>
            <a:pPr marL="0" indent="0">
              <a:lnSpc>
                <a:spcPct val="90000"/>
              </a:lnSpc>
              <a:buNone/>
            </a:pPr>
            <a:r>
              <a:rPr lang="en-US" sz="2400" b="0" dirty="0">
                <a:cs typeface="Calibri" panose="020F0502020204030204" pitchFamily="34" charset="0"/>
              </a:rPr>
              <a:t>Propose a two-year initiation cycle for standing up new AHTs.  The two-year initial cycle will allow for defining the objective, evaluating the merit and value of the objectives, and determining the appropriate path forward for continued support within CEOS. All other aspects of the AHT reporting process will remain, including annual reporting at Plenary.</a:t>
            </a:r>
          </a:p>
          <a:p>
            <a:pPr marL="0" indent="0">
              <a:lnSpc>
                <a:spcPct val="90000"/>
              </a:lnSpc>
              <a:buNone/>
            </a:pPr>
            <a:r>
              <a:rPr lang="en-US" sz="2400" b="0" u="sng" dirty="0">
                <a:cs typeface="Calibri" panose="020F0502020204030204" pitchFamily="34" charset="0"/>
              </a:rPr>
              <a:t>History and Context:</a:t>
            </a:r>
          </a:p>
          <a:p>
            <a:pPr>
              <a:lnSpc>
                <a:spcPct val="90000"/>
              </a:lnSpc>
            </a:pPr>
            <a:r>
              <a:rPr lang="en-US" b="0" dirty="0">
                <a:cs typeface="Calibri" panose="020F0502020204030204" pitchFamily="34" charset="0"/>
              </a:rPr>
              <a:t>The CEOS </a:t>
            </a:r>
            <a:r>
              <a:rPr lang="en-US" b="0" i="1" dirty="0">
                <a:cs typeface="Calibri" panose="020F0502020204030204" pitchFamily="34" charset="0"/>
              </a:rPr>
              <a:t>Ad Hoc </a:t>
            </a:r>
            <a:r>
              <a:rPr lang="en-US" b="0" dirty="0">
                <a:cs typeface="Calibri" panose="020F0502020204030204" pitchFamily="34" charset="0"/>
              </a:rPr>
              <a:t>Team process has been successful and productive.</a:t>
            </a:r>
          </a:p>
          <a:p>
            <a:pPr>
              <a:lnSpc>
                <a:spcPct val="90000"/>
              </a:lnSpc>
            </a:pPr>
            <a:r>
              <a:rPr lang="en-US" b="0" dirty="0">
                <a:cs typeface="Calibri" panose="020F0502020204030204" pitchFamily="34" charset="0"/>
              </a:rPr>
              <a:t>CEOS has used the AHT process, or variations of it, to consider how best to support emerging needs and apply new capabilities where a permanent CEOS mechanism does not exist.</a:t>
            </a:r>
          </a:p>
          <a:p>
            <a:pPr>
              <a:lnSpc>
                <a:spcPct val="90000"/>
              </a:lnSpc>
            </a:pPr>
            <a:r>
              <a:rPr lang="en-US" b="0" dirty="0">
                <a:cs typeface="Calibri" panose="020F0502020204030204" pitchFamily="34" charset="0"/>
              </a:rPr>
              <a:t>To date, CEOS has initiated as many as nine activities since 2008 to consider emerging needs.</a:t>
            </a:r>
          </a:p>
          <a:p>
            <a:pPr>
              <a:lnSpc>
                <a:spcPct val="90000"/>
              </a:lnSpc>
            </a:pPr>
            <a:r>
              <a:rPr lang="en-US" b="0" dirty="0">
                <a:cs typeface="Calibri" panose="020F0502020204030204" pitchFamily="34" charset="0"/>
              </a:rPr>
              <a:t>Of these, at least four have been dispositioned, three into existing CEOS Working Groups, and twice with the creation of new groups, </a:t>
            </a:r>
            <a:r>
              <a:rPr lang="en-US" b="0" dirty="0" err="1">
                <a:cs typeface="Calibri" panose="020F0502020204030204" pitchFamily="34" charset="0"/>
              </a:rPr>
              <a:t>WGClimate</a:t>
            </a:r>
            <a:r>
              <a:rPr lang="en-US" b="0" dirty="0">
                <a:cs typeface="Calibri" panose="020F0502020204030204" pitchFamily="34" charset="0"/>
              </a:rPr>
              <a:t> (2010) and </a:t>
            </a:r>
            <a:r>
              <a:rPr lang="en-US" b="0" dirty="0" err="1">
                <a:cs typeface="Calibri" panose="020F0502020204030204" pitchFamily="34" charset="0"/>
              </a:rPr>
              <a:t>WGDisasters</a:t>
            </a:r>
            <a:r>
              <a:rPr lang="en-US" b="0" dirty="0">
                <a:cs typeface="Calibri" panose="020F0502020204030204" pitchFamily="34" charset="0"/>
              </a:rPr>
              <a:t> (2013).</a:t>
            </a:r>
          </a:p>
          <a:p>
            <a:pPr marL="0" indent="0">
              <a:lnSpc>
                <a:spcPct val="90000"/>
              </a:lnSpc>
              <a:buNone/>
            </a:pPr>
            <a:endParaRPr lang="en-US" sz="2400" dirty="0">
              <a:cs typeface="Calibri" panose="020F0502020204030204" pitchFamily="34" charset="0"/>
            </a:endParaRPr>
          </a:p>
        </p:txBody>
      </p:sp>
      <p:sp>
        <p:nvSpPr>
          <p:cNvPr id="6" name="Content Placeholder 3"/>
          <p:cNvSpPr txBox="1">
            <a:spLocks/>
          </p:cNvSpPr>
          <p:nvPr/>
        </p:nvSpPr>
        <p:spPr>
          <a:xfrm>
            <a:off x="2133600" y="76200"/>
            <a:ext cx="4953000" cy="914400"/>
          </a:xfrm>
          <a:prstGeom prst="rect">
            <a:avLst/>
          </a:prstGeom>
        </p:spPr>
        <p:txBody>
          <a:bodyPr/>
          <a:lstStyle>
            <a:lvl1pPr marL="0" indent="0" algn="ctr">
              <a:spcBef>
                <a:spcPts val="500"/>
              </a:spcBef>
              <a:buSzPct val="100000"/>
              <a:buFont typeface="Arial"/>
              <a:buNone/>
              <a:defRPr sz="2800" b="1">
                <a:solidFill>
                  <a:schemeClr val="bg1"/>
                </a:solidFill>
                <a:latin typeface="+mj-lt"/>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r>
              <a:rPr lang="en-US" i="1" dirty="0"/>
              <a:t>Ad Hoc </a:t>
            </a:r>
            <a:r>
              <a:rPr lang="en-US" dirty="0" smtClean="0"/>
              <a:t>Teams:  SIT-34-13</a:t>
            </a:r>
            <a:endParaRPr lang="en-US" dirty="0"/>
          </a:p>
        </p:txBody>
      </p:sp>
    </p:spTree>
    <p:extLst>
      <p:ext uri="{BB962C8B-B14F-4D97-AF65-F5344CB8AC3E}">
        <p14:creationId xmlns:p14="http://schemas.microsoft.com/office/powerpoint/2010/main" val="2964119815"/>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5</a:t>
            </a:fld>
            <a:endParaRPr lang="uk-UA" dirty="0"/>
          </a:p>
        </p:txBody>
      </p:sp>
      <p:sp>
        <p:nvSpPr>
          <p:cNvPr id="3" name="Content Placeholder 2"/>
          <p:cNvSpPr>
            <a:spLocks noGrp="1"/>
          </p:cNvSpPr>
          <p:nvPr>
            <p:ph sz="quarter" idx="10"/>
          </p:nvPr>
        </p:nvSpPr>
        <p:spPr/>
        <p:txBody>
          <a:bodyPr/>
          <a:lstStyle/>
          <a:p>
            <a:pPr marL="0" indent="0">
              <a:buNone/>
            </a:pPr>
            <a:r>
              <a:rPr lang="en-US" b="1" i="1" dirty="0"/>
              <a:t>MODIFIED section on Ad Hoc Teams:</a:t>
            </a:r>
            <a:endParaRPr lang="en-US" dirty="0"/>
          </a:p>
          <a:p>
            <a:r>
              <a:rPr lang="en-US" sz="1800" i="1" dirty="0"/>
              <a:t>In the event that the permanent mechanisms described in the preceding paragraphs are judged to be insufficient for CEOS to undertake a particular activity, the capability exists for the Plenary to create Ad Hoc Teams. The Plenary assigns short-term objectives to each Ad Hoc Team and ensures that the New Initiatives Process Paper is properly referenced.  Each Ad Hoc Team will have an initial two-year term and will be required to report on progress annually at CEOS Plenary. Within two months of creation, the Ad Hoc Team will prepare a defined objective and appropriate path forward for meeting that objective to include identifying needed resources and estimating a completion date for the Ad Hoc Team.  It is expected that Ad Hoc Teams will be transitioned or completed within three years of creation.   If it is clear that the objective of the Ad Hoc Team will exceed initial two-year term, the Ad Hoc Team will either:  identify an existing permanent mechanism for the activities of the Ad Hoc Team; recommend Plenary consider the creation of a new permanent mechanism; or request Plenary grant a one-year extension of the Ad Hoc Team.  The primary reporting path for an Ad Hoc Team is either to the CEOS Chair or to the SIT Chair, as designated by the Plenary according to the purpose and function of the Ad Hoc Team</a:t>
            </a:r>
            <a:r>
              <a:rPr lang="en-US" sz="1800" i="1" dirty="0" smtClean="0"/>
              <a:t>.</a:t>
            </a:r>
            <a:endParaRPr lang="en-US" sz="1800" dirty="0"/>
          </a:p>
        </p:txBody>
      </p:sp>
      <p:sp>
        <p:nvSpPr>
          <p:cNvPr id="4" name="Content Placeholder 3"/>
          <p:cNvSpPr>
            <a:spLocks noGrp="1"/>
          </p:cNvSpPr>
          <p:nvPr>
            <p:ph sz="quarter" idx="11"/>
          </p:nvPr>
        </p:nvSpPr>
        <p:spPr>
          <a:xfrm>
            <a:off x="1828800" y="-1"/>
            <a:ext cx="5715000" cy="1031915"/>
          </a:xfrm>
        </p:spPr>
        <p:txBody>
          <a:bodyPr/>
          <a:lstStyle/>
          <a:p>
            <a:r>
              <a:rPr lang="en-US" sz="2800" i="1" smtClean="0"/>
              <a:t>CEOS Governance and Processes </a:t>
            </a:r>
            <a:r>
              <a:rPr lang="en-US" sz="2800" smtClean="0"/>
              <a:t>Changes</a:t>
            </a:r>
            <a:endParaRPr lang="en-US" sz="2800" dirty="0"/>
          </a:p>
        </p:txBody>
      </p:sp>
    </p:spTree>
    <p:extLst>
      <p:ext uri="{BB962C8B-B14F-4D97-AF65-F5344CB8AC3E}">
        <p14:creationId xmlns:p14="http://schemas.microsoft.com/office/powerpoint/2010/main" val="756414749"/>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6</a:t>
            </a:fld>
            <a:endParaRPr lang="uk-UA" dirty="0"/>
          </a:p>
        </p:txBody>
      </p:sp>
      <p:sp>
        <p:nvSpPr>
          <p:cNvPr id="3" name="Content Placeholder 2"/>
          <p:cNvSpPr>
            <a:spLocks noGrp="1"/>
          </p:cNvSpPr>
          <p:nvPr>
            <p:ph sz="quarter" idx="10"/>
          </p:nvPr>
        </p:nvSpPr>
        <p:spPr/>
        <p:txBody>
          <a:bodyPr/>
          <a:lstStyle/>
          <a:p>
            <a:pPr marL="0" indent="0">
              <a:buNone/>
            </a:pPr>
            <a:r>
              <a:rPr lang="en-US" sz="3200" dirty="0" smtClean="0"/>
              <a:t>Proposed changes to </a:t>
            </a:r>
            <a:r>
              <a:rPr lang="en-US" sz="3200" i="1" dirty="0" smtClean="0"/>
              <a:t>Governance and </a:t>
            </a:r>
            <a:r>
              <a:rPr lang="en-US" sz="3200" i="1" dirty="0" smtClean="0"/>
              <a:t>Processes, </a:t>
            </a:r>
            <a:r>
              <a:rPr lang="en-US" sz="3200" dirty="0"/>
              <a:t>as presented to CEOS 2019 SIT Technical </a:t>
            </a:r>
            <a:r>
              <a:rPr lang="en-US" sz="3200" dirty="0" smtClean="0"/>
              <a:t>Workshop,</a:t>
            </a:r>
            <a:r>
              <a:rPr lang="en-US" sz="3200" i="1" dirty="0" smtClean="0"/>
              <a:t> </a:t>
            </a:r>
            <a:r>
              <a:rPr lang="en-US" sz="3200" dirty="0" smtClean="0"/>
              <a:t>will be shared with CEOS leadership prior to 33</a:t>
            </a:r>
            <a:r>
              <a:rPr lang="en-US" sz="3200" baseline="30000" dirty="0" smtClean="0"/>
              <a:t>rd</a:t>
            </a:r>
            <a:r>
              <a:rPr lang="en-US" sz="3200" dirty="0" smtClean="0"/>
              <a:t> CEOS Plenary for endorsement at Plenary.</a:t>
            </a:r>
            <a:endParaRPr lang="en-US" sz="3200" dirty="0"/>
          </a:p>
        </p:txBody>
      </p:sp>
      <p:sp>
        <p:nvSpPr>
          <p:cNvPr id="4" name="Content Placeholder 3"/>
          <p:cNvSpPr>
            <a:spLocks noGrp="1"/>
          </p:cNvSpPr>
          <p:nvPr>
            <p:ph sz="quarter" idx="11"/>
          </p:nvPr>
        </p:nvSpPr>
        <p:spPr/>
        <p:txBody>
          <a:bodyPr/>
          <a:lstStyle/>
          <a:p>
            <a:r>
              <a:rPr lang="en-US" dirty="0" smtClean="0"/>
              <a:t>Proposal</a:t>
            </a:r>
            <a:endParaRPr lang="en-US" dirty="0"/>
          </a:p>
        </p:txBody>
      </p:sp>
    </p:spTree>
    <p:extLst>
      <p:ext uri="{BB962C8B-B14F-4D97-AF65-F5344CB8AC3E}">
        <p14:creationId xmlns:p14="http://schemas.microsoft.com/office/powerpoint/2010/main" val="281415814"/>
      </p:ext>
    </p:extLst>
  </p:cSld>
  <p:clrMapOvr>
    <a:masterClrMapping/>
  </p:clrMapOvr>
  <p:transition spd="med"/>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9177</TotalTime>
  <Words>595</Words>
  <Application>Microsoft Office PowerPoint</Application>
  <PresentationFormat>On-screen Show (4:3)</PresentationFormat>
  <Paragraphs>40</Paragraphs>
  <Slides>6</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6</vt:i4>
      </vt:variant>
    </vt:vector>
  </HeadingPairs>
  <TitlesOfParts>
    <vt:vector size="17" baseType="lpstr">
      <vt:lpstr>Arial</vt:lpstr>
      <vt:lpstr>Arial Bold</vt:lpstr>
      <vt:lpstr>Avenir Roman</vt:lpstr>
      <vt:lpstr>Calibri</vt:lpstr>
      <vt:lpstr>Courier New</vt:lpstr>
      <vt:lpstr>Droid Serif</vt:lpstr>
      <vt:lpstr>Helvetica</vt:lpstr>
      <vt:lpstr>Proxima Nova Regular</vt:lpstr>
      <vt:lpstr>Times New Roman</vt:lpstr>
      <vt:lpstr>Wingdings</vt:lpstr>
      <vt:lpstr>Default</vt:lpstr>
      <vt:lpstr>Ad hoc Team (AHT) Lifecycles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Kerry Sawyer</cp:lastModifiedBy>
  <cp:revision>184</cp:revision>
  <dcterms:modified xsi:type="dcterms:W3CDTF">2019-09-12T07:29:02Z</dcterms:modified>
</cp:coreProperties>
</file>