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1" r:id="rId4"/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5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HelveticaNeue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" name="Google Shape;2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1cbcf5a00_2_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41cbcf5a00_2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1cbcf5a00_2_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41cbcf5a00_2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1cbcf5a00_2_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41cbcf5a00_2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1cbcf5a00_2_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41cbcf5a00_2_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4e594117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g604e594117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" name="Google Shape;36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Google Shape;4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Google Shape;5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1cbcf5a00_2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41cbcf5a00_2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" name="Google Shape;10;p3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6" name="Google Shape;16;p5"/>
          <p:cNvSpPr txBox="1"/>
          <p:nvPr>
            <p:ph idx="1" type="body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5"/>
          <p:cNvSpPr/>
          <p:nvPr/>
        </p:nvSpPr>
        <p:spPr>
          <a:xfrm>
            <a:off x="76200" y="6629400"/>
            <a:ext cx="23622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AU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TW2019, 11-12 Sept 2019</a:t>
            </a:r>
            <a:endParaRPr b="0" i="1" sz="11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16.jpg"/><Relationship Id="rId5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7.png"/><Relationship Id="rId5" Type="http://schemas.openxmlformats.org/officeDocument/2006/relationships/image" Target="../media/image28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Relationship Id="rId4" Type="http://schemas.openxmlformats.org/officeDocument/2006/relationships/image" Target="../media/image13.jpg"/><Relationship Id="rId11" Type="http://schemas.openxmlformats.org/officeDocument/2006/relationships/image" Target="../media/image26.jpg"/><Relationship Id="rId10" Type="http://schemas.openxmlformats.org/officeDocument/2006/relationships/image" Target="../media/image24.jpg"/><Relationship Id="rId9" Type="http://schemas.openxmlformats.org/officeDocument/2006/relationships/image" Target="../media/image30.jpg"/><Relationship Id="rId5" Type="http://schemas.openxmlformats.org/officeDocument/2006/relationships/image" Target="../media/image19.jpg"/><Relationship Id="rId6" Type="http://schemas.openxmlformats.org/officeDocument/2006/relationships/image" Target="../media/image23.jpg"/><Relationship Id="rId7" Type="http://schemas.openxmlformats.org/officeDocument/2006/relationships/image" Target="../media/image20.jpg"/><Relationship Id="rId8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Relationship Id="rId4" Type="http://schemas.openxmlformats.org/officeDocument/2006/relationships/image" Target="../media/image5.png"/><Relationship Id="rId5" Type="http://schemas.openxmlformats.org/officeDocument/2006/relationships/image" Target="../media/image29.png"/><Relationship Id="rId6" Type="http://schemas.openxmlformats.org/officeDocument/2006/relationships/image" Target="../media/image6.png"/><Relationship Id="rId7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622789" y="2514600"/>
            <a:ext cx="6231369" cy="993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AU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SIT Term 2020-21 </a:t>
            </a:r>
            <a:br>
              <a:rPr b="1" i="0" lang="en-AU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AU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Prospectus</a:t>
            </a:r>
            <a:br>
              <a:rPr b="1" i="0" lang="en-AU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6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A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A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SIT Vice-Chair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SIT TW</a:t>
            </a:r>
            <a:br>
              <a:rPr b="0" i="0" lang="en-A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A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Fairbanks, USA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Sep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AU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370114" y="1447800"/>
            <a:ext cx="5649686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AU"/>
              <a:t>We have been scoping out venues….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AU"/>
              <a:t>For our next SIT meeting, 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AU"/>
              <a:t>and the winner is….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r>
              <a:rPr b="1" lang="en-AU">
                <a:solidFill>
                  <a:schemeClr val="accent6"/>
                </a:solidFill>
              </a:rPr>
              <a:t>WREST POINT Hotel</a:t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AU"/>
              <a:t>Fulfil our meeting’s requirements </a:t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AU"/>
              <a:t>Conveniently located on waterfront with great mountain and ocean views (only 5-10min drive from the town centre)</a:t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AU"/>
              <a:t>Offers various accommodation room options, with a special discounted rate until 31 Jan 2020: more info soon</a:t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AU"/>
              <a:t>+ several dining options onsite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AU"/>
              <a:t>Main Venue</a:t>
            </a:r>
            <a:endParaRPr/>
          </a:p>
        </p:txBody>
      </p:sp>
      <p:pic>
        <p:nvPicPr>
          <p:cNvPr descr="Image result for hobart wrest point"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2109" y="4098165"/>
            <a:ext cx="2856012" cy="1905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0836" y="1905000"/>
            <a:ext cx="1727200" cy="12954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4400" y="1242813"/>
            <a:ext cx="2401653" cy="160985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9803" l="0" r="0" t="0"/>
          <a:stretch/>
        </p:blipFill>
        <p:spPr>
          <a:xfrm>
            <a:off x="0" y="1279071"/>
            <a:ext cx="91440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228600" y="1485900"/>
            <a:ext cx="8839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AU"/>
              <a:t>Brace yourselves for a </a:t>
            </a:r>
            <a:r>
              <a:rPr lang="en-AU">
                <a:solidFill>
                  <a:schemeClr val="accent6"/>
                </a:solidFill>
              </a:rPr>
              <a:t>MONA (Museum of Old and New Art) experience </a:t>
            </a:r>
            <a:r>
              <a:rPr lang="en-AU"/>
              <a:t>Wednesday 1</a:t>
            </a:r>
            <a:r>
              <a:rPr baseline="30000" lang="en-AU"/>
              <a:t>st</a:t>
            </a:r>
            <a:r>
              <a:rPr lang="en-AU"/>
              <a:t> April</a:t>
            </a:r>
            <a:endParaRPr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AU"/>
              <a:t>including an exclusive visit of the Museum and a cocktail/dinner reception</a:t>
            </a:r>
            <a:endParaRPr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>
                <a:solidFill>
                  <a:schemeClr val="lt1"/>
                </a:solidFill>
              </a:rPr>
              <a:t>More information soon… 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>
                <a:solidFill>
                  <a:schemeClr val="lt1"/>
                </a:solidFill>
              </a:rPr>
              <a:t>we look forward to welcoming you in Tassie next year!</a:t>
            </a:r>
            <a:endParaRPr/>
          </a:p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1828800" y="288472"/>
            <a:ext cx="6096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AU"/>
              <a:t>Social: exceptional evening at MONA</a:t>
            </a:r>
            <a:endParaRPr/>
          </a:p>
        </p:txBody>
      </p:sp>
      <p:pic>
        <p:nvPicPr>
          <p:cNvPr descr="Cruise ship" id="119" name="Google Shape;11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6598" y="249555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era" id="120" name="Google Shape;12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5234" y="2539093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asel" id="121" name="Google Shape;12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84964" y="2577193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ne" id="122" name="Google Shape;12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67400" y="2579916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21622" y="4302944"/>
            <a:ext cx="1744842" cy="2326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391886" y="1371600"/>
            <a:ext cx="6096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AU"/>
              <a:t>Friday 3/4: </a:t>
            </a:r>
            <a:r>
              <a:rPr i="1" lang="en-AU"/>
              <a:t>free</a:t>
            </a:r>
            <a:r>
              <a:rPr lang="en-AU"/>
              <a:t> so you can explore a bit more around Hobart incl.:</a:t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Mount Wellington</a:t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Hastings Caves and thermal hot springs</a:t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Mount Field National Park and Russell Falls</a:t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Port Arthur</a:t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Cascades Brewery co</a:t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Salamanca Markets</a:t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Vineyards</a:t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Bruny Island</a:t>
            </a:r>
            <a:endParaRPr/>
          </a:p>
        </p:txBody>
      </p:sp>
      <p:sp>
        <p:nvSpPr>
          <p:cNvPr id="130" name="Google Shape;130;p17"/>
          <p:cNvSpPr txBox="1"/>
          <p:nvPr>
            <p:ph idx="2" type="body"/>
          </p:nvPr>
        </p:nvSpPr>
        <p:spPr>
          <a:xfrm>
            <a:off x="2057400" y="304800"/>
            <a:ext cx="5715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AU"/>
              <a:t>Don’t forget : Tassie has a lot to offer</a:t>
            </a:r>
            <a:endParaRPr/>
          </a:p>
        </p:txBody>
      </p:sp>
      <p:pic>
        <p:nvPicPr>
          <p:cNvPr descr="Image result for tasmania" id="131" name="Google Shape;13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5106284"/>
            <a:ext cx="335280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/>
          <p:nvPr/>
        </p:nvSpPr>
        <p:spPr>
          <a:xfrm>
            <a:off x="391886" y="4976336"/>
            <a:ext cx="4572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002569"/>
                </a:solidFill>
              </a:rPr>
              <a:t>Field trips and excursions options are being discussed – we’ll be happy to help you organise something so you make the most of your trip Down Under…. and even stay longer to explore the rest of the island!</a:t>
            </a:r>
            <a:endParaRPr/>
          </a:p>
        </p:txBody>
      </p:sp>
      <p:pic>
        <p:nvPicPr>
          <p:cNvPr descr="Image result for tasmania" id="133" name="Google Shape;13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9364" y="236220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6849" y="1415426"/>
            <a:ext cx="1920451" cy="144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496993" y="3295508"/>
            <a:ext cx="2337411" cy="175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5990" y="4657535"/>
            <a:ext cx="2053484" cy="154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42386" y="1980472"/>
            <a:ext cx="2544132" cy="19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73991" y="1314644"/>
            <a:ext cx="3168200" cy="237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38312" y="3217196"/>
            <a:ext cx="1920452" cy="144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98275" y="2855764"/>
            <a:ext cx="2580739" cy="193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54321" y="4999139"/>
            <a:ext cx="2222754" cy="166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5400000">
            <a:off x="6295364" y="4421676"/>
            <a:ext cx="2436028" cy="182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55" name="Google Shape;155;p19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Feedback</a:t>
            </a:r>
            <a:endParaRPr/>
          </a:p>
        </p:txBody>
      </p:sp>
      <p:sp>
        <p:nvSpPr>
          <p:cNvPr id="156" name="Google Shape;156;p19"/>
          <p:cNvSpPr txBox="1"/>
          <p:nvPr>
            <p:ph idx="1" type="body"/>
          </p:nvPr>
        </p:nvSpPr>
        <p:spPr>
          <a:xfrm>
            <a:off x="121050" y="14948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5715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 is most welcome. </a:t>
            </a:r>
            <a:endParaRPr/>
          </a:p>
          <a:p>
            <a:pPr indent="0" lvl="1" marL="5715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look forward to serving CEOS and advancing its important work.</a:t>
            </a:r>
            <a:endParaRPr b="1"/>
          </a:p>
          <a:p>
            <a: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4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62" name="Google Shape;162;p20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Discussion Seeds </a:t>
            </a:r>
            <a:br>
              <a:rPr lang="en-AU"/>
            </a:br>
            <a:r>
              <a:rPr lang="en-AU"/>
              <a:t>for side meeting</a:t>
            </a:r>
            <a:endParaRPr/>
          </a:p>
        </p:txBody>
      </p: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121050" y="14948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fficient interaction between CEOS working processes and the Principals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consultation on CEOS value proposition and teams’ capacity inc. travel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calls &amp; working teams day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others? Pitch session at SIT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suggestions on support to the identified outcomes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 strategy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&amp; Biomass (inc CEOS org around biomass issues)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commitment from identified stakeholders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5715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121050" y="14948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CSIRO and GA will take on Chairmanship of the CEOS Strategic Implementation Team (SIT) at CEOS Plenary in October 2019 for a 2-year term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</a:t>
            </a:r>
            <a:r>
              <a:rPr b="0" i="1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“..provides strategic guidance on the direction, progress, and status of implementation activities in relation to the established priorities, commitments, and partnerships of the CEOS organization”.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 anticipated to serve as SIT Vice-Chair during this term and to take on </a:t>
            </a:r>
            <a:b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Chair in late 2021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Vice-Chair Team has been consulting broadly across the organisation to set outcomes and milestones that are significant and reflect societal needs and CEOS agency priorities (and therefore resources).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7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Introduction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121050" y="14948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Evoking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original vision for SIT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best use of Principals’ time in SIT meetings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address significant challenges to be addressed by coordination and observing system harmonisation across space agencies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Focused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few priorities – reflecting major thrusts across civil EO programmes and priority needs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Reflecting existing important CEOS WP activities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that will benefit from being </a:t>
            </a:r>
            <a:r>
              <a:rPr b="0" i="1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escalated, elevated and expedited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general, a focus on outcomes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use of the different meetings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1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SIT: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Significant debate and decision - for Principals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1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TW: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Teams reporting, interaction, and prep for Plenary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meetings cannot accommodate reporting of all CEOS business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1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effective intersection between CEOS management and working teams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8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SIT 2020-21 Approach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Prospectus</a:t>
            </a:r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500" y="789625"/>
            <a:ext cx="8722299" cy="6130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53" name="Google Shape;53;p10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CEOS ARD Strategy</a:t>
            </a:r>
            <a:endParaRPr/>
          </a:p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0" y="3424068"/>
            <a:ext cx="8991600" cy="2651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 of the ARD Strategy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(the Strategy is in development)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Production, promotion, demonstration, uptake of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CARD4L data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Engagement with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 concept and practice of ARD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on CARD4L foundation and expanding the range of CARD4L data types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457100"/>
            <a:ext cx="8915398" cy="1868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Carbon &amp; Biomass</a:t>
            </a:r>
            <a:endParaRPr/>
          </a:p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0" y="3424068"/>
            <a:ext cx="8991600" cy="2651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the GHG Roadmap process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escalating, elevating, and accelerating progress towards major milestones, including for 2023 Global Stocktake.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 prototype flux products.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Encouraging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stronger and more systematic CEOS engagement with convention frameworks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building on IPCC outreach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national inventories communities as our future users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Reflecting $4Bn+ investment (2018-2024) in Above-Ground Biomass missions and seeking to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accelerate the policy relevance of these new data (GFOI, GEOGLAM…)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uptake of biomass datasets beyond science community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forest monitoring, inventories…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44558"/>
            <a:ext cx="9144000" cy="1845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69" name="Google Shape;69;p12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SDGs</a:t>
            </a:r>
            <a:endParaRPr/>
          </a:p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0" y="3424068"/>
            <a:ext cx="8991600" cy="2651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efficiency in delivering CEOS SDG outcomes, as well as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clarity between CEOS &amp; GEO (EO4SDG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endParaRPr/>
          </a:p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Focusing on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few specific indicators and deliver</a:t>
            </a:r>
            <a:endParaRPr/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Practice, Methods</a:t>
            </a:r>
            <a:endParaRPr/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Demonstrations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 products (TBD)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Encouraging stronger CEOS Agencies involvement and support Ad Hoc team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traction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Establishing longer-term strategy for CEOS support to SDGs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85139"/>
            <a:ext cx="9144000" cy="18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77" name="Google Shape;77;p13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Meetings and Processes</a:t>
            </a:r>
            <a:endParaRPr/>
          </a:p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121050" y="14948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meetings: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focused on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Principals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implementation discussions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 meetings: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 and interaction with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CEOS working teams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prepare Plenary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Proposing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3-4 all-hands calls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each calendar year for CEOS working teams to provide essential reporting and seek feedback/support on obstacles, resourcing etc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explore use of 1 or more working team ambassadors to provide distilled reports to SIT (eg as ESA SIT Chair did with Jean-Louis)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CEOS Working Teams Day prior to SIT TW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new CEOS Deliverables site to keep current tasks updated – in lieu of an active CEO maintaining the CEOS WP document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plans to directly absorb workload of CEO – CEOS to continue to seek candidates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to consult directly with working teams to ensure efficient interaction between CEOS working processes and the Principals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SIT-35: 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Hobart, Tasmania in week of 30</a:t>
            </a:r>
            <a:r>
              <a:rPr b="0" baseline="3000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March 2020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SIT-TW 2019: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Zagreb, Croatia in week of 7</a:t>
            </a:r>
            <a:r>
              <a:rPr b="0" baseline="3000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September 2020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5715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4"/>
          <p:cNvGrpSpPr/>
          <p:nvPr/>
        </p:nvGrpSpPr>
        <p:grpSpPr>
          <a:xfrm>
            <a:off x="1600200" y="4004586"/>
            <a:ext cx="3962401" cy="2286000"/>
            <a:chOff x="1066798" y="2819400"/>
            <a:chExt cx="3962401" cy="2286000"/>
          </a:xfrm>
        </p:grpSpPr>
        <p:pic>
          <p:nvPicPr>
            <p:cNvPr id="84" name="Google Shape;84;p14"/>
            <p:cNvPicPr preferRelativeResize="0"/>
            <p:nvPr/>
          </p:nvPicPr>
          <p:blipFill rotWithShape="1">
            <a:blip r:embed="rId3">
              <a:alphaModFix/>
            </a:blip>
            <a:srcRect b="12666" l="54166" r="2499" t="7333"/>
            <a:stretch/>
          </p:blipFill>
          <p:spPr>
            <a:xfrm>
              <a:off x="1066798" y="2819400"/>
              <a:ext cx="3962401" cy="228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Question mark" id="85" name="Google Shape;85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040687">
              <a:off x="1871659" y="3239011"/>
              <a:ext cx="642257" cy="6422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Question mark" id="86" name="Google Shape;86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819600">
              <a:off x="2914298" y="3127266"/>
              <a:ext cx="642257" cy="6422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Question mark" id="87" name="Google Shape;87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819600">
              <a:off x="2342315" y="4058322"/>
              <a:ext cx="642257" cy="6422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Question mark" id="88" name="Google Shape;88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010479">
              <a:off x="3220982" y="3928204"/>
              <a:ext cx="642257" cy="642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4"/>
            <p:cNvSpPr/>
            <p:nvPr/>
          </p:nvSpPr>
          <p:spPr>
            <a:xfrm>
              <a:off x="3429000" y="4727605"/>
              <a:ext cx="353786" cy="353786"/>
            </a:xfrm>
            <a:prstGeom prst="ellipse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2569"/>
                </a:solidFill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 rot="8856326">
              <a:off x="3793570" y="4490562"/>
              <a:ext cx="516580" cy="237042"/>
            </a:xfrm>
            <a:prstGeom prst="striped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25400">
              <a:solidFill>
                <a:srgbClr val="FF9A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2569"/>
                </a:solidFill>
              </a:endParaRPr>
            </a:p>
          </p:txBody>
        </p:sp>
      </p:grpSp>
      <p:sp>
        <p:nvSpPr>
          <p:cNvPr id="91" name="Google Shape;91;p14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414637" y="1287823"/>
            <a:ext cx="5474186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AU"/>
              <a:t>SIT-35: </a:t>
            </a:r>
            <a:r>
              <a:rPr b="1" lang="en-AU"/>
              <a:t>1</a:t>
            </a:r>
            <a:r>
              <a:rPr b="1" baseline="30000" lang="en-AU"/>
              <a:t>st</a:t>
            </a:r>
            <a:r>
              <a:rPr b="1" lang="en-AU"/>
              <a:t> – 2</a:t>
            </a:r>
            <a:r>
              <a:rPr b="1" baseline="30000" lang="en-AU"/>
              <a:t>nd</a:t>
            </a:r>
            <a:r>
              <a:rPr b="1" lang="en-AU"/>
              <a:t> April 2020 </a:t>
            </a:r>
            <a:r>
              <a:rPr lang="en-AU"/>
              <a:t>(with side-meetings on Tuesday 31</a:t>
            </a:r>
            <a:r>
              <a:rPr baseline="30000" lang="en-AU"/>
              <a:t>st</a:t>
            </a:r>
            <a:r>
              <a:rPr lang="en-AU"/>
              <a:t> March)</a:t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AU"/>
              <a:t>Main meetings and reception venues selected (booking process)</a:t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AU"/>
              <a:t>CSIRO &amp; GA invite you to join us and experience </a:t>
            </a:r>
            <a:r>
              <a:rPr b="1" lang="en-AU"/>
              <a:t>HOBART</a:t>
            </a:r>
            <a:r>
              <a:rPr lang="en-AU"/>
              <a:t>, the capital and most populous city of the Australian island state of Tasmania …</a:t>
            </a:r>
            <a:endParaRPr/>
          </a:p>
        </p:txBody>
      </p:sp>
      <p:sp>
        <p:nvSpPr>
          <p:cNvPr id="93" name="Google Shape;93;p14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AU"/>
              <a:t>SIT-35 in Hobart, Australia</a:t>
            </a:r>
            <a:endParaRPr/>
          </a:p>
        </p:txBody>
      </p:sp>
      <p:grpSp>
        <p:nvGrpSpPr>
          <p:cNvPr id="94" name="Google Shape;94;p14"/>
          <p:cNvGrpSpPr/>
          <p:nvPr/>
        </p:nvGrpSpPr>
        <p:grpSpPr>
          <a:xfrm>
            <a:off x="4971908" y="4294658"/>
            <a:ext cx="3326628" cy="2279719"/>
            <a:chOff x="4519007" y="3613729"/>
            <a:chExt cx="3540578" cy="2597409"/>
          </a:xfrm>
        </p:grpSpPr>
        <p:grpSp>
          <p:nvGrpSpPr>
            <p:cNvPr id="95" name="Google Shape;95;p14"/>
            <p:cNvGrpSpPr/>
            <p:nvPr/>
          </p:nvGrpSpPr>
          <p:grpSpPr>
            <a:xfrm>
              <a:off x="4519007" y="3848938"/>
              <a:ext cx="3540578" cy="2362200"/>
              <a:chOff x="4772450" y="3733800"/>
              <a:chExt cx="3540578" cy="2362200"/>
            </a:xfrm>
          </p:grpSpPr>
          <p:pic>
            <p:nvPicPr>
              <p:cNvPr id="96" name="Google Shape;96;p14"/>
              <p:cNvPicPr preferRelativeResize="0"/>
              <p:nvPr/>
            </p:nvPicPr>
            <p:blipFill rotWithShape="1">
              <a:blip r:embed="rId5">
                <a:alphaModFix/>
              </a:blip>
              <a:srcRect b="10000" l="57113" r="4166" t="7333"/>
              <a:stretch/>
            </p:blipFill>
            <p:spPr>
              <a:xfrm>
                <a:off x="4772450" y="3733800"/>
                <a:ext cx="3540578" cy="23622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rotWithShape="0" algn="tl" dir="2700000" dist="139700">
                  <a:srgbClr val="333333">
                    <a:alpha val="64705"/>
                  </a:srgbClr>
                </a:outerShdw>
              </a:effectLst>
            </p:spPr>
          </p:pic>
          <p:sp>
            <p:nvSpPr>
              <p:cNvPr id="97" name="Google Shape;97;p14"/>
              <p:cNvSpPr/>
              <p:nvPr/>
            </p:nvSpPr>
            <p:spPr>
              <a:xfrm>
                <a:off x="6034765" y="4490563"/>
                <a:ext cx="1447801" cy="848674"/>
              </a:xfrm>
              <a:prstGeom prst="downArrowCallout">
                <a:avLst>
                  <a:gd fmla="val 25000" name="adj1"/>
                  <a:gd fmla="val 25000" name="adj2"/>
                  <a:gd fmla="val 25000" name="adj3"/>
                  <a:gd fmla="val 64977" name="adj4"/>
                </a:avLst>
              </a:prstGeom>
              <a:solidFill>
                <a:srgbClr val="FFFFFF"/>
              </a:solidFill>
              <a:ln cap="flat" cmpd="sng" w="25400">
                <a:solidFill>
                  <a:srgbClr val="FF9A00"/>
                </a:solidFill>
                <a:prstDash val="solid"/>
                <a:bevel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500"/>
                  <a:buFont typeface="Arial"/>
                  <a:buNone/>
                </a:pPr>
                <a:r>
                  <a:rPr b="1" i="0" lang="en-AU" sz="1500" u="none" cap="none" strike="noStrike">
                    <a:solidFill>
                      <a:schemeClr val="dk2"/>
                    </a:solidFill>
                  </a:rPr>
                  <a:t>CEOS SIT-35, Hobart</a:t>
                </a:r>
                <a:endParaRPr/>
              </a:p>
            </p:txBody>
          </p:sp>
        </p:grpSp>
        <p:pic>
          <p:nvPicPr>
            <p:cNvPr descr="Group of people" id="98" name="Google Shape;98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22765" y="361372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9" name="Google Shape;9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02430" y="1325370"/>
            <a:ext cx="2936100" cy="165155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5715000" y="2987840"/>
            <a:ext cx="3429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500" u="none" cap="none" strike="noStrike">
                <a:solidFill>
                  <a:srgbClr val="002569"/>
                </a:solidFill>
              </a:rPr>
              <a:t>A unique Australian place where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500" u="none" cap="none" strike="noStrike">
                <a:solidFill>
                  <a:srgbClr val="002569"/>
                </a:solidFill>
              </a:rPr>
              <a:t>you can walk through snow* while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500" u="none" cap="none" strike="noStrike">
                <a:solidFill>
                  <a:srgbClr val="002569"/>
                </a:solidFill>
              </a:rPr>
              <a:t>contemplating at ocean views 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AU" sz="1500" u="none" cap="none" strike="noStrike">
                <a:solidFill>
                  <a:srgbClr val="002569"/>
                </a:solidFill>
              </a:rPr>
              <a:t>*won’t be guaranteed in March though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