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74" r:id="rId3"/>
    <p:sldId id="275" r:id="rId4"/>
    <p:sldId id="273" r:id="rId5"/>
    <p:sldId id="276" r:id="rId6"/>
    <p:sldId id="278" r:id="rId7"/>
    <p:sldId id="277" r:id="rId8"/>
    <p:sldId id="279"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p:restoredTop sz="93613" autoAdjust="0"/>
  </p:normalViewPr>
  <p:slideViewPr>
    <p:cSldViewPr>
      <p:cViewPr varScale="1">
        <p:scale>
          <a:sx n="68" d="100"/>
          <a:sy n="68" d="100"/>
        </p:scale>
        <p:origin x="145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3056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4102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057400" y="304800"/>
            <a:ext cx="5486400" cy="533400"/>
          </a:xfrm>
          <a:prstGeom prst="rect">
            <a:avLst/>
          </a:prstGeom>
        </p:spPr>
        <p:txBody>
          <a:bodyPr/>
          <a:lstStyle>
            <a:lvl1pPr marL="0" indent="0">
              <a:buNone/>
              <a:defRPr sz="32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140211" cy="1371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latin typeface="+mj-lt"/>
              </a:rPr>
              <a:t>Virtual Constellation Leadership Rotation</a:t>
            </a:r>
            <a:endParaRPr sz="4200" b="1" dirty="0">
              <a:solidFill>
                <a:srgbClr val="FFFFFF"/>
              </a:solidFill>
              <a:latin typeface="+mj-lt"/>
            </a:endParaRPr>
          </a:p>
        </p:txBody>
      </p:sp>
      <p:sp>
        <p:nvSpPr>
          <p:cNvPr id="11" name="Shape 11"/>
          <p:cNvSpPr/>
          <p:nvPr/>
        </p:nvSpPr>
        <p:spPr>
          <a:xfrm>
            <a:off x="228600" y="4267200"/>
            <a:ext cx="5410200" cy="22367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lnSpc>
                <a:spcPct val="150000"/>
              </a:lnSpc>
              <a:defRPr>
                <a:solidFill>
                  <a:srgbClr val="000000"/>
                </a:solidFill>
              </a:defRPr>
            </a:pPr>
            <a:r>
              <a:rPr lang="en-AU" sz="2000" b="1" dirty="0" smtClean="0">
                <a:solidFill>
                  <a:srgbClr val="FFFFFF"/>
                </a:solidFill>
                <a:latin typeface="+mj-lt"/>
                <a:ea typeface="Arial Bold"/>
                <a:cs typeface="Arial Bold"/>
                <a:sym typeface="Arial Bold"/>
              </a:rPr>
              <a:t>Kerry Sawyer, </a:t>
            </a:r>
            <a:r>
              <a:rPr lang="en-AU" sz="2000" b="1" dirty="0" smtClean="0">
                <a:solidFill>
                  <a:srgbClr val="FFFFFF"/>
                </a:solidFill>
                <a:latin typeface="+mj-lt"/>
                <a:ea typeface="Arial Bold"/>
                <a:cs typeface="Arial Bold"/>
                <a:sym typeface="Arial Bold"/>
              </a:rPr>
              <a:t>NOAA, CEOS SIT </a:t>
            </a:r>
            <a:r>
              <a:rPr lang="en-AU" sz="2000" b="1" dirty="0" smtClean="0">
                <a:solidFill>
                  <a:srgbClr val="FFFFFF"/>
                </a:solidFill>
                <a:latin typeface="+mj-lt"/>
                <a:ea typeface="Arial Bold"/>
                <a:cs typeface="Arial Bold"/>
                <a:sym typeface="Arial Bold"/>
              </a:rPr>
              <a:t>Chair Team</a:t>
            </a:r>
            <a:endParaRPr sz="2000" b="1"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CEOS 2019 </a:t>
            </a:r>
            <a:r>
              <a:rPr lang="en-AU" dirty="0" smtClean="0">
                <a:solidFill>
                  <a:srgbClr val="FFFFFF"/>
                </a:solidFill>
                <a:latin typeface="+mj-lt"/>
                <a:ea typeface="Arial Bold"/>
                <a:cs typeface="Arial Bold"/>
                <a:sym typeface="Arial Bold"/>
              </a:rPr>
              <a:t>VC/WG/AHT Working Day</a:t>
            </a:r>
            <a:endParaRPr lang="en-AU"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1,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1.5</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Fairbanks, Alaska,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10 September </a:t>
            </a:r>
            <a:r>
              <a:rPr lang="en-AU" dirty="0">
                <a:solidFill>
                  <a:srgbClr val="FFFFFF"/>
                </a:solidFill>
                <a:latin typeface="+mj-lt"/>
                <a:ea typeface="Arial Bold"/>
                <a:cs typeface="Arial Bold"/>
                <a:sym typeface="Arial Bold"/>
              </a:rPr>
              <a:t>2019</a:t>
            </a:r>
            <a:endParaRPr dirty="0">
              <a:solidFill>
                <a:srgbClr val="FFFFFF"/>
              </a:solidFill>
              <a:latin typeface="+mj-lt"/>
              <a:ea typeface="Arial Bold"/>
              <a:cs typeface="Arial Bold"/>
              <a:sym typeface="Arial Bold"/>
            </a:endParaRPr>
          </a:p>
        </p:txBody>
      </p:sp>
      <p:pic>
        <p:nvPicPr>
          <p:cNvPr id="12" name="ceos_logo.png"/>
          <p:cNvPicPr/>
          <p:nvPr/>
        </p:nvPicPr>
        <p:blipFill>
          <a:blip r:embed="rId3"/>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1981200" y="152400"/>
            <a:ext cx="4953000" cy="990600"/>
          </a:xfrm>
        </p:spPr>
        <p:txBody>
          <a:bodyPr/>
          <a:lstStyle/>
          <a:p>
            <a:pPr lvl="0">
              <a:spcBef>
                <a:spcPts val="0"/>
              </a:spcBef>
              <a:buSzTx/>
              <a:defRPr/>
            </a:pPr>
            <a:r>
              <a:rPr lang="en-US" dirty="0" smtClean="0"/>
              <a:t>CEOS SIT-34 </a:t>
            </a:r>
            <a:r>
              <a:rPr lang="en-US" dirty="0" smtClean="0"/>
              <a:t>Action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095506153"/>
              </p:ext>
            </p:extLst>
          </p:nvPr>
        </p:nvGraphicFramePr>
        <p:xfrm>
          <a:off x="685800" y="1524000"/>
          <a:ext cx="7772400" cy="1805372"/>
        </p:xfrm>
        <a:graphic>
          <a:graphicData uri="http://schemas.openxmlformats.org/drawingml/2006/table">
            <a:tbl>
              <a:tblPr/>
              <a:tblGrid>
                <a:gridCol w="862800">
                  <a:extLst>
                    <a:ext uri="{9D8B030D-6E8A-4147-A177-3AD203B41FA5}">
                      <a16:colId xmlns:a16="http://schemas.microsoft.com/office/drawing/2014/main" val="1813230838"/>
                    </a:ext>
                  </a:extLst>
                </a:gridCol>
                <a:gridCol w="935567">
                  <a:extLst>
                    <a:ext uri="{9D8B030D-6E8A-4147-A177-3AD203B41FA5}">
                      <a16:colId xmlns:a16="http://schemas.microsoft.com/office/drawing/2014/main" val="2240465304"/>
                    </a:ext>
                  </a:extLst>
                </a:gridCol>
                <a:gridCol w="4678633">
                  <a:extLst>
                    <a:ext uri="{9D8B030D-6E8A-4147-A177-3AD203B41FA5}">
                      <a16:colId xmlns:a16="http://schemas.microsoft.com/office/drawing/2014/main" val="2653550380"/>
                    </a:ext>
                  </a:extLst>
                </a:gridCol>
                <a:gridCol w="1295400">
                  <a:extLst>
                    <a:ext uri="{9D8B030D-6E8A-4147-A177-3AD203B41FA5}">
                      <a16:colId xmlns:a16="http://schemas.microsoft.com/office/drawing/2014/main" val="4022124640"/>
                    </a:ext>
                  </a:extLst>
                </a:gridCol>
              </a:tblGrid>
              <a:tr h="237206">
                <a:tc>
                  <a:txBody>
                    <a:bodyPr/>
                    <a:lstStyle/>
                    <a:p>
                      <a:pPr marL="0" marR="0" algn="ctr">
                        <a:spcBef>
                          <a:spcPts val="200"/>
                        </a:spcBef>
                        <a:spcAft>
                          <a:spcPts val="200"/>
                        </a:spcAft>
                      </a:pPr>
                      <a:r>
                        <a:rPr lang="en-GB" sz="1400" b="1">
                          <a:solidFill>
                            <a:srgbClr val="DBE5F1"/>
                          </a:solidFill>
                          <a:effectLst/>
                          <a:latin typeface="Calibri" panose="020F0502020204030204" pitchFamily="34" charset="0"/>
                          <a:ea typeface="Times New Roman" panose="02020603050405020304" pitchFamily="18" charset="0"/>
                        </a:rPr>
                        <a:t>No.</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ctr">
                        <a:spcBef>
                          <a:spcPts val="200"/>
                        </a:spcBef>
                        <a:spcAft>
                          <a:spcPts val="200"/>
                        </a:spcAft>
                      </a:pPr>
                      <a:r>
                        <a:rPr lang="en-GB" sz="1400" b="1">
                          <a:solidFill>
                            <a:srgbClr val="DBE5F1"/>
                          </a:solidFill>
                          <a:effectLst/>
                          <a:latin typeface="Calibri" panose="020F0502020204030204" pitchFamily="34" charset="0"/>
                          <a:ea typeface="Times New Roman" panose="02020603050405020304" pitchFamily="18" charset="0"/>
                        </a:rPr>
                        <a:t>Actionee</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ctr">
                        <a:spcBef>
                          <a:spcPts val="200"/>
                        </a:spcBef>
                        <a:spcAft>
                          <a:spcPts val="200"/>
                        </a:spcAft>
                      </a:pPr>
                      <a:r>
                        <a:rPr lang="en-GB" sz="1400" b="1">
                          <a:solidFill>
                            <a:srgbClr val="DBE5F1"/>
                          </a:solidFill>
                          <a:effectLst/>
                          <a:latin typeface="Calibri" panose="020F0502020204030204" pitchFamily="34" charset="0"/>
                          <a:ea typeface="Times New Roman" panose="02020603050405020304" pitchFamily="18" charset="0"/>
                        </a:rPr>
                        <a:t>Action</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ctr">
                        <a:spcBef>
                          <a:spcPts val="200"/>
                        </a:spcBef>
                        <a:spcAft>
                          <a:spcPts val="200"/>
                        </a:spcAft>
                      </a:pPr>
                      <a:r>
                        <a:rPr lang="en-GB" sz="1400" b="1" dirty="0">
                          <a:solidFill>
                            <a:srgbClr val="DBE5F1"/>
                          </a:solidFill>
                          <a:effectLst/>
                          <a:latin typeface="Calibri" panose="020F0502020204030204" pitchFamily="34" charset="0"/>
                          <a:ea typeface="Times New Roman" panose="02020603050405020304" pitchFamily="18" charset="0"/>
                        </a:rPr>
                        <a:t>Due date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extLst>
                  <a:ext uri="{0D108BD9-81ED-4DB2-BD59-A6C34878D82A}">
                    <a16:rowId xmlns:a16="http://schemas.microsoft.com/office/drawing/2014/main" val="2502697660"/>
                  </a:ext>
                </a:extLst>
              </a:tr>
              <a:tr h="1273885">
                <a:tc rowSpan="2">
                  <a:txBody>
                    <a:bodyPr/>
                    <a:lstStyle/>
                    <a:p>
                      <a:pPr marL="0" marR="0" algn="l">
                        <a:spcBef>
                          <a:spcPts val="200"/>
                        </a:spcBef>
                        <a:spcAft>
                          <a:spcPts val="200"/>
                        </a:spcAft>
                      </a:pPr>
                      <a:r>
                        <a:rPr lang="en-GB" sz="1400" b="1" dirty="0">
                          <a:solidFill>
                            <a:srgbClr val="DBE5F1"/>
                          </a:solidFill>
                          <a:effectLst/>
                          <a:latin typeface="Calibri" panose="020F0502020204030204" pitchFamily="34" charset="0"/>
                          <a:ea typeface="Times New Roman" panose="02020603050405020304" pitchFamily="18" charset="0"/>
                          <a:cs typeface="Calibri" panose="020F0502020204030204" pitchFamily="34" charset="0"/>
                        </a:rPr>
                        <a:t>SIT-34-12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l">
                        <a:spcBef>
                          <a:spcPts val="200"/>
                        </a:spcBef>
                        <a:spcAft>
                          <a:spcPts val="200"/>
                        </a:spcAft>
                      </a:pPr>
                      <a:r>
                        <a:rPr lang="en-GB" sz="1400" b="1" dirty="0">
                          <a:effectLst/>
                          <a:highlight>
                            <a:srgbClr val="00FFFF"/>
                          </a:highlight>
                          <a:latin typeface="Calibri" panose="020F0502020204030204" pitchFamily="34" charset="0"/>
                          <a:ea typeface="Times New Roman" panose="02020603050405020304" pitchFamily="18" charset="0"/>
                          <a:cs typeface="Calibri" panose="020F0502020204030204" pitchFamily="34" charset="0"/>
                        </a:rPr>
                        <a:t>SIT Chair Team</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200"/>
                        </a:spcBef>
                        <a:spcAft>
                          <a:spcPts val="200"/>
                        </a:spcAft>
                      </a:pPr>
                      <a:r>
                        <a:rPr lang="en-GB" sz="1400" b="1" dirty="0">
                          <a:effectLst/>
                          <a:latin typeface="Calibri" panose="020F0502020204030204" pitchFamily="34" charset="0"/>
                          <a:ea typeface="Times New Roman" panose="02020603050405020304" pitchFamily="18" charset="0"/>
                          <a:cs typeface="Calibri" panose="020F0502020204030204" pitchFamily="34" charset="0"/>
                        </a:rPr>
                        <a:t>Draft and distribute the proposed language for the proposed VC leadership rotation, which will identify at least 2, no more than 3 Co-Leads, with Co-Leads from any interested CEOS Member or Associate for a two-year, staggered term.  Co-Leads can reapply for position.</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200"/>
                        </a:spcBef>
                        <a:spcAft>
                          <a:spcPts val="200"/>
                        </a:spcAft>
                      </a:pPr>
                      <a:r>
                        <a:rPr lang="en-GB" sz="1400" dirty="0">
                          <a:effectLst/>
                          <a:latin typeface="Calibri" panose="020F0502020204030204" pitchFamily="34" charset="0"/>
                          <a:ea typeface="Times New Roman" panose="02020603050405020304" pitchFamily="18" charset="0"/>
                          <a:cs typeface="Calibri" panose="020F0502020204030204" pitchFamily="34" charset="0"/>
                        </a:rPr>
                        <a:t>Circulated:            30 June 2019</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p>
                      <a:pPr marL="0" marR="0" algn="ctr">
                        <a:spcBef>
                          <a:spcPts val="200"/>
                        </a:spcBef>
                        <a:spcAft>
                          <a:spcPts val="200"/>
                        </a:spcAft>
                      </a:pPr>
                      <a:r>
                        <a:rPr lang="en-GB" sz="1400" dirty="0">
                          <a:effectLst/>
                          <a:latin typeface="Calibri" panose="020F0502020204030204" pitchFamily="34" charset="0"/>
                          <a:ea typeface="Times New Roman" panose="02020603050405020304" pitchFamily="18" charset="0"/>
                          <a:cs typeface="Calibri" panose="020F0502020204030204" pitchFamily="34" charset="0"/>
                        </a:rPr>
                        <a:t>For discussion: 2019 SIT Technical Workshop</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45733249"/>
                  </a:ext>
                </a:extLst>
              </a:tr>
              <a:tr h="237206">
                <a:tc vMerge="1">
                  <a:txBody>
                    <a:bodyPr/>
                    <a:lstStyle/>
                    <a:p>
                      <a:endParaRPr lang="en-US"/>
                    </a:p>
                  </a:txBody>
                  <a:tcPr/>
                </a:tc>
                <a:tc gridSpan="3">
                  <a:txBody>
                    <a:bodyPr/>
                    <a:lstStyle/>
                    <a:p>
                      <a:pPr marL="0" marR="0" algn="l">
                        <a:spcBef>
                          <a:spcPts val="200"/>
                        </a:spcBef>
                        <a:spcAft>
                          <a:spcPts val="200"/>
                        </a:spcAft>
                      </a:pPr>
                      <a:r>
                        <a:rPr lang="en-GB" sz="1400" i="1" dirty="0">
                          <a:effectLst/>
                          <a:latin typeface="Calibri" panose="020F0502020204030204" pitchFamily="34" charset="0"/>
                          <a:ea typeface="Times New Roman" panose="02020603050405020304" pitchFamily="18" charset="0"/>
                          <a:cs typeface="Calibri" panose="020F0502020204030204" pitchFamily="34" charset="0"/>
                        </a:rPr>
                        <a:t>Rationale: Detail the proposal for VC leadership rotation.</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82531822"/>
                  </a:ext>
                </a:extLst>
              </a:tr>
            </a:tbl>
          </a:graphicData>
        </a:graphic>
      </p:graphicFrame>
    </p:spTree>
    <p:extLst>
      <p:ext uri="{BB962C8B-B14F-4D97-AF65-F5344CB8AC3E}">
        <p14:creationId xmlns:p14="http://schemas.microsoft.com/office/powerpoint/2010/main" val="43660771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4" name="Content Placeholder 3"/>
          <p:cNvSpPr>
            <a:spLocks noGrp="1"/>
          </p:cNvSpPr>
          <p:nvPr>
            <p:ph sz="quarter" idx="11"/>
          </p:nvPr>
        </p:nvSpPr>
        <p:spPr>
          <a:xfrm>
            <a:off x="1828800" y="76200"/>
            <a:ext cx="5715000" cy="914400"/>
          </a:xfrm>
        </p:spPr>
        <p:txBody>
          <a:bodyPr/>
          <a:lstStyle/>
          <a:p>
            <a:r>
              <a:rPr lang="en-US" dirty="0" smtClean="0"/>
              <a:t>CEOS-32-12 and SIT-34-12</a:t>
            </a:r>
            <a:endParaRPr lang="en-US" dirty="0"/>
          </a:p>
          <a:p>
            <a:r>
              <a:rPr lang="en-US" dirty="0"/>
              <a:t>VC Leadership Rotation</a:t>
            </a:r>
          </a:p>
        </p:txBody>
      </p:sp>
      <p:pic>
        <p:nvPicPr>
          <p:cNvPr id="6" name="Picture 5"/>
          <p:cNvPicPr>
            <a:picLocks noChangeAspect="1"/>
          </p:cNvPicPr>
          <p:nvPr/>
        </p:nvPicPr>
        <p:blipFill>
          <a:blip r:embed="rId2"/>
          <a:stretch>
            <a:fillRect/>
          </a:stretch>
        </p:blipFill>
        <p:spPr>
          <a:xfrm>
            <a:off x="152400" y="1262424"/>
            <a:ext cx="8780227" cy="4909777"/>
          </a:xfrm>
          <a:prstGeom prst="rect">
            <a:avLst/>
          </a:prstGeom>
        </p:spPr>
      </p:pic>
      <p:sp>
        <p:nvSpPr>
          <p:cNvPr id="3" name="Rectangle 2"/>
          <p:cNvSpPr>
            <a:spLocks/>
          </p:cNvSpPr>
          <p:nvPr/>
        </p:nvSpPr>
        <p:spPr>
          <a:xfrm>
            <a:off x="135173" y="5181599"/>
            <a:ext cx="8780227" cy="990601"/>
          </a:xfrm>
          <a:prstGeom prst="rect">
            <a:avLst/>
          </a:prstGeom>
          <a:noFill/>
          <a:ln w="25400" cap="flat">
            <a:solidFill>
              <a:srgbClr val="CC0066"/>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solidFill>
                  <a:srgbClr val="CC0066"/>
                </a:solidFill>
              </a:ln>
              <a:solidFill>
                <a:srgbClr val="002569"/>
              </a:solidFill>
              <a:effectLst/>
              <a:uFillTx/>
            </a:endParaRPr>
          </a:p>
        </p:txBody>
      </p:sp>
    </p:spTree>
    <p:extLst>
      <p:ext uri="{BB962C8B-B14F-4D97-AF65-F5344CB8AC3E}">
        <p14:creationId xmlns:p14="http://schemas.microsoft.com/office/powerpoint/2010/main" val="221643493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p:txBody>
          <a:bodyPr/>
          <a:lstStyle/>
          <a:p>
            <a:pPr>
              <a:spcBef>
                <a:spcPts val="0"/>
              </a:spcBef>
            </a:pPr>
            <a:r>
              <a:rPr lang="en-US" dirty="0"/>
              <a:t>Two CEOS governing documents require changes per SIT 34 Actions:</a:t>
            </a:r>
            <a:endParaRPr lang="en-US" sz="2400" dirty="0"/>
          </a:p>
          <a:p>
            <a:pPr lvl="1">
              <a:spcBef>
                <a:spcPts val="0"/>
              </a:spcBef>
            </a:pPr>
            <a:r>
              <a:rPr lang="en-US" dirty="0"/>
              <a:t>The </a:t>
            </a:r>
            <a:r>
              <a:rPr lang="en-US" b="1" i="1" dirty="0"/>
              <a:t>CEOS Governance and Processes</a:t>
            </a:r>
            <a:r>
              <a:rPr lang="en-US" dirty="0"/>
              <a:t> document provides guidelines on the structure, operations, and processes CEOS employs to achieve its goals.</a:t>
            </a:r>
            <a:endParaRPr lang="en-US" sz="2400" dirty="0"/>
          </a:p>
          <a:p>
            <a:pPr lvl="1">
              <a:spcBef>
                <a:spcPts val="0"/>
              </a:spcBef>
            </a:pPr>
            <a:r>
              <a:rPr lang="en-US" b="1" i="1" dirty="0"/>
              <a:t>Virtual Constellations Process Paper </a:t>
            </a:r>
            <a:r>
              <a:rPr lang="en-US" dirty="0"/>
              <a:t>defines the roles, responsibilities, and plans of the Virtual Constellations</a:t>
            </a:r>
            <a:endParaRPr lang="en-US" sz="2400" dirty="0"/>
          </a:p>
          <a:p>
            <a:pPr marL="0" indent="0">
              <a:spcBef>
                <a:spcPts val="0"/>
              </a:spcBef>
              <a:buNone/>
            </a:pPr>
            <a:endParaRPr lang="en-US" sz="1000" dirty="0"/>
          </a:p>
          <a:p>
            <a:pPr>
              <a:spcBef>
                <a:spcPts val="0"/>
              </a:spcBef>
            </a:pPr>
            <a:r>
              <a:rPr lang="en-US" dirty="0"/>
              <a:t>Changes are not required to </a:t>
            </a:r>
            <a:r>
              <a:rPr lang="en-US" dirty="0" smtClean="0"/>
              <a:t>the:</a:t>
            </a:r>
            <a:endParaRPr lang="en-US" sz="2400" dirty="0" smtClean="0"/>
          </a:p>
          <a:p>
            <a:pPr lvl="1">
              <a:spcBef>
                <a:spcPts val="0"/>
              </a:spcBef>
            </a:pPr>
            <a:r>
              <a:rPr lang="en-US" dirty="0" smtClean="0"/>
              <a:t>The </a:t>
            </a:r>
            <a:r>
              <a:rPr lang="en-US" b="1" i="1" dirty="0"/>
              <a:t>CEOS Terms of Reference</a:t>
            </a:r>
            <a:r>
              <a:rPr lang="en-US" dirty="0"/>
              <a:t> (defines the mission and scope of CEOS activities</a:t>
            </a:r>
            <a:r>
              <a:rPr lang="en-US" dirty="0" smtClean="0"/>
              <a:t>).</a:t>
            </a:r>
            <a:endParaRPr lang="en-US" sz="2400" dirty="0" smtClean="0"/>
          </a:p>
          <a:p>
            <a:pPr lvl="1">
              <a:spcBef>
                <a:spcPts val="0"/>
              </a:spcBef>
            </a:pPr>
            <a:r>
              <a:rPr lang="en-US" dirty="0" smtClean="0"/>
              <a:t>The </a:t>
            </a:r>
            <a:r>
              <a:rPr lang="en-US" b="1" i="1" dirty="0"/>
              <a:t>CEOS Strategic Guidance </a:t>
            </a:r>
            <a:r>
              <a:rPr lang="en-US" dirty="0"/>
              <a:t>document (articulates the overarching long-term [7-10 years] purpose and goals of CEOS</a:t>
            </a:r>
            <a:r>
              <a:rPr lang="en-US" dirty="0" smtClean="0"/>
              <a:t>).</a:t>
            </a:r>
            <a:endParaRPr lang="en-US" sz="2400" dirty="0" smtClean="0"/>
          </a:p>
          <a:p>
            <a:pPr lvl="1">
              <a:spcBef>
                <a:spcPts val="0"/>
              </a:spcBef>
            </a:pPr>
            <a:r>
              <a:rPr lang="en-US" b="1" i="1" dirty="0" smtClean="0"/>
              <a:t>New </a:t>
            </a:r>
            <a:r>
              <a:rPr lang="en-US" b="1" i="1" dirty="0"/>
              <a:t>Initiatives Process Paper</a:t>
            </a:r>
            <a:r>
              <a:rPr lang="en-US" dirty="0"/>
              <a:t> (Ad Hoc Teams are referenced twice in the Process Paper but changes are not required in the </a:t>
            </a:r>
            <a:r>
              <a:rPr lang="en-US" dirty="0" smtClean="0"/>
              <a:t>paper)</a:t>
            </a:r>
            <a:endParaRPr lang="en-US" sz="2400" dirty="0" smtClean="0"/>
          </a:p>
          <a:p>
            <a:pPr lvl="1">
              <a:spcBef>
                <a:spcPts val="0"/>
              </a:spcBef>
            </a:pPr>
            <a:r>
              <a:rPr lang="en-US" dirty="0" smtClean="0"/>
              <a:t>Terms </a:t>
            </a:r>
            <a:r>
              <a:rPr lang="en-US" dirty="0"/>
              <a:t>of Reference – </a:t>
            </a:r>
            <a:r>
              <a:rPr lang="en-US" b="1" i="1" dirty="0"/>
              <a:t>CEOS Chair, Strategic Implementation Team (SIT) Chair, CEOS Executive Officer (CEO), CEOS Secretariat, </a:t>
            </a:r>
            <a:r>
              <a:rPr lang="en-US" dirty="0"/>
              <a:t>and</a:t>
            </a:r>
            <a:r>
              <a:rPr lang="en-US" b="1" i="1" dirty="0"/>
              <a:t> Systems Engineering Office (SEO)</a:t>
            </a:r>
            <a:endParaRPr lang="en-US" sz="2400" dirty="0"/>
          </a:p>
          <a:p>
            <a:pPr marL="0" indent="0">
              <a:spcBef>
                <a:spcPts val="0"/>
              </a:spcBef>
              <a:buNone/>
            </a:pPr>
            <a:endParaRPr lang="en-US" sz="2400" dirty="0"/>
          </a:p>
        </p:txBody>
      </p:sp>
      <p:sp>
        <p:nvSpPr>
          <p:cNvPr id="4" name="Content Placeholder 3"/>
          <p:cNvSpPr>
            <a:spLocks noGrp="1"/>
          </p:cNvSpPr>
          <p:nvPr>
            <p:ph sz="quarter" idx="11"/>
          </p:nvPr>
        </p:nvSpPr>
        <p:spPr>
          <a:xfrm>
            <a:off x="1828800" y="76199"/>
            <a:ext cx="5486400" cy="955715"/>
          </a:xfrm>
        </p:spPr>
        <p:txBody>
          <a:bodyPr/>
          <a:lstStyle/>
          <a:p>
            <a:r>
              <a:rPr lang="en-US" dirty="0" smtClean="0"/>
              <a:t>Proposed Language Changes</a:t>
            </a:r>
            <a:endParaRPr lang="en-US" dirty="0"/>
          </a:p>
        </p:txBody>
      </p:sp>
    </p:spTree>
    <p:extLst>
      <p:ext uri="{BB962C8B-B14F-4D97-AF65-F5344CB8AC3E}">
        <p14:creationId xmlns:p14="http://schemas.microsoft.com/office/powerpoint/2010/main" val="12359924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p:txBody>
          <a:bodyPr/>
          <a:lstStyle/>
          <a:p>
            <a:r>
              <a:rPr lang="en-US" b="1" i="1" dirty="0"/>
              <a:t>ADD to section on Virtual Constellations:</a:t>
            </a:r>
            <a:endParaRPr lang="en-US" dirty="0"/>
          </a:p>
          <a:p>
            <a:pPr lvl="1"/>
            <a:r>
              <a:rPr lang="en-US" i="1" dirty="0"/>
              <a:t>Each Virtual Constellation will have at least two but no more than three Co-Leads.  Co-Leads may be from any interested CEOS Member or Associate Agency.  Every two years, the Co-Leads will be reviewed by the Constellation membership, with a decision to either maintain current leadership or transition to new leadership, as outlined in the CEOS Virtual Constellation Process Paper</a:t>
            </a:r>
            <a:r>
              <a:rPr lang="en-US" dirty="0"/>
              <a:t> </a:t>
            </a:r>
            <a:r>
              <a:rPr lang="en-US" i="1" dirty="0"/>
              <a:t>.</a:t>
            </a:r>
            <a:endParaRPr lang="en-US" dirty="0"/>
          </a:p>
          <a:p>
            <a:pPr marL="0" indent="0">
              <a:buNone/>
            </a:pPr>
            <a:endParaRPr lang="en-US" dirty="0"/>
          </a:p>
        </p:txBody>
      </p:sp>
      <p:sp>
        <p:nvSpPr>
          <p:cNvPr id="4" name="Content Placeholder 3"/>
          <p:cNvSpPr>
            <a:spLocks noGrp="1"/>
          </p:cNvSpPr>
          <p:nvPr>
            <p:ph sz="quarter" idx="11"/>
          </p:nvPr>
        </p:nvSpPr>
        <p:spPr>
          <a:xfrm>
            <a:off x="1828800" y="-1"/>
            <a:ext cx="5715000" cy="1031915"/>
          </a:xfrm>
        </p:spPr>
        <p:txBody>
          <a:bodyPr/>
          <a:lstStyle/>
          <a:p>
            <a:r>
              <a:rPr lang="en-US" sz="2800" i="1" smtClean="0"/>
              <a:t>CEOS Governance and Processes </a:t>
            </a:r>
            <a:r>
              <a:rPr lang="en-US" sz="2800" smtClean="0"/>
              <a:t>Changes</a:t>
            </a:r>
            <a:endParaRPr lang="en-US" sz="2800" dirty="0"/>
          </a:p>
        </p:txBody>
      </p:sp>
    </p:spTree>
    <p:extLst>
      <p:ext uri="{BB962C8B-B14F-4D97-AF65-F5344CB8AC3E}">
        <p14:creationId xmlns:p14="http://schemas.microsoft.com/office/powerpoint/2010/main" val="34581375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p:txBody>
          <a:bodyPr/>
          <a:lstStyle/>
          <a:p>
            <a:pPr marL="0" indent="0">
              <a:buNone/>
            </a:pPr>
            <a:r>
              <a:rPr lang="en-US" dirty="0" smtClean="0"/>
              <a:t>For parity, propose to add the following clause in the Governance and Processes about Working Groups (taken essentially verbatim from the Working Group Process Paper)</a:t>
            </a:r>
          </a:p>
          <a:p>
            <a:r>
              <a:rPr lang="en-US" b="1" i="1" dirty="0"/>
              <a:t>ADD to section on Working Groups:</a:t>
            </a:r>
            <a:endParaRPr lang="en-US" dirty="0"/>
          </a:p>
          <a:p>
            <a:pPr lvl="1"/>
            <a:r>
              <a:rPr lang="en-US" i="1" dirty="0"/>
              <a:t>Each Working Group is led by a Chair and a Vice Chair, with a two-year term for each position.  Additional information on leadership requirements for the Working Groups is detailed in the Working Group Process Paper. </a:t>
            </a:r>
            <a:endParaRPr lang="en-US" dirty="0"/>
          </a:p>
          <a:p>
            <a:endParaRPr lang="en-US" dirty="0"/>
          </a:p>
        </p:txBody>
      </p:sp>
      <p:sp>
        <p:nvSpPr>
          <p:cNvPr id="4" name="Content Placeholder 3"/>
          <p:cNvSpPr>
            <a:spLocks noGrp="1"/>
          </p:cNvSpPr>
          <p:nvPr>
            <p:ph sz="quarter" idx="11"/>
          </p:nvPr>
        </p:nvSpPr>
        <p:spPr/>
        <p:txBody>
          <a:bodyPr/>
          <a:lstStyle/>
          <a:p>
            <a:r>
              <a:rPr lang="en-US" dirty="0" smtClean="0"/>
              <a:t>Extra</a:t>
            </a:r>
            <a:endParaRPr lang="en-US" dirty="0"/>
          </a:p>
        </p:txBody>
      </p:sp>
    </p:spTree>
    <p:extLst>
      <p:ext uri="{BB962C8B-B14F-4D97-AF65-F5344CB8AC3E}">
        <p14:creationId xmlns:p14="http://schemas.microsoft.com/office/powerpoint/2010/main" val="383054278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p:txBody>
          <a:bodyPr/>
          <a:lstStyle/>
          <a:p>
            <a:pPr marL="0" indent="0">
              <a:spcBef>
                <a:spcPts val="0"/>
              </a:spcBef>
              <a:buNone/>
            </a:pPr>
            <a:r>
              <a:rPr lang="en-US" sz="1800" b="1" i="1" dirty="0"/>
              <a:t>ADD to Section 2 - Goals</a:t>
            </a:r>
            <a:r>
              <a:rPr lang="en-US" sz="1800" b="1" i="1" dirty="0" smtClean="0"/>
              <a:t>: Leadership </a:t>
            </a:r>
            <a:r>
              <a:rPr lang="en-US" sz="1800" b="1" i="1" dirty="0"/>
              <a:t>Selection and Criteria   </a:t>
            </a:r>
            <a:endParaRPr lang="en-US" sz="1800" dirty="0"/>
          </a:p>
          <a:p>
            <a:pPr>
              <a:spcBef>
                <a:spcPts val="0"/>
              </a:spcBef>
            </a:pPr>
            <a:r>
              <a:rPr lang="en-US" sz="1600" i="1" dirty="0"/>
              <a:t>Each Constellation will have at least two but no more than three Co-Leads.  Co-Leads may be from any interested CEOS Member or Associate Agency.  At a minimum, Co-Lead positions will be reviewed </a:t>
            </a:r>
            <a:r>
              <a:rPr lang="en-US" sz="1600" dirty="0"/>
              <a:t> </a:t>
            </a:r>
            <a:r>
              <a:rPr lang="en-US" sz="1600" i="1" dirty="0"/>
              <a:t>biennially by the Constellation membership to ensure appropriate Constellation leadership is maintained and to allow for interested individuals to </a:t>
            </a:r>
            <a:r>
              <a:rPr lang="en-US" sz="1600" i="1" dirty="0" smtClean="0"/>
              <a:t>be considered for</a:t>
            </a:r>
            <a:r>
              <a:rPr lang="en-US" sz="1600" dirty="0"/>
              <a:t> </a:t>
            </a:r>
            <a:r>
              <a:rPr lang="en-US" sz="1600" i="1" dirty="0"/>
              <a:t>Constellation leadership (some Constellations have a set rotation and turnover of Co-Leads detailed in existing Terms of Reference).  The expectation is that any Constellation leadership changes will be staggered to ensure leadership continuity and expertise are optimized.  There are no limits to how long an individual may continue as a Co-Lead as long as they are biennially reviewed and have their agency endorsement.  The decision of Constellation leadership resides with the Constellation but leadership changes must be reported immediately</a:t>
            </a:r>
            <a:r>
              <a:rPr lang="en-US" sz="1600" dirty="0"/>
              <a:t> </a:t>
            </a:r>
            <a:r>
              <a:rPr lang="en-US" sz="1600" i="1" dirty="0"/>
              <a:t> to CEOS leadership (CEOS Chair, SIT Chair, SEO, and Permanent Secretariat) following any decision</a:t>
            </a:r>
            <a:r>
              <a:rPr lang="en-US" sz="1600" i="1" dirty="0" smtClean="0"/>
              <a:t>.</a:t>
            </a:r>
            <a:endParaRPr lang="en-US" sz="1800" dirty="0" smtClean="0"/>
          </a:p>
          <a:p>
            <a:pPr>
              <a:spcBef>
                <a:spcPts val="0"/>
              </a:spcBef>
            </a:pPr>
            <a:endParaRPr lang="en-US" sz="1600" i="1" dirty="0" smtClean="0"/>
          </a:p>
          <a:p>
            <a:pPr>
              <a:spcBef>
                <a:spcPts val="0"/>
              </a:spcBef>
            </a:pPr>
            <a:r>
              <a:rPr lang="en-US" sz="1600" i="1" dirty="0" smtClean="0"/>
              <a:t>Co-Leads </a:t>
            </a:r>
            <a:r>
              <a:rPr lang="en-US" sz="1600" i="1" dirty="0"/>
              <a:t>will be responsible for the implementation of Constellation’s goals, identification of agency support and commitments, and working with the CEOS SIT Chair in addressing CEOS and SIT priorities. Co-Leads should adhere to these basic requirements: </a:t>
            </a:r>
            <a:endParaRPr lang="en-US" sz="1600" dirty="0"/>
          </a:p>
          <a:p>
            <a:pPr lvl="1">
              <a:spcBef>
                <a:spcPts val="0"/>
              </a:spcBef>
            </a:pPr>
            <a:r>
              <a:rPr lang="en-US" sz="1600" i="1" dirty="0"/>
              <a:t>Nominated on an ad hominem basis; agencies are not responsible to provide replacement Co-Leads if a Co-Lead rotates out.  </a:t>
            </a:r>
            <a:endParaRPr lang="en-US" sz="1600" dirty="0"/>
          </a:p>
          <a:p>
            <a:pPr lvl="1">
              <a:spcBef>
                <a:spcPts val="0"/>
              </a:spcBef>
            </a:pPr>
            <a:r>
              <a:rPr lang="en-US" sz="1600" i="1" dirty="0"/>
              <a:t>Biennial endorsement from their respective agencies (verbal or written).</a:t>
            </a:r>
            <a:endParaRPr lang="en-US" sz="1600" dirty="0"/>
          </a:p>
          <a:p>
            <a:pPr lvl="1">
              <a:spcBef>
                <a:spcPts val="0"/>
              </a:spcBef>
            </a:pPr>
            <a:r>
              <a:rPr lang="en-US" sz="1600" i="1" dirty="0"/>
              <a:t>Affiliated with a CEOS Member or Associate Agency</a:t>
            </a:r>
            <a:r>
              <a:rPr lang="en-US" sz="1600" i="1" dirty="0" smtClean="0"/>
              <a:t>.</a:t>
            </a:r>
            <a:endParaRPr lang="en-US" sz="1600" dirty="0"/>
          </a:p>
        </p:txBody>
      </p:sp>
      <p:sp>
        <p:nvSpPr>
          <p:cNvPr id="5" name="Content Placeholder 3"/>
          <p:cNvSpPr>
            <a:spLocks noGrp="1"/>
          </p:cNvSpPr>
          <p:nvPr>
            <p:ph sz="quarter" idx="11"/>
          </p:nvPr>
        </p:nvSpPr>
        <p:spPr>
          <a:xfrm>
            <a:off x="1828800" y="-1"/>
            <a:ext cx="5715000" cy="1031915"/>
          </a:xfrm>
        </p:spPr>
        <p:txBody>
          <a:bodyPr/>
          <a:lstStyle/>
          <a:p>
            <a:r>
              <a:rPr lang="en-US" sz="2800" i="1" dirty="0" smtClean="0"/>
              <a:t>CEOS Virtual Constellations Process Paper </a:t>
            </a:r>
            <a:r>
              <a:rPr lang="en-US" sz="2800" dirty="0" smtClean="0"/>
              <a:t>Changes</a:t>
            </a:r>
            <a:endParaRPr lang="en-US" sz="2800" dirty="0"/>
          </a:p>
        </p:txBody>
      </p:sp>
    </p:spTree>
    <p:extLst>
      <p:ext uri="{BB962C8B-B14F-4D97-AF65-F5344CB8AC3E}">
        <p14:creationId xmlns:p14="http://schemas.microsoft.com/office/powerpoint/2010/main" val="267065511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p:txBody>
          <a:bodyPr/>
          <a:lstStyle/>
          <a:p>
            <a:pPr marL="0" indent="0">
              <a:buNone/>
            </a:pPr>
            <a:r>
              <a:rPr lang="en-US" sz="2400" i="1" dirty="0" smtClean="0"/>
              <a:t>Virtual Constellation Process Paper</a:t>
            </a:r>
            <a:r>
              <a:rPr lang="en-US" sz="2400" dirty="0" smtClean="0"/>
              <a:t> was last updated in 2013 and it might be time for a rewrite of the document.</a:t>
            </a:r>
            <a:r>
              <a:rPr lang="en-US" sz="2400" i="1" dirty="0" smtClean="0"/>
              <a:t> </a:t>
            </a:r>
            <a:endParaRPr lang="en-US" sz="2400" dirty="0"/>
          </a:p>
          <a:p>
            <a:endParaRPr lang="en-US" sz="2400" dirty="0"/>
          </a:p>
        </p:txBody>
      </p:sp>
      <p:sp>
        <p:nvSpPr>
          <p:cNvPr id="4" name="Content Placeholder 3"/>
          <p:cNvSpPr>
            <a:spLocks noGrp="1"/>
          </p:cNvSpPr>
          <p:nvPr>
            <p:ph sz="quarter" idx="11"/>
          </p:nvPr>
        </p:nvSpPr>
        <p:spPr/>
        <p:txBody>
          <a:bodyPr/>
          <a:lstStyle/>
          <a:p>
            <a:r>
              <a:rPr lang="en-US" dirty="0" smtClean="0"/>
              <a:t>Extra</a:t>
            </a:r>
            <a:endParaRPr lang="en-US" dirty="0"/>
          </a:p>
        </p:txBody>
      </p:sp>
    </p:spTree>
    <p:extLst>
      <p:ext uri="{BB962C8B-B14F-4D97-AF65-F5344CB8AC3E}">
        <p14:creationId xmlns:p14="http://schemas.microsoft.com/office/powerpoint/2010/main" val="2832848278"/>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9334</TotalTime>
  <Words>362</Words>
  <Application>Microsoft Office PowerPoint</Application>
  <PresentationFormat>On-screen Show (4:3)</PresentationFormat>
  <Paragraphs>54</Paragraphs>
  <Slides>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Arial Bold</vt:lpstr>
      <vt:lpstr>Avenir Roman</vt:lpstr>
      <vt:lpstr>Calibri</vt:lpstr>
      <vt:lpstr>Courier New</vt:lpstr>
      <vt:lpstr>Droid Serif</vt:lpstr>
      <vt:lpstr>Helvetica</vt:lpstr>
      <vt:lpstr>Proxima Nova Regular</vt:lpstr>
      <vt:lpstr>Times New Roman</vt:lpstr>
      <vt:lpstr>Wingdings</vt:lpstr>
      <vt:lpstr>Default</vt:lpstr>
      <vt:lpstr>Virtual Constellation Leadership Rotation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205</cp:revision>
  <dcterms:modified xsi:type="dcterms:W3CDTF">2019-09-09T06:45:23Z</dcterms:modified>
</cp:coreProperties>
</file>