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0" r:id="rId1"/>
  </p:sldMasterIdLst>
  <p:notesMasterIdLst>
    <p:notesMasterId r:id="rId9"/>
  </p:notesMasterIdLst>
  <p:sldIdLst>
    <p:sldId id="256" r:id="rId2"/>
    <p:sldId id="3575" r:id="rId3"/>
    <p:sldId id="3572" r:id="rId4"/>
    <p:sldId id="3555" r:id="rId5"/>
    <p:sldId id="3553" r:id="rId6"/>
    <p:sldId id="3570" r:id="rId7"/>
    <p:sldId id="3574" r:id="rId8"/>
  </p:sldIdLst>
  <p:sldSz cx="9144000" cy="6858000" type="screen4x3"/>
  <p:notesSz cx="6858000" cy="9144000"/>
  <p:embeddedFontLst>
    <p:embeddedFont>
      <p:font typeface="Avenir" panose="02000503020000020003" pitchFamily="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005030000000200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5"/>
    <p:restoredTop sz="94731"/>
  </p:normalViewPr>
  <p:slideViewPr>
    <p:cSldViewPr snapToGrid="0">
      <p:cViewPr>
        <p:scale>
          <a:sx n="117" d="100"/>
          <a:sy n="117" d="100"/>
        </p:scale>
        <p:origin x="2264" y="8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/>
          <p:nvPr/>
        </p:nvSpPr>
        <p:spPr>
          <a:xfrm>
            <a:off x="76200" y="6629400"/>
            <a:ext cx="6781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TW 2020 7-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11/14-18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2020	, 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</a:t>
            </a: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oin at slido.com with the event code: #</a:t>
            </a:r>
            <a:r>
              <a:rPr lang="en-US" sz="1100" i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sit-tw-2020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710F-0DC5-4F08-9971-C67452149E24}" type="datetime1">
              <a:rPr lang="en-US" smtClean="0"/>
              <a:t>9/3/20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EPS-SG STAR Product Requirements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43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EA71C-4EE1-487D-B93F-3982DD3379EF}" type="datetime1">
              <a:rPr lang="en-US" smtClean="0"/>
              <a:t>9/3/20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EPS-SG STAR Product Requirements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275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AA46-A6D9-433D-AED3-76BE4642CB55}" type="datetime1">
              <a:rPr lang="en-US" smtClean="0"/>
              <a:t>9/3/20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EPS-SG STAR Product Requirements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648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2789" y="2514600"/>
            <a:ext cx="8064011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FF"/>
                </a:solidFill>
                <a:latin typeface="Helvetica Neue"/>
                <a:sym typeface="Helvetica Neue"/>
              </a:rPr>
              <a:t>COVID-19 NOAA Research Studies</a:t>
            </a:r>
            <a:endParaRPr sz="1050" dirty="0"/>
          </a:p>
        </p:txBody>
      </p:sp>
      <p:sp>
        <p:nvSpPr>
          <p:cNvPr id="18" name="Google Shape;18;p4"/>
          <p:cNvSpPr/>
          <p:nvPr/>
        </p:nvSpPr>
        <p:spPr>
          <a:xfrm>
            <a:off x="209131" y="3672115"/>
            <a:ext cx="6322298" cy="2586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Mitch Goldberg, Shobha </a:t>
            </a:r>
            <a:r>
              <a:rPr lang="en-US" sz="1800" b="0" i="0" u="none" strike="noStrike" cap="none" dirty="0" err="1">
                <a:solidFill>
                  <a:srgbClr val="FFFFFF"/>
                </a:solidFill>
              </a:rPr>
              <a:t>Kondragunta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,  Greg Frost (OAR) </a:t>
            </a:r>
            <a:r>
              <a:rPr lang="en-US" sz="1800" dirty="0">
                <a:solidFill>
                  <a:srgbClr val="FFFFFF"/>
                </a:solidFill>
              </a:rPr>
              <a:t>NESDIS, NOAA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CEOS SIT</a:t>
            </a:r>
            <a:r>
              <a:rPr lang="en-US" sz="1800" dirty="0">
                <a:solidFill>
                  <a:srgbClr val="FFFFFF"/>
                </a:solidFill>
              </a:rPr>
              <a:t> Technical Workshop 2020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</a:rPr>
              <a:t>Session and Agenda Item # 1.3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Virtual Meeting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8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September</a:t>
            </a:r>
            <a:r>
              <a:rPr lang="en-US" sz="1800" b="0" i="0" u="none" strike="noStrike" cap="none" dirty="0">
                <a:solidFill>
                  <a:srgbClr val="FFFFFF"/>
                </a:solidFill>
              </a:rPr>
              <a:t> 2020</a:t>
            </a:r>
            <a:endParaRPr dirty="0"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D7D57-CAE3-4246-B6D4-8116E3D9D8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5FD85B-4E7D-5840-A15E-E5BADE57E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57" y="1329018"/>
            <a:ext cx="4675414" cy="5257800"/>
          </a:xfrm>
        </p:spPr>
        <p:txBody>
          <a:bodyPr/>
          <a:lstStyle/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Attributing observations (satellite &amp; in-situ) to economic and human activity;</a:t>
            </a:r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endParaRPr lang="en-US" sz="105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Carrying out additional in-situ atmospheric measurements</a:t>
            </a: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 the state of the atmosphere durin</a:t>
            </a:r>
            <a:r>
              <a:rPr lang="en-US" sz="1800" b="0" dirty="0">
                <a:solidFill>
                  <a:schemeClr val="dk1"/>
                </a:solidFill>
              </a:rPr>
              <a:t>g the economic slowdown and recovery</a:t>
            </a: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en-US" sz="1800" b="0" dirty="0"/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endParaRPr lang="en-US" sz="12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Initiating modeling studies</a:t>
            </a: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dirty="0">
                <a:solidFill>
                  <a:schemeClr val="dk1"/>
                </a:solidFill>
              </a:rPr>
              <a:t>how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atmosphere </a:t>
            </a:r>
            <a:r>
              <a:rPr lang="en-US" sz="1800" b="0" dirty="0">
                <a:solidFill>
                  <a:schemeClr val="dk1"/>
                </a:solidFill>
              </a:rPr>
              <a:t>is changing</a:t>
            </a: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the 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role </a:t>
            </a:r>
            <a:r>
              <a:rPr lang="en-US" sz="1800" b="0" dirty="0">
                <a:solidFill>
                  <a:schemeClr val="dk1"/>
                </a:solidFill>
              </a:rPr>
              <a:t>of</a:t>
            </a: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human activity</a:t>
            </a: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lang="en-US" sz="1800" b="0" dirty="0"/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endParaRPr lang="en-US" sz="11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r>
              <a:rPr lang="en-US"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Updating emission inventories to improve air quality forecasting.</a:t>
            </a:r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endParaRPr lang="en-US" sz="1800" b="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290512" lvl="0" indent="-292100">
              <a:spcBef>
                <a:spcPts val="0"/>
              </a:spcBef>
              <a:buClr>
                <a:srgbClr val="000000"/>
              </a:buClr>
              <a:buSzPts val="2300"/>
            </a:pPr>
            <a:r>
              <a:rPr lang="en-US" sz="1800" b="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Collaboration with Copernicus Atmospheric Monitoring Service</a:t>
            </a:r>
            <a:endParaRPr lang="en-US" sz="1800" b="0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9BB49-2255-3548-970F-8387AFEC0B7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NOAA Response</a:t>
            </a:r>
          </a:p>
        </p:txBody>
      </p:sp>
      <p:pic>
        <p:nvPicPr>
          <p:cNvPr id="9" name="Google Shape;418;g89fe239e62_0_10">
            <a:extLst>
              <a:ext uri="{FF2B5EF4-FFF2-40B4-BE49-F238E27FC236}">
                <a16:creationId xmlns:a16="http://schemas.microsoft.com/office/drawing/2014/main" id="{F1250C7E-F822-634A-BE4D-DCE51A8076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51614" y="1387928"/>
            <a:ext cx="4296980" cy="292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20;g89fe239e62_0_10">
            <a:extLst>
              <a:ext uri="{FF2B5EF4-FFF2-40B4-BE49-F238E27FC236}">
                <a16:creationId xmlns:a16="http://schemas.microsoft.com/office/drawing/2014/main" id="{C18D8297-DA7E-C14C-85AC-DD6FD5749FE5}"/>
              </a:ext>
            </a:extLst>
          </p:cNvPr>
          <p:cNvSpPr txBox="1"/>
          <p:nvPr/>
        </p:nvSpPr>
        <p:spPr>
          <a:xfrm>
            <a:off x="4761900" y="4300335"/>
            <a:ext cx="4001100" cy="1125600"/>
          </a:xfrm>
          <a:prstGeom prst="rect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latin typeface="Arial"/>
                <a:ea typeface="Arial"/>
                <a:cs typeface="Arial"/>
                <a:sym typeface="Arial"/>
              </a:rPr>
              <a:t>While the focus of this talk is </a:t>
            </a:r>
            <a:r>
              <a:rPr lang="en-US" sz="1100" dirty="0"/>
              <a:t>on</a:t>
            </a:r>
            <a:r>
              <a:rPr lang="en-US" sz="1100" b="0" i="0" u="none" strike="noStrike" cap="none" dirty="0"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atmospheric impacts</a:t>
            </a:r>
            <a:r>
              <a:rPr lang="en-US" sz="1100" b="0" i="0" u="none" strike="noStrike" cap="none" dirty="0">
                <a:latin typeface="Arial"/>
                <a:ea typeface="Arial"/>
                <a:cs typeface="Arial"/>
                <a:sym typeface="Arial"/>
              </a:rPr>
              <a:t> of the COVID-19 crisis, NOAA labs are investigating </a:t>
            </a:r>
            <a:r>
              <a:rPr lang="en-US" sz="1100" dirty="0"/>
              <a:t>other</a:t>
            </a:r>
            <a:r>
              <a:rPr lang="en-US" sz="1100" b="0" i="0" u="none" strike="noStrike" cap="none" dirty="0">
                <a:latin typeface="Arial"/>
                <a:ea typeface="Arial"/>
                <a:cs typeface="Arial"/>
                <a:sym typeface="Arial"/>
              </a:rPr>
              <a:t> impacts</a:t>
            </a:r>
            <a:r>
              <a:rPr lang="en-US" sz="1100" dirty="0"/>
              <a:t>, such as </a:t>
            </a:r>
            <a:r>
              <a:rPr lang="en-US" sz="1100" b="0" i="0" u="none" strike="noStrike" cap="none" dirty="0">
                <a:latin typeface="Arial"/>
                <a:ea typeface="Arial"/>
                <a:cs typeface="Arial"/>
                <a:sym typeface="Arial"/>
              </a:rPr>
              <a:t>impacts of the COVID-19 pandemic and beach closures on the coastal water quality</a:t>
            </a:r>
            <a:endParaRPr sz="11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E3936-2676-FD4E-ADE0-4A74A9F2A745}"/>
              </a:ext>
            </a:extLst>
          </p:cNvPr>
          <p:cNvSpPr/>
          <p:nvPr/>
        </p:nvSpPr>
        <p:spPr>
          <a:xfrm>
            <a:off x="4343400" y="54700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All our data will be accessible to a broad community of stakeholders, including public health community.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D891A-C7FE-AA44-862C-15B2266A6D8E}"/>
              </a:ext>
            </a:extLst>
          </p:cNvPr>
          <p:cNvSpPr txBox="1"/>
          <p:nvPr/>
        </p:nvSpPr>
        <p:spPr>
          <a:xfrm>
            <a:off x="1557392" y="6279041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Participate in NASA-led weekly meetings to share results with colleagues </a:t>
            </a:r>
          </a:p>
        </p:txBody>
      </p:sp>
    </p:spTree>
    <p:extLst>
      <p:ext uri="{BB962C8B-B14F-4D97-AF65-F5344CB8AC3E}">
        <p14:creationId xmlns:p14="http://schemas.microsoft.com/office/powerpoint/2010/main" val="164723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08672" y="244439"/>
            <a:ext cx="8229600" cy="85725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NOAA Dashboard to Track Economic Activity using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Satellite Aerosol and Trace Gas Products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79645" y="1160362"/>
            <a:ext cx="7546086" cy="3146519"/>
            <a:chOff x="2286000" y="1728537"/>
            <a:chExt cx="10061448" cy="41953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8889" b="14667"/>
            <a:stretch/>
          </p:blipFill>
          <p:spPr>
            <a:xfrm>
              <a:off x="2590800" y="1728537"/>
              <a:ext cx="9756648" cy="419535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1728537"/>
              <a:ext cx="2286000" cy="336467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3776"/>
              </p:ext>
            </p:extLst>
          </p:nvPr>
        </p:nvGraphicFramePr>
        <p:xfrm>
          <a:off x="57150" y="1219200"/>
          <a:ext cx="165735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371861415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Key Features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7725526"/>
                  </a:ext>
                </a:extLst>
              </a:tr>
              <a:tr h="39776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Monthly mean global maps of NOAA  aerosol and trace gas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Ability to compare maps from different time periods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Time series and histograms for any chosen month and year for major regions of the world and cities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Key economic indicators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/>
                        <a:t>Includes </a:t>
                      </a:r>
                      <a:r>
                        <a:rPr lang="en-US" sz="1400" baseline="0" dirty="0" err="1"/>
                        <a:t>Insitu</a:t>
                      </a:r>
                      <a:r>
                        <a:rPr lang="en-US" sz="1400" baseline="0" dirty="0"/>
                        <a:t> observations and correlations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872074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140076-714D-214A-BC38-2D475759886F}"/>
              </a:ext>
            </a:extLst>
          </p:cNvPr>
          <p:cNvSpPr txBox="1"/>
          <p:nvPr/>
        </p:nvSpPr>
        <p:spPr>
          <a:xfrm>
            <a:off x="2318657" y="4278729"/>
            <a:ext cx="6268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 will be reprocessing the entire SNPP and NOAA-20 record to produce</a:t>
            </a:r>
          </a:p>
          <a:p>
            <a:r>
              <a:rPr lang="en-US" dirty="0"/>
              <a:t> consistent aerosol and trace gas products.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667F3-9C19-6E4A-9B7D-63433F3022E9}"/>
              </a:ext>
            </a:extLst>
          </p:cNvPr>
          <p:cNvSpPr txBox="1"/>
          <p:nvPr/>
        </p:nvSpPr>
        <p:spPr>
          <a:xfrm>
            <a:off x="1976777" y="5054024"/>
            <a:ext cx="436177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Using SAR for to update emissions from changes in shipping</a:t>
            </a:r>
          </a:p>
          <a:p>
            <a:endParaRPr lang="en-US" dirty="0"/>
          </a:p>
          <a:p>
            <a:r>
              <a:rPr lang="en-US" dirty="0"/>
              <a:t>Using the VIIRS DNB to study correlations between change of night lights and economic activity</a:t>
            </a:r>
          </a:p>
        </p:txBody>
      </p:sp>
      <p:pic>
        <p:nvPicPr>
          <p:cNvPr id="13" name="Picture 12" descr="A picture containing computer, table, purple, light&#10;&#10;Description automatically generated">
            <a:extLst>
              <a:ext uri="{FF2B5EF4-FFF2-40B4-BE49-F238E27FC236}">
                <a16:creationId xmlns:a16="http://schemas.microsoft.com/office/drawing/2014/main" id="{2863C143-0854-4C41-B3E3-7096DF6D2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4729229"/>
            <a:ext cx="1657350" cy="19745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08F4AB-ACA0-1A4E-80E0-6B9E9B23059F}"/>
              </a:ext>
            </a:extLst>
          </p:cNvPr>
          <p:cNvSpPr/>
          <p:nvPr/>
        </p:nvSpPr>
        <p:spPr>
          <a:xfrm>
            <a:off x="1029843" y="654685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www.nesdis.noaa.gov</a:t>
            </a:r>
            <a:r>
              <a:rPr lang="en-US" sz="800" dirty="0"/>
              <a:t>/content/</a:t>
            </a:r>
            <a:r>
              <a:rPr lang="en-US" sz="800" dirty="0" err="1"/>
              <a:t>suomi</a:t>
            </a:r>
            <a:r>
              <a:rPr lang="en-US" sz="800" dirty="0"/>
              <a:t>-</a:t>
            </a:r>
            <a:r>
              <a:rPr lang="en-US" sz="800" dirty="0" err="1"/>
              <a:t>npp</a:t>
            </a:r>
            <a:r>
              <a:rPr lang="en-US" sz="800" dirty="0"/>
              <a:t>-detects-changes-nighttime-lights-</a:t>
            </a:r>
            <a:r>
              <a:rPr lang="en-US" sz="800" dirty="0" err="1"/>
              <a:t>nyc</a:t>
            </a:r>
            <a:r>
              <a:rPr lang="en-US" sz="800" dirty="0"/>
              <a:t>-metro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CB72C6-CD1F-BD4E-8BA8-68BAEDBE9656}"/>
              </a:ext>
            </a:extLst>
          </p:cNvPr>
          <p:cNvSpPr/>
          <p:nvPr/>
        </p:nvSpPr>
        <p:spPr>
          <a:xfrm>
            <a:off x="1029843" y="632497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www.nesdis.noaa.gov</a:t>
            </a:r>
            <a:r>
              <a:rPr lang="en-US" sz="800" dirty="0"/>
              <a:t>/content/</a:t>
            </a:r>
            <a:r>
              <a:rPr lang="en-US" sz="800" dirty="0" err="1"/>
              <a:t>noaa’s</a:t>
            </a:r>
            <a:r>
              <a:rPr lang="en-US" sz="800" dirty="0"/>
              <a:t>-polar-orbiting-satellites-see-drop-us-air-pollution</a:t>
            </a:r>
          </a:p>
        </p:txBody>
      </p:sp>
    </p:spTree>
    <p:extLst>
      <p:ext uri="{BB962C8B-B14F-4D97-AF65-F5344CB8AC3E}">
        <p14:creationId xmlns:p14="http://schemas.microsoft.com/office/powerpoint/2010/main" val="336110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1D1E4-DA2D-2743-9B5D-0403AC1AAA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F17F32C-7674-41E3-92C7-3171DE37D1EF}" type="slidenum">
              <a:rPr lang="en-US" smtClean="0"/>
              <a:t>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60E03-5C0B-F046-A19E-B61324AE08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S5P vs SNPP vs NOAA20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35D56124-6C34-FB43-A8C5-96C694E2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99575"/>
            <a:ext cx="2260600" cy="3557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6D619-C308-D14B-807A-E4F06824B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55288" y="1968504"/>
            <a:ext cx="2231513" cy="34464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3E33B2-AA33-204C-9107-37C540D3C1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41700" y="1968504"/>
            <a:ext cx="2260600" cy="34913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BE5D61-EBDC-EA48-8B30-B5DDB5C3EC30}"/>
              </a:ext>
            </a:extLst>
          </p:cNvPr>
          <p:cNvSpPr/>
          <p:nvPr/>
        </p:nvSpPr>
        <p:spPr>
          <a:xfrm>
            <a:off x="1120067" y="5459875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5.6 x 3.5 km2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30875E-71BE-074A-96D8-1E1FE827C095}"/>
              </a:ext>
            </a:extLst>
          </p:cNvPr>
          <p:cNvSpPr/>
          <p:nvPr/>
        </p:nvSpPr>
        <p:spPr>
          <a:xfrm>
            <a:off x="4141433" y="5459875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50 x 50 km2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76211D-5C1E-B24E-9256-57DB895A0120}"/>
              </a:ext>
            </a:extLst>
          </p:cNvPr>
          <p:cNvSpPr/>
          <p:nvPr/>
        </p:nvSpPr>
        <p:spPr>
          <a:xfrm>
            <a:off x="6864641" y="5489267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17 x 13 km2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4B000-948F-C540-9232-721AA709C7AC}"/>
              </a:ext>
            </a:extLst>
          </p:cNvPr>
          <p:cNvSpPr txBox="1"/>
          <p:nvPr/>
        </p:nvSpPr>
        <p:spPr>
          <a:xfrm>
            <a:off x="811270" y="1322521"/>
            <a:ext cx="833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TROPOMI                                     SNPP OMPS                                         NOAA20 OMPS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773DB-33A8-3E4E-B730-F8E1ECE7F4DF}"/>
              </a:ext>
            </a:extLst>
          </p:cNvPr>
          <p:cNvSpPr txBox="1"/>
          <p:nvPr/>
        </p:nvSpPr>
        <p:spPr>
          <a:xfrm>
            <a:off x="567377" y="5870286"/>
            <a:ext cx="8009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Studying  differences between TROPOMI and NOAA20 OMPS – because JPSS provides OMPS continuity in early afternoon orbit to 2040</a:t>
            </a:r>
          </a:p>
        </p:txBody>
      </p:sp>
    </p:spTree>
    <p:extLst>
      <p:ext uri="{BB962C8B-B14F-4D97-AF65-F5344CB8AC3E}">
        <p14:creationId xmlns:p14="http://schemas.microsoft.com/office/powerpoint/2010/main" val="235468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0891E6-E2E8-E945-BFB8-57585685268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Mobility Changes and Reduction in NO</a:t>
            </a:r>
            <a:r>
              <a:rPr lang="en-US" sz="1800" dirty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1"/>
          <a:stretch/>
        </p:blipFill>
        <p:spPr>
          <a:xfrm>
            <a:off x="216427" y="1633925"/>
            <a:ext cx="2782166" cy="1779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5"/>
          <a:stretch/>
        </p:blipFill>
        <p:spPr>
          <a:xfrm>
            <a:off x="3180917" y="1649799"/>
            <a:ext cx="2782166" cy="1762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78"/>
          <a:stretch/>
        </p:blipFill>
        <p:spPr>
          <a:xfrm>
            <a:off x="6145407" y="1660848"/>
            <a:ext cx="2782166" cy="17542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7063" y="1212934"/>
            <a:ext cx="1497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February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6605" y="1228353"/>
            <a:ext cx="1497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March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4164" y="1228353"/>
            <a:ext cx="1497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April 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28457" y="5760240"/>
            <a:ext cx="943771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S5P TROPOMI NO2 data courtesy of ESA</a:t>
            </a:r>
          </a:p>
          <a:p>
            <a:endParaRPr lang="en-US" sz="1050" i="1" dirty="0"/>
          </a:p>
          <a:p>
            <a:r>
              <a:rPr lang="en-US" sz="1050" i="1" dirty="0"/>
              <a:t>Mobility data courtesy of </a:t>
            </a:r>
            <a:r>
              <a:rPr lang="en-US" sz="1050" i="1" dirty="0" err="1"/>
              <a:t>Bluedot</a:t>
            </a:r>
            <a:r>
              <a:rPr lang="en-US" sz="1050" i="1" dirty="0"/>
              <a:t> and Bandana </a:t>
            </a:r>
            <a:r>
              <a:rPr lang="en-US" sz="1050" i="1" dirty="0" err="1"/>
              <a:t>Kar</a:t>
            </a:r>
            <a:r>
              <a:rPr lang="en-US" sz="1050" i="1" dirty="0"/>
              <a:t> (Oakridge National Lab)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896" y="3799939"/>
            <a:ext cx="2908174" cy="1782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2327" y="3748926"/>
            <a:ext cx="3132973" cy="1913158"/>
          </a:xfrm>
          <a:prstGeom prst="rect">
            <a:avLst/>
          </a:prstGeom>
        </p:spPr>
      </p:pic>
      <p:pic>
        <p:nvPicPr>
          <p:cNvPr id="15" name="Picture 2" descr="https://lh5.googleusercontent.com/AVZ7i6c5GFZXwgYgopR1PNHvL6u3pGWKKlj-fuRcAJBxGFnpPxc269kZf3ShsKM1kUYUL9U0v377ewCYAB9v3LxTWIG3w0ZdU1_KRioMpyGtxD9W7uHjqSdFvgJLSZrLp2Gw-vyW">
            <a:extLst>
              <a:ext uri="{FF2B5EF4-FFF2-40B4-BE49-F238E27FC236}">
                <a16:creationId xmlns:a16="http://schemas.microsoft.com/office/drawing/2014/main" id="{ACC23230-DC3A-8646-ADC0-94469363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" y="3811952"/>
            <a:ext cx="2576378" cy="177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4297F0-1CEA-314A-9F41-55F765345084}"/>
              </a:ext>
            </a:extLst>
          </p:cNvPr>
          <p:cNvSpPr txBox="1"/>
          <p:nvPr/>
        </p:nvSpPr>
        <p:spPr>
          <a:xfrm>
            <a:off x="164023" y="5664059"/>
            <a:ext cx="2370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b="1" dirty="0"/>
              <a:t>On-road emissions data from OAR (Brian McDonald)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100" b="1" dirty="0"/>
              <a:t>S5P TROPOMI data from ESA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B701F8-F9A6-9349-AB03-D00A174F698B}"/>
              </a:ext>
            </a:extLst>
          </p:cNvPr>
          <p:cNvSpPr txBox="1"/>
          <p:nvPr/>
        </p:nvSpPr>
        <p:spPr>
          <a:xfrm>
            <a:off x="1534886" y="3412389"/>
            <a:ext cx="7330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Studies can contribute to post pandemic mobility recommendations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2E0DD2-59D2-5C4A-8A1F-AE5366DB463C}"/>
              </a:ext>
            </a:extLst>
          </p:cNvPr>
          <p:cNvSpPr txBox="1"/>
          <p:nvPr/>
        </p:nvSpPr>
        <p:spPr>
          <a:xfrm>
            <a:off x="406225" y="4883980"/>
            <a:ext cx="2127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Jan – May (2020 – 2019)</a:t>
            </a:r>
          </a:p>
        </p:txBody>
      </p:sp>
    </p:spTree>
    <p:extLst>
      <p:ext uri="{BB962C8B-B14F-4D97-AF65-F5344CB8AC3E}">
        <p14:creationId xmlns:p14="http://schemas.microsoft.com/office/powerpoint/2010/main" val="353174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951"/>
          <a:stretch/>
        </p:blipFill>
        <p:spPr>
          <a:xfrm>
            <a:off x="1940509" y="1810006"/>
            <a:ext cx="6001672" cy="4128840"/>
          </a:xfrm>
          <a:prstGeom prst="rect">
            <a:avLst/>
          </a:prstGeom>
        </p:spPr>
      </p:pic>
      <p:sp>
        <p:nvSpPr>
          <p:cNvPr id="12" name="Content Placeholder 12"/>
          <p:cNvSpPr txBox="1">
            <a:spLocks/>
          </p:cNvSpPr>
          <p:nvPr/>
        </p:nvSpPr>
        <p:spPr>
          <a:xfrm>
            <a:off x="32256" y="1707640"/>
            <a:ext cx="1910443" cy="26779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Strict (100%) lockdown in Sichuan province leading to reduced emissions whereas Taiwan enforced strict screening of international travelers and went into isolation but no lockdown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Air quality (PM2.5 and AOD) in Chengdu showed improvement in March 2020 compared to Business as Usual.  Keelung had no such air quality impacts. No difference between 2020 and BAU.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91986" y="22043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2400" dirty="0"/>
              <a:t>Two COVID-19 lockdown measures </a:t>
            </a:r>
          </a:p>
          <a:p>
            <a:r>
              <a:rPr lang="en-US" sz="2400" dirty="0"/>
              <a:t>and air quality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345E6-63F1-124C-B4FA-D9F192846607}"/>
              </a:ext>
            </a:extLst>
          </p:cNvPr>
          <p:cNvSpPr txBox="1"/>
          <p:nvPr/>
        </p:nvSpPr>
        <p:spPr>
          <a:xfrm>
            <a:off x="3559629" y="1399863"/>
            <a:ext cx="3058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Chengdu                             Keelung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2B295-8ABE-444F-9FAC-97066D34DEB5}"/>
              </a:ext>
            </a:extLst>
          </p:cNvPr>
          <p:cNvSpPr txBox="1"/>
          <p:nvPr/>
        </p:nvSpPr>
        <p:spPr>
          <a:xfrm>
            <a:off x="7862684" y="262890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</a:t>
            </a:r>
          </a:p>
          <a:p>
            <a:r>
              <a:rPr lang="en-US" dirty="0"/>
              <a:t> observations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A22FF-7949-6542-9FC6-C9EACC488C74}"/>
              </a:ext>
            </a:extLst>
          </p:cNvPr>
          <p:cNvSpPr txBox="1"/>
          <p:nvPr/>
        </p:nvSpPr>
        <p:spPr>
          <a:xfrm>
            <a:off x="7887530" y="441651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</a:t>
            </a:r>
          </a:p>
          <a:p>
            <a:r>
              <a:rPr lang="en-US" dirty="0"/>
              <a:t>observations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ACAD8-A51F-E744-944D-4D8471FA2839}"/>
              </a:ext>
            </a:extLst>
          </p:cNvPr>
          <p:cNvSpPr txBox="1"/>
          <p:nvPr/>
        </p:nvSpPr>
        <p:spPr>
          <a:xfrm>
            <a:off x="2890157" y="6221186"/>
            <a:ext cx="4453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Establishing a representative climatology is important </a:t>
            </a:r>
          </a:p>
        </p:txBody>
      </p:sp>
    </p:spTree>
    <p:extLst>
      <p:ext uri="{BB962C8B-B14F-4D97-AF65-F5344CB8AC3E}">
        <p14:creationId xmlns:p14="http://schemas.microsoft.com/office/powerpoint/2010/main" val="1492367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D7D57-CAE3-4246-B6D4-8116E3D9D8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E9BB49-2255-3548-970F-8387AFEC0B7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COVID-19 AGU Sessions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3B137-7EA9-CD49-81D4-BAD2920FD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991600" cy="5257800"/>
          </a:xfrm>
        </p:spPr>
        <p:txBody>
          <a:bodyPr/>
          <a:lstStyle/>
          <a:p>
            <a:r>
              <a:rPr lang="en-US" b="0" dirty="0"/>
              <a:t>Atmospheric Satellite Measurements and COVID-19 Impacts. </a:t>
            </a:r>
          </a:p>
          <a:p>
            <a:pPr lvl="1"/>
            <a:r>
              <a:rPr lang="en-US" dirty="0"/>
              <a:t>ESA, NASA, NOAA</a:t>
            </a:r>
          </a:p>
          <a:p>
            <a:pPr lvl="1"/>
            <a:endParaRPr lang="en-US" dirty="0"/>
          </a:p>
          <a:p>
            <a:r>
              <a:rPr lang="en-US" b="0" dirty="0"/>
              <a:t>Application of weather, water &amp; climate products to track the spread and/or impacts of the COVID-19 pandemic</a:t>
            </a:r>
          </a:p>
          <a:p>
            <a:pPr lvl="1"/>
            <a:r>
              <a:rPr lang="en-US" dirty="0"/>
              <a:t>NOAA organized</a:t>
            </a:r>
          </a:p>
          <a:p>
            <a:pPr lvl="1"/>
            <a:endParaRPr lang="en-US" dirty="0"/>
          </a:p>
          <a:p>
            <a:r>
              <a:rPr lang="en-US" b="0" dirty="0"/>
              <a:t> Science in the Time of COVID-19</a:t>
            </a:r>
          </a:p>
          <a:p>
            <a:pPr lvl="1"/>
            <a:r>
              <a:rPr lang="en-US" dirty="0"/>
              <a:t>NASA organized</a:t>
            </a:r>
            <a:r>
              <a:rPr lang="en-US" b="0" dirty="0"/>
              <a:t> 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6732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542</Words>
  <Application>Microsoft Macintosh PowerPoint</Application>
  <PresentationFormat>On-screen Show (4:3)</PresentationFormat>
  <Paragraphs>78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Helvetica Neue</vt:lpstr>
      <vt:lpstr>Times New Roman</vt:lpstr>
      <vt:lpstr>Noto Sans Symbols</vt:lpstr>
      <vt:lpstr>Calibri</vt:lpstr>
      <vt:lpstr>Arial</vt:lpstr>
      <vt:lpstr>Courier New</vt:lpstr>
      <vt:lpstr>Avenir</vt:lpstr>
      <vt:lpstr>Default</vt:lpstr>
      <vt:lpstr>COVID-19 NOAA Research Studies</vt:lpstr>
      <vt:lpstr>PowerPoint Presentation</vt:lpstr>
      <vt:lpstr>NOAA Dashboard to Track Economic Activity using  Satellite Aerosol and Trace Gas Products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and EO from Space</dc:title>
  <dc:creator>KOCH Astrid-Christina (DEFIS)</dc:creator>
  <cp:lastModifiedBy>Mitch Goldberg</cp:lastModifiedBy>
  <cp:revision>32</cp:revision>
  <dcterms:modified xsi:type="dcterms:W3CDTF">2020-09-04T11:49:36Z</dcterms:modified>
</cp:coreProperties>
</file>