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4DED146-70FA-445C-AE38-F0A3C40DF0D7}">
  <a:tblStyle styleId="{E4DED146-70FA-445C-AE38-F0A3C40DF0D7}"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4b0177e9ef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4b0177e9e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4b0177e9ef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4b0177e9ef_0_2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7d9a2acb3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27d9a2acb3e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f08e3c9e70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f08e3c9e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4b0177e9ef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24b0177e9ef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4b0177e9ef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4b0177e9ef_0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1.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October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rive.google.com/drive/folders/1RWXly3gxfH3WEUYlh4Qu6z8N-KFYkRlf?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SIT</a:t>
            </a:r>
            <a:r>
              <a:rPr lang="en-GB" sz="7500"/>
              <a:t> Technical Workshop</a:t>
            </a:r>
            <a:r>
              <a:rPr lang="en-GB" sz="7500">
                <a:latin typeface="Montserrat"/>
                <a:ea typeface="Montserrat"/>
                <a:cs typeface="Montserrat"/>
                <a:sym typeface="Montserrat"/>
              </a:rPr>
              <a:t> 2023</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Welcome</a:t>
            </a:r>
            <a:endParaRPr i="1" sz="4000">
              <a:latin typeface="Montserrat"/>
              <a:ea typeface="Montserrat"/>
              <a:cs typeface="Montserrat"/>
              <a:sym typeface="Montserrat"/>
            </a:endParaRPr>
          </a:p>
        </p:txBody>
      </p:sp>
      <p:sp>
        <p:nvSpPr>
          <p:cNvPr id="67" name="Google Shape;67;p7"/>
          <p:cNvSpPr/>
          <p:nvPr/>
        </p:nvSpPr>
        <p:spPr>
          <a:xfrm>
            <a:off x="5685225" y="4378400"/>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Eleni Paliouras, ESA </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1.1</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 Technical Workshop 2023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18th - 19th October 2023, </a:t>
            </a:r>
            <a:r>
              <a:rPr b="1" lang="en-GB" sz="2200">
                <a:solidFill>
                  <a:schemeClr val="accent1"/>
                </a:solidFill>
                <a:latin typeface="Montserrat"/>
                <a:ea typeface="Montserrat"/>
                <a:cs typeface="Montserrat"/>
                <a:sym typeface="Montserrat"/>
              </a:rPr>
              <a:t>ESA/ESRIN</a:t>
            </a:r>
            <a:endParaRPr b="1" sz="220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idx="1" type="body"/>
          </p:nvPr>
        </p:nvSpPr>
        <p:spPr>
          <a:xfrm>
            <a:off x="348300" y="1247850"/>
            <a:ext cx="11495400" cy="4971900"/>
          </a:xfrm>
          <a:prstGeom prst="rect">
            <a:avLst/>
          </a:prstGeom>
        </p:spPr>
        <p:txBody>
          <a:bodyPr anchorCtr="0" anchor="t" bIns="45700" lIns="91425" spcFirstLastPara="1" rIns="91425" wrap="square" tIns="45700">
            <a:noAutofit/>
          </a:bodyPr>
          <a:lstStyle/>
          <a:p>
            <a:pPr indent="-361950" lvl="0" marL="457200" rtl="0" algn="l">
              <a:lnSpc>
                <a:spcPct val="150000"/>
              </a:lnSpc>
              <a:spcBef>
                <a:spcPts val="1000"/>
              </a:spcBef>
              <a:spcAft>
                <a:spcPts val="0"/>
              </a:spcAft>
              <a:buSzPts val="2100"/>
              <a:buFont typeface="Cambria"/>
              <a:buChar char="❖"/>
            </a:pPr>
            <a:r>
              <a:rPr b="1" lang="en-GB" sz="2100">
                <a:latin typeface="Cambria"/>
                <a:ea typeface="Cambria"/>
                <a:cs typeface="Cambria"/>
                <a:sym typeface="Cambria"/>
              </a:rPr>
              <a:t>Both in room and online presenters should join the WebEx and share screen to present</a:t>
            </a:r>
            <a:endParaRPr b="1" sz="2100">
              <a:latin typeface="Cambria"/>
              <a:ea typeface="Cambria"/>
              <a:cs typeface="Cambria"/>
              <a:sym typeface="Cambria"/>
            </a:endParaRPr>
          </a:p>
          <a:p>
            <a:pPr indent="-361950" lvl="1" marL="914400" rtl="0" algn="l">
              <a:lnSpc>
                <a:spcPct val="150000"/>
              </a:lnSpc>
              <a:spcBef>
                <a:spcPts val="0"/>
              </a:spcBef>
              <a:spcAft>
                <a:spcPts val="0"/>
              </a:spcAft>
              <a:buSzPts val="2100"/>
              <a:buFont typeface="Cambria"/>
              <a:buChar char="▪"/>
            </a:pPr>
            <a:r>
              <a:rPr lang="en-GB" sz="2100">
                <a:latin typeface="Cambria"/>
                <a:ea typeface="Cambria"/>
                <a:cs typeface="Cambria"/>
                <a:sym typeface="Cambria"/>
              </a:rPr>
              <a:t>Presentation machine in the room available (with clicker)</a:t>
            </a:r>
            <a:endParaRPr sz="2100">
              <a:latin typeface="Cambria"/>
              <a:ea typeface="Cambria"/>
              <a:cs typeface="Cambria"/>
              <a:sym typeface="Cambria"/>
            </a:endParaRPr>
          </a:p>
          <a:p>
            <a:pPr indent="-361950" lvl="1" marL="914400" rtl="0" algn="l">
              <a:lnSpc>
                <a:spcPct val="150000"/>
              </a:lnSpc>
              <a:spcBef>
                <a:spcPts val="0"/>
              </a:spcBef>
              <a:spcAft>
                <a:spcPts val="0"/>
              </a:spcAft>
              <a:buSzPts val="2100"/>
              <a:buFont typeface="Cambria"/>
              <a:buChar char="▪"/>
            </a:pPr>
            <a:r>
              <a:rPr lang="en-GB" sz="2100">
                <a:latin typeface="Cambria"/>
                <a:ea typeface="Cambria"/>
                <a:cs typeface="Cambria"/>
                <a:sym typeface="Cambria"/>
              </a:rPr>
              <a:t>Presentations should be self-uploaded here:</a:t>
            </a:r>
            <a:endParaRPr sz="2100">
              <a:latin typeface="Cambria"/>
              <a:ea typeface="Cambria"/>
              <a:cs typeface="Cambria"/>
              <a:sym typeface="Cambria"/>
            </a:endParaRPr>
          </a:p>
          <a:p>
            <a:pPr indent="-336550" lvl="2" marL="1371600" rtl="0" algn="l">
              <a:lnSpc>
                <a:spcPct val="150000"/>
              </a:lnSpc>
              <a:spcBef>
                <a:spcPts val="0"/>
              </a:spcBef>
              <a:spcAft>
                <a:spcPts val="0"/>
              </a:spcAft>
              <a:buSzPts val="1700"/>
              <a:buFont typeface="Cambria"/>
              <a:buChar char="o"/>
            </a:pPr>
            <a:r>
              <a:rPr lang="en-GB" sz="1700" u="sng">
                <a:solidFill>
                  <a:schemeClr val="hlink"/>
                </a:solidFill>
                <a:latin typeface="Cambria"/>
                <a:ea typeface="Cambria"/>
                <a:cs typeface="Cambria"/>
                <a:sym typeface="Cambria"/>
                <a:hlinkClick r:id="rId3"/>
              </a:rPr>
              <a:t>https://drive.google.com/drive/folders/1RWXly3gxfH3WEUYlh4Qu6z8N-KFYkRlf?usp=sharing</a:t>
            </a:r>
            <a:r>
              <a:rPr lang="en-GB" sz="1700">
                <a:latin typeface="Cambria"/>
                <a:ea typeface="Cambria"/>
                <a:cs typeface="Cambria"/>
                <a:sym typeface="Cambria"/>
              </a:rPr>
              <a:t> </a:t>
            </a:r>
            <a:endParaRPr sz="1700">
              <a:latin typeface="Cambria"/>
              <a:ea typeface="Cambria"/>
              <a:cs typeface="Cambria"/>
              <a:sym typeface="Cambria"/>
            </a:endParaRPr>
          </a:p>
          <a:p>
            <a:pPr indent="0" lvl="0" marL="0" rtl="0" algn="l">
              <a:lnSpc>
                <a:spcPct val="150000"/>
              </a:lnSpc>
              <a:spcBef>
                <a:spcPts val="1000"/>
              </a:spcBef>
              <a:spcAft>
                <a:spcPts val="0"/>
              </a:spcAft>
              <a:buNone/>
            </a:pPr>
            <a:r>
              <a:rPr b="1" lang="en-GB" sz="2100">
                <a:latin typeface="Cambria"/>
                <a:ea typeface="Cambria"/>
                <a:cs typeface="Cambria"/>
                <a:sym typeface="Cambria"/>
              </a:rPr>
              <a:t>Online Participants</a:t>
            </a:r>
            <a:endParaRPr b="1" sz="2100">
              <a:latin typeface="Cambria"/>
              <a:ea typeface="Cambria"/>
              <a:cs typeface="Cambria"/>
              <a:sym typeface="Cambria"/>
            </a:endParaRPr>
          </a:p>
          <a:p>
            <a:pPr indent="-361950" lvl="0" marL="457200" rtl="0" algn="l">
              <a:lnSpc>
                <a:spcPct val="150000"/>
              </a:lnSpc>
              <a:spcBef>
                <a:spcPts val="1000"/>
              </a:spcBef>
              <a:spcAft>
                <a:spcPts val="0"/>
              </a:spcAft>
              <a:buSzPts val="2100"/>
              <a:buFont typeface="Cambria"/>
              <a:buChar char="❖"/>
            </a:pPr>
            <a:r>
              <a:rPr b="1" lang="en-GB" sz="2100">
                <a:latin typeface="Cambria"/>
                <a:ea typeface="Cambria"/>
                <a:cs typeface="Cambria"/>
                <a:sym typeface="Cambria"/>
              </a:rPr>
              <a:t>Please do not activate your webcam unless you are presenting</a:t>
            </a:r>
            <a:endParaRPr b="1" sz="2100">
              <a:latin typeface="Cambria"/>
              <a:ea typeface="Cambria"/>
              <a:cs typeface="Cambria"/>
              <a:sym typeface="Cambria"/>
            </a:endParaRPr>
          </a:p>
          <a:p>
            <a:pPr indent="-361950" lvl="1" marL="914400" rtl="0" algn="l">
              <a:lnSpc>
                <a:spcPct val="150000"/>
              </a:lnSpc>
              <a:spcBef>
                <a:spcPts val="0"/>
              </a:spcBef>
              <a:spcAft>
                <a:spcPts val="0"/>
              </a:spcAft>
              <a:buSzPts val="2100"/>
              <a:buFont typeface="Cambria"/>
              <a:buChar char="▪"/>
            </a:pPr>
            <a:r>
              <a:rPr lang="en-GB" sz="2100">
                <a:latin typeface="Cambria"/>
                <a:ea typeface="Cambria"/>
                <a:cs typeface="Cambria"/>
                <a:sym typeface="Cambria"/>
              </a:rPr>
              <a:t>If your bandwidth is slow while presenting, please turn off your webcam</a:t>
            </a:r>
            <a:endParaRPr sz="2100">
              <a:latin typeface="Cambria"/>
              <a:ea typeface="Cambria"/>
              <a:cs typeface="Cambria"/>
              <a:sym typeface="Cambria"/>
            </a:endParaRPr>
          </a:p>
          <a:p>
            <a:pPr indent="-361950" lvl="0" marL="457200" rtl="0" algn="l">
              <a:lnSpc>
                <a:spcPct val="150000"/>
              </a:lnSpc>
              <a:spcBef>
                <a:spcPts val="0"/>
              </a:spcBef>
              <a:spcAft>
                <a:spcPts val="0"/>
              </a:spcAft>
              <a:buSzPts val="2100"/>
              <a:buFont typeface="Cambria"/>
              <a:buChar char="❖"/>
            </a:pPr>
            <a:r>
              <a:rPr b="1" lang="en-GB" sz="2100">
                <a:latin typeface="Cambria"/>
                <a:ea typeface="Cambria"/>
                <a:cs typeface="Cambria"/>
                <a:sym typeface="Cambria"/>
              </a:rPr>
              <a:t>Please mute if you are not presenting or making an intervention</a:t>
            </a:r>
            <a:endParaRPr b="1" sz="2100">
              <a:latin typeface="Cambria"/>
              <a:ea typeface="Cambria"/>
              <a:cs typeface="Cambria"/>
              <a:sym typeface="Cambria"/>
            </a:endParaRPr>
          </a:p>
          <a:p>
            <a:pPr indent="-361950" lvl="0" marL="457200" rtl="0" algn="l">
              <a:lnSpc>
                <a:spcPct val="150000"/>
              </a:lnSpc>
              <a:spcBef>
                <a:spcPts val="0"/>
              </a:spcBef>
              <a:spcAft>
                <a:spcPts val="0"/>
              </a:spcAft>
              <a:buSzPts val="2100"/>
              <a:buFont typeface="Cambria"/>
              <a:buChar char="❖"/>
            </a:pPr>
            <a:r>
              <a:rPr b="1" lang="en-GB" sz="2100">
                <a:latin typeface="Cambria"/>
                <a:ea typeface="Cambria"/>
                <a:cs typeface="Cambria"/>
                <a:sym typeface="Cambria"/>
              </a:rPr>
              <a:t>If you want to intervene, please, send a message in the chat</a:t>
            </a:r>
            <a:endParaRPr sz="2900">
              <a:latin typeface="Cambria"/>
              <a:ea typeface="Cambria"/>
              <a:cs typeface="Cambria"/>
              <a:sym typeface="Cambria"/>
            </a:endParaRPr>
          </a:p>
        </p:txBody>
      </p:sp>
      <p:sp>
        <p:nvSpPr>
          <p:cNvPr id="73" name="Google Shape;73;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Hybrid Meeting Protocols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4400">
                <a:solidFill>
                  <a:schemeClr val="lt1"/>
                </a:solidFill>
                <a:latin typeface="Montserrat"/>
                <a:ea typeface="Montserrat"/>
                <a:cs typeface="Montserrat"/>
                <a:sym typeface="Montserrat"/>
              </a:rPr>
              <a:t>Tour de Table</a:t>
            </a:r>
            <a:endParaRPr i="1">
              <a:latin typeface="Montserrat"/>
              <a:ea typeface="Montserrat"/>
              <a:cs typeface="Montserrat"/>
              <a:sym typeface="Montserrat"/>
            </a:endParaRPr>
          </a:p>
        </p:txBody>
      </p:sp>
      <p:sp>
        <p:nvSpPr>
          <p:cNvPr id="79" name="Google Shape;79;p9"/>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80" name="Google Shape;80;p9"/>
          <p:cNvSpPr txBox="1"/>
          <p:nvPr/>
        </p:nvSpPr>
        <p:spPr>
          <a:xfrm>
            <a:off x="357105" y="1290957"/>
            <a:ext cx="11112000" cy="977400"/>
          </a:xfrm>
          <a:prstGeom prst="rect">
            <a:avLst/>
          </a:prstGeom>
          <a:noFill/>
          <a:ln>
            <a:noFill/>
          </a:ln>
        </p:spPr>
        <p:txBody>
          <a:bodyPr anchorCtr="0" anchor="t" bIns="45700" lIns="91425" spcFirstLastPara="1" rIns="91425" wrap="square" tIns="45700">
            <a:spAutoFit/>
          </a:bodyPr>
          <a:lstStyle/>
          <a:p>
            <a:pPr indent="-258762" lvl="0" marL="214312" marR="0" rtl="0" algn="l">
              <a:lnSpc>
                <a:spcPct val="150000"/>
              </a:lnSpc>
              <a:spcBef>
                <a:spcPts val="0"/>
              </a:spcBef>
              <a:spcAft>
                <a:spcPts val="0"/>
              </a:spcAft>
              <a:buClr>
                <a:schemeClr val="dk1"/>
              </a:buClr>
              <a:buSzPts val="2300"/>
              <a:buFont typeface="Cambria"/>
              <a:buChar char="❖"/>
            </a:pPr>
            <a:r>
              <a:rPr b="1" lang="en-GB" sz="2300">
                <a:solidFill>
                  <a:schemeClr val="dk1"/>
                </a:solidFill>
                <a:latin typeface="Cambria"/>
                <a:ea typeface="Cambria"/>
                <a:cs typeface="Cambria"/>
                <a:sym typeface="Cambria"/>
              </a:rPr>
              <a:t>Round table introduction by Principals of members of their delegation (in person and online)</a:t>
            </a:r>
            <a:endParaRPr b="1" sz="2300">
              <a:solidFill>
                <a:schemeClr val="dk1"/>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SIT</a:t>
            </a:r>
            <a:r>
              <a:rPr lang="en-GB" sz="7500"/>
              <a:t> Technical Workshop</a:t>
            </a:r>
            <a:r>
              <a:rPr lang="en-GB" sz="7500">
                <a:latin typeface="Montserrat"/>
                <a:ea typeface="Montserrat"/>
                <a:cs typeface="Montserrat"/>
                <a:sym typeface="Montserrat"/>
              </a:rPr>
              <a:t> 2023</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Agenda Overview</a:t>
            </a:r>
            <a:endParaRPr i="1" sz="4000">
              <a:latin typeface="Montserrat"/>
              <a:ea typeface="Montserrat"/>
              <a:cs typeface="Montserrat"/>
              <a:sym typeface="Montserrat"/>
            </a:endParaRPr>
          </a:p>
        </p:txBody>
      </p:sp>
      <p:sp>
        <p:nvSpPr>
          <p:cNvPr id="86" name="Google Shape;86;p10"/>
          <p:cNvSpPr/>
          <p:nvPr/>
        </p:nvSpPr>
        <p:spPr>
          <a:xfrm>
            <a:off x="5685225" y="4378400"/>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Eleni Paliouras, ESA </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1.3</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 Technical Workshop 2023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18th - 19th October 2023, ESA/ESRIN</a:t>
            </a:r>
            <a:endParaRPr b="1" sz="2200">
              <a:solidFill>
                <a:schemeClr val="accen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Week at a Glance</a:t>
            </a:r>
            <a:endParaRPr>
              <a:latin typeface="Montserrat"/>
              <a:ea typeface="Montserrat"/>
              <a:cs typeface="Montserrat"/>
              <a:sym typeface="Montserrat"/>
            </a:endParaRPr>
          </a:p>
        </p:txBody>
      </p:sp>
      <p:graphicFrame>
        <p:nvGraphicFramePr>
          <p:cNvPr id="92" name="Google Shape;92;p11"/>
          <p:cNvGraphicFramePr/>
          <p:nvPr/>
        </p:nvGraphicFramePr>
        <p:xfrm>
          <a:off x="1329525" y="2049688"/>
          <a:ext cx="3000000" cy="3000000"/>
        </p:xfrm>
        <a:graphic>
          <a:graphicData uri="http://schemas.openxmlformats.org/drawingml/2006/table">
            <a:tbl>
              <a:tblPr>
                <a:noFill/>
                <a:tableStyleId>{E4DED146-70FA-445C-AE38-F0A3C40DF0D7}</a:tableStyleId>
              </a:tblPr>
              <a:tblGrid>
                <a:gridCol w="3177650"/>
                <a:gridCol w="3177650"/>
                <a:gridCol w="3177650"/>
              </a:tblGrid>
              <a:tr h="12700">
                <a:tc>
                  <a:txBody>
                    <a:bodyPr/>
                    <a:lstStyle/>
                    <a:p>
                      <a:pPr indent="0" lvl="0" marL="0" rtl="0" algn="l">
                        <a:spcBef>
                          <a:spcPts val="0"/>
                        </a:spcBef>
                        <a:spcAft>
                          <a:spcPts val="0"/>
                        </a:spcAft>
                        <a:buNone/>
                      </a:pPr>
                      <a:r>
                        <a:rPr b="1" lang="en-GB" sz="1500">
                          <a:solidFill>
                            <a:srgbClr val="FFFFFF"/>
                          </a:solidFill>
                          <a:latin typeface="Cambria"/>
                          <a:ea typeface="Cambria"/>
                          <a:cs typeface="Cambria"/>
                          <a:sym typeface="Cambria"/>
                        </a:rPr>
                        <a:t>Tuesday, October 17</a:t>
                      </a:r>
                      <a:endParaRPr b="1" sz="1500">
                        <a:solidFill>
                          <a:srgbClr val="FFFFFF"/>
                        </a:solidFill>
                        <a:latin typeface="Cambria"/>
                        <a:ea typeface="Cambria"/>
                        <a:cs typeface="Cambria"/>
                        <a:sym typeface="Cambria"/>
                      </a:endParaRPr>
                    </a:p>
                  </a:txBody>
                  <a:tcPr marT="63500" marB="63500" marR="63500" marL="63500">
                    <a:solidFill>
                      <a:srgbClr val="000000"/>
                    </a:solidFill>
                  </a:tcPr>
                </a:tc>
                <a:tc>
                  <a:txBody>
                    <a:bodyPr/>
                    <a:lstStyle/>
                    <a:p>
                      <a:pPr indent="0" lvl="0" marL="0" rtl="0" algn="l">
                        <a:spcBef>
                          <a:spcPts val="0"/>
                        </a:spcBef>
                        <a:spcAft>
                          <a:spcPts val="0"/>
                        </a:spcAft>
                        <a:buNone/>
                      </a:pPr>
                      <a:r>
                        <a:rPr b="1" lang="en-GB" sz="1500">
                          <a:solidFill>
                            <a:srgbClr val="FFFFFF"/>
                          </a:solidFill>
                          <a:latin typeface="Cambria"/>
                          <a:ea typeface="Cambria"/>
                          <a:cs typeface="Cambria"/>
                          <a:sym typeface="Cambria"/>
                        </a:rPr>
                        <a:t>Wednesday, October 18</a:t>
                      </a:r>
                      <a:endParaRPr b="1" sz="1500">
                        <a:solidFill>
                          <a:srgbClr val="FFFFFF"/>
                        </a:solidFill>
                        <a:latin typeface="Cambria"/>
                        <a:ea typeface="Cambria"/>
                        <a:cs typeface="Cambria"/>
                        <a:sym typeface="Cambria"/>
                      </a:endParaRPr>
                    </a:p>
                  </a:txBody>
                  <a:tcPr marT="63500" marB="63500" marR="63500" marL="63500">
                    <a:solidFill>
                      <a:srgbClr val="000000"/>
                    </a:solidFill>
                  </a:tcPr>
                </a:tc>
                <a:tc>
                  <a:txBody>
                    <a:bodyPr/>
                    <a:lstStyle/>
                    <a:p>
                      <a:pPr indent="0" lvl="0" marL="0" rtl="0" algn="l">
                        <a:spcBef>
                          <a:spcPts val="0"/>
                        </a:spcBef>
                        <a:spcAft>
                          <a:spcPts val="0"/>
                        </a:spcAft>
                        <a:buNone/>
                      </a:pPr>
                      <a:r>
                        <a:rPr b="1" lang="en-GB" sz="1500">
                          <a:solidFill>
                            <a:srgbClr val="FFFFFF"/>
                          </a:solidFill>
                          <a:latin typeface="Cambria"/>
                          <a:ea typeface="Cambria"/>
                          <a:cs typeface="Cambria"/>
                          <a:sym typeface="Cambria"/>
                        </a:rPr>
                        <a:t>Thursday, October 19</a:t>
                      </a:r>
                      <a:endParaRPr b="1" sz="1500">
                        <a:solidFill>
                          <a:srgbClr val="FFFFFF"/>
                        </a:solidFill>
                        <a:latin typeface="Cambria"/>
                        <a:ea typeface="Cambria"/>
                        <a:cs typeface="Cambria"/>
                        <a:sym typeface="Cambria"/>
                      </a:endParaRPr>
                    </a:p>
                  </a:txBody>
                  <a:tcPr marT="63500" marB="63500" marR="63500" marL="63500">
                    <a:solidFill>
                      <a:srgbClr val="000000"/>
                    </a:solidFill>
                  </a:tcPr>
                </a:tc>
              </a:tr>
              <a:tr h="1390650">
                <a:tc>
                  <a:txBody>
                    <a:bodyPr/>
                    <a:lstStyle/>
                    <a:p>
                      <a:pPr indent="0" lvl="0" marL="0" rtl="0" algn="l">
                        <a:spcBef>
                          <a:spcPts val="0"/>
                        </a:spcBef>
                        <a:spcAft>
                          <a:spcPts val="0"/>
                        </a:spcAft>
                        <a:buNone/>
                      </a:pPr>
                      <a:r>
                        <a:rPr lang="en-GB" sz="1500">
                          <a:latin typeface="Cambria"/>
                          <a:ea typeface="Cambria"/>
                          <a:cs typeface="Cambria"/>
                          <a:sym typeface="Cambria"/>
                        </a:rPr>
                        <a:t>Side Meetings:</a:t>
                      </a:r>
                      <a:endParaRPr sz="1500">
                        <a:latin typeface="Cambria"/>
                        <a:ea typeface="Cambria"/>
                        <a:cs typeface="Cambria"/>
                        <a:sym typeface="Cambria"/>
                      </a:endParaRPr>
                    </a:p>
                    <a:p>
                      <a:pPr indent="-143850" lvl="0" marL="228600" rtl="0" algn="l">
                        <a:spcBef>
                          <a:spcPts val="400"/>
                        </a:spcBef>
                        <a:spcAft>
                          <a:spcPts val="0"/>
                        </a:spcAft>
                        <a:buSzPts val="1500"/>
                        <a:buFont typeface="Cambria"/>
                        <a:buChar char="●"/>
                      </a:pPr>
                      <a:r>
                        <a:rPr lang="en-GB" sz="1500">
                          <a:latin typeface="Cambria"/>
                          <a:ea typeface="Cambria"/>
                          <a:cs typeface="Cambria"/>
                          <a:sym typeface="Cambria"/>
                        </a:rPr>
                        <a:t>CEOS Secretariat (SEC-313)</a:t>
                      </a:r>
                      <a:endParaRPr sz="1500">
                        <a:latin typeface="Cambria"/>
                        <a:ea typeface="Cambria"/>
                        <a:cs typeface="Cambria"/>
                        <a:sym typeface="Cambria"/>
                      </a:endParaRPr>
                    </a:p>
                    <a:p>
                      <a:pPr indent="-143850" lvl="0" marL="228600" rtl="0" algn="l">
                        <a:spcBef>
                          <a:spcPts val="400"/>
                        </a:spcBef>
                        <a:spcAft>
                          <a:spcPts val="0"/>
                        </a:spcAft>
                        <a:buSzPts val="1500"/>
                        <a:buFont typeface="Cambria"/>
                        <a:buChar char="●"/>
                      </a:pPr>
                      <a:r>
                        <a:rPr lang="en-GB" sz="1500">
                          <a:latin typeface="Cambria"/>
                          <a:ea typeface="Cambria"/>
                          <a:cs typeface="Cambria"/>
                          <a:sym typeface="Cambria"/>
                        </a:rPr>
                        <a:t>Ecosystem Extent Task Team</a:t>
                      </a:r>
                      <a:endParaRPr sz="1500">
                        <a:latin typeface="Cambria"/>
                        <a:ea typeface="Cambria"/>
                        <a:cs typeface="Cambria"/>
                        <a:sym typeface="Cambria"/>
                      </a:endParaRPr>
                    </a:p>
                    <a:p>
                      <a:pPr indent="-143850" lvl="0" marL="228600" rtl="0" algn="l">
                        <a:spcBef>
                          <a:spcPts val="400"/>
                        </a:spcBef>
                        <a:spcAft>
                          <a:spcPts val="0"/>
                        </a:spcAft>
                        <a:buSzPts val="1500"/>
                        <a:buFont typeface="Cambria"/>
                        <a:buChar char="●"/>
                      </a:pPr>
                      <a:r>
                        <a:rPr lang="en-GB" sz="1500">
                          <a:latin typeface="Cambria"/>
                          <a:ea typeface="Cambria"/>
                          <a:cs typeface="Cambria"/>
                          <a:sym typeface="Cambria"/>
                        </a:rPr>
                        <a:t>GISTDA CEOS Plenary Carbon Accounting Workshop Preparation</a:t>
                      </a:r>
                      <a:endParaRPr sz="1500">
                        <a:latin typeface="Cambria"/>
                        <a:ea typeface="Cambria"/>
                        <a:cs typeface="Cambria"/>
                        <a:sym typeface="Cambria"/>
                      </a:endParaRPr>
                    </a:p>
                    <a:p>
                      <a:pPr indent="-143850" lvl="0" marL="228600" rtl="0" algn="l">
                        <a:spcBef>
                          <a:spcPts val="400"/>
                        </a:spcBef>
                        <a:spcAft>
                          <a:spcPts val="0"/>
                        </a:spcAft>
                        <a:buSzPts val="1500"/>
                        <a:buFont typeface="Cambria"/>
                        <a:buChar char="●"/>
                      </a:pPr>
                      <a:r>
                        <a:rPr lang="en-GB" sz="1500">
                          <a:latin typeface="Cambria"/>
                          <a:ea typeface="Cambria"/>
                          <a:cs typeface="Cambria"/>
                          <a:sym typeface="Cambria"/>
                        </a:rPr>
                        <a:t>GHG Task Team (closed)</a:t>
                      </a:r>
                      <a:endParaRPr sz="1500">
                        <a:latin typeface="Cambria"/>
                        <a:ea typeface="Cambria"/>
                        <a:cs typeface="Cambria"/>
                        <a:sym typeface="Cambria"/>
                      </a:endParaRPr>
                    </a:p>
                    <a:p>
                      <a:pPr indent="-143850" lvl="0" marL="228600" rtl="0" algn="l">
                        <a:spcBef>
                          <a:spcPts val="400"/>
                        </a:spcBef>
                        <a:spcAft>
                          <a:spcPts val="0"/>
                        </a:spcAft>
                        <a:buSzPts val="1500"/>
                        <a:buFont typeface="Cambria"/>
                        <a:buChar char="●"/>
                      </a:pPr>
                      <a:r>
                        <a:rPr lang="en-GB" sz="1500">
                          <a:latin typeface="Cambria"/>
                          <a:ea typeface="Cambria"/>
                          <a:cs typeface="Cambria"/>
                          <a:sym typeface="Cambria"/>
                        </a:rPr>
                        <a:t>AFOLU Roadmap (closed)</a:t>
                      </a:r>
                      <a:endParaRPr sz="1500">
                        <a:latin typeface="Cambria"/>
                        <a:ea typeface="Cambria"/>
                        <a:cs typeface="Cambria"/>
                        <a:sym typeface="Cambria"/>
                      </a:endParaRPr>
                    </a:p>
                    <a:p>
                      <a:pPr indent="-143850" lvl="0" marL="228600" rtl="0" algn="l">
                        <a:spcBef>
                          <a:spcPts val="400"/>
                        </a:spcBef>
                        <a:spcAft>
                          <a:spcPts val="0"/>
                        </a:spcAft>
                        <a:buSzPts val="1500"/>
                        <a:buFont typeface="Cambria"/>
                        <a:buChar char="●"/>
                      </a:pPr>
                      <a:r>
                        <a:rPr lang="en-GB" sz="1500">
                          <a:latin typeface="Cambria"/>
                          <a:ea typeface="Cambria"/>
                          <a:cs typeface="Cambria"/>
                          <a:sym typeface="Cambria"/>
                        </a:rPr>
                        <a:t>CEOS COAST Products Demonstration</a:t>
                      </a:r>
                      <a:endParaRPr sz="1500">
                        <a:latin typeface="Cambria"/>
                        <a:ea typeface="Cambria"/>
                        <a:cs typeface="Cambria"/>
                        <a:sym typeface="Cambria"/>
                      </a:endParaRPr>
                    </a:p>
                    <a:p>
                      <a:pPr indent="-143850" lvl="0" marL="228600" rtl="0" algn="l">
                        <a:spcBef>
                          <a:spcPts val="400"/>
                        </a:spcBef>
                        <a:spcAft>
                          <a:spcPts val="0"/>
                        </a:spcAft>
                        <a:buSzPts val="1500"/>
                        <a:buFont typeface="Cambria"/>
                        <a:buChar char="●"/>
                      </a:pPr>
                      <a:r>
                        <a:rPr lang="en-GB" sz="1500">
                          <a:latin typeface="Cambria"/>
                          <a:ea typeface="Cambria"/>
                          <a:cs typeface="Cambria"/>
                          <a:sym typeface="Cambria"/>
                        </a:rPr>
                        <a:t>New Space</a:t>
                      </a:r>
                      <a:endParaRPr sz="1500">
                        <a:latin typeface="Cambria"/>
                        <a:ea typeface="Cambria"/>
                        <a:cs typeface="Cambria"/>
                        <a:sym typeface="Cambria"/>
                      </a:endParaRPr>
                    </a:p>
                    <a:p>
                      <a:pPr indent="-143850" lvl="0" marL="228600" rtl="0" algn="l">
                        <a:spcBef>
                          <a:spcPts val="400"/>
                        </a:spcBef>
                        <a:spcAft>
                          <a:spcPts val="0"/>
                        </a:spcAft>
                        <a:buSzPts val="1500"/>
                        <a:buFont typeface="Cambria"/>
                        <a:buChar char="●"/>
                      </a:pPr>
                      <a:r>
                        <a:rPr lang="en-GB" sz="1500">
                          <a:latin typeface="Cambria"/>
                          <a:ea typeface="Cambria"/>
                          <a:cs typeface="Cambria"/>
                          <a:sym typeface="Cambria"/>
                        </a:rPr>
                        <a:t>SDG Coordination Group</a:t>
                      </a:r>
                      <a:endParaRPr sz="1500">
                        <a:latin typeface="Cambria"/>
                        <a:ea typeface="Cambria"/>
                        <a:cs typeface="Cambria"/>
                        <a:sym typeface="Cambria"/>
                      </a:endParaRPr>
                    </a:p>
                    <a:p>
                      <a:pPr indent="0" lvl="0" marL="0" rtl="0" algn="l">
                        <a:spcBef>
                          <a:spcPts val="400"/>
                        </a:spcBef>
                        <a:spcAft>
                          <a:spcPts val="0"/>
                        </a:spcAft>
                        <a:buNone/>
                      </a:pPr>
                      <a:r>
                        <a:t/>
                      </a:r>
                      <a:endParaRPr sz="1500">
                        <a:latin typeface="Cambria"/>
                        <a:ea typeface="Cambria"/>
                        <a:cs typeface="Cambria"/>
                        <a:sym typeface="Cambria"/>
                      </a:endParaRPr>
                    </a:p>
                    <a:p>
                      <a:pPr indent="0" lvl="0" marL="0" rtl="0" algn="l">
                        <a:spcBef>
                          <a:spcPts val="400"/>
                        </a:spcBef>
                        <a:spcAft>
                          <a:spcPts val="400"/>
                        </a:spcAft>
                        <a:buNone/>
                      </a:pPr>
                      <a:r>
                        <a:rPr i="1" lang="en-GB" sz="1500" u="sng">
                          <a:latin typeface="Cambria"/>
                          <a:ea typeface="Cambria"/>
                          <a:cs typeface="Cambria"/>
                          <a:sym typeface="Cambria"/>
                        </a:rPr>
                        <a:t>Note:</a:t>
                      </a:r>
                      <a:r>
                        <a:rPr i="1" lang="en-GB" sz="1500">
                          <a:latin typeface="Cambria"/>
                          <a:ea typeface="Cambria"/>
                          <a:cs typeface="Cambria"/>
                          <a:sym typeface="Cambria"/>
                        </a:rPr>
                        <a:t> Final day of WGClimate-19 occurring in parallel (morning).</a:t>
                      </a:r>
                      <a:endParaRPr i="1" sz="1500">
                        <a:latin typeface="Cambria"/>
                        <a:ea typeface="Cambria"/>
                        <a:cs typeface="Cambria"/>
                        <a:sym typeface="Cambria"/>
                      </a:endParaRPr>
                    </a:p>
                  </a:txBody>
                  <a:tcPr marT="63500" marB="63500" marR="63500" marL="63500"/>
                </a:tc>
                <a:tc>
                  <a:txBody>
                    <a:bodyPr/>
                    <a:lstStyle/>
                    <a:p>
                      <a:pPr indent="0" lvl="0" marL="0" rtl="0" algn="l">
                        <a:spcBef>
                          <a:spcPts val="0"/>
                        </a:spcBef>
                        <a:spcAft>
                          <a:spcPts val="0"/>
                        </a:spcAft>
                        <a:buNone/>
                      </a:pPr>
                      <a:r>
                        <a:rPr lang="en-GB" sz="1500">
                          <a:latin typeface="Cambria"/>
                          <a:ea typeface="Cambria"/>
                          <a:cs typeface="Cambria"/>
                          <a:sym typeface="Cambria"/>
                        </a:rPr>
                        <a:t>Opening Session</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Carbon Roadmaps</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Greenhouse Gas Coordination</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Climate Policy Relevance</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GEO-CEOS Relationship</a:t>
                      </a:r>
                      <a:endParaRPr sz="1500">
                        <a:latin typeface="Cambria"/>
                        <a:ea typeface="Cambria"/>
                        <a:cs typeface="Cambria"/>
                        <a:sym typeface="Cambria"/>
                      </a:endParaRPr>
                    </a:p>
                    <a:p>
                      <a:pPr indent="0" lvl="0" marL="0" rtl="0" algn="l">
                        <a:spcBef>
                          <a:spcPts val="400"/>
                        </a:spcBef>
                        <a:spcAft>
                          <a:spcPts val="0"/>
                        </a:spcAft>
                        <a:buNone/>
                      </a:pPr>
                      <a:r>
                        <a:t/>
                      </a:r>
                      <a:endParaRPr sz="1500">
                        <a:latin typeface="Cambria"/>
                        <a:ea typeface="Cambria"/>
                        <a:cs typeface="Cambria"/>
                        <a:sym typeface="Cambria"/>
                      </a:endParaRPr>
                    </a:p>
                    <a:p>
                      <a:pPr indent="0" lvl="0" marL="0" rtl="0" algn="l">
                        <a:spcBef>
                          <a:spcPts val="400"/>
                        </a:spcBef>
                        <a:spcAft>
                          <a:spcPts val="400"/>
                        </a:spcAft>
                        <a:buNone/>
                      </a:pPr>
                      <a:r>
                        <a:t/>
                      </a:r>
                      <a:endParaRPr sz="1500">
                        <a:latin typeface="Cambria"/>
                        <a:ea typeface="Cambria"/>
                        <a:cs typeface="Cambria"/>
                        <a:sym typeface="Cambria"/>
                      </a:endParaRPr>
                    </a:p>
                  </a:txBody>
                  <a:tcPr marT="63500" marB="63500" marR="63500" marL="63500"/>
                </a:tc>
                <a:tc>
                  <a:txBody>
                    <a:bodyPr/>
                    <a:lstStyle/>
                    <a:p>
                      <a:pPr indent="0" lvl="0" marL="0" rtl="0" algn="l">
                        <a:spcBef>
                          <a:spcPts val="0"/>
                        </a:spcBef>
                        <a:spcAft>
                          <a:spcPts val="0"/>
                        </a:spcAft>
                        <a:buNone/>
                      </a:pPr>
                      <a:r>
                        <a:rPr lang="en-GB" sz="1500">
                          <a:latin typeface="Cambria"/>
                          <a:ea typeface="Cambria"/>
                          <a:cs typeface="Cambria"/>
                          <a:sym typeface="Cambria"/>
                        </a:rPr>
                        <a:t>New Space Task Team</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Ecosystem Extent Task Team</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CSA 2024 CEOS Chair Priorities</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Oceans and Coastlines</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Precipitation Virtual Constellation</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CEOS Interoperability Framework</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SEO and SDG Coordination Group Continuity</a:t>
                      </a:r>
                      <a:endParaRPr sz="1500">
                        <a:latin typeface="Cambria"/>
                        <a:ea typeface="Cambria"/>
                        <a:cs typeface="Cambria"/>
                        <a:sym typeface="Cambria"/>
                      </a:endParaRPr>
                    </a:p>
                    <a:p>
                      <a:pPr indent="0" lvl="0" marL="0" rtl="0" algn="l">
                        <a:spcBef>
                          <a:spcPts val="400"/>
                        </a:spcBef>
                        <a:spcAft>
                          <a:spcPts val="0"/>
                        </a:spcAft>
                        <a:buNone/>
                      </a:pPr>
                      <a:r>
                        <a:rPr lang="en-GB" sz="1500">
                          <a:latin typeface="Cambria"/>
                          <a:ea typeface="Cambria"/>
                          <a:cs typeface="Cambria"/>
                          <a:sym typeface="Cambria"/>
                        </a:rPr>
                        <a:t>JAXA 2024-25 SIT Chair Priorities</a:t>
                      </a:r>
                      <a:endParaRPr sz="1500">
                        <a:latin typeface="Cambria"/>
                        <a:ea typeface="Cambria"/>
                        <a:cs typeface="Cambria"/>
                        <a:sym typeface="Cambria"/>
                      </a:endParaRPr>
                    </a:p>
                    <a:p>
                      <a:pPr indent="0" lvl="0" marL="0" rtl="0" algn="l">
                        <a:spcBef>
                          <a:spcPts val="400"/>
                        </a:spcBef>
                        <a:spcAft>
                          <a:spcPts val="400"/>
                        </a:spcAft>
                        <a:buNone/>
                      </a:pPr>
                      <a:r>
                        <a:rPr lang="en-GB" sz="1500">
                          <a:latin typeface="Cambria"/>
                          <a:ea typeface="Cambria"/>
                          <a:cs typeface="Cambria"/>
                          <a:sym typeface="Cambria"/>
                        </a:rPr>
                        <a:t>Thailand CEOS Plenary details</a:t>
                      </a:r>
                      <a:endParaRPr sz="1500">
                        <a:latin typeface="Cambria"/>
                        <a:ea typeface="Cambria"/>
                        <a:cs typeface="Cambria"/>
                        <a:sym typeface="Cambria"/>
                      </a:endParaRPr>
                    </a:p>
                  </a:txBody>
                  <a:tcPr marT="63500" marB="63500" marR="63500" marL="63500"/>
                </a:tc>
              </a:tr>
            </a:tbl>
          </a:graphicData>
        </a:graphic>
      </p:graphicFrame>
      <p:sp>
        <p:nvSpPr>
          <p:cNvPr id="93" name="Google Shape;93;p11"/>
          <p:cNvSpPr txBox="1"/>
          <p:nvPr/>
        </p:nvSpPr>
        <p:spPr>
          <a:xfrm>
            <a:off x="606000" y="1072875"/>
            <a:ext cx="11384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2400">
                <a:solidFill>
                  <a:schemeClr val="accent3"/>
                </a:solidFill>
                <a:latin typeface="Cambria"/>
                <a:ea typeface="Cambria"/>
                <a:cs typeface="Cambria"/>
                <a:sym typeface="Cambria"/>
              </a:rPr>
              <a:t>The SIT Technical Workshop focuses on working level discussions, problem solving and preparing for anticipated decisions at CEOS Plenary. </a:t>
            </a:r>
            <a:endParaRPr sz="2400">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nvSpPr>
        <p:spPr>
          <a:xfrm>
            <a:off x="94026" y="103250"/>
            <a:ext cx="95643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SIT Technical Workshop - Day 1</a:t>
            </a:r>
            <a:endParaRPr>
              <a:latin typeface="Montserrat"/>
              <a:ea typeface="Montserrat"/>
              <a:cs typeface="Montserrat"/>
              <a:sym typeface="Montserrat"/>
            </a:endParaRPr>
          </a:p>
        </p:txBody>
      </p:sp>
      <p:sp>
        <p:nvSpPr>
          <p:cNvPr id="99" name="Google Shape;99;p12"/>
          <p:cNvSpPr txBox="1"/>
          <p:nvPr/>
        </p:nvSpPr>
        <p:spPr>
          <a:xfrm>
            <a:off x="357101" y="1290950"/>
            <a:ext cx="8812500" cy="2878200"/>
          </a:xfrm>
          <a:prstGeom prst="rect">
            <a:avLst/>
          </a:prstGeom>
          <a:noFill/>
          <a:ln>
            <a:noFill/>
          </a:ln>
        </p:spPr>
        <p:txBody>
          <a:bodyPr anchorCtr="0" anchor="t" bIns="45700" lIns="91425" spcFirstLastPara="1" rIns="91425" wrap="square" tIns="45700">
            <a:spAutoFit/>
          </a:bodyPr>
          <a:lstStyle/>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2 - </a:t>
            </a:r>
            <a:r>
              <a:rPr b="1" lang="en-GB" sz="2000">
                <a:solidFill>
                  <a:schemeClr val="dk1"/>
                </a:solidFill>
                <a:latin typeface="Cambria"/>
                <a:ea typeface="Cambria"/>
                <a:cs typeface="Cambria"/>
                <a:sym typeface="Cambria"/>
              </a:rPr>
              <a:t>Greenhouse Gas Observation Coordination</a:t>
            </a:r>
            <a:r>
              <a:rPr lang="en-GB" sz="2000">
                <a:solidFill>
                  <a:schemeClr val="dk1"/>
                </a:solidFill>
                <a:latin typeface="Cambria"/>
                <a:ea typeface="Cambria"/>
                <a:cs typeface="Cambria"/>
                <a:sym typeface="Cambria"/>
              </a:rPr>
              <a:t>: Greenhouse Gas Roadmap update, IMEO Engagement, WMO Engagement, US GHG Centre, MIM GHG Portal</a:t>
            </a:r>
            <a:endParaRPr b="1" sz="2000">
              <a:solidFill>
                <a:schemeClr val="dk1"/>
              </a:solidFill>
              <a:latin typeface="Cambria"/>
              <a:ea typeface="Cambria"/>
              <a:cs typeface="Cambria"/>
              <a:sym typeface="Cambria"/>
            </a:endParaRPr>
          </a:p>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3 - Carbon Roadmaps and Policy Impact:</a:t>
            </a:r>
            <a:r>
              <a:rPr lang="en-GB" sz="2000">
                <a:solidFill>
                  <a:schemeClr val="dk1"/>
                </a:solidFill>
                <a:latin typeface="Cambria"/>
                <a:ea typeface="Cambria"/>
                <a:cs typeface="Cambria"/>
                <a:sym typeface="Cambria"/>
              </a:rPr>
              <a:t> AFOLU Roadmap, Biomass harmonisation, Aquatic Carbon Roadmap, UNFCCC Interface and COP-28 planning, Earth Observation Handbook</a:t>
            </a:r>
            <a:endParaRPr sz="2000">
              <a:solidFill>
                <a:schemeClr val="dk1"/>
              </a:solidFill>
              <a:latin typeface="Cambria"/>
              <a:ea typeface="Cambria"/>
              <a:cs typeface="Cambria"/>
              <a:sym typeface="Cambria"/>
            </a:endParaRPr>
          </a:p>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4 - GEO-CEOS Relationship:</a:t>
            </a:r>
            <a:r>
              <a:rPr lang="en-GB" sz="2000">
                <a:solidFill>
                  <a:schemeClr val="dk1"/>
                </a:solidFill>
                <a:latin typeface="Cambria"/>
                <a:ea typeface="Cambria"/>
                <a:cs typeface="Cambria"/>
                <a:sym typeface="Cambria"/>
              </a:rPr>
              <a:t> GEO Post-2025, GEO Work Programme, Examples: SDGs, GEO Blue Planet, GEO Wetlands</a:t>
            </a:r>
            <a:endParaRPr b="1" sz="2000">
              <a:solidFill>
                <a:schemeClr val="dk1"/>
              </a:solidFill>
              <a:latin typeface="Cambria"/>
              <a:ea typeface="Cambria"/>
              <a:cs typeface="Cambria"/>
              <a:sym typeface="Cambria"/>
            </a:endParaRPr>
          </a:p>
        </p:txBody>
      </p:sp>
      <p:pic>
        <p:nvPicPr>
          <p:cNvPr id="100" name="Google Shape;100;p12"/>
          <p:cNvPicPr preferRelativeResize="0"/>
          <p:nvPr/>
        </p:nvPicPr>
        <p:blipFill rotWithShape="1">
          <a:blip r:embed="rId3">
            <a:alphaModFix/>
          </a:blip>
          <a:srcRect b="75891" l="57622" r="22287" t="5597"/>
          <a:stretch/>
        </p:blipFill>
        <p:spPr>
          <a:xfrm>
            <a:off x="9580025" y="1717150"/>
            <a:ext cx="2418726" cy="935676"/>
          </a:xfrm>
          <a:prstGeom prst="rect">
            <a:avLst/>
          </a:prstGeom>
          <a:noFill/>
          <a:ln>
            <a:noFill/>
          </a:ln>
        </p:spPr>
      </p:pic>
      <p:pic>
        <p:nvPicPr>
          <p:cNvPr id="101" name="Google Shape;101;p12"/>
          <p:cNvPicPr preferRelativeResize="0"/>
          <p:nvPr/>
        </p:nvPicPr>
        <p:blipFill rotWithShape="1">
          <a:blip r:embed="rId3">
            <a:alphaModFix/>
          </a:blip>
          <a:srcRect b="4201" l="40860" r="40349" t="77185"/>
          <a:stretch/>
        </p:blipFill>
        <p:spPr>
          <a:xfrm>
            <a:off x="9658262" y="3291150"/>
            <a:ext cx="2262252" cy="934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3"/>
          <p:cNvSpPr txBox="1"/>
          <p:nvPr/>
        </p:nvSpPr>
        <p:spPr>
          <a:xfrm>
            <a:off x="94025" y="103250"/>
            <a:ext cx="9400200" cy="76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4400">
                <a:solidFill>
                  <a:schemeClr val="lt1"/>
                </a:solidFill>
                <a:latin typeface="Montserrat"/>
                <a:ea typeface="Montserrat"/>
                <a:cs typeface="Montserrat"/>
                <a:sym typeface="Montserrat"/>
              </a:rPr>
              <a:t>SIT Technical Workshop - Day 2</a:t>
            </a:r>
            <a:endParaRPr sz="4400">
              <a:solidFill>
                <a:schemeClr val="lt1"/>
              </a:solidFill>
              <a:latin typeface="Montserrat"/>
              <a:ea typeface="Montserrat"/>
              <a:cs typeface="Montserrat"/>
              <a:sym typeface="Montserrat"/>
            </a:endParaRPr>
          </a:p>
        </p:txBody>
      </p:sp>
      <p:sp>
        <p:nvSpPr>
          <p:cNvPr id="107" name="Google Shape;107;p13"/>
          <p:cNvSpPr txBox="1"/>
          <p:nvPr/>
        </p:nvSpPr>
        <p:spPr>
          <a:xfrm>
            <a:off x="184050" y="1150275"/>
            <a:ext cx="9666600" cy="5161500"/>
          </a:xfrm>
          <a:prstGeom prst="rect">
            <a:avLst/>
          </a:prstGeom>
          <a:noFill/>
          <a:ln>
            <a:noFill/>
          </a:ln>
        </p:spPr>
        <p:txBody>
          <a:bodyPr anchorCtr="0" anchor="t" bIns="45700" lIns="91425" spcFirstLastPara="1" rIns="91425" wrap="square" tIns="45700">
            <a:spAutoFit/>
          </a:bodyPr>
          <a:lstStyle/>
          <a:p>
            <a:pPr indent="-355600" lvl="0" marL="457200" rtl="0" algn="just">
              <a:lnSpc>
                <a:spcPct val="115000"/>
              </a:lnSpc>
              <a:spcBef>
                <a:spcPts val="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5 - New Space: </a:t>
            </a:r>
            <a:r>
              <a:rPr lang="en-GB" sz="2000">
                <a:solidFill>
                  <a:schemeClr val="dk1"/>
                </a:solidFill>
                <a:latin typeface="Cambria"/>
                <a:ea typeface="Cambria"/>
                <a:cs typeface="Cambria"/>
                <a:sym typeface="Cambria"/>
              </a:rPr>
              <a:t>Recommendations from the New Space Task Team, and draft white paper</a:t>
            </a:r>
            <a:r>
              <a:rPr lang="en-GB" sz="2000">
                <a:solidFill>
                  <a:schemeClr val="dk1"/>
                </a:solidFill>
                <a:latin typeface="Cambria"/>
                <a:ea typeface="Cambria"/>
                <a:cs typeface="Cambria"/>
                <a:sym typeface="Cambria"/>
              </a:rPr>
              <a:t> Significant interest in how best to engage companies in the “New Space sector” that may bring an important added value to the public upstream and downstream sectors, for which the ultimate beneficiaries are data users.</a:t>
            </a:r>
            <a:endParaRPr sz="2000">
              <a:solidFill>
                <a:schemeClr val="dk1"/>
              </a:solidFill>
              <a:latin typeface="Cambria"/>
              <a:ea typeface="Cambria"/>
              <a:cs typeface="Cambria"/>
              <a:sym typeface="Cambria"/>
            </a:endParaRPr>
          </a:p>
          <a:p>
            <a:pPr indent="-355600" lvl="0" marL="457200" rtl="0" algn="just">
              <a:lnSpc>
                <a:spcPct val="115000"/>
              </a:lnSpc>
              <a:spcBef>
                <a:spcPts val="100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6 - Biodiversity:</a:t>
            </a:r>
            <a:r>
              <a:rPr lang="en-GB" sz="2000">
                <a:solidFill>
                  <a:schemeClr val="dk1"/>
                </a:solidFill>
                <a:latin typeface="Cambria"/>
                <a:ea typeface="Cambria"/>
                <a:cs typeface="Cambria"/>
                <a:sym typeface="Cambria"/>
              </a:rPr>
              <a:t> Ecosystem Extent Task Team recommendations, 2024 CSA CEOS Chair Priorities</a:t>
            </a:r>
            <a:endParaRPr sz="2000">
              <a:solidFill>
                <a:schemeClr val="dk1"/>
              </a:solidFill>
              <a:latin typeface="Cambria"/>
              <a:ea typeface="Cambria"/>
              <a:cs typeface="Cambria"/>
              <a:sym typeface="Cambria"/>
            </a:endParaRPr>
          </a:p>
          <a:p>
            <a:pPr indent="-355600" lvl="0" marL="457200" rtl="0" algn="just">
              <a:lnSpc>
                <a:spcPct val="115000"/>
              </a:lnSpc>
              <a:spcBef>
                <a:spcPts val="100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7 - Oceans and Coasts: </a:t>
            </a:r>
            <a:r>
              <a:rPr lang="en-GB" sz="2000">
                <a:solidFill>
                  <a:schemeClr val="dk1"/>
                </a:solidFill>
                <a:latin typeface="Cambria"/>
                <a:ea typeface="Cambria"/>
                <a:cs typeface="Cambria"/>
                <a:sym typeface="Cambria"/>
              </a:rPr>
              <a:t>Ocean Coordination Group update and way forward,</a:t>
            </a:r>
            <a:r>
              <a:rPr b="1" lang="en-GB" sz="2000">
                <a:solidFill>
                  <a:schemeClr val="dk1"/>
                </a:solidFill>
                <a:latin typeface="Cambria"/>
                <a:ea typeface="Cambria"/>
                <a:cs typeface="Cambria"/>
                <a:sym typeface="Cambria"/>
              </a:rPr>
              <a:t> </a:t>
            </a:r>
            <a:r>
              <a:rPr lang="en-GB" sz="2000">
                <a:solidFill>
                  <a:schemeClr val="dk1"/>
                </a:solidFill>
                <a:latin typeface="Cambria"/>
                <a:ea typeface="Cambria"/>
                <a:cs typeface="Cambria"/>
                <a:sym typeface="Cambria"/>
              </a:rPr>
              <a:t>Coastal Observations Applications Services and Tools (COAST) Ad Hoc Team - proposal for the creation of COAST Virtual Constellation</a:t>
            </a:r>
            <a:endParaRPr sz="2000">
              <a:solidFill>
                <a:schemeClr val="dk1"/>
              </a:solidFill>
              <a:latin typeface="Cambria"/>
              <a:ea typeface="Cambria"/>
              <a:cs typeface="Cambria"/>
              <a:sym typeface="Cambria"/>
            </a:endParaRPr>
          </a:p>
          <a:p>
            <a:pPr indent="-355600" lvl="0" marL="457200" rtl="0" algn="just">
              <a:lnSpc>
                <a:spcPct val="115000"/>
              </a:lnSpc>
              <a:spcBef>
                <a:spcPts val="1000"/>
              </a:spcBef>
              <a:spcAft>
                <a:spcPts val="0"/>
              </a:spcAft>
              <a:buClr>
                <a:schemeClr val="dk1"/>
              </a:buClr>
              <a:buSzPts val="2000"/>
              <a:buFont typeface="Cambria"/>
              <a:buChar char="❖"/>
            </a:pPr>
            <a:r>
              <a:rPr b="1" lang="en-GB" sz="2000">
                <a:solidFill>
                  <a:schemeClr val="dk1"/>
                </a:solidFill>
                <a:latin typeface="Cambria"/>
                <a:ea typeface="Cambria"/>
                <a:cs typeface="Cambria"/>
                <a:sym typeface="Cambria"/>
              </a:rPr>
              <a:t>Session 8 - Other Business:</a:t>
            </a:r>
            <a:r>
              <a:rPr lang="en-GB" sz="2000">
                <a:solidFill>
                  <a:schemeClr val="dk1"/>
                </a:solidFill>
                <a:latin typeface="Cambria"/>
                <a:ea typeface="Cambria"/>
                <a:cs typeface="Cambria"/>
                <a:sym typeface="Cambria"/>
              </a:rPr>
              <a:t> MIM Database update, Interoperability Framework, Precipitation Virtual Constellation, SEO Report - including draft CEOS Communications Strategy and SDG Coordination Group continuity</a:t>
            </a:r>
            <a:endParaRPr sz="2000">
              <a:solidFill>
                <a:schemeClr val="dk1"/>
              </a:solidFill>
              <a:latin typeface="Cambria"/>
              <a:ea typeface="Cambria"/>
              <a:cs typeface="Cambria"/>
              <a:sym typeface="Cambria"/>
            </a:endParaRPr>
          </a:p>
          <a:p>
            <a:pPr indent="-355600" lvl="0" marL="457200" rtl="0" algn="just">
              <a:lnSpc>
                <a:spcPct val="115000"/>
              </a:lnSpc>
              <a:spcBef>
                <a:spcPts val="1000"/>
              </a:spcBef>
              <a:spcAft>
                <a:spcPts val="1000"/>
              </a:spcAft>
              <a:buClr>
                <a:schemeClr val="dk1"/>
              </a:buClr>
              <a:buSzPts val="2000"/>
              <a:buFont typeface="Cambria"/>
              <a:buChar char="❖"/>
            </a:pPr>
            <a:r>
              <a:rPr b="1" lang="en-GB" sz="2000">
                <a:solidFill>
                  <a:schemeClr val="dk1"/>
                </a:solidFill>
                <a:latin typeface="Cambria"/>
                <a:ea typeface="Cambria"/>
                <a:cs typeface="Cambria"/>
                <a:sym typeface="Cambria"/>
              </a:rPr>
              <a:t>Session 9 - Closing:</a:t>
            </a:r>
            <a:r>
              <a:rPr lang="en-GB" sz="2000">
                <a:solidFill>
                  <a:schemeClr val="dk1"/>
                </a:solidFill>
                <a:latin typeface="Cambria"/>
                <a:ea typeface="Cambria"/>
                <a:cs typeface="Cambria"/>
                <a:sym typeface="Cambria"/>
              </a:rPr>
              <a:t> JAXA 2024-25 SIT Chair Priorities, 2023 CEOS Plenary details</a:t>
            </a:r>
            <a:endParaRPr sz="2000">
              <a:solidFill>
                <a:schemeClr val="dk1"/>
              </a:solidFill>
              <a:latin typeface="Cambria"/>
              <a:ea typeface="Cambria"/>
              <a:cs typeface="Cambria"/>
              <a:sym typeface="Cambria"/>
            </a:endParaRPr>
          </a:p>
        </p:txBody>
      </p:sp>
      <p:pic>
        <p:nvPicPr>
          <p:cNvPr id="108" name="Google Shape;108;p13"/>
          <p:cNvPicPr preferRelativeResize="0"/>
          <p:nvPr/>
        </p:nvPicPr>
        <p:blipFill rotWithShape="1">
          <a:blip r:embed="rId3">
            <a:alphaModFix/>
          </a:blip>
          <a:srcRect b="4201" l="2935" r="78151" t="77185"/>
          <a:stretch/>
        </p:blipFill>
        <p:spPr>
          <a:xfrm>
            <a:off x="10032854" y="1150275"/>
            <a:ext cx="2105543" cy="903857"/>
          </a:xfrm>
          <a:prstGeom prst="rect">
            <a:avLst/>
          </a:prstGeom>
          <a:noFill/>
          <a:ln>
            <a:noFill/>
          </a:ln>
        </p:spPr>
      </p:pic>
      <p:pic>
        <p:nvPicPr>
          <p:cNvPr id="109" name="Google Shape;109;p13"/>
          <p:cNvPicPr preferRelativeResize="0"/>
          <p:nvPr/>
        </p:nvPicPr>
        <p:blipFill rotWithShape="1">
          <a:blip r:embed="rId3">
            <a:alphaModFix/>
          </a:blip>
          <a:srcRect b="75777" l="78147" r="2377" t="5712"/>
          <a:stretch/>
        </p:blipFill>
        <p:spPr>
          <a:xfrm>
            <a:off x="10032850" y="5499700"/>
            <a:ext cx="2105551" cy="878724"/>
          </a:xfrm>
          <a:prstGeom prst="rect">
            <a:avLst/>
          </a:prstGeom>
          <a:noFill/>
          <a:ln>
            <a:noFill/>
          </a:ln>
        </p:spPr>
      </p:pic>
      <p:pic>
        <p:nvPicPr>
          <p:cNvPr id="110" name="Google Shape;110;p13"/>
          <p:cNvPicPr preferRelativeResize="0"/>
          <p:nvPr/>
        </p:nvPicPr>
        <p:blipFill rotWithShape="1">
          <a:blip r:embed="rId3">
            <a:alphaModFix/>
          </a:blip>
          <a:srcRect b="4201" l="21839" r="59247" t="77185"/>
          <a:stretch/>
        </p:blipFill>
        <p:spPr>
          <a:xfrm>
            <a:off x="10032854" y="2020155"/>
            <a:ext cx="2105543" cy="903857"/>
          </a:xfrm>
          <a:prstGeom prst="rect">
            <a:avLst/>
          </a:prstGeom>
          <a:noFill/>
          <a:ln>
            <a:noFill/>
          </a:ln>
        </p:spPr>
      </p:pic>
      <p:pic>
        <p:nvPicPr>
          <p:cNvPr id="111" name="Google Shape;111;p13"/>
          <p:cNvPicPr preferRelativeResize="0"/>
          <p:nvPr/>
        </p:nvPicPr>
        <p:blipFill rotWithShape="1">
          <a:blip r:embed="rId3">
            <a:alphaModFix/>
          </a:blip>
          <a:srcRect b="4201" l="40744" r="40341" t="77185"/>
          <a:stretch/>
        </p:blipFill>
        <p:spPr>
          <a:xfrm>
            <a:off x="10032854" y="2890035"/>
            <a:ext cx="2105543" cy="903857"/>
          </a:xfrm>
          <a:prstGeom prst="rect">
            <a:avLst/>
          </a:prstGeom>
          <a:noFill/>
          <a:ln>
            <a:noFill/>
          </a:ln>
        </p:spPr>
      </p:pic>
      <p:pic>
        <p:nvPicPr>
          <p:cNvPr id="112" name="Google Shape;112;p13"/>
          <p:cNvPicPr preferRelativeResize="0"/>
          <p:nvPr/>
        </p:nvPicPr>
        <p:blipFill rotWithShape="1">
          <a:blip r:embed="rId3">
            <a:alphaModFix/>
          </a:blip>
          <a:srcRect b="4201" l="59648" r="21439" t="77185"/>
          <a:stretch/>
        </p:blipFill>
        <p:spPr>
          <a:xfrm>
            <a:off x="10032854" y="3759915"/>
            <a:ext cx="2105543" cy="903857"/>
          </a:xfrm>
          <a:prstGeom prst="rect">
            <a:avLst/>
          </a:prstGeom>
          <a:noFill/>
          <a:ln>
            <a:noFill/>
          </a:ln>
        </p:spPr>
      </p:pic>
      <p:pic>
        <p:nvPicPr>
          <p:cNvPr id="113" name="Google Shape;113;p13"/>
          <p:cNvPicPr preferRelativeResize="0"/>
          <p:nvPr/>
        </p:nvPicPr>
        <p:blipFill rotWithShape="1">
          <a:blip r:embed="rId3">
            <a:alphaModFix/>
          </a:blip>
          <a:srcRect b="4201" l="78554" r="2532" t="77185"/>
          <a:stretch/>
        </p:blipFill>
        <p:spPr>
          <a:xfrm>
            <a:off x="10032854" y="4629795"/>
            <a:ext cx="2105543" cy="9038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