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71" r:id="rId5"/>
  </p:sldMasterIdLst>
  <p:notesMasterIdLst>
    <p:notesMasterId r:id="rId15"/>
  </p:notesMasterIdLst>
  <p:sldIdLst>
    <p:sldId id="258" r:id="rId6"/>
    <p:sldId id="1594" r:id="rId7"/>
    <p:sldId id="1609" r:id="rId8"/>
    <p:sldId id="1606" r:id="rId9"/>
    <p:sldId id="1628" r:id="rId10"/>
    <p:sldId id="1626" r:id="rId11"/>
    <p:sldId id="1620" r:id="rId12"/>
    <p:sldId id="1621" r:id="rId13"/>
    <p:sldId id="162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Barrell" initials="SB" lastIdx="1" clrIdx="0">
    <p:extLst>
      <p:ext uri="{19B8F6BF-5375-455C-9EA6-DF929625EA0E}">
        <p15:presenceInfo xmlns:p15="http://schemas.microsoft.com/office/powerpoint/2012/main" userId="1dff8472f211a8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CD5"/>
    <a:srgbClr val="4DBB55"/>
    <a:srgbClr val="4E8F64"/>
    <a:srgbClr val="BE9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C01B5-07E8-8342-9586-0F27BA0AC555}" v="1" dt="2023-10-18T07:25:27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6327"/>
  </p:normalViewPr>
  <p:slideViewPr>
    <p:cSldViewPr snapToGrid="0">
      <p:cViewPr varScale="1">
        <p:scale>
          <a:sx n="107" d="100"/>
          <a:sy n="107" d="100"/>
        </p:scale>
        <p:origin x="176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jka Meijer" userId="4c464e55-2aef-498b-a56d-12bebce7c03a" providerId="ADAL" clId="{734C01B5-07E8-8342-9586-0F27BA0AC555}"/>
    <pc:docChg chg="modSld">
      <pc:chgData name="Yasjka Meijer" userId="4c464e55-2aef-498b-a56d-12bebce7c03a" providerId="ADAL" clId="{734C01B5-07E8-8342-9586-0F27BA0AC555}" dt="2023-10-18T07:25:27.420" v="8" actId="20577"/>
      <pc:docMkLst>
        <pc:docMk/>
      </pc:docMkLst>
      <pc:sldChg chg="modSp mod">
        <pc:chgData name="Yasjka Meijer" userId="4c464e55-2aef-498b-a56d-12bebce7c03a" providerId="ADAL" clId="{734C01B5-07E8-8342-9586-0F27BA0AC555}" dt="2023-10-18T07:25:27.420" v="8" actId="20577"/>
        <pc:sldMkLst>
          <pc:docMk/>
          <pc:sldMk cId="3466727934" sldId="1620"/>
        </pc:sldMkLst>
        <pc:spChg chg="mod">
          <ac:chgData name="Yasjka Meijer" userId="4c464e55-2aef-498b-a56d-12bebce7c03a" providerId="ADAL" clId="{734C01B5-07E8-8342-9586-0F27BA0AC555}" dt="2023-10-18T07:25:07.952" v="3" actId="20577"/>
          <ac:spMkLst>
            <pc:docMk/>
            <pc:sldMk cId="3466727934" sldId="1620"/>
            <ac:spMk id="3" creationId="{DFEDD504-38F2-56A3-D986-5E30EB5B738F}"/>
          </ac:spMkLst>
        </pc:spChg>
        <pc:spChg chg="mod">
          <ac:chgData name="Yasjka Meijer" userId="4c464e55-2aef-498b-a56d-12bebce7c03a" providerId="ADAL" clId="{734C01B5-07E8-8342-9586-0F27BA0AC555}" dt="2023-10-18T07:25:27.420" v="8" actId="20577"/>
          <ac:spMkLst>
            <pc:docMk/>
            <pc:sldMk cId="3466727934" sldId="1620"/>
            <ac:spMk id="7" creationId="{D183A38D-A225-4748-A364-D3DD5BAD121E}"/>
          </ac:spMkLst>
        </pc:spChg>
      </pc:sldChg>
      <pc:sldChg chg="modSp mod">
        <pc:chgData name="Yasjka Meijer" userId="4c464e55-2aef-498b-a56d-12bebce7c03a" providerId="ADAL" clId="{734C01B5-07E8-8342-9586-0F27BA0AC555}" dt="2023-10-18T07:25:13.418" v="7" actId="20577"/>
        <pc:sldMkLst>
          <pc:docMk/>
          <pc:sldMk cId="2341708654" sldId="1621"/>
        </pc:sldMkLst>
        <pc:spChg chg="mod">
          <ac:chgData name="Yasjka Meijer" userId="4c464e55-2aef-498b-a56d-12bebce7c03a" providerId="ADAL" clId="{734C01B5-07E8-8342-9586-0F27BA0AC555}" dt="2023-10-18T07:25:13.418" v="7" actId="20577"/>
          <ac:spMkLst>
            <pc:docMk/>
            <pc:sldMk cId="2341708654" sldId="1621"/>
            <ac:spMk id="3" creationId="{DFEDD504-38F2-56A3-D986-5E30EB5B73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48E8-F6F9-453E-ACFC-52A7198DF2BB}" type="datetimeFigureOut">
              <a:rPr lang="en-AU" smtClean="0"/>
              <a:t>18/10/2023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6764-3D68-4A11-B55D-7374007CD1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4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E5A11-A43D-4388-8CC5-17801B9DB8A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1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Globally coordinated: to ensure consistency between Parties, and ensuring global coverage by the information</a:t>
            </a:r>
          </a:p>
          <a:p>
            <a:r>
              <a:rPr lang="en-US" dirty="0"/>
              <a:t>Sustained: to ensure evaluation of the trends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69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626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Globally coordinated: to ensure consistency between Parties, and ensuring global coverage by the information</a:t>
            </a:r>
          </a:p>
          <a:p>
            <a:r>
              <a:rPr lang="en-US" dirty="0"/>
              <a:t>Sustained: to ensure evaluation of the trends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684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Globally coordinated: to ensure consistency between Parties, and ensuring global coverage by the information</a:t>
            </a:r>
          </a:p>
          <a:p>
            <a:r>
              <a:rPr lang="en-US" dirty="0"/>
              <a:t>Sustained: to ensure evaluation of the trends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250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Globally coordinated: to ensure consistency between Parties, and ensuring global coverage by the information</a:t>
            </a:r>
          </a:p>
          <a:p>
            <a:r>
              <a:rPr lang="en-US" dirty="0"/>
              <a:t>Sustained: to ensure evaluation of the trends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868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Globally coordinated: to ensure consistency between Parties, and ensuring global coverage by the information</a:t>
            </a:r>
          </a:p>
          <a:p>
            <a:r>
              <a:rPr lang="en-US" dirty="0"/>
              <a:t>Sustained: to ensure evaluation of the trends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47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580F-D31A-45A2-9BEB-4318FC097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D3A69-9301-4361-876D-5A4EC43C1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6C7B-F2D1-4462-9938-650FEA20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64F8D-2A60-439D-BFFE-193ADC4D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BABE-2D01-4F24-A8FD-AAD2F4C4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6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5E35-8977-4945-BD8F-379DB7C5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0518F-8171-4756-8D65-65DF3D018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9839-82FD-4B3B-B392-9108EED9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1BC4F-5395-4EAA-B075-BF2979F6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F87E2-F6D1-472A-9D35-38D83A84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E7BA2-5713-49A4-9264-B03FFA121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A185C-9B33-4C7E-9357-46839C899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5AAE-FDB4-43B9-951E-61E4802F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8C9A-FBA6-4902-BA77-6AD0A8FA6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F2EA7-42AA-4A15-BCFD-344E0E60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CDB7-90B3-47A1-AA54-1FC9C5E5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17C12-AE70-4174-BA97-549C4C3A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C5098-DCBB-481C-B319-8BC0F764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3151-AE6E-4074-BC26-E66CDFE32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DE542-A4A3-41D9-AD6B-5FFC02087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9DE7-9C69-4D5A-8676-8FD7C4BB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E0172-97F8-4A2F-BB95-C59A0C18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E37D-F326-48E5-A7F9-FBB7BDE93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ABAD-821C-4704-9617-78664EE5A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205DB-8EBA-4D0D-A7F5-EDAD2F40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5DB2-D209-442B-8E4B-CE4415D4FB10}" type="datetime1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E4F1C-A163-4540-BE69-13E77CAE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59333-1175-49B8-8382-BA267D8A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64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AC3B-4FBD-4F76-8182-FDC950AC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84B05-358C-4DD3-8FD4-EC3D4878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237A-FA89-459A-ACD4-15BABDFB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D12E-039B-4173-8E00-CB2756725A92}" type="datetime1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D9C83-E1DE-4DE2-A8F6-BBC6F12D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8957F-2C24-48D7-8412-23AF6B83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FD70-B409-45BF-8A8E-59F2E5A4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A37D0-5183-4393-83B7-97AECCCC6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B367-3242-48AB-974C-53D5B3DE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A207E-63EF-4D20-B81A-5C51225F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3FE-F365-438B-9785-3BE9889DF02A}" type="datetime1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8EBF3-0498-4DD4-ACC0-8BD69B9F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94D84-C1C5-4264-B71F-097F6CFD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91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59ED-0159-49CA-9EFC-83C6F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BB07-6148-4972-B19A-7FA5DFA4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6050A-8F9C-46C7-B0D1-C84F3F65D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06DB3-1E3E-4F83-80F5-6DEE77115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7089B0-3378-40BC-895E-D6361DB29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4E1C2-2724-4630-8FB6-73D253A2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43E-5D8A-4B24-83A2-A367BB9B9AA9}" type="datetime1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87E7E-996F-4C7E-B70C-EE6FCDEA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E0357-FDFA-4192-A93E-D54DBD3F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7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677E-CC8B-4EAF-848C-C1E4FEFE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0A91F-8E5D-4F54-975B-BEEFC3EA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169-A5D0-475B-9994-FFDA561B9ED8}" type="datetime1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63EC1-0D2D-4E09-8BD5-2F43654B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78B26-C4B4-44D1-ACE2-D7D55C96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0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0BCD1-17F1-4DE7-B91E-96AE7605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CB645-342C-4852-B6A3-9B3940D9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DA2-855A-4D41-B70B-D6AEF90C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9728E-9095-4462-A061-C1AEBA28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2FA5-9A23-46E4-8ADA-D236FE67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004-1AC4-44B4-91BA-90284AA5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B0DFA-09DD-4895-81A4-A4E7F458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0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8FEC-FD16-4B50-A864-DDF4B856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864B-A3E6-4FC1-A7CA-D4F59C17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DF142-45BF-4E18-8408-1DD3EB684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D1B8E-5DEC-4AD4-B21E-DB265A98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514A-8509-45A4-BFCB-3D89AA876EA5}" type="datetime1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A327B-7EF9-4660-A9D4-0012671A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25DE6-5CB8-48C5-8BF2-5FDA920A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029B-1A2B-4074-842F-54CD2025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52A399-12C5-492A-A05D-8235AACAA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F241D-FA90-437C-8D49-7E13AE700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9DBAE-5732-433A-B0C7-5739EDD9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727-D2A7-4435-AFE1-E2F3CC6A3656}" type="datetime1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BCF3F-70E6-4C91-967A-9282C600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9554A-731D-459A-B2AA-88AACA02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9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1E20-1ADB-45BE-9C96-136245B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66E6-7E02-43AD-A109-F855C84E1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E971-ACA1-4396-82E5-18794241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E92E-5C4B-4169-A2C3-DEBA802880FB}" type="datetime1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EEF3D-594C-48DC-ADC6-509D60BE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61C1-2BB7-4DD5-9754-AD7A04EB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0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ACD4-9EF5-47EB-BD7E-221360861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1C25E-DB04-4B6C-BA3A-66BA94E1C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64792-7265-4A19-8522-5B6A53EC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BEEA-6865-4656-83A7-A73DA5E89416}" type="datetime1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1877-8A5A-4BA5-90E7-5FD9256E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EEDEA-2DD6-4A90-9D4A-DA28F3A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3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74811" y="119649"/>
            <a:ext cx="9717188" cy="506849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rgbClr val="4C9BDB"/>
                </a:solidFill>
                <a:latin typeface="Calibri"/>
                <a:cs typeface="Calibri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0262" y="823853"/>
            <a:ext cx="11944513" cy="6842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 b="0">
                <a:solidFill>
                  <a:srgbClr val="4C9BDB"/>
                </a:solidFill>
                <a:latin typeface="Calibri"/>
                <a:cs typeface="Calibri"/>
              </a:defRPr>
            </a:lvl1pPr>
            <a:lvl3pPr marL="6858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30262" y="5692803"/>
            <a:ext cx="11944513" cy="1077321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050" b="0">
                <a:solidFill>
                  <a:srgbClr val="4C9BDB"/>
                </a:solidFill>
                <a:latin typeface="Calibri"/>
                <a:cs typeface="Calibri"/>
              </a:defRPr>
            </a:lvl1pPr>
            <a:lvl3pPr marL="6858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9" name="GCP Logo 4:3" descr="GCProject-white-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1"/>
            <a:ext cx="1741516" cy="74398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746125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D10DC-741B-4095-9E7A-228E2D2E86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726" y="1439863"/>
            <a:ext cx="10772775" cy="4679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7080-3467-4690-851E-D8686D06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F2247-54EC-43B1-A290-921E9B223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5834-E152-49FC-93F1-2FB744A9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9D2D9-6519-4A52-8B1B-7836810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A310-9347-4B4E-AB1D-575F9E82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4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51E3-E341-4579-926A-7F23E0A5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E84E9-10AD-4D2D-B639-C6291F03B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E2230-F8C9-4038-B7A1-A90080F5D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47B1-B687-483C-BDCD-C1170785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5874-0F3E-451B-846C-26C5104B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4A12C-D42C-4C9A-AFF5-1D5479B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CC3C-60BB-4AE2-A166-2C408405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5AF0-A997-4C29-B36C-D58A078F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EE658-7DE0-4CD7-B76B-05845A836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312D3-B008-4CD6-A212-1EB428C47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8827C-3C1D-4467-B82E-8C635A4BD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64D57-5432-4A11-A9DD-D2F6EC6D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8734F-A029-4230-9BF5-B464F401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AE3B7-9666-4ADC-8D2C-FF8C65AD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2D3E-BC4C-476D-AE5F-78E439DE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6FE67-7A18-4C60-9BDF-534E8B7A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12F3-4959-4AB3-A877-72D8A201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BC3719-24B1-44B7-B33D-878F1BE8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90C73-BB42-4524-8FD8-7F4E126D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30575-28FF-400B-AFE4-C6655DB4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D23D4-D168-4533-81B8-D577B922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1E2D1-C1AC-4991-8252-5C69D52B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55A3-7BDC-4861-9CA4-C14717FD3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6B5DA-FBB0-4A02-A768-B575027A9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8A141-5FB1-4DC8-B4C3-A8D8ACBD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C1B90-AB11-46C3-A429-83623EAC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E30D6-0C65-4E58-A4C1-0A3091AE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1A57-7159-4C15-AA96-14C8C458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BEEC7-3B26-4E63-ABCC-9E0B718A7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61343-34D8-4855-AB20-BA91ABACF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F8DBA-BC78-4EAE-B7B2-7A6F235A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D3DF0-B3AC-4751-84D1-9901BF52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927A8-0D84-4BBA-BC36-9E00BCA7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8C470-F51A-4F50-939C-52DB2A96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D5AB-0BD5-4208-A627-7BFC9276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247FF-21CA-4AB3-8BA9-E30E41B23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E314-7C2C-4387-AE32-7CC7A8B04863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C75C-EB9A-44DF-B56D-C72471938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CE4D1-A730-4B04-9286-7006997BC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B91199-AE25-47CB-BF1B-851CC20D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BB6A-2192-42A9-BC52-7ED367A3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7BBB-DC3C-4C39-B76F-BB503965D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297D-7734-4BE5-B3FF-F91126339E88}" type="datetime1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8AB7-8A94-4C01-8EF8-7B3E90E3D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40B2A-38C9-450B-89D7-2DB1C58B4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4D1502-CA9F-488D-BBFE-123DCD1442F8}"/>
              </a:ext>
            </a:extLst>
          </p:cNvPr>
          <p:cNvCxnSpPr>
            <a:cxnSpLocks/>
          </p:cNvCxnSpPr>
          <p:nvPr userDrawn="1"/>
        </p:nvCxnSpPr>
        <p:spPr>
          <a:xfrm>
            <a:off x="2181225" y="6269734"/>
            <a:ext cx="0" cy="302583"/>
          </a:xfrm>
          <a:prstGeom prst="line">
            <a:avLst/>
          </a:prstGeom>
          <a:ln w="28575">
            <a:solidFill>
              <a:srgbClr val="0B3D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281AC1C-ECE6-452E-A783-8C3B4EC6511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3432" y="6236269"/>
            <a:ext cx="1080120" cy="40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_dark-3.jpg">
            <a:extLst>
              <a:ext uri="{FF2B5EF4-FFF2-40B4-BE49-F238E27FC236}">
                <a16:creationId xmlns:a16="http://schemas.microsoft.com/office/drawing/2014/main" id="{96EC3A03-3370-44C0-8E50-3467774EE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" y="-1286487"/>
            <a:ext cx="12192000" cy="819644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66226" y="2168907"/>
            <a:ext cx="8229600" cy="3428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51208C-D14B-4D5A-ABA4-F23E50C6674B}"/>
              </a:ext>
            </a:extLst>
          </p:cNvPr>
          <p:cNvSpPr txBox="1">
            <a:spLocks/>
          </p:cNvSpPr>
          <p:nvPr/>
        </p:nvSpPr>
        <p:spPr>
          <a:xfrm>
            <a:off x="1569637" y="1130983"/>
            <a:ext cx="9972792" cy="4119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Global Greenhouse Gas Watch, Status Update</a:t>
            </a:r>
          </a:p>
          <a:p>
            <a:pPr>
              <a:lnSpc>
                <a:spcPct val="120000"/>
              </a:lnSpc>
            </a:pPr>
            <a:endParaRPr lang="en-US" sz="2000" i="1" dirty="0">
              <a:solidFill>
                <a:schemeClr val="bg1"/>
              </a:solidFill>
              <a:latin typeface="Avenir Heavy" panose="020B0703020203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Lars Peter </a:t>
            </a:r>
            <a:r>
              <a:rPr lang="en-US" sz="20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Riishojgaard</a:t>
            </a:r>
            <a:r>
              <a:rPr lang="en-US" sz="20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Natalia </a:t>
            </a:r>
            <a:r>
              <a:rPr lang="en-US" sz="20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Donoho</a:t>
            </a:r>
            <a:r>
              <a:rPr lang="en-US" sz="20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WMO Secretariat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A38D-A225-4748-A364-D3DD5BAD121E}"/>
              </a:ext>
            </a:extLst>
          </p:cNvPr>
          <p:cNvSpPr/>
          <p:nvPr/>
        </p:nvSpPr>
        <p:spPr>
          <a:xfrm>
            <a:off x="792006" y="1044663"/>
            <a:ext cx="112970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Paris Agreement aims to limit climate change by reducing net anthropogenic greenhouse gas (GHG) emissions;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Focus on accurate reporting of anthropogenic GHG emissions</a:t>
            </a:r>
            <a:r>
              <a:rPr lang="en-US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;  </a:t>
            </a:r>
            <a:r>
              <a:rPr lang="en-US" sz="2000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however, GHG fluxes driven by natural processes are often much larger and are not explicitly taken into account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endParaRPr lang="en-US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Response of natural fluxes to anthropogenic emissions and climate change are not understood;</a:t>
            </a:r>
            <a:endParaRPr lang="en-US" sz="20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D2916-F26B-2901-3830-D39E16BDE050}"/>
              </a:ext>
            </a:extLst>
          </p:cNvPr>
          <p:cNvSpPr txBox="1"/>
          <p:nvPr/>
        </p:nvSpPr>
        <p:spPr>
          <a:xfrm>
            <a:off x="856082" y="5234195"/>
            <a:ext cx="5877231" cy="1200329"/>
          </a:xfrm>
          <a:prstGeom prst="rect">
            <a:avLst/>
          </a:prstGeom>
          <a:solidFill>
            <a:srgbClr val="153CD5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The climate responds to the atmospheric GHG </a:t>
            </a:r>
            <a:r>
              <a:rPr lang="en-US" sz="2400" i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concentrations</a:t>
            </a:r>
            <a:r>
              <a:rPr lang="en-US" sz="24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, not to claims about emissions or emission reductions;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EDD504-38F2-56A3-D986-5E30EB5B738F}"/>
              </a:ext>
            </a:extLst>
          </p:cNvPr>
          <p:cNvSpPr/>
          <p:nvPr/>
        </p:nvSpPr>
        <p:spPr>
          <a:xfrm>
            <a:off x="735962" y="324028"/>
            <a:ext cx="11441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Problem Statement</a:t>
            </a:r>
            <a:endParaRPr lang="en-US" sz="2800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D662C012-76CD-9052-3B6F-E18B7A96C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06" y="3307110"/>
            <a:ext cx="4813300" cy="3429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0F616-357C-4996-1D10-CC7903E43630}"/>
              </a:ext>
            </a:extLst>
          </p:cNvPr>
          <p:cNvCxnSpPr/>
          <p:nvPr/>
        </p:nvCxnSpPr>
        <p:spPr>
          <a:xfrm>
            <a:off x="10045939" y="3607724"/>
            <a:ext cx="0" cy="292624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B04CB9-AC11-60EF-3520-B47459C3B14D}"/>
              </a:ext>
            </a:extLst>
          </p:cNvPr>
          <p:cNvCxnSpPr/>
          <p:nvPr/>
        </p:nvCxnSpPr>
        <p:spPr>
          <a:xfrm>
            <a:off x="9793215" y="3598074"/>
            <a:ext cx="0" cy="292624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7C5AC0-9DE9-00D7-7F7B-9E1004A7CE63}"/>
              </a:ext>
            </a:extLst>
          </p:cNvPr>
          <p:cNvCxnSpPr/>
          <p:nvPr/>
        </p:nvCxnSpPr>
        <p:spPr>
          <a:xfrm>
            <a:off x="11126238" y="3599999"/>
            <a:ext cx="0" cy="292624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3D8423-F16C-6D61-DD11-117D71354D61}"/>
              </a:ext>
            </a:extLst>
          </p:cNvPr>
          <p:cNvSpPr txBox="1"/>
          <p:nvPr/>
        </p:nvSpPr>
        <p:spPr>
          <a:xfrm>
            <a:off x="7937350" y="4403544"/>
            <a:ext cx="1699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highlight>
                  <a:srgbClr val="153CD5"/>
                </a:highlight>
              </a:rPr>
              <a:t>UNFCCC, Rio, 1992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5C58FE-C1E9-AE1F-467E-C473647CAA14}"/>
              </a:ext>
            </a:extLst>
          </p:cNvPr>
          <p:cNvCxnSpPr>
            <a:cxnSpLocks/>
          </p:cNvCxnSpPr>
          <p:nvPr/>
        </p:nvCxnSpPr>
        <p:spPr>
          <a:xfrm flipV="1">
            <a:off x="9367284" y="4242388"/>
            <a:ext cx="425931" cy="223284"/>
          </a:xfrm>
          <a:prstGeom prst="line">
            <a:avLst/>
          </a:prstGeom>
          <a:ln w="25400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5F930A-B7F3-4B62-DB93-465209B78E5A}"/>
              </a:ext>
            </a:extLst>
          </p:cNvPr>
          <p:cNvSpPr txBox="1"/>
          <p:nvPr/>
        </p:nvSpPr>
        <p:spPr>
          <a:xfrm>
            <a:off x="8671193" y="4853653"/>
            <a:ext cx="1182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highlight>
                  <a:srgbClr val="153CD5"/>
                </a:highlight>
              </a:rPr>
              <a:t>Kyoto, 1997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3B8E45-46F5-8993-58D1-89E76116E6C0}"/>
              </a:ext>
            </a:extLst>
          </p:cNvPr>
          <p:cNvCxnSpPr>
            <a:cxnSpLocks/>
          </p:cNvCxnSpPr>
          <p:nvPr/>
        </p:nvCxnSpPr>
        <p:spPr>
          <a:xfrm flipV="1">
            <a:off x="9604748" y="4692498"/>
            <a:ext cx="425931" cy="223284"/>
          </a:xfrm>
          <a:prstGeom prst="line">
            <a:avLst/>
          </a:prstGeom>
          <a:ln w="25400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53589BA-5F45-EEAA-1E1E-44F34CB76420}"/>
              </a:ext>
            </a:extLst>
          </p:cNvPr>
          <p:cNvSpPr txBox="1"/>
          <p:nvPr/>
        </p:nvSpPr>
        <p:spPr>
          <a:xfrm>
            <a:off x="9826589" y="5558955"/>
            <a:ext cx="102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highlight>
                  <a:srgbClr val="153CD5"/>
                </a:highlight>
              </a:rPr>
              <a:t>Paris, 2015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E3A8667-9504-7991-FE0F-5377615E7DA0}"/>
              </a:ext>
            </a:extLst>
          </p:cNvPr>
          <p:cNvCxnSpPr>
            <a:cxnSpLocks/>
          </p:cNvCxnSpPr>
          <p:nvPr/>
        </p:nvCxnSpPr>
        <p:spPr>
          <a:xfrm flipV="1">
            <a:off x="10675088" y="5419066"/>
            <a:ext cx="443651" cy="226822"/>
          </a:xfrm>
          <a:prstGeom prst="line">
            <a:avLst/>
          </a:prstGeom>
          <a:ln w="25400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664CCA-A1E8-0101-689F-71252A7CDDF1}"/>
              </a:ext>
            </a:extLst>
          </p:cNvPr>
          <p:cNvSpPr txBox="1"/>
          <p:nvPr/>
        </p:nvSpPr>
        <p:spPr>
          <a:xfrm>
            <a:off x="770967" y="3018419"/>
            <a:ext cx="6272642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”Emissions” can be positive as well as negative (GHG removals), but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accounting for negative emissions (e.g. carbon </a:t>
            </a:r>
            <a:r>
              <a:rPr lang="en-US" sz="2000" i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offsetting</a:t>
            </a:r>
            <a:r>
              <a:rPr lang="en-US" sz="2000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 via carbon </a:t>
            </a:r>
            <a:r>
              <a:rPr lang="en-US" sz="2000" i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credits</a:t>
            </a:r>
            <a:r>
              <a:rPr lang="en-US" sz="2000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) is problematic, poorly regulated and ineffectively monitored, leading to risk of  overestimation of impact, double counting,…;</a:t>
            </a:r>
          </a:p>
        </p:txBody>
      </p:sp>
    </p:spTree>
    <p:extLst>
      <p:ext uri="{BB962C8B-B14F-4D97-AF65-F5344CB8AC3E}">
        <p14:creationId xmlns:p14="http://schemas.microsoft.com/office/powerpoint/2010/main" val="385587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2" grpId="0" animBg="1"/>
      <p:bldP spid="12" grpId="0"/>
      <p:bldP spid="16" grpId="0"/>
      <p:bldP spid="18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FDF58-67A5-40CF-88F6-16CCBC08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47339-7CD4-D966-14BD-093495867435}"/>
              </a:ext>
            </a:extLst>
          </p:cNvPr>
          <p:cNvSpPr txBox="1"/>
          <p:nvPr/>
        </p:nvSpPr>
        <p:spPr>
          <a:xfrm>
            <a:off x="3253563" y="19989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E78533-7B9A-AD5F-2DE5-3008EB120E99}"/>
              </a:ext>
            </a:extLst>
          </p:cNvPr>
          <p:cNvSpPr/>
          <p:nvPr/>
        </p:nvSpPr>
        <p:spPr>
          <a:xfrm>
            <a:off x="236690" y="250845"/>
            <a:ext cx="11955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help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address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these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issues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WMO and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partners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are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developing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s-CO" sz="2400" b="1" i="1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Global </a:t>
            </a:r>
            <a:r>
              <a:rPr lang="es-CO" sz="2400" b="1" i="1" u="sng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Greenhouse</a:t>
            </a:r>
            <a:r>
              <a:rPr lang="es-CO" sz="2400" b="1" i="1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Gas </a:t>
            </a:r>
            <a:r>
              <a:rPr lang="es-CO" sz="2400" b="1" i="1" u="sng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Watch</a:t>
            </a:r>
            <a:r>
              <a:rPr lang="es-CO" sz="2400" b="1" i="1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s-CO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building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Global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Atmosphere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Watch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World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Weather</a:t>
            </a:r>
            <a:r>
              <a:rPr lang="es-CO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400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Watch</a:t>
            </a:r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A61B302-5698-E685-5B4C-0115978BF968}"/>
              </a:ext>
            </a:extLst>
          </p:cNvPr>
          <p:cNvSpPr txBox="1">
            <a:spLocks/>
          </p:cNvSpPr>
          <p:nvPr/>
        </p:nvSpPr>
        <p:spPr>
          <a:xfrm>
            <a:off x="224816" y="4216895"/>
            <a:ext cx="5166582" cy="2641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Users of GGMI output</a:t>
            </a:r>
            <a:endParaRPr lang="en-US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Parties to the Paris Agreement (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e.g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input to GST and for support review of BTRs under ETF);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Regional and local users, e.g. via IG3IS;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Carbon markets,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e.g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verification of offsetting;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Science community working on GHG budgets;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IPCC, for emission pathways, future scenarios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es-CO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99963BB-E541-60DD-2419-EAD0D71A0399}"/>
              </a:ext>
            </a:extLst>
          </p:cNvPr>
          <p:cNvSpPr txBox="1">
            <a:spLocks/>
          </p:cNvSpPr>
          <p:nvPr/>
        </p:nvSpPr>
        <p:spPr>
          <a:xfrm>
            <a:off x="250018" y="1158553"/>
            <a:ext cx="11166620" cy="207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Key elements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Integrated global greenhouse gas observing system (surface- and space-based) operating under WMO Res. 1, with near-real time international exchange of all observations;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24/7 operational GHG modeling/assimilation (multiple systems), providing top-down flux estimates;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Routine internationally coordinated intercomparison and verification of model output;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734553-6576-650C-E78E-8C9A6BB45D52}"/>
              </a:ext>
            </a:extLst>
          </p:cNvPr>
          <p:cNvSpPr txBox="1"/>
          <p:nvPr/>
        </p:nvSpPr>
        <p:spPr>
          <a:xfrm>
            <a:off x="5288206" y="4283028"/>
            <a:ext cx="6803045" cy="2400657"/>
          </a:xfrm>
          <a:prstGeom prst="rect">
            <a:avLst/>
          </a:prstGeom>
          <a:solidFill>
            <a:srgbClr val="153CD5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In order to provide authoritative data to UNFCCC Parties and other users, </a:t>
            </a:r>
            <a:r>
              <a:rPr lang="en-US" sz="2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GGGW estimation will be conducted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Openly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 - with participation from all interested Parties;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Transparently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 – with free and unrestricted access to all input and output data as well as verification results;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Using documented (preferably published) methodologies and algorithms.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D386B115-69DC-001E-6D0D-F68EEA1FC965}"/>
              </a:ext>
            </a:extLst>
          </p:cNvPr>
          <p:cNvSpPr txBox="1">
            <a:spLocks/>
          </p:cNvSpPr>
          <p:nvPr/>
        </p:nvSpPr>
        <p:spPr>
          <a:xfrm>
            <a:off x="247518" y="3014207"/>
            <a:ext cx="11308378" cy="1560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Primary output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Time-continuous global fields of CO2, CH4 and N2O concentrations;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Consolidated, top-down, monthly estimates of GHG fluxes at global 100 x100 km resolution (1 x 1 km goal);</a:t>
            </a:r>
          </a:p>
        </p:txBody>
      </p:sp>
    </p:spTree>
    <p:extLst>
      <p:ext uri="{BB962C8B-B14F-4D97-AF65-F5344CB8AC3E}">
        <p14:creationId xmlns:p14="http://schemas.microsoft.com/office/powerpoint/2010/main" val="19808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FDF58-67A5-40CF-88F6-16CCBC08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47339-7CD4-D966-14BD-093495867435}"/>
              </a:ext>
            </a:extLst>
          </p:cNvPr>
          <p:cNvSpPr txBox="1"/>
          <p:nvPr/>
        </p:nvSpPr>
        <p:spPr>
          <a:xfrm>
            <a:off x="3253563" y="19989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E78533-7B9A-AD5F-2DE5-3008EB120E99}"/>
              </a:ext>
            </a:extLst>
          </p:cNvPr>
          <p:cNvSpPr/>
          <p:nvPr/>
        </p:nvSpPr>
        <p:spPr>
          <a:xfrm>
            <a:off x="478202" y="501374"/>
            <a:ext cx="1149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19th </a:t>
            </a:r>
            <a:r>
              <a:rPr lang="es-CO" sz="2800" b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World</a:t>
            </a:r>
            <a:r>
              <a:rPr lang="es-CO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800" b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Meteorological</a:t>
            </a:r>
            <a:r>
              <a:rPr lang="es-CO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CO" sz="2800" b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Congress</a:t>
            </a:r>
            <a:r>
              <a:rPr lang="es-CO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(May 22-June 2 2019)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A61B302-5698-E685-5B4C-0115978BF968}"/>
              </a:ext>
            </a:extLst>
          </p:cNvPr>
          <p:cNvSpPr txBox="1">
            <a:spLocks/>
          </p:cNvSpPr>
          <p:nvPr/>
        </p:nvSpPr>
        <p:spPr>
          <a:xfrm>
            <a:off x="482580" y="1279630"/>
            <a:ext cx="10649246" cy="34320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Endorsed the concept for the WMO-coordinated Global Greenhouse Gas Monitoring Infrastructure, based on an Executive Summary developed by the Joint Study Group on Greenhouse Gas Monitoring;</a:t>
            </a:r>
          </a:p>
          <a:p>
            <a:r>
              <a:rPr lang="en-GB" sz="2400" i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Requested development of a detailed, costed implementation Plan</a:t>
            </a:r>
          </a:p>
          <a:p>
            <a:r>
              <a:rPr lang="en-GB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Requested the Secretary-General:</a:t>
            </a:r>
          </a:p>
          <a:p>
            <a:pPr lvl="1"/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To allocate the necessary resources…</a:t>
            </a:r>
          </a:p>
          <a:p>
            <a:pPr lvl="1"/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To further strengthen close collaboration and coordination with relevant United Nations agencies and other international partners …</a:t>
            </a:r>
          </a:p>
          <a:p>
            <a:pPr lvl="1"/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0" indent="0">
              <a:buNone/>
            </a:pPr>
            <a:endParaRPr lang="en-GB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en-GB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buFont typeface="+mj-lt"/>
              <a:buAutoNum type="arabicParenR"/>
            </a:pPr>
            <a:endParaRPr lang="en-GB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en-GB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A4E5C8-3965-6D91-0B23-BAE54956EFFC}"/>
              </a:ext>
            </a:extLst>
          </p:cNvPr>
          <p:cNvSpPr txBox="1"/>
          <p:nvPr/>
        </p:nvSpPr>
        <p:spPr>
          <a:xfrm>
            <a:off x="416688" y="4476151"/>
            <a:ext cx="11445659" cy="2246769"/>
          </a:xfrm>
          <a:prstGeom prst="rect">
            <a:avLst/>
          </a:prstGeom>
          <a:solidFill>
            <a:srgbClr val="153CD5"/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193 countries now committed to developing internationally coordinated top-down estimation of GHG fluxes globally, with open access to all input and output data;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SBSTA-58 has requested briefing on this at SBSTA-59, to take place on Earth Information Day during COP-28 in Dubai, Nov 2023;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sym typeface="Avenir Roman"/>
              </a:rPr>
              <a:t>Goal is recognition of GGGW as a critical tool for implementation of Paris Agreement in SBSTA-59 Conclusions and potentially in COP28 Cover Decision.</a:t>
            </a:r>
          </a:p>
        </p:txBody>
      </p:sp>
    </p:spTree>
    <p:extLst>
      <p:ext uri="{BB962C8B-B14F-4D97-AF65-F5344CB8AC3E}">
        <p14:creationId xmlns:p14="http://schemas.microsoft.com/office/powerpoint/2010/main" val="161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A38D-A225-4748-A364-D3DD5BAD121E}"/>
              </a:ext>
            </a:extLst>
          </p:cNvPr>
          <p:cNvSpPr/>
          <p:nvPr/>
        </p:nvSpPr>
        <p:spPr>
          <a:xfrm>
            <a:off x="806435" y="916009"/>
            <a:ext cx="539965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spcAft>
                <a:spcPts val="200"/>
              </a:spcAft>
              <a:buFont typeface="+mj-lt"/>
              <a:buAutoNum type="arabi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Introduction, background.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2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Existing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 components, gap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analysis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3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Requirements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definition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implementation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activities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space-based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implementation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activities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(surface-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based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4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Modelling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Requirements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definition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Modelling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implementation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activities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5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Prior information (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emissions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…)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6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Data management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7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R&amp;D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needs</a:t>
            </a:r>
            <a:endParaRPr lang="fr-CH" sz="17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Upstream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links to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research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; GAW, WCRP, WWRP;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8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User engagement and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uptake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of GGGW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WMO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Members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UNFCCC Parties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Other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UN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agencies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l" rtl="0" fontAlgn="base">
              <a:spcAft>
                <a:spcPts val="200"/>
              </a:spcAft>
            </a:pPr>
            <a:endParaRPr lang="fr-CH" sz="17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spcAft>
                <a:spcPts val="200"/>
              </a:spcAft>
              <a:buFont typeface="+mj-lt"/>
              <a:buAutoNum type="arabicPeriod" startAt="8"/>
            </a:pPr>
            <a:endParaRPr lang="fr-CH" sz="17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EDD504-38F2-56A3-D986-5E30EB5B738F}"/>
              </a:ext>
            </a:extLst>
          </p:cNvPr>
          <p:cNvSpPr/>
          <p:nvPr/>
        </p:nvSpPr>
        <p:spPr>
          <a:xfrm>
            <a:off x="809476" y="213188"/>
            <a:ext cx="10974876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/>
            <a:r>
              <a:rPr lang="en-US" sz="3200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Table of Contents, GGGW Implementation Plan</a:t>
            </a:r>
            <a:endParaRPr lang="en-US" sz="2800" i="1" u="sng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64B8AA-0331-E8E7-AB8B-F1A5EA63E58B}"/>
              </a:ext>
            </a:extLst>
          </p:cNvPr>
          <p:cNvSpPr/>
          <p:nvPr/>
        </p:nvSpPr>
        <p:spPr>
          <a:xfrm>
            <a:off x="6121456" y="654852"/>
            <a:ext cx="5945852" cy="63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/>
            <a:endParaRPr lang="fr-CH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 startAt="4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Other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public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sector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stakeholders (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including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GEO…)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 startAt="4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Scientific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community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 startAt="4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Private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sector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 startAt="4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Downstream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data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products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definition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processing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requirements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;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 startAt="4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Links to IG3IS and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similar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efforts;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9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Capacity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development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 installation and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operation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Modelling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establishment and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operation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Data management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Uptake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and use of data (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creating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policy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relevance)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10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Cost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estimates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funding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sources 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Flux estimation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Data exchange,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internal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to GGGW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system,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space-based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components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Observing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system, surface-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based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components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Data service,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external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users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l" rtl="0" fontAlgn="base">
              <a:spcAft>
                <a:spcPts val="200"/>
              </a:spcAft>
              <a:buFont typeface="+mj-lt"/>
              <a:buAutoNum type="arabicPeriod" startAt="11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Resource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mobilization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WMO </a:t>
            </a: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Members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(EB contributions). </a:t>
            </a:r>
          </a:p>
          <a:p>
            <a:pPr marL="800100" lvl="1" indent="-342900" fontAlgn="base">
              <a:spcAft>
                <a:spcPts val="200"/>
              </a:spcAft>
              <a:buFont typeface="+mj-lt"/>
              <a:buAutoNum type="alphaLcPeriod"/>
            </a:pPr>
            <a:r>
              <a:rPr lang="fr-CH" sz="17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Philanthropy</a:t>
            </a:r>
            <a:r>
              <a:rPr lang="fr-CH" sz="17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lvl="1" fontAlgn="base"/>
            <a:endParaRPr lang="en-C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00A66E-7792-665D-D5F0-27718C1F58C2}"/>
              </a:ext>
            </a:extLst>
          </p:cNvPr>
          <p:cNvSpPr/>
          <p:nvPr/>
        </p:nvSpPr>
        <p:spPr>
          <a:xfrm>
            <a:off x="573943" y="908803"/>
            <a:ext cx="10974876" cy="56251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A38D-A225-4748-A364-D3DD5BAD121E}"/>
              </a:ext>
            </a:extLst>
          </p:cNvPr>
          <p:cNvSpPr/>
          <p:nvPr/>
        </p:nvSpPr>
        <p:spPr>
          <a:xfrm>
            <a:off x="775678" y="1127564"/>
            <a:ext cx="10636738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Drafting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Overall responsible body: Joint Study Group on Greenhouse Gas Monitoring (SG-GHG), in which both CEOS and CGMS are represented;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Additional expertise will be engaged as needed;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Remaining (overarching) sections will be developed in the next steps </a:t>
            </a:r>
            <a:endParaRPr lang="en-US" sz="2400" b="1" dirty="0">
              <a:solidFill>
                <a:srgbClr val="153CD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Guiding principles: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Stay true to the Concept submitted by SG-GHG and endorsed by WMO Congress;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Do not reopen discussions about which greenhouse gases are included, what is the scope of the system attribution, what is a reasonable horizontal resolution, etc.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Focus on the upcoming four-year WMO Financial Period: 2024-2027;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This aligns well also with the 2</a:t>
            </a:r>
            <a:r>
              <a:rPr lang="en-GB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nd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Global Stocktake under the Paris Agreement, which will conclude in 2028, which means the system will need to be operational by 2027;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Longer-term high priority activities can be mentioned in the plan, even though they may not be implemented during the 2024-2027 period;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EDD504-38F2-56A3-D986-5E30EB5B738F}"/>
              </a:ext>
            </a:extLst>
          </p:cNvPr>
          <p:cNvSpPr/>
          <p:nvPr/>
        </p:nvSpPr>
        <p:spPr>
          <a:xfrm>
            <a:off x="336311" y="310173"/>
            <a:ext cx="11441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Drafting of GGGW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339757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A38D-A225-4748-A364-D3DD5BAD121E}"/>
              </a:ext>
            </a:extLst>
          </p:cNvPr>
          <p:cNvSpPr/>
          <p:nvPr/>
        </p:nvSpPr>
        <p:spPr>
          <a:xfrm>
            <a:off x="775677" y="1109979"/>
            <a:ext cx="11297073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 steps toward designing an “operational” global system composed of national facilities, to ensure that Parties to the UNFCCC can obtain the GHG information they need to </a:t>
            </a:r>
            <a:r>
              <a:rPr lang="en-US" sz="2400" b="1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successfully implement their </a:t>
            </a:r>
            <a:r>
              <a:rPr lang="en-US" sz="2400" b="1" dirty="0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agreements;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Coordination and streamlining of: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Run-time procedures (schedules, data latency, output frequency);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Common access to observational and other input data;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File content, file format for output data;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Quality measures (what is the 500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hPa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ACC for top-down GHG flux estimation?)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Routine intercomparison of model output;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Making output freely and openly available to users in common formats;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Guidance to observing system developers on observational data requirements;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EDD504-38F2-56A3-D986-5E30EB5B738F}"/>
              </a:ext>
            </a:extLst>
          </p:cNvPr>
          <p:cNvSpPr/>
          <p:nvPr/>
        </p:nvSpPr>
        <p:spPr>
          <a:xfrm>
            <a:off x="735962" y="324028"/>
            <a:ext cx="11441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GGGW Modeling Workshop, Bonn, Sep 19-21, 2023</a:t>
            </a:r>
            <a:endParaRPr lang="en-US" sz="2800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A38D-A225-4748-A364-D3DD5BAD121E}"/>
              </a:ext>
            </a:extLst>
          </p:cNvPr>
          <p:cNvSpPr/>
          <p:nvPr/>
        </p:nvSpPr>
        <p:spPr>
          <a:xfrm>
            <a:off x="775678" y="1127564"/>
            <a:ext cx="1063673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153C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Aim was to provide guidance on the design of a global observing network for GGGW and help set priorities for initial implementation activities;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Status of observations and gaps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Integrated observing system for GGGW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Standardization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Data systems and data utilization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Observing network implementation activities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Way forward </a:t>
            </a:r>
            <a:r>
              <a:rPr lang="en-GB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(this session includes a plenary discussion of governance and finance).</a:t>
            </a:r>
          </a:p>
          <a:p>
            <a:pPr lvl="1">
              <a:spcAft>
                <a:spcPts val="600"/>
              </a:spcAft>
            </a:pP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EDD504-38F2-56A3-D986-5E30EB5B738F}"/>
              </a:ext>
            </a:extLst>
          </p:cNvPr>
          <p:cNvSpPr/>
          <p:nvPr/>
        </p:nvSpPr>
        <p:spPr>
          <a:xfrm>
            <a:off x="735962" y="324028"/>
            <a:ext cx="11441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GGGW Observation Workshop, Geneva, Oct 3-5 2023</a:t>
            </a:r>
            <a:endParaRPr lang="en-US" sz="2800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0639-1C6C-AA50-2C0B-2C08ECC6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Of particular relevance to the satellite community: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E0A40-5CEC-0436-8BE3-1D6A0C149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43769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After much discussion about run-time schedules and data latency, both workshops more or less independently converged on a latency requirement of 72 hours;</a:t>
            </a:r>
          </a:p>
          <a:p>
            <a:r>
              <a:rPr lang="en-US" sz="2400" dirty="0"/>
              <a:t>Two main drivers:</a:t>
            </a:r>
          </a:p>
          <a:p>
            <a:pPr lvl="1"/>
            <a:r>
              <a:rPr lang="en-US" dirty="0"/>
              <a:t>Overall requirement for monthly fluxes soon after the end of the past month;</a:t>
            </a:r>
          </a:p>
          <a:p>
            <a:pPr lvl="1"/>
            <a:r>
              <a:rPr lang="en-US" dirty="0"/>
              <a:t> Secondary but important use of operational data assimilation as key quality control tool for both space-based and surface-based observing systems; </a:t>
            </a:r>
          </a:p>
          <a:p>
            <a:r>
              <a:rPr lang="en-US" sz="2400" dirty="0"/>
              <a:t>SG-GHG is seeking engagement from CEOS in helping to draft chapter on observations (</a:t>
            </a:r>
            <a:r>
              <a:rPr lang="en-US" sz="2400" dirty="0" err="1"/>
              <a:t>Yasjka</a:t>
            </a:r>
            <a:r>
              <a:rPr lang="en-US" sz="2400" dirty="0"/>
              <a:t> Meijer invited);</a:t>
            </a:r>
          </a:p>
          <a:p>
            <a:r>
              <a:rPr lang="en-US" sz="2400" dirty="0"/>
              <a:t>Access to space-based GHG data will be critical to the success of GGGW; could be discussed in the context of WMO Resolution 1, either </a:t>
            </a:r>
            <a:r>
              <a:rPr lang="en-US" sz="2400"/>
              <a:t>at the Workshop on </a:t>
            </a:r>
            <a:r>
              <a:rPr lang="en-US" sz="2400" dirty="0"/>
              <a:t>Core Data </a:t>
            </a:r>
            <a:r>
              <a:rPr lang="en-US" sz="2400"/>
              <a:t>(December 2023) or </a:t>
            </a:r>
            <a:r>
              <a:rPr lang="en-US" sz="2400" dirty="0"/>
              <a:t>at CM-15 (February 2024)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30D49-420F-767B-ACB9-EA8E1706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0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F2C0E39BCF244E9A0F2422FBBFBD2D" ma:contentTypeVersion="" ma:contentTypeDescription="Create a new document." ma:contentTypeScope="" ma:versionID="2b2113ec4b8c6a02286f4fe35732194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813E32-0DB3-466E-A228-3AF3548C56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D6909-7023-4027-B9A8-A60775140F36}">
  <ds:schemaRefs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B67703-D936-4976-898A-35B8FDCB6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46378</TotalTime>
  <Words>1340</Words>
  <Application>Microsoft Macintosh PowerPoint</Application>
  <PresentationFormat>Widescreen</PresentationFormat>
  <Paragraphs>143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Heavy</vt:lpstr>
      <vt:lpstr>Calibri</vt:lpstr>
      <vt:lpstr>Calibri Light</vt:lpstr>
      <vt:lpstr>Segoe UI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Of particular relevance to the satellite community: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Etienne Charpentier</dc:creator>
  <cp:lastModifiedBy>Yasjka Meijer</cp:lastModifiedBy>
  <cp:revision>160</cp:revision>
  <dcterms:created xsi:type="dcterms:W3CDTF">2021-03-30T12:39:21Z</dcterms:created>
  <dcterms:modified xsi:type="dcterms:W3CDTF">2023-10-18T07:25:29Z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0x010100B1F2C0E39BCF244E9A0F2422FBBFBD2D</vt:lpwstr>
  </property>
</Properties>
</file>