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ontserra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hnJW44mHHVHBreHVCYDIbpE8ZZ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7.xml"/><Relationship Id="rId22" Type="http://schemas.openxmlformats.org/officeDocument/2006/relationships/font" Target="fonts/Montserrat-boldItalic.fntdata"/><Relationship Id="rId10" Type="http://schemas.openxmlformats.org/officeDocument/2006/relationships/slide" Target="slides/slide6.xml"/><Relationship Id="rId21" Type="http://schemas.openxmlformats.org/officeDocument/2006/relationships/font" Target="fonts/Montserrat-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8.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6"/>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6"/>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6"/>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6"/>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6"/>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6"/>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6"/>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6"/>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7"/>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17"/>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8"/>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9"/>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0"/>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0"/>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0"/>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5"/>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4500">
                <a:latin typeface="Montserrat"/>
                <a:ea typeface="Montserrat"/>
                <a:cs typeface="Montserrat"/>
                <a:sym typeface="Montserrat"/>
              </a:rPr>
              <a:t>Best Practices for Reporting Satellite Informed Emissions</a:t>
            </a:r>
            <a:endParaRPr sz="4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t/>
            </a:r>
            <a:endParaRPr i="1" sz="4500">
              <a:latin typeface="Montserrat"/>
              <a:ea typeface="Montserrat"/>
              <a:cs typeface="Montserrat"/>
              <a:sym typeface="Montserrat"/>
            </a:endParaRPr>
          </a:p>
        </p:txBody>
      </p:sp>
      <p:sp>
        <p:nvSpPr>
          <p:cNvPr id="67" name="Google Shape;67;p1"/>
          <p:cNvSpPr/>
          <p:nvPr/>
        </p:nvSpPr>
        <p:spPr>
          <a:xfrm>
            <a:off x="5685225" y="3464000"/>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J Worden (JPL)</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Y Meijer (GHG TT)</a:t>
            </a:r>
            <a:br>
              <a:rPr b="0" i="0" lang="en-US" sz="1400" u="none" cap="none" strike="noStrike">
                <a:solidFill>
                  <a:srgbClr val="000000"/>
                </a:solidFill>
                <a:latin typeface="Montserrat"/>
                <a:ea typeface="Montserrat"/>
                <a:cs typeface="Montserrat"/>
                <a:sym typeface="Montserrat"/>
              </a:rPr>
            </a:br>
            <a:r>
              <a:rPr b="1" i="0" lang="en-US" sz="2200" u="none" cap="none" strike="noStrike">
                <a:solidFill>
                  <a:schemeClr val="accent1"/>
                </a:solidFill>
                <a:latin typeface="Montserrat"/>
                <a:ea typeface="Montserrat"/>
                <a:cs typeface="Montserrat"/>
                <a:sym typeface="Montserrat"/>
              </a:rPr>
              <a:t>Agenda Item 2.4</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 Technical Workshop 2023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18th - 19th October 2023, ESA/ESRIN</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nvSpPr>
        <p:spPr>
          <a:xfrm>
            <a:off x="119393" y="130723"/>
            <a:ext cx="9036964"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chemeClr val="lt1"/>
                </a:solidFill>
                <a:latin typeface="Montserrat"/>
                <a:ea typeface="Montserrat"/>
                <a:cs typeface="Montserrat"/>
                <a:sym typeface="Montserrat"/>
              </a:rPr>
              <a:t>Use Case 2: Validation can be performed for CO2 emissions by comparing against power plants in “Annex  1 countries”</a:t>
            </a:r>
            <a:endParaRPr/>
          </a:p>
          <a:p>
            <a:pPr indent="0" lvl="0" marL="0" marR="0" rtl="0" algn="l">
              <a:lnSpc>
                <a:spcPct val="10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pic>
        <p:nvPicPr>
          <p:cNvPr id="141" name="Google Shape;141;p10"/>
          <p:cNvPicPr preferRelativeResize="0"/>
          <p:nvPr/>
        </p:nvPicPr>
        <p:blipFill rotWithShape="1">
          <a:blip r:embed="rId3">
            <a:alphaModFix/>
          </a:blip>
          <a:srcRect b="0" l="0" r="0" t="0"/>
          <a:stretch/>
        </p:blipFill>
        <p:spPr>
          <a:xfrm>
            <a:off x="1591733" y="1596578"/>
            <a:ext cx="8070624" cy="3348818"/>
          </a:xfrm>
          <a:prstGeom prst="rect">
            <a:avLst/>
          </a:prstGeom>
          <a:noFill/>
          <a:ln>
            <a:noFill/>
          </a:ln>
        </p:spPr>
      </p:pic>
      <p:sp>
        <p:nvSpPr>
          <p:cNvPr id="142" name="Google Shape;142;p10"/>
          <p:cNvSpPr txBox="1"/>
          <p:nvPr/>
        </p:nvSpPr>
        <p:spPr>
          <a:xfrm>
            <a:off x="119393" y="4892090"/>
            <a:ext cx="10552670"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Example of how different instruments as well as knowledge error in wind fields affects reported emissions 🡪</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Lots of scatter! But the mean is reasonably well estimated</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txBox="1"/>
          <p:nvPr/>
        </p:nvSpPr>
        <p:spPr>
          <a:xfrm>
            <a:off x="119393" y="130723"/>
            <a:ext cx="903696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Montserrat"/>
                <a:ea typeface="Montserrat"/>
                <a:cs typeface="Montserrat"/>
                <a:sym typeface="Montserrat"/>
              </a:rPr>
              <a:t>Use Case 2: Validation of CH4 emissions can be performed using “controlled release” experiments</a:t>
            </a:r>
            <a:endParaRPr/>
          </a:p>
          <a:p>
            <a:pPr indent="0" lvl="0" marL="0" marR="0" rtl="0" algn="l">
              <a:lnSpc>
                <a:spcPct val="10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pic>
        <p:nvPicPr>
          <p:cNvPr id="148" name="Google Shape;148;p11"/>
          <p:cNvPicPr preferRelativeResize="0"/>
          <p:nvPr/>
        </p:nvPicPr>
        <p:blipFill rotWithShape="1">
          <a:blip r:embed="rId3">
            <a:alphaModFix/>
          </a:blip>
          <a:srcRect b="0" l="0" r="0" t="0"/>
          <a:stretch/>
        </p:blipFill>
        <p:spPr>
          <a:xfrm>
            <a:off x="1239453" y="1096638"/>
            <a:ext cx="9016880" cy="5071995"/>
          </a:xfrm>
          <a:prstGeom prst="rect">
            <a:avLst/>
          </a:prstGeom>
          <a:noFill/>
          <a:ln>
            <a:noFill/>
          </a:ln>
        </p:spPr>
      </p:pic>
      <p:sp>
        <p:nvSpPr>
          <p:cNvPr id="149" name="Google Shape;149;p11"/>
          <p:cNvSpPr txBox="1"/>
          <p:nvPr/>
        </p:nvSpPr>
        <p:spPr>
          <a:xfrm>
            <a:off x="419839" y="5964997"/>
            <a:ext cx="88958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Figure courtesy of GHGSat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2"/>
          <p:cNvSpPr txBox="1"/>
          <p:nvPr>
            <p:ph idx="1" type="body"/>
          </p:nvPr>
        </p:nvSpPr>
        <p:spPr>
          <a:xfrm>
            <a:off x="348300" y="1200187"/>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400"/>
              <a:t>Intellectual property concerns mean that provenance of data in different levels of data products (L1 radiances, L2 concentration enhancements, and L4 emissions) are not necessarily traceable</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400"/>
              <a:t>Need to develop evaluation metrics for how well these products are reported and evaluated (in process with ESA / NASA evaluation team)</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400"/>
              <a:t>Public missions (e.g. EMIT, CO2Image) can be used as benchmarks for data products and transparency</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400"/>
              <a:t>May need to move away from “no false positive” for public missions and instead provide gradation of data quality flags </a:t>
            </a:r>
            <a:endParaRPr/>
          </a:p>
        </p:txBody>
      </p:sp>
      <p:sp>
        <p:nvSpPr>
          <p:cNvPr id="155" name="Google Shape;155;p12"/>
          <p:cNvSpPr txBox="1"/>
          <p:nvPr>
            <p:ph type="title"/>
          </p:nvPr>
        </p:nvSpPr>
        <p:spPr>
          <a:xfrm>
            <a:off x="176048" y="175939"/>
            <a:ext cx="9927508"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600"/>
              <a:t>Use Case 2: Other factors affecting how plume mapping based emissions are reported from New Space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3"/>
          <p:cNvSpPr txBox="1"/>
          <p:nvPr/>
        </p:nvSpPr>
        <p:spPr>
          <a:xfrm>
            <a:off x="357100" y="1290950"/>
            <a:ext cx="11631900" cy="126953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1700" u="none" cap="none" strike="noStrike">
                <a:solidFill>
                  <a:schemeClr val="dk1"/>
                </a:solidFill>
                <a:latin typeface="Montserrat"/>
                <a:ea typeface="Montserrat"/>
                <a:cs typeface="Montserrat"/>
                <a:sym typeface="Montserrat"/>
              </a:rPr>
              <a:t> </a:t>
            </a:r>
            <a:endParaRPr b="1" i="0" sz="1700" u="none" cap="none" strike="noStrike">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Clr>
                <a:srgbClr val="000000"/>
              </a:buClr>
              <a:buSzPts val="1700"/>
              <a:buFont typeface="Arial"/>
              <a:buNone/>
            </a:pPr>
            <a:r>
              <a:t/>
            </a:r>
            <a:endParaRPr b="1" i="0" sz="1700" u="none" cap="none" strike="noStrike">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Clr>
                <a:srgbClr val="000000"/>
              </a:buClr>
              <a:buSzPts val="1700"/>
              <a:buFont typeface="Arial"/>
              <a:buNone/>
            </a:pPr>
            <a:r>
              <a:t/>
            </a:r>
            <a:endParaRPr b="1" i="1" sz="1700" u="none" cap="none" strike="noStrike">
              <a:solidFill>
                <a:schemeClr val="accent2"/>
              </a:solidFill>
              <a:latin typeface="Montserrat"/>
              <a:ea typeface="Montserrat"/>
              <a:cs typeface="Montserrat"/>
              <a:sym typeface="Montserrat"/>
            </a:endParaRPr>
          </a:p>
        </p:txBody>
      </p:sp>
      <p:sp>
        <p:nvSpPr>
          <p:cNvPr id="161" name="Google Shape;161;p13"/>
          <p:cNvSpPr txBox="1"/>
          <p:nvPr/>
        </p:nvSpPr>
        <p:spPr>
          <a:xfrm>
            <a:off x="357100" y="210206"/>
            <a:ext cx="1080505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Montserrat"/>
                <a:ea typeface="Montserrat"/>
                <a:cs typeface="Montserrat"/>
                <a:sym typeface="Montserrat"/>
              </a:rPr>
              <a:t>Summary</a:t>
            </a:r>
            <a:endParaRPr/>
          </a:p>
        </p:txBody>
      </p:sp>
      <p:sp>
        <p:nvSpPr>
          <p:cNvPr id="162" name="Google Shape;162;p13"/>
          <p:cNvSpPr txBox="1"/>
          <p:nvPr/>
        </p:nvSpPr>
        <p:spPr>
          <a:xfrm>
            <a:off x="192490" y="931608"/>
            <a:ext cx="11786000" cy="59093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Emissions based on Public and New Space observations of CO</a:t>
            </a:r>
            <a:r>
              <a:rPr b="0" baseline="-25000" i="0" lang="en-US" sz="1800" u="none" cap="none" strike="noStrike">
                <a:solidFill>
                  <a:srgbClr val="000000"/>
                </a:solidFill>
                <a:latin typeface="Montserrat"/>
                <a:ea typeface="Montserrat"/>
                <a:cs typeface="Montserrat"/>
                <a:sym typeface="Montserrat"/>
              </a:rPr>
              <a:t>2</a:t>
            </a:r>
            <a:r>
              <a:rPr b="0" i="0" lang="en-US" sz="1800" u="none" cap="none" strike="noStrike">
                <a:solidFill>
                  <a:srgbClr val="000000"/>
                </a:solidFill>
                <a:latin typeface="Montserrat"/>
                <a:ea typeface="Montserrat"/>
                <a:cs typeface="Montserrat"/>
                <a:sym typeface="Montserrat"/>
              </a:rPr>
              <a:t> and CH</a:t>
            </a:r>
            <a:r>
              <a:rPr b="0" baseline="-25000" i="0" lang="en-US" sz="1800" u="none" cap="none" strike="noStrike">
                <a:solidFill>
                  <a:srgbClr val="000000"/>
                </a:solidFill>
                <a:latin typeface="Montserrat"/>
                <a:ea typeface="Montserrat"/>
                <a:cs typeface="Montserrat"/>
                <a:sym typeface="Montserrat"/>
              </a:rPr>
              <a:t>4</a:t>
            </a:r>
            <a:r>
              <a:rPr b="0" i="0" lang="en-US" sz="1800" u="none" cap="none" strike="noStrike">
                <a:solidFill>
                  <a:srgbClr val="000000"/>
                </a:solidFill>
                <a:latin typeface="Montserrat"/>
                <a:ea typeface="Montserrat"/>
                <a:cs typeface="Montserrat"/>
                <a:sym typeface="Montserrat"/>
              </a:rPr>
              <a:t> are increasingly being used for policy (e.g. CEOS contribution to stock take, air quality) and these empirical data are likely needed for a functioning carbon market </a:t>
            </a:r>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Are remediation efforts “bending the curve” of atmospheric CO</a:t>
            </a:r>
            <a:r>
              <a:rPr b="0" baseline="-25000" i="0" lang="en-US" sz="1800" u="none" cap="none" strike="noStrike">
                <a:solidFill>
                  <a:srgbClr val="000000"/>
                </a:solidFill>
                <a:latin typeface="Montserrat"/>
                <a:ea typeface="Montserrat"/>
                <a:cs typeface="Montserrat"/>
                <a:sym typeface="Montserrat"/>
              </a:rPr>
              <a:t>2</a:t>
            </a:r>
            <a:r>
              <a:rPr b="0" i="0" lang="en-US" sz="1800" u="none" cap="none" strike="noStrike">
                <a:solidFill>
                  <a:srgbClr val="000000"/>
                </a:solidFill>
                <a:latin typeface="Montserrat"/>
                <a:ea typeface="Montserrat"/>
                <a:cs typeface="Montserrat"/>
                <a:sym typeface="Montserrat"/>
              </a:rPr>
              <a:t> and CH</a:t>
            </a:r>
            <a:r>
              <a:rPr b="0" baseline="-25000" i="0" lang="en-US" sz="1800" u="none" cap="none" strike="noStrike">
                <a:solidFill>
                  <a:srgbClr val="000000"/>
                </a:solidFill>
                <a:latin typeface="Montserrat"/>
                <a:ea typeface="Montserrat"/>
                <a:cs typeface="Montserrat"/>
                <a:sym typeface="Montserrat"/>
              </a:rPr>
              <a:t>4</a:t>
            </a:r>
            <a:r>
              <a:rPr b="0" i="0" lang="en-US" sz="1800" u="none" cap="none" strike="noStrike">
                <a:solidFill>
                  <a:srgbClr val="000000"/>
                </a:solidFill>
                <a:latin typeface="Montserrat"/>
                <a:ea typeface="Montserrat"/>
                <a:cs typeface="Montserrat"/>
                <a:sym typeface="Montserrat"/>
              </a:rPr>
              <a:t> 🡪 global to local satellite based emissions estimates needed to assess the why and the where if actual and expected disagree.</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Initiation of operational GHG emissions estimates (e.g. CAMS, USA GHG Center) and rapid expansion of satellites which report emissions at facility scales (especially New Space) means we need to think carefully about how these emissions are reported </a:t>
            </a:r>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These concerns were raised during May 2022 CEOS ACVC and led to meeting to assess how we report carbon emissions from satellite data (held July at CNES HQ during week of IWGGMS)</a:t>
            </a:r>
            <a:endParaRPr b="0" i="0" sz="1800" u="none" cap="none" strike="noStrike">
              <a:solidFill>
                <a:srgbClr val="000000"/>
              </a:solidFill>
              <a:latin typeface="Montserrat"/>
              <a:ea typeface="Montserrat"/>
              <a:cs typeface="Montserrat"/>
              <a:sym typeface="Montserrat"/>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Meeting objectives supports incoming JAXA focus on GHG measurements</a:t>
            </a:r>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Meeting objectives supports CEOS New Space and Stock Take activities</a:t>
            </a:r>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nvSpPr>
        <p:spPr>
          <a:xfrm>
            <a:off x="357100" y="1290950"/>
            <a:ext cx="11631900" cy="113103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1500" u="none" cap="none" strike="noStrike">
                <a:solidFill>
                  <a:schemeClr val="dk1"/>
                </a:solidFill>
                <a:latin typeface="Montserrat"/>
                <a:ea typeface="Montserrat"/>
                <a:cs typeface="Montserrat"/>
                <a:sym typeface="Montserrat"/>
              </a:rPr>
              <a:t> </a:t>
            </a:r>
            <a:endParaRPr b="1" i="0" sz="1500" u="none" cap="none" strike="noStrike">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Clr>
                <a:srgbClr val="000000"/>
              </a:buClr>
              <a:buSzPts val="1500"/>
              <a:buFont typeface="Arial"/>
              <a:buNone/>
            </a:pPr>
            <a:r>
              <a:t/>
            </a:r>
            <a:endParaRPr b="1" i="0" sz="1500" u="none" cap="none" strike="noStrike">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Clr>
                <a:srgbClr val="000000"/>
              </a:buClr>
              <a:buSzPts val="1500"/>
              <a:buFont typeface="Arial"/>
              <a:buNone/>
            </a:pPr>
            <a:r>
              <a:t/>
            </a:r>
            <a:endParaRPr b="1" i="1" sz="1500" u="none" cap="none" strike="noStrike">
              <a:solidFill>
                <a:schemeClr val="accent2"/>
              </a:solidFill>
              <a:latin typeface="Montserrat"/>
              <a:ea typeface="Montserrat"/>
              <a:cs typeface="Montserrat"/>
              <a:sym typeface="Montserrat"/>
            </a:endParaRPr>
          </a:p>
        </p:txBody>
      </p:sp>
      <p:sp>
        <p:nvSpPr>
          <p:cNvPr id="168" name="Google Shape;168;p14"/>
          <p:cNvSpPr txBox="1"/>
          <p:nvPr/>
        </p:nvSpPr>
        <p:spPr>
          <a:xfrm>
            <a:off x="83734" y="88892"/>
            <a:ext cx="10805050"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Montserrat"/>
                <a:ea typeface="Montserrat"/>
                <a:cs typeface="Montserrat"/>
                <a:sym typeface="Montserrat"/>
              </a:rPr>
              <a:t>Meeting recommendations </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Montserrat"/>
                <a:ea typeface="Montserrat"/>
                <a:cs typeface="Montserrat"/>
                <a:sym typeface="Montserrat"/>
              </a:rPr>
              <a:t>and possible future directions</a:t>
            </a:r>
            <a:endParaRPr/>
          </a:p>
        </p:txBody>
      </p:sp>
      <p:sp>
        <p:nvSpPr>
          <p:cNvPr id="169" name="Google Shape;169;p14"/>
          <p:cNvSpPr txBox="1"/>
          <p:nvPr/>
        </p:nvSpPr>
        <p:spPr>
          <a:xfrm>
            <a:off x="48900" y="843262"/>
            <a:ext cx="11786000" cy="60939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500" u="none" cap="none" strike="noStrike">
                <a:solidFill>
                  <a:srgbClr val="000000"/>
                </a:solidFill>
                <a:latin typeface="Montserrat"/>
                <a:ea typeface="Montserrat"/>
                <a:cs typeface="Montserrat"/>
                <a:sym typeface="Montserrat"/>
              </a:rPr>
              <a:t>(Use Case 1: regional to global emissions)</a:t>
            </a:r>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500"/>
              <a:buFont typeface="Noto Sans Symbols"/>
              <a:buChar char="❖"/>
            </a:pPr>
            <a:r>
              <a:rPr b="0" i="0" lang="en-US" sz="1500" u="none" cap="none" strike="noStrike">
                <a:solidFill>
                  <a:srgbClr val="000000"/>
                </a:solidFill>
                <a:latin typeface="Montserrat"/>
                <a:ea typeface="Montserrat"/>
                <a:cs typeface="Montserrat"/>
                <a:sym typeface="Montserrat"/>
              </a:rPr>
              <a:t>Support harmonization of satellite based emissions reporting from different groups / centers  🡪 Products should also include ancillary data that describe how the primary errors affect emissions AND ancillary data (e.g. covariances, mapping matrices, priors) needed to compare one set of emissions to another</a:t>
            </a:r>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500"/>
              <a:buFont typeface="Noto Sans Symbols"/>
              <a:buChar char="❖"/>
            </a:pPr>
            <a:r>
              <a:rPr b="0" i="0" lang="en-US" sz="1500" u="none" cap="none" strike="noStrike">
                <a:solidFill>
                  <a:srgbClr val="000000"/>
                </a:solidFill>
                <a:latin typeface="Montserrat"/>
                <a:ea typeface="Montserrat"/>
                <a:cs typeface="Montserrat"/>
                <a:sym typeface="Montserrat"/>
              </a:rPr>
              <a:t>Products should likely be staged for different users (e.g. science users requires emissions and all ancillary data, policy user may just need a number an its uncertainty / confidence level)</a:t>
            </a:r>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500" u="none" cap="none" strike="noStrike">
                <a:solidFill>
                  <a:srgbClr val="000000"/>
                </a:solidFill>
                <a:latin typeface="Montserrat"/>
                <a:ea typeface="Montserrat"/>
                <a:cs typeface="Montserrat"/>
                <a:sym typeface="Montserrat"/>
              </a:rPr>
              <a:t>(Use Case 2: facility scale emissions)</a:t>
            </a:r>
            <a:endParaRPr/>
          </a:p>
          <a:p>
            <a:pPr indent="-285750" lvl="0" marL="285750" marR="0" rtl="0" algn="l">
              <a:lnSpc>
                <a:spcPct val="100000"/>
              </a:lnSpc>
              <a:spcBef>
                <a:spcPts val="0"/>
              </a:spcBef>
              <a:spcAft>
                <a:spcPts val="0"/>
              </a:spcAft>
              <a:buClr>
                <a:srgbClr val="000000"/>
              </a:buClr>
              <a:buSzPts val="1500"/>
              <a:buFont typeface="Noto Sans Symbols"/>
              <a:buChar char="❖"/>
            </a:pPr>
            <a:r>
              <a:rPr b="0" i="0" lang="en-US" sz="1500" u="none" cap="none" strike="noStrike">
                <a:solidFill>
                  <a:srgbClr val="000000"/>
                </a:solidFill>
                <a:latin typeface="Montserrat"/>
                <a:ea typeface="Montserrat"/>
                <a:cs typeface="Montserrat"/>
                <a:sym typeface="Montserrat"/>
              </a:rPr>
              <a:t>(Given issues with intellectual property, person in the middle processing of data, and “no false positive” goal) CEOS should support transparency of New Space data, if they are to be used for science, policy, and financial markets by developing evaluation metrics for reported concentrations and emissions</a:t>
            </a:r>
            <a:endParaRPr/>
          </a:p>
          <a:p>
            <a:pPr indent="-190500" lvl="0" marL="285750" marR="0" rtl="0" algn="l">
              <a:lnSpc>
                <a:spcPct val="100000"/>
              </a:lnSpc>
              <a:spcBef>
                <a:spcPts val="0"/>
              </a:spcBef>
              <a:spcAft>
                <a:spcPts val="0"/>
              </a:spcAft>
              <a:buClr>
                <a:srgbClr val="000000"/>
              </a:buClr>
              <a:buSzPts val="1500"/>
              <a:buFont typeface="Noto Sans Symbols"/>
              <a:buNone/>
            </a:pPr>
            <a:r>
              <a:t/>
            </a:r>
            <a:endParaRPr b="0" i="0" sz="15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500"/>
              <a:buFont typeface="Noto Sans Symbols"/>
              <a:buChar char="❖"/>
            </a:pPr>
            <a:r>
              <a:rPr b="0" i="0" lang="en-US" sz="1500" u="none" cap="none" strike="noStrike">
                <a:solidFill>
                  <a:srgbClr val="000000"/>
                </a:solidFill>
                <a:latin typeface="Montserrat"/>
                <a:ea typeface="Montserrat"/>
                <a:cs typeface="Montserrat"/>
                <a:sym typeface="Montserrat"/>
              </a:rPr>
              <a:t>Evaluation metrics can be baselined against (operational)  products from public missions (e.g. EMIT, and upcoming CO2Image and TANGO). Note that ongoing work with IMEO and a joint ESA/NASA working groups are supporting these efforts.</a:t>
            </a:r>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500"/>
              <a:buFont typeface="Noto Sans Symbols"/>
              <a:buChar char="❖"/>
            </a:pPr>
            <a:r>
              <a:rPr b="0" i="0" lang="en-US" sz="1500" u="none" cap="none" strike="noStrike">
                <a:solidFill>
                  <a:srgbClr val="000000"/>
                </a:solidFill>
                <a:latin typeface="Montserrat"/>
                <a:ea typeface="Montserrat"/>
                <a:cs typeface="Montserrat"/>
                <a:sym typeface="Montserrat"/>
              </a:rPr>
              <a:t>Support development of machine learning codes to reduce “person in the middle” need for evaluating plume concentrations and increasing throughput of emissions reported by public missions.</a:t>
            </a:r>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500"/>
              <a:buFont typeface="Noto Sans Symbols"/>
              <a:buChar char="❖"/>
            </a:pPr>
            <a:r>
              <a:rPr b="0" i="0" lang="en-US" sz="1500" u="none" cap="none" strike="noStrike">
                <a:solidFill>
                  <a:srgbClr val="000000"/>
                </a:solidFill>
                <a:latin typeface="Montserrat"/>
                <a:ea typeface="Montserrat"/>
                <a:cs typeface="Montserrat"/>
                <a:sym typeface="Montserrat"/>
              </a:rPr>
              <a:t>Should CEOS support control release validation of these emissions? Or is current support from UNEP / IMEO sufficient?</a:t>
            </a:r>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Montserrat"/>
              <a:ea typeface="Montserrat"/>
              <a:cs typeface="Montserrat"/>
              <a:sym typeface="Montserrat"/>
            </a:endParaRPr>
          </a:p>
        </p:txBody>
      </p:sp>
      <p:sp>
        <p:nvSpPr>
          <p:cNvPr id="170" name="Google Shape;170;p14"/>
          <p:cNvSpPr txBox="1"/>
          <p:nvPr/>
        </p:nvSpPr>
        <p:spPr>
          <a:xfrm>
            <a:off x="6281518" y="27296"/>
            <a:ext cx="3398494"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FFC000"/>
                </a:solidFill>
                <a:latin typeface="Montserrat"/>
                <a:ea typeface="Montserrat"/>
                <a:cs typeface="Montserrat"/>
                <a:sym typeface="Montserrat"/>
              </a:rPr>
              <a:t>Feedback Welcome!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nvSpPr>
        <p:spPr>
          <a:xfrm>
            <a:off x="5160" y="1061975"/>
            <a:ext cx="11631900" cy="58784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00" u="none" cap="none" strike="noStrike">
                <a:solidFill>
                  <a:srgbClr val="000000"/>
                </a:solidFill>
                <a:latin typeface="Montserrat"/>
                <a:ea typeface="Montserrat"/>
                <a:cs typeface="Montserrat"/>
                <a:sym typeface="Montserrat"/>
              </a:rPr>
              <a:t>Background</a:t>
            </a:r>
            <a:r>
              <a:rPr b="0" i="0" lang="en-US" sz="1600" u="none" cap="none" strike="noStrike">
                <a:solidFill>
                  <a:srgbClr val="000000"/>
                </a:solidFill>
                <a:latin typeface="Montserrat"/>
                <a:ea typeface="Montserrat"/>
                <a:cs typeface="Montserrat"/>
                <a:sym typeface="Montserrat"/>
              </a:rPr>
              <a:t>: Concerns about how satellite informed emissions are reported were raised during the CEOS ACVC meeting May 2022 with the outcome being a proposed workshop on characterizing and reporting emissions estimates 🡪 which was subsequently held July 3</a:t>
            </a:r>
            <a:r>
              <a:rPr b="0" baseline="30000" i="0" lang="en-US" sz="1600" u="none" cap="none" strike="noStrike">
                <a:solidFill>
                  <a:srgbClr val="000000"/>
                </a:solidFill>
                <a:latin typeface="Montserrat"/>
                <a:ea typeface="Montserrat"/>
                <a:cs typeface="Montserrat"/>
                <a:sym typeface="Montserrat"/>
              </a:rPr>
              <a:t>rd</a:t>
            </a:r>
            <a:r>
              <a:rPr b="0" i="0" lang="en-US" sz="1600" u="none" cap="none" strike="noStrike">
                <a:solidFill>
                  <a:srgbClr val="000000"/>
                </a:solidFill>
                <a:latin typeface="Montserrat"/>
                <a:ea typeface="Montserrat"/>
                <a:cs typeface="Montserrat"/>
                <a:sym typeface="Montserrat"/>
              </a:rPr>
              <a:t> at CNES HQ in Paris during the week of IWGGMS.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1" lang="en-US" sz="1600" u="none" cap="none" strike="noStrike">
                <a:solidFill>
                  <a:srgbClr val="000000"/>
                </a:solidFill>
                <a:latin typeface="Montserrat"/>
                <a:ea typeface="Montserrat"/>
                <a:cs typeface="Montserrat"/>
                <a:sym typeface="Montserrat"/>
              </a:rPr>
              <a:t>Focus of meeting</a:t>
            </a:r>
            <a:r>
              <a:rPr b="0" i="0" lang="en-US" sz="1600" u="none" cap="none" strike="noStrike">
                <a:solidFill>
                  <a:srgbClr val="000000"/>
                </a:solidFill>
                <a:latin typeface="Montserrat"/>
                <a:ea typeface="Montserrat"/>
                <a:cs typeface="Montserrat"/>
                <a:sym typeface="Montserrat"/>
              </a:rPr>
              <a:t>: What do we need to report in order to make robust comparisons between satellite informed emissions estimates and use of these estimates for science, policy, and financial needs: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1) We need a common framework for reporting estimated emissions, their uncertainties (or covariances), and ancillary data indicating data sensitivity and potential biases.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2) We also need to review  protocols for evaluating these emissions with independent data sets (e.g. aircraft data, point release). Formal error attribution, their evaluation with independent data, and corresponding product definition, will provide increased transparency (especially with New Space measurements!) and trust in the use of these data.</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An analog for this effort is the harmonization, VVUQ, and data/science readiness levels developed by the satellite community for reporting Level 2 composition products. </a:t>
            </a:r>
            <a:endParaRPr b="0" i="0" sz="16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Our use cases for this workshop include 1) top-down inversions that might inform inventories from the regional to the global scale (e.g. CEOS contribution to global stock-take) and 2) the facility scale emissions such as being reported by high-resolution plume-mapping instruments.  </a:t>
            </a:r>
            <a:endParaRPr b="0" i="0" sz="16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Montserrat"/>
              <a:ea typeface="Montserrat"/>
              <a:cs typeface="Montserrat"/>
              <a:sym typeface="Montserrat"/>
            </a:endParaRPr>
          </a:p>
        </p:txBody>
      </p:sp>
      <p:sp>
        <p:nvSpPr>
          <p:cNvPr id="73" name="Google Shape;73;p2"/>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Context</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nvSpPr>
        <p:spPr>
          <a:xfrm>
            <a:off x="0" y="4531970"/>
            <a:ext cx="12192000" cy="205436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700"/>
              <a:buFont typeface="Noto Sans Symbols"/>
              <a:buChar char="❖"/>
            </a:pPr>
            <a:r>
              <a:rPr b="1" i="1" lang="en-US" sz="1700" u="none" cap="none" strike="noStrike">
                <a:solidFill>
                  <a:schemeClr val="accent2"/>
                </a:solidFill>
                <a:latin typeface="Montserrat"/>
                <a:ea typeface="Montserrat"/>
                <a:cs typeface="Montserrat"/>
                <a:sym typeface="Montserrat"/>
              </a:rPr>
              <a:t>What is the distribution and sector of each countries anthropogenic emission? </a:t>
            </a:r>
            <a:endParaRPr/>
          </a:p>
          <a:p>
            <a:pPr indent="-285750" lvl="0" marL="285750" marR="0" rtl="0" algn="l">
              <a:lnSpc>
                <a:spcPct val="150000"/>
              </a:lnSpc>
              <a:spcBef>
                <a:spcPts val="0"/>
              </a:spcBef>
              <a:spcAft>
                <a:spcPts val="0"/>
              </a:spcAft>
              <a:buClr>
                <a:schemeClr val="dk1"/>
              </a:buClr>
              <a:buSzPts val="1700"/>
              <a:buFont typeface="Noto Sans Symbols"/>
              <a:buChar char="❖"/>
            </a:pPr>
            <a:r>
              <a:rPr b="1" i="1" lang="en-US" sz="1700" u="none" cap="none" strike="noStrike">
                <a:solidFill>
                  <a:schemeClr val="accent2"/>
                </a:solidFill>
                <a:latin typeface="Montserrat"/>
                <a:ea typeface="Montserrat"/>
                <a:cs typeface="Montserrat"/>
                <a:sym typeface="Montserrat"/>
              </a:rPr>
              <a:t>Do stated emissions reductions affect the global CO</a:t>
            </a:r>
            <a:r>
              <a:rPr b="1" baseline="-25000" i="1" lang="en-US" sz="1700" u="none" cap="none" strike="noStrike">
                <a:solidFill>
                  <a:schemeClr val="accent2"/>
                </a:solidFill>
                <a:latin typeface="Montserrat"/>
                <a:ea typeface="Montserrat"/>
                <a:cs typeface="Montserrat"/>
                <a:sym typeface="Montserrat"/>
              </a:rPr>
              <a:t>2</a:t>
            </a:r>
            <a:r>
              <a:rPr b="1" i="1" lang="en-US" sz="1700" u="none" cap="none" strike="noStrike">
                <a:solidFill>
                  <a:schemeClr val="accent2"/>
                </a:solidFill>
                <a:latin typeface="Montserrat"/>
                <a:ea typeface="Montserrat"/>
                <a:cs typeface="Montserrat"/>
                <a:sym typeface="Montserrat"/>
              </a:rPr>
              <a:t> or CH</a:t>
            </a:r>
            <a:r>
              <a:rPr b="1" baseline="-25000" i="1" lang="en-US" sz="1700" u="none" cap="none" strike="noStrike">
                <a:solidFill>
                  <a:schemeClr val="accent2"/>
                </a:solidFill>
                <a:latin typeface="Montserrat"/>
                <a:ea typeface="Montserrat"/>
                <a:cs typeface="Montserrat"/>
                <a:sym typeface="Montserrat"/>
              </a:rPr>
              <a:t>4</a:t>
            </a:r>
            <a:r>
              <a:rPr b="1" i="1" lang="en-US" sz="1700" u="none" cap="none" strike="noStrike">
                <a:solidFill>
                  <a:schemeClr val="accent2"/>
                </a:solidFill>
                <a:latin typeface="Montserrat"/>
                <a:ea typeface="Montserrat"/>
                <a:cs typeface="Montserrat"/>
                <a:sym typeface="Montserrat"/>
              </a:rPr>
              <a:t> growth rate? If emissions reductions do not match expected growth rate change then why and where?  </a:t>
            </a:r>
            <a:endParaRPr/>
          </a:p>
          <a:p>
            <a:pPr indent="-285750" lvl="0" marL="285750" marR="0" rtl="0" algn="l">
              <a:lnSpc>
                <a:spcPct val="150000"/>
              </a:lnSpc>
              <a:spcBef>
                <a:spcPts val="0"/>
              </a:spcBef>
              <a:spcAft>
                <a:spcPts val="0"/>
              </a:spcAft>
              <a:buClr>
                <a:schemeClr val="dk1"/>
              </a:buClr>
              <a:buSzPts val="1700"/>
              <a:buFont typeface="Noto Sans Symbols"/>
              <a:buChar char="❖"/>
            </a:pPr>
            <a:r>
              <a:rPr b="1" i="1" lang="en-US" sz="1700" u="none" cap="none" strike="noStrike">
                <a:solidFill>
                  <a:schemeClr val="accent2"/>
                </a:solidFill>
                <a:latin typeface="Montserrat"/>
                <a:ea typeface="Montserrat"/>
                <a:cs typeface="Montserrat"/>
                <a:sym typeface="Montserrat"/>
              </a:rPr>
              <a:t>How do natural processes as well as extreme events such as droughts, heat waves, and flooding affect atmospheric CO2, CH4, and their growth rates?</a:t>
            </a:r>
            <a:endParaRPr/>
          </a:p>
        </p:txBody>
      </p:sp>
      <p:sp>
        <p:nvSpPr>
          <p:cNvPr id="79" name="Google Shape;79;p3"/>
          <p:cNvSpPr txBox="1"/>
          <p:nvPr/>
        </p:nvSpPr>
        <p:spPr>
          <a:xfrm>
            <a:off x="0" y="234728"/>
            <a:ext cx="9499716"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600" u="none" cap="none" strike="noStrike">
                <a:solidFill>
                  <a:schemeClr val="lt1"/>
                </a:solidFill>
                <a:latin typeface="Arial"/>
                <a:ea typeface="Arial"/>
                <a:cs typeface="Arial"/>
                <a:sym typeface="Arial"/>
              </a:rPr>
              <a:t>Use Case 1: Regional to global emissions from global mappers</a:t>
            </a:r>
            <a:endParaRPr/>
          </a:p>
        </p:txBody>
      </p:sp>
      <p:pic>
        <p:nvPicPr>
          <p:cNvPr id="80" name="Google Shape;80;p3"/>
          <p:cNvPicPr preferRelativeResize="0"/>
          <p:nvPr/>
        </p:nvPicPr>
        <p:blipFill rotWithShape="1">
          <a:blip r:embed="rId3">
            <a:alphaModFix/>
          </a:blip>
          <a:srcRect b="17684" l="5166" r="2146" t="25104"/>
          <a:stretch/>
        </p:blipFill>
        <p:spPr>
          <a:xfrm>
            <a:off x="0" y="1065639"/>
            <a:ext cx="8407959" cy="34445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nvSpPr>
        <p:spPr>
          <a:xfrm>
            <a:off x="358698" y="161321"/>
            <a:ext cx="10000147"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Use Case 1 example: CEOS Support of Global Stock Take (ceos.org/gst) </a:t>
            </a:r>
            <a:endParaRPr/>
          </a:p>
          <a:p>
            <a:pPr indent="0" lvl="0" marL="0" marR="0" rtl="0" algn="l">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using data from Global Mappers (OCO-2 and GOSAT)</a:t>
            </a:r>
            <a:endParaRPr/>
          </a:p>
          <a:p>
            <a:pPr indent="0" lvl="0" marL="0" marR="0" rtl="0" algn="l">
              <a:lnSpc>
                <a:spcPct val="10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pic>
        <p:nvPicPr>
          <p:cNvPr id="86" name="Google Shape;86;p4"/>
          <p:cNvPicPr preferRelativeResize="0"/>
          <p:nvPr/>
        </p:nvPicPr>
        <p:blipFill rotWithShape="1">
          <a:blip r:embed="rId3">
            <a:alphaModFix/>
          </a:blip>
          <a:srcRect b="0" l="0" r="0" t="0"/>
          <a:stretch/>
        </p:blipFill>
        <p:spPr>
          <a:xfrm>
            <a:off x="119393" y="1121840"/>
            <a:ext cx="5766885" cy="5176733"/>
          </a:xfrm>
          <a:prstGeom prst="rect">
            <a:avLst/>
          </a:prstGeom>
          <a:noFill/>
          <a:ln>
            <a:noFill/>
          </a:ln>
        </p:spPr>
      </p:pic>
      <p:pic>
        <p:nvPicPr>
          <p:cNvPr descr="A graph of different countries/regions&#10;&#10;Description automatically generated" id="87" name="Google Shape;87;p4"/>
          <p:cNvPicPr preferRelativeResize="0"/>
          <p:nvPr/>
        </p:nvPicPr>
        <p:blipFill rotWithShape="1">
          <a:blip r:embed="rId4">
            <a:alphaModFix/>
          </a:blip>
          <a:srcRect b="0" l="0" r="0" t="0"/>
          <a:stretch/>
        </p:blipFill>
        <p:spPr>
          <a:xfrm>
            <a:off x="5651774" y="1915469"/>
            <a:ext cx="6420833" cy="3180413"/>
          </a:xfrm>
          <a:prstGeom prst="rect">
            <a:avLst/>
          </a:prstGeom>
          <a:noFill/>
          <a:ln>
            <a:noFill/>
          </a:ln>
        </p:spPr>
      </p:pic>
      <p:sp>
        <p:nvSpPr>
          <p:cNvPr id="88" name="Google Shape;88;p4"/>
          <p:cNvSpPr txBox="1"/>
          <p:nvPr/>
        </p:nvSpPr>
        <p:spPr>
          <a:xfrm>
            <a:off x="6610864" y="1300274"/>
            <a:ext cx="522690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rgbClr val="000000"/>
                </a:solidFill>
                <a:latin typeface="Arial"/>
                <a:ea typeface="Arial"/>
                <a:cs typeface="Arial"/>
                <a:sym typeface="Arial"/>
              </a:rPr>
              <a:t>Emissions by sector for Methane (2019)</a:t>
            </a:r>
            <a:endParaRPr/>
          </a:p>
        </p:txBody>
      </p:sp>
      <p:sp>
        <p:nvSpPr>
          <p:cNvPr id="89" name="Google Shape;89;p4"/>
          <p:cNvSpPr txBox="1"/>
          <p:nvPr/>
        </p:nvSpPr>
        <p:spPr>
          <a:xfrm>
            <a:off x="5886278" y="5557726"/>
            <a:ext cx="51112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Worden et al. (ACP 2021)</a:t>
            </a:r>
            <a:endParaRPr/>
          </a:p>
        </p:txBody>
      </p:sp>
      <p:sp>
        <p:nvSpPr>
          <p:cNvPr id="90" name="Google Shape;90;p4"/>
          <p:cNvSpPr txBox="1"/>
          <p:nvPr/>
        </p:nvSpPr>
        <p:spPr>
          <a:xfrm>
            <a:off x="247535" y="6144684"/>
            <a:ext cx="51112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Byrne et al. (ESSD 2022)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txBox="1"/>
          <p:nvPr/>
        </p:nvSpPr>
        <p:spPr>
          <a:xfrm>
            <a:off x="119393" y="130723"/>
            <a:ext cx="903696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Montserrat"/>
                <a:ea typeface="Montserrat"/>
                <a:cs typeface="Montserrat"/>
                <a:sym typeface="Montserrat"/>
              </a:rPr>
              <a:t>Use Case 1: What are primary uncertainties and how do they affect reporting of emissions</a:t>
            </a:r>
            <a:endParaRPr/>
          </a:p>
          <a:p>
            <a:pPr indent="0" lvl="0" marL="0" marR="0" rtl="0" algn="l">
              <a:lnSpc>
                <a:spcPct val="10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sp>
        <p:nvSpPr>
          <p:cNvPr id="96" name="Google Shape;96;p5"/>
          <p:cNvSpPr txBox="1"/>
          <p:nvPr/>
        </p:nvSpPr>
        <p:spPr>
          <a:xfrm>
            <a:off x="119393" y="2102327"/>
            <a:ext cx="11170508" cy="267765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Montserrat"/>
                <a:ea typeface="Montserrat"/>
                <a:cs typeface="Montserrat"/>
                <a:sym typeface="Montserrat"/>
              </a:rPr>
              <a:t>Null Space or smoothing  error: Global emissions estimates are underdetermined  as data from global mappers do not resolve  emissions 🡪 adjacent emissions estimates are highly correlated</a:t>
            </a:r>
            <a:endParaRPr/>
          </a:p>
          <a:p>
            <a:pPr indent="-190500" lvl="0" marL="342900" marR="0" rtl="0" algn="l">
              <a:lnSpc>
                <a:spcPct val="100000"/>
              </a:lnSpc>
              <a:spcBef>
                <a:spcPts val="0"/>
              </a:spcBef>
              <a:spcAft>
                <a:spcPts val="0"/>
              </a:spcAft>
              <a:buClr>
                <a:srgbClr val="000000"/>
              </a:buClr>
              <a:buSzPts val="2400"/>
              <a:buFont typeface="Noto Sans Symbols"/>
              <a:buNone/>
            </a:pPr>
            <a:r>
              <a:t/>
            </a:r>
            <a:endParaRPr b="1" i="0" sz="24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Montserrat"/>
                <a:ea typeface="Montserrat"/>
                <a:cs typeface="Montserrat"/>
                <a:sym typeface="Montserrat"/>
              </a:rPr>
              <a:t>Transport (CO</a:t>
            </a:r>
            <a:r>
              <a:rPr b="1" baseline="-25000" i="0" lang="en-US" sz="2400" u="none" cap="none" strike="noStrike">
                <a:solidFill>
                  <a:srgbClr val="000000"/>
                </a:solidFill>
                <a:latin typeface="Montserrat"/>
                <a:ea typeface="Montserrat"/>
                <a:cs typeface="Montserrat"/>
                <a:sym typeface="Montserrat"/>
              </a:rPr>
              <a:t>2</a:t>
            </a:r>
            <a:r>
              <a:rPr b="1" i="0" lang="en-US" sz="2400" u="none" cap="none" strike="noStrike">
                <a:solidFill>
                  <a:srgbClr val="000000"/>
                </a:solidFill>
                <a:latin typeface="Montserrat"/>
                <a:ea typeface="Montserrat"/>
                <a:cs typeface="Montserrat"/>
                <a:sym typeface="Montserrat"/>
              </a:rPr>
              <a:t> and CH</a:t>
            </a:r>
            <a:r>
              <a:rPr b="1" baseline="-25000" i="0" lang="en-US" sz="2400" u="none" cap="none" strike="noStrike">
                <a:solidFill>
                  <a:srgbClr val="000000"/>
                </a:solidFill>
                <a:latin typeface="Montserrat"/>
                <a:ea typeface="Montserrat"/>
                <a:cs typeface="Montserrat"/>
                <a:sym typeface="Montserrat"/>
              </a:rPr>
              <a:t>4</a:t>
            </a:r>
            <a:r>
              <a:rPr b="1" i="0" lang="en-US" sz="2400" u="none" cap="none" strike="noStrike">
                <a:solidFill>
                  <a:srgbClr val="000000"/>
                </a:solidFill>
                <a:latin typeface="Montserrat"/>
                <a:ea typeface="Montserrat"/>
                <a:cs typeface="Montserrat"/>
                <a:sym typeface="Montserrat"/>
              </a:rPr>
              <a:t>) and Chemistry (for CH</a:t>
            </a:r>
            <a:r>
              <a:rPr b="1" baseline="-25000" i="0" lang="en-US" sz="2400" u="none" cap="none" strike="noStrike">
                <a:solidFill>
                  <a:srgbClr val="000000"/>
                </a:solidFill>
                <a:latin typeface="Montserrat"/>
                <a:ea typeface="Montserrat"/>
                <a:cs typeface="Montserrat"/>
                <a:sym typeface="Montserrat"/>
              </a:rPr>
              <a:t>4</a:t>
            </a:r>
            <a:r>
              <a:rPr b="1" i="0" lang="en-US" sz="2400" u="none" cap="none" strike="noStrike">
                <a:solidFill>
                  <a:srgbClr val="000000"/>
                </a:solidFill>
                <a:latin typeface="Montserrat"/>
                <a:ea typeface="Montserrat"/>
                <a:cs typeface="Montserrat"/>
                <a:sym typeface="Montserrat"/>
              </a:rPr>
              <a:t>)</a:t>
            </a:r>
            <a:endParaRPr/>
          </a:p>
          <a:p>
            <a:pPr indent="-190500" lvl="0" marL="342900" marR="0" rtl="0" algn="l">
              <a:lnSpc>
                <a:spcPct val="100000"/>
              </a:lnSpc>
              <a:spcBef>
                <a:spcPts val="0"/>
              </a:spcBef>
              <a:spcAft>
                <a:spcPts val="0"/>
              </a:spcAft>
              <a:buClr>
                <a:srgbClr val="000000"/>
              </a:buClr>
              <a:buSzPts val="2400"/>
              <a:buFont typeface="Noto Sans Symbols"/>
              <a:buNone/>
            </a:pPr>
            <a:r>
              <a:t/>
            </a:r>
            <a:endParaRPr b="1" i="0" sz="24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Montserrat"/>
                <a:ea typeface="Montserrat"/>
                <a:cs typeface="Montserrat"/>
                <a:sym typeface="Montserrat"/>
              </a:rPr>
              <a:t>Spectral albedo knowledge lead to biases in observations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nvSpPr>
        <p:spPr>
          <a:xfrm>
            <a:off x="119393" y="130723"/>
            <a:ext cx="9036964" cy="800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Montserrat"/>
                <a:ea typeface="Montserrat"/>
                <a:cs typeface="Montserrat"/>
                <a:sym typeface="Montserrat"/>
              </a:rPr>
              <a:t>Use Case 1: Other factors affecting reporting of emissions</a:t>
            </a:r>
            <a:endParaRPr/>
          </a:p>
          <a:p>
            <a:pPr indent="0" lvl="0" marL="0" marR="0" rtl="0" algn="l">
              <a:lnSpc>
                <a:spcPct val="10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sp>
        <p:nvSpPr>
          <p:cNvPr id="102" name="Google Shape;102;p6"/>
          <p:cNvSpPr txBox="1"/>
          <p:nvPr/>
        </p:nvSpPr>
        <p:spPr>
          <a:xfrm>
            <a:off x="3299254" y="3744097"/>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6"/>
          <p:cNvSpPr txBox="1"/>
          <p:nvPr/>
        </p:nvSpPr>
        <p:spPr>
          <a:xfrm>
            <a:off x="382983" y="1543494"/>
            <a:ext cx="11081951" cy="440120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Noto Sans Symbols"/>
              <a:buChar char="❖"/>
            </a:pPr>
            <a:r>
              <a:rPr b="1" i="0" lang="en-US" sz="2000" u="none" cap="none" strike="noStrike">
                <a:solidFill>
                  <a:schemeClr val="dk1"/>
                </a:solidFill>
                <a:latin typeface="Montserrat"/>
                <a:ea typeface="Montserrat"/>
                <a:cs typeface="Montserrat"/>
                <a:sym typeface="Montserrat"/>
              </a:rPr>
              <a:t>Complex, computationally expensive problem means that different centers / groups are reporting emissions on different spatio-temporal grids 🡪 will affect end-user adoption</a:t>
            </a:r>
            <a:endParaRPr/>
          </a:p>
          <a:p>
            <a:pPr indent="-215900" lvl="0" marL="342900" marR="0" rtl="0" algn="l">
              <a:lnSpc>
                <a:spcPct val="100000"/>
              </a:lnSpc>
              <a:spcBef>
                <a:spcPts val="0"/>
              </a:spcBef>
              <a:spcAft>
                <a:spcPts val="0"/>
              </a:spcAft>
              <a:buClr>
                <a:srgbClr val="000000"/>
              </a:buClr>
              <a:buSzPts val="2000"/>
              <a:buFont typeface="Noto Sans Symbols"/>
              <a:buNone/>
            </a:pPr>
            <a:r>
              <a:t/>
            </a:r>
            <a:endParaRPr b="1" i="0" sz="20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i="0" sz="2000" u="none" cap="none" strike="noStrike">
              <a:solidFill>
                <a:schemeClr val="dk1"/>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1" i="0" lang="en-US" sz="2000" u="none" cap="none" strike="noStrike">
                <a:solidFill>
                  <a:schemeClr val="dk1"/>
                </a:solidFill>
                <a:latin typeface="Montserrat"/>
                <a:ea typeface="Montserrat"/>
                <a:cs typeface="Montserrat"/>
                <a:sym typeface="Montserrat"/>
              </a:rPr>
              <a:t>Different users will need different products describing emissions and uncertainty</a:t>
            </a:r>
            <a:endParaRPr/>
          </a:p>
          <a:p>
            <a:pPr indent="-215900" lvl="4" marL="342900" marR="0" rtl="0" algn="l">
              <a:lnSpc>
                <a:spcPct val="100000"/>
              </a:lnSpc>
              <a:spcBef>
                <a:spcPts val="0"/>
              </a:spcBef>
              <a:spcAft>
                <a:spcPts val="0"/>
              </a:spcAft>
              <a:buClr>
                <a:srgbClr val="000000"/>
              </a:buClr>
              <a:buSzPts val="2000"/>
              <a:buFont typeface="Noto Sans Symbols"/>
              <a:buNone/>
            </a:pPr>
            <a:r>
              <a:t/>
            </a:r>
            <a:endParaRPr b="1" i="0" sz="2000" u="none" cap="none" strike="noStrike">
              <a:solidFill>
                <a:schemeClr val="dk1"/>
              </a:solidFill>
              <a:latin typeface="Montserrat"/>
              <a:ea typeface="Montserrat"/>
              <a:cs typeface="Montserrat"/>
              <a:sym typeface="Montserrat"/>
            </a:endParaRPr>
          </a:p>
          <a:p>
            <a:pPr indent="0" lvl="8" marL="0" marR="0" rtl="0" algn="l">
              <a:lnSpc>
                <a:spcPct val="100000"/>
              </a:lnSpc>
              <a:spcBef>
                <a:spcPts val="0"/>
              </a:spcBef>
              <a:spcAft>
                <a:spcPts val="0"/>
              </a:spcAft>
              <a:buNone/>
            </a:pPr>
            <a:r>
              <a:rPr b="1" i="1" lang="en-US" sz="2000" u="none" cap="none" strike="noStrike">
                <a:solidFill>
                  <a:schemeClr val="accent2"/>
                </a:solidFill>
                <a:latin typeface="Montserrat"/>
                <a:ea typeface="Montserrat"/>
                <a:cs typeface="Montserrat"/>
                <a:sym typeface="Montserrat"/>
              </a:rPr>
              <a:t>Science user gets full range of error attribution + ancillary data describing goodness of fit and confidence (e.g. chi2, dofs, albedo)</a:t>
            </a:r>
            <a:endParaRPr/>
          </a:p>
          <a:p>
            <a:pPr indent="0" lvl="8" marL="0" marR="0" rtl="0" algn="l">
              <a:lnSpc>
                <a:spcPct val="100000"/>
              </a:lnSpc>
              <a:spcBef>
                <a:spcPts val="0"/>
              </a:spcBef>
              <a:spcAft>
                <a:spcPts val="0"/>
              </a:spcAft>
              <a:buNone/>
            </a:pPr>
            <a:r>
              <a:t/>
            </a:r>
            <a:endParaRPr b="1" i="1" sz="2000" u="none" cap="none" strike="noStrike">
              <a:solidFill>
                <a:schemeClr val="accent2"/>
              </a:solidFill>
              <a:latin typeface="Montserrat"/>
              <a:ea typeface="Montserrat"/>
              <a:cs typeface="Montserrat"/>
              <a:sym typeface="Montserrat"/>
            </a:endParaRPr>
          </a:p>
          <a:p>
            <a:pPr indent="0" lvl="8" marL="0" marR="0" rtl="0" algn="l">
              <a:lnSpc>
                <a:spcPct val="100000"/>
              </a:lnSpc>
              <a:spcBef>
                <a:spcPts val="0"/>
              </a:spcBef>
              <a:spcAft>
                <a:spcPts val="0"/>
              </a:spcAft>
              <a:buNone/>
            </a:pPr>
            <a:r>
              <a:rPr b="1" i="1" lang="en-US" sz="2000" u="none" cap="none" strike="noStrike">
                <a:solidFill>
                  <a:schemeClr val="accent2"/>
                </a:solidFill>
                <a:latin typeface="Montserrat"/>
                <a:ea typeface="Montserrat"/>
                <a:cs typeface="Montserrat"/>
                <a:sym typeface="Montserrat"/>
              </a:rPr>
              <a:t>Policy/finance might just get emissions plus uncertainty and confidence level</a:t>
            </a:r>
            <a:endParaRPr/>
          </a:p>
          <a:p>
            <a:pPr indent="-215900" lvl="0" marL="342900" marR="0" rtl="0" algn="l">
              <a:lnSpc>
                <a:spcPct val="100000"/>
              </a:lnSpc>
              <a:spcBef>
                <a:spcPts val="0"/>
              </a:spcBef>
              <a:spcAft>
                <a:spcPts val="0"/>
              </a:spcAft>
              <a:buClr>
                <a:srgbClr val="000000"/>
              </a:buClr>
              <a:buSzPts val="2000"/>
              <a:buFont typeface="Noto Sans Symbols"/>
              <a:buNone/>
            </a:pPr>
            <a:r>
              <a:t/>
            </a:r>
            <a:endParaRPr b="1" i="1" sz="2000" u="none" cap="none" strike="noStrike">
              <a:solidFill>
                <a:schemeClr val="accent2"/>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i="0" sz="2000" u="none" cap="none" strike="noStrike">
              <a:solidFill>
                <a:schemeClr val="accent3"/>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txBox="1"/>
          <p:nvPr/>
        </p:nvSpPr>
        <p:spPr>
          <a:xfrm>
            <a:off x="0" y="4531970"/>
            <a:ext cx="12192000" cy="205436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en-US" sz="1700" u="none" cap="none" strike="noStrike">
                <a:solidFill>
                  <a:schemeClr val="accent3"/>
                </a:solidFill>
                <a:latin typeface="Montserrat"/>
                <a:ea typeface="Montserrat"/>
                <a:cs typeface="Montserrat"/>
                <a:sym typeface="Montserrat"/>
              </a:rPr>
              <a:t>Operations</a:t>
            </a:r>
            <a:r>
              <a:rPr b="1" i="1" lang="en-US" sz="1700" u="none" cap="none" strike="noStrike">
                <a:solidFill>
                  <a:schemeClr val="accent2"/>
                </a:solidFill>
                <a:latin typeface="Montserrat"/>
                <a:ea typeface="Montserrat"/>
                <a:cs typeface="Montserrat"/>
                <a:sym typeface="Montserrat"/>
              </a:rPr>
              <a:t>: Where are the leaks and can we fix them?(increased methane production, reduces pollution)</a:t>
            </a:r>
            <a:endParaRPr/>
          </a:p>
          <a:p>
            <a:pPr indent="0" lvl="0" marL="0" marR="0" rtl="0" algn="l">
              <a:lnSpc>
                <a:spcPct val="150000"/>
              </a:lnSpc>
              <a:spcBef>
                <a:spcPts val="0"/>
              </a:spcBef>
              <a:spcAft>
                <a:spcPts val="0"/>
              </a:spcAft>
              <a:buNone/>
            </a:pPr>
            <a:r>
              <a:rPr b="1" i="1" lang="en-US" sz="1700" u="none" cap="none" strike="noStrike">
                <a:solidFill>
                  <a:schemeClr val="accent3"/>
                </a:solidFill>
                <a:latin typeface="Montserrat"/>
                <a:ea typeface="Montserrat"/>
                <a:cs typeface="Montserrat"/>
                <a:sym typeface="Montserrat"/>
              </a:rPr>
              <a:t>Science</a:t>
            </a:r>
            <a:r>
              <a:rPr b="1" i="1" lang="en-US" sz="1700" u="none" cap="none" strike="noStrike">
                <a:solidFill>
                  <a:schemeClr val="accent2"/>
                </a:solidFill>
                <a:latin typeface="Montserrat"/>
                <a:ea typeface="Montserrat"/>
                <a:cs typeface="Montserrat"/>
                <a:sym typeface="Montserrat"/>
              </a:rPr>
              <a:t>: What is the role of high emitters (~&gt;100 kg/hr for methane) on the CH</a:t>
            </a:r>
            <a:r>
              <a:rPr b="1" baseline="-25000" i="1" lang="en-US" sz="1700" u="none" cap="none" strike="noStrike">
                <a:solidFill>
                  <a:schemeClr val="accent2"/>
                </a:solidFill>
                <a:latin typeface="Montserrat"/>
                <a:ea typeface="Montserrat"/>
                <a:cs typeface="Montserrat"/>
                <a:sym typeface="Montserrat"/>
              </a:rPr>
              <a:t>4</a:t>
            </a:r>
            <a:r>
              <a:rPr b="1" i="1" lang="en-US" sz="1700" u="none" cap="none" strike="noStrike">
                <a:solidFill>
                  <a:schemeClr val="accent2"/>
                </a:solidFill>
                <a:latin typeface="Montserrat"/>
                <a:ea typeface="Montserrat"/>
                <a:cs typeface="Montserrat"/>
                <a:sym typeface="Montserrat"/>
              </a:rPr>
              <a:t> and CO</a:t>
            </a:r>
            <a:r>
              <a:rPr b="1" baseline="-25000" i="1" lang="en-US" sz="1700" u="none" cap="none" strike="noStrike">
                <a:solidFill>
                  <a:schemeClr val="accent2"/>
                </a:solidFill>
                <a:latin typeface="Montserrat"/>
                <a:ea typeface="Montserrat"/>
                <a:cs typeface="Montserrat"/>
                <a:sym typeface="Montserrat"/>
              </a:rPr>
              <a:t>2</a:t>
            </a:r>
            <a:r>
              <a:rPr b="1" i="1" lang="en-US" sz="1700" u="none" cap="none" strike="noStrike">
                <a:solidFill>
                  <a:schemeClr val="accent2"/>
                </a:solidFill>
                <a:latin typeface="Montserrat"/>
                <a:ea typeface="Montserrat"/>
                <a:cs typeface="Montserrat"/>
                <a:sym typeface="Montserrat"/>
              </a:rPr>
              <a:t> budgets ?</a:t>
            </a:r>
            <a:endParaRPr/>
          </a:p>
          <a:p>
            <a:pPr indent="0" lvl="0" marL="0" marR="0" rtl="0" algn="l">
              <a:lnSpc>
                <a:spcPct val="150000"/>
              </a:lnSpc>
              <a:spcBef>
                <a:spcPts val="0"/>
              </a:spcBef>
              <a:spcAft>
                <a:spcPts val="0"/>
              </a:spcAft>
              <a:buNone/>
            </a:pPr>
            <a:r>
              <a:rPr b="1" i="1" lang="en-US" sz="1700" u="none" cap="none" strike="noStrike">
                <a:solidFill>
                  <a:schemeClr val="accent3"/>
                </a:solidFill>
                <a:latin typeface="Montserrat"/>
                <a:ea typeface="Montserrat"/>
                <a:cs typeface="Montserrat"/>
                <a:sym typeface="Montserrat"/>
              </a:rPr>
              <a:t>Policy</a:t>
            </a:r>
            <a:r>
              <a:rPr b="1" i="1" lang="en-US" sz="1700" u="none" cap="none" strike="noStrike">
                <a:solidFill>
                  <a:schemeClr val="accent2"/>
                </a:solidFill>
                <a:latin typeface="Montserrat"/>
                <a:ea typeface="Montserrat"/>
                <a:cs typeface="Montserrat"/>
                <a:sym typeface="Montserrat"/>
              </a:rPr>
              <a:t>: Prioritize which emissions to remediate for climate action</a:t>
            </a:r>
            <a:endParaRPr/>
          </a:p>
          <a:p>
            <a:pPr indent="0" lvl="0" marL="0" marR="0" rtl="0" algn="l">
              <a:lnSpc>
                <a:spcPct val="150000"/>
              </a:lnSpc>
              <a:spcBef>
                <a:spcPts val="0"/>
              </a:spcBef>
              <a:spcAft>
                <a:spcPts val="0"/>
              </a:spcAft>
              <a:buNone/>
            </a:pPr>
            <a:r>
              <a:rPr b="1" i="1" lang="en-US" sz="1700" u="none" cap="none" strike="noStrike">
                <a:solidFill>
                  <a:schemeClr val="accent3"/>
                </a:solidFill>
                <a:latin typeface="Montserrat"/>
                <a:ea typeface="Montserrat"/>
                <a:cs typeface="Montserrat"/>
                <a:sym typeface="Montserrat"/>
              </a:rPr>
              <a:t>Finance</a:t>
            </a:r>
            <a:r>
              <a:rPr b="1" i="1" lang="en-US" sz="1700" u="none" cap="none" strike="noStrike">
                <a:solidFill>
                  <a:schemeClr val="accent2"/>
                </a:solidFill>
                <a:latin typeface="Montserrat"/>
                <a:ea typeface="Montserrat"/>
                <a:cs typeface="Montserrat"/>
                <a:sym typeface="Montserrat"/>
              </a:rPr>
              <a:t>: Evaluate a companies stated carbon footprint and its remediation approach (empirical data needed for carbon markets)</a:t>
            </a:r>
            <a:endParaRPr/>
          </a:p>
        </p:txBody>
      </p:sp>
      <p:sp>
        <p:nvSpPr>
          <p:cNvPr id="109" name="Google Shape;109;p7"/>
          <p:cNvSpPr txBox="1"/>
          <p:nvPr/>
        </p:nvSpPr>
        <p:spPr>
          <a:xfrm>
            <a:off x="0" y="234728"/>
            <a:ext cx="9074920"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600" u="none" cap="none" strike="noStrike">
                <a:solidFill>
                  <a:schemeClr val="lt1"/>
                </a:solidFill>
                <a:latin typeface="Arial"/>
                <a:ea typeface="Arial"/>
                <a:cs typeface="Arial"/>
                <a:sym typeface="Arial"/>
              </a:rPr>
              <a:t>Use Case 2: Facility scale emissions from “plume mappers”</a:t>
            </a:r>
            <a:endParaRPr/>
          </a:p>
        </p:txBody>
      </p:sp>
      <p:pic>
        <p:nvPicPr>
          <p:cNvPr id="110" name="Google Shape;110;p7"/>
          <p:cNvPicPr preferRelativeResize="0"/>
          <p:nvPr/>
        </p:nvPicPr>
        <p:blipFill rotWithShape="1">
          <a:blip r:embed="rId3">
            <a:alphaModFix/>
          </a:blip>
          <a:srcRect b="11393" l="74" r="4199" t="20832"/>
          <a:stretch/>
        </p:blipFill>
        <p:spPr>
          <a:xfrm>
            <a:off x="0" y="1101578"/>
            <a:ext cx="7043351" cy="3430392"/>
          </a:xfrm>
          <a:prstGeom prst="rect">
            <a:avLst/>
          </a:prstGeom>
          <a:noFill/>
          <a:ln>
            <a:noFill/>
          </a:ln>
        </p:spPr>
      </p:pic>
      <p:sp>
        <p:nvSpPr>
          <p:cNvPr id="111" name="Google Shape;111;p7"/>
          <p:cNvSpPr txBox="1"/>
          <p:nvPr/>
        </p:nvSpPr>
        <p:spPr>
          <a:xfrm>
            <a:off x="7043351" y="1462557"/>
            <a:ext cx="5148649" cy="27084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Arial"/>
                <a:ea typeface="Arial"/>
                <a:cs typeface="Arial"/>
                <a:sym typeface="Arial"/>
              </a:rPr>
              <a:t>10 of these 15 missions are from New Space!</a:t>
            </a:r>
            <a:endParaRPr/>
          </a:p>
          <a:p>
            <a:pPr indent="0" lvl="0" marL="0" marR="0" rtl="0" algn="l">
              <a:lnSpc>
                <a:spcPct val="10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700" u="none" cap="none" strike="noStrike">
                <a:solidFill>
                  <a:srgbClr val="000000"/>
                </a:solidFill>
                <a:latin typeface="Arial"/>
                <a:ea typeface="Arial"/>
                <a:cs typeface="Arial"/>
                <a:sym typeface="Arial"/>
              </a:rPr>
              <a:t>Intellectual Property concerns play a role in transparency of data provenance and processing </a:t>
            </a:r>
            <a:endParaRPr/>
          </a:p>
          <a:p>
            <a:pPr indent="0" lvl="0" marL="0" marR="0" rtl="0" algn="l">
              <a:lnSpc>
                <a:spcPct val="100000"/>
              </a:lnSpc>
              <a:spcBef>
                <a:spcPts val="0"/>
              </a:spcBef>
              <a:spcAft>
                <a:spcPts val="0"/>
              </a:spcAft>
              <a:buNone/>
            </a:pPr>
            <a:r>
              <a:rPr b="1" i="1" lang="en-US" sz="1700" u="none" cap="none" strike="noStrike">
                <a:solidFill>
                  <a:srgbClr val="000000"/>
                </a:solidFill>
                <a:latin typeface="Arial"/>
                <a:ea typeface="Arial"/>
                <a:cs typeface="Arial"/>
                <a:sym typeface="Arial"/>
              </a:rPr>
              <a:t>(more on this in subsequent slides)</a:t>
            </a:r>
            <a:endParaRPr/>
          </a:p>
          <a:p>
            <a:pPr indent="0" lvl="0" marL="0" marR="0" rtl="0" algn="l">
              <a:lnSpc>
                <a:spcPct val="100000"/>
              </a:lnSpc>
              <a:spcBef>
                <a:spcPts val="0"/>
              </a:spcBef>
              <a:spcAft>
                <a:spcPts val="0"/>
              </a:spcAft>
              <a:buNone/>
            </a:pPr>
            <a:r>
              <a:t/>
            </a:r>
            <a:endParaRPr b="1" i="1"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700" u="none" cap="none" strike="noStrike">
                <a:solidFill>
                  <a:srgbClr val="000000"/>
                </a:solidFill>
                <a:latin typeface="Arial"/>
                <a:ea typeface="Arial"/>
                <a:cs typeface="Arial"/>
                <a:sym typeface="Arial"/>
              </a:rPr>
              <a:t>Pre-2023 constellation has measured </a:t>
            </a:r>
            <a:r>
              <a:rPr b="1" i="1" lang="en-US" sz="1700" u="none" cap="none" strike="noStrike">
                <a:solidFill>
                  <a:schemeClr val="accent3"/>
                </a:solidFill>
                <a:latin typeface="Arial"/>
                <a:ea typeface="Arial"/>
                <a:cs typeface="Arial"/>
                <a:sym typeface="Arial"/>
              </a:rPr>
              <a:t>~7</a:t>
            </a:r>
            <a:r>
              <a:rPr b="1" i="1" lang="en-US" sz="1700" u="none" cap="none" strike="noStrike">
                <a:solidFill>
                  <a:srgbClr val="000000"/>
                </a:solidFill>
                <a:latin typeface="Arial"/>
                <a:ea typeface="Arial"/>
                <a:cs typeface="Arial"/>
                <a:sym typeface="Arial"/>
              </a:rPr>
              <a:t> </a:t>
            </a:r>
            <a:r>
              <a:rPr b="1" i="1" lang="en-US" sz="1700" u="none" cap="none" strike="noStrike">
                <a:solidFill>
                  <a:schemeClr val="accent3"/>
                </a:solidFill>
                <a:latin typeface="Arial"/>
                <a:ea typeface="Arial"/>
                <a:cs typeface="Arial"/>
                <a:sym typeface="Arial"/>
              </a:rPr>
              <a:t>Tg/yr</a:t>
            </a:r>
            <a:r>
              <a:rPr b="0" i="1" lang="en-US" sz="1700" u="none" cap="none" strike="noStrike">
                <a:solidFill>
                  <a:schemeClr val="accent3"/>
                </a:solidFill>
                <a:latin typeface="Arial"/>
                <a:ea typeface="Arial"/>
                <a:cs typeface="Arial"/>
                <a:sym typeface="Arial"/>
              </a:rPr>
              <a:t> </a:t>
            </a:r>
            <a:r>
              <a:rPr b="0" i="1" lang="en-US" sz="1700" u="none" cap="none" strike="noStrike">
                <a:solidFill>
                  <a:srgbClr val="000000"/>
                </a:solidFill>
                <a:latin typeface="Arial"/>
                <a:ea typeface="Arial"/>
                <a:cs typeface="Arial"/>
                <a:sym typeface="Arial"/>
              </a:rPr>
              <a:t>of methane relative to </a:t>
            </a:r>
            <a:r>
              <a:rPr b="1" i="1" lang="en-US" sz="1700" u="none" cap="none" strike="noStrike">
                <a:solidFill>
                  <a:schemeClr val="accent3"/>
                </a:solidFill>
                <a:latin typeface="Arial"/>
                <a:ea typeface="Arial"/>
                <a:cs typeface="Arial"/>
                <a:sym typeface="Arial"/>
              </a:rPr>
              <a:t>~120 Tg/yr</a:t>
            </a:r>
            <a:r>
              <a:rPr b="1" i="1" lang="en-US" sz="1700" u="none" cap="none" strike="noStrike">
                <a:solidFill>
                  <a:srgbClr val="000000"/>
                </a:solidFill>
                <a:latin typeface="Arial"/>
                <a:ea typeface="Arial"/>
                <a:cs typeface="Arial"/>
                <a:sym typeface="Arial"/>
              </a:rPr>
              <a:t> </a:t>
            </a:r>
            <a:r>
              <a:rPr b="0" i="1" lang="en-US" sz="1700" u="none" cap="none" strike="noStrike">
                <a:solidFill>
                  <a:srgbClr val="000000"/>
                </a:solidFill>
                <a:latin typeface="Arial"/>
                <a:ea typeface="Arial"/>
                <a:cs typeface="Arial"/>
                <a:sym typeface="Arial"/>
              </a:rPr>
              <a:t>fossil and waste budget --&gt; Unclear  how additional measurements increase sampling of methane emissions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nvSpPr>
        <p:spPr>
          <a:xfrm>
            <a:off x="0" y="234728"/>
            <a:ext cx="9074920"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600" u="none" cap="none" strike="noStrike">
                <a:solidFill>
                  <a:schemeClr val="lt1"/>
                </a:solidFill>
                <a:latin typeface="Arial"/>
                <a:ea typeface="Arial"/>
                <a:cs typeface="Arial"/>
                <a:sym typeface="Arial"/>
              </a:rPr>
              <a:t>Use Case 2: Facility scale emissions from “plume mappers”</a:t>
            </a:r>
            <a:endParaRPr/>
          </a:p>
        </p:txBody>
      </p:sp>
      <p:pic>
        <p:nvPicPr>
          <p:cNvPr descr="A map of a large area with a map of a large area&#10;&#10;Description automatically generated with medium confidence" id="117" name="Google Shape;117;p8"/>
          <p:cNvPicPr preferRelativeResize="0"/>
          <p:nvPr/>
        </p:nvPicPr>
        <p:blipFill rotWithShape="1">
          <a:blip r:embed="rId3">
            <a:alphaModFix/>
          </a:blip>
          <a:srcRect b="0" l="0" r="0" t="0"/>
          <a:stretch/>
        </p:blipFill>
        <p:spPr>
          <a:xfrm>
            <a:off x="498733" y="1265195"/>
            <a:ext cx="4443970" cy="3794387"/>
          </a:xfrm>
          <a:prstGeom prst="rect">
            <a:avLst/>
          </a:prstGeom>
          <a:noFill/>
          <a:ln>
            <a:noFill/>
          </a:ln>
        </p:spPr>
      </p:pic>
      <p:sp>
        <p:nvSpPr>
          <p:cNvPr id="118" name="Google Shape;118;p8"/>
          <p:cNvSpPr txBox="1"/>
          <p:nvPr/>
        </p:nvSpPr>
        <p:spPr>
          <a:xfrm>
            <a:off x="0" y="5176847"/>
            <a:ext cx="5630561"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EMIT can resolve CH</a:t>
            </a:r>
            <a:r>
              <a:rPr b="0" baseline="-25000" i="0" lang="en-US" sz="2000" u="none" cap="none" strike="noStrike">
                <a:solidFill>
                  <a:srgbClr val="000000"/>
                </a:solidFill>
                <a:latin typeface="Montserrat"/>
                <a:ea typeface="Montserrat"/>
                <a:cs typeface="Montserrat"/>
                <a:sym typeface="Montserrat"/>
              </a:rPr>
              <a:t>4</a:t>
            </a:r>
            <a:r>
              <a:rPr b="0" i="0" lang="en-US" sz="2000" u="none" cap="none" strike="noStrike">
                <a:solidFill>
                  <a:srgbClr val="000000"/>
                </a:solidFill>
                <a:latin typeface="Montserrat"/>
                <a:ea typeface="Montserrat"/>
                <a:cs typeface="Montserrat"/>
                <a:sym typeface="Montserrat"/>
              </a:rPr>
              <a:t> and CO</a:t>
            </a:r>
            <a:r>
              <a:rPr b="0" baseline="-25000" i="0" lang="en-US" sz="2000" u="none" cap="none" strike="noStrike">
                <a:solidFill>
                  <a:srgbClr val="000000"/>
                </a:solidFill>
                <a:latin typeface="Montserrat"/>
                <a:ea typeface="Montserrat"/>
                <a:cs typeface="Montserrat"/>
                <a:sym typeface="Montserrat"/>
              </a:rPr>
              <a:t>2</a:t>
            </a:r>
            <a:r>
              <a:rPr b="0" i="0" lang="en-US" sz="2000" u="none" cap="none" strike="noStrike">
                <a:solidFill>
                  <a:srgbClr val="000000"/>
                </a:solidFill>
                <a:latin typeface="Montserrat"/>
                <a:ea typeface="Montserrat"/>
                <a:cs typeface="Montserrat"/>
                <a:sym typeface="Montserrat"/>
              </a:rPr>
              <a:t> plumes from multiple sources in Riyadh</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(Thorpe et al. Accepted)</a:t>
            </a:r>
            <a:endParaRPr/>
          </a:p>
        </p:txBody>
      </p:sp>
      <p:pic>
        <p:nvPicPr>
          <p:cNvPr id="119" name="Google Shape;119;p8"/>
          <p:cNvPicPr preferRelativeResize="0"/>
          <p:nvPr/>
        </p:nvPicPr>
        <p:blipFill rotWithShape="1">
          <a:blip r:embed="rId4">
            <a:alphaModFix/>
          </a:blip>
          <a:srcRect b="0" l="0" r="0" t="0"/>
          <a:stretch/>
        </p:blipFill>
        <p:spPr>
          <a:xfrm>
            <a:off x="5630561" y="1265195"/>
            <a:ext cx="5775307" cy="3248610"/>
          </a:xfrm>
          <a:prstGeom prst="rect">
            <a:avLst/>
          </a:prstGeom>
          <a:noFill/>
          <a:ln>
            <a:noFill/>
          </a:ln>
        </p:spPr>
      </p:pic>
      <p:sp>
        <p:nvSpPr>
          <p:cNvPr id="120" name="Google Shape;120;p8"/>
          <p:cNvSpPr txBox="1"/>
          <p:nvPr/>
        </p:nvSpPr>
        <p:spPr>
          <a:xfrm>
            <a:off x="5519572" y="4829116"/>
            <a:ext cx="639418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Montserrat"/>
                <a:ea typeface="Montserrat"/>
                <a:cs typeface="Montserrat"/>
                <a:sym typeface="Montserrat"/>
              </a:rPr>
              <a:t>Use of plume-mappers with wide-field mappers such as TROPOMI (“tip and Q”)can prioritize where to observe and remediate emissions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Montserrat"/>
              <a:ea typeface="Montserrat"/>
              <a:cs typeface="Montserrat"/>
              <a:sym typeface="Montserrat"/>
            </a:endParaRPr>
          </a:p>
        </p:txBody>
      </p:sp>
      <p:sp>
        <p:nvSpPr>
          <p:cNvPr id="121" name="Google Shape;121;p8"/>
          <p:cNvSpPr/>
          <p:nvPr/>
        </p:nvSpPr>
        <p:spPr>
          <a:xfrm>
            <a:off x="9074920" y="2916195"/>
            <a:ext cx="266788" cy="151730"/>
          </a:xfrm>
          <a:prstGeom prst="ellipse">
            <a:avLst/>
          </a:prstGeom>
          <a:solidFill>
            <a:schemeClr val="accent1"/>
          </a:solidFill>
          <a:ln cap="flat" cmpd="sng" w="25400">
            <a:solidFill>
              <a:srgbClr val="151C28"/>
            </a:solidFill>
            <a:prstDash val="solid"/>
            <a:round/>
            <a:headEnd len="sm" w="sm" type="none"/>
            <a:tailEnd len="sm" w="sm" type="none"/>
          </a:ln>
          <a:effectLst>
            <a:outerShdw blurRad="50800" rotWithShape="0" algn="ctr" dir="5400000" dist="508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txBox="1"/>
          <p:nvPr/>
        </p:nvSpPr>
        <p:spPr>
          <a:xfrm>
            <a:off x="119393" y="130723"/>
            <a:ext cx="903696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Montserrat"/>
                <a:ea typeface="Montserrat"/>
                <a:cs typeface="Montserrat"/>
                <a:sym typeface="Montserrat"/>
              </a:rPr>
              <a:t>Use Case 2: What are primary uncertainties and how do they affect reporting of emissions</a:t>
            </a:r>
            <a:endParaRPr/>
          </a:p>
          <a:p>
            <a:pPr indent="0" lvl="0" marL="0" marR="0" rtl="0" algn="l">
              <a:lnSpc>
                <a:spcPct val="10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sp>
        <p:nvSpPr>
          <p:cNvPr id="127" name="Google Shape;127;p9"/>
          <p:cNvSpPr txBox="1"/>
          <p:nvPr/>
        </p:nvSpPr>
        <p:spPr>
          <a:xfrm>
            <a:off x="1" y="1085785"/>
            <a:ext cx="12072606" cy="163121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AutoNum type="arabicParenR"/>
            </a:pPr>
            <a:r>
              <a:rPr b="0" i="0" lang="en-US" sz="2000" u="none" cap="none" strike="noStrike">
                <a:solidFill>
                  <a:srgbClr val="000000"/>
                </a:solidFill>
                <a:latin typeface="Montserrat"/>
                <a:ea typeface="Montserrat"/>
                <a:cs typeface="Montserrat"/>
                <a:sym typeface="Montserrat"/>
              </a:rPr>
              <a:t>Transport only (chemistry too long lived)</a:t>
            </a:r>
            <a:endParaRPr/>
          </a:p>
          <a:p>
            <a:pPr indent="-342900" lvl="0" marL="342900" marR="0" rtl="0" algn="l">
              <a:lnSpc>
                <a:spcPct val="100000"/>
              </a:lnSpc>
              <a:spcBef>
                <a:spcPts val="0"/>
              </a:spcBef>
              <a:spcAft>
                <a:spcPts val="0"/>
              </a:spcAft>
              <a:buClr>
                <a:srgbClr val="000000"/>
              </a:buClr>
              <a:buSzPts val="2000"/>
              <a:buFont typeface="Arial"/>
              <a:buAutoNum type="arabicParenR"/>
            </a:pPr>
            <a:r>
              <a:rPr b="0" i="0" lang="en-US" sz="2000" u="none" cap="none" strike="noStrike">
                <a:solidFill>
                  <a:srgbClr val="000000"/>
                </a:solidFill>
                <a:latin typeface="Montserrat"/>
                <a:ea typeface="Montserrat"/>
                <a:cs typeface="Montserrat"/>
                <a:sym typeface="Montserrat"/>
              </a:rPr>
              <a:t>Spectral albedo </a:t>
            </a:r>
            <a:endParaRPr/>
          </a:p>
          <a:p>
            <a:pPr indent="-342900" lvl="0" marL="342900" marR="0" rtl="0" algn="l">
              <a:lnSpc>
                <a:spcPct val="100000"/>
              </a:lnSpc>
              <a:spcBef>
                <a:spcPts val="0"/>
              </a:spcBef>
              <a:spcAft>
                <a:spcPts val="0"/>
              </a:spcAft>
              <a:buClr>
                <a:srgbClr val="000000"/>
              </a:buClr>
              <a:buSzPts val="2000"/>
              <a:buFont typeface="Arial"/>
              <a:buAutoNum type="arabicParenR"/>
            </a:pPr>
            <a:r>
              <a:rPr b="0" i="0" lang="en-US" sz="2000" u="none" cap="none" strike="noStrike">
                <a:solidFill>
                  <a:srgbClr val="000000"/>
                </a:solidFill>
                <a:latin typeface="Montserrat"/>
                <a:ea typeface="Montserrat"/>
                <a:cs typeface="Montserrat"/>
                <a:sym typeface="Montserrat"/>
              </a:rPr>
              <a:t>”Null Space or smoothing  error” this term now appears as a “detection limit”</a:t>
            </a:r>
            <a:endParaRPr/>
          </a:p>
          <a:p>
            <a:pPr indent="-342900" lvl="0" marL="342900" marR="0" rtl="0" algn="l">
              <a:lnSpc>
                <a:spcPct val="100000"/>
              </a:lnSpc>
              <a:spcBef>
                <a:spcPts val="0"/>
              </a:spcBef>
              <a:spcAft>
                <a:spcPts val="0"/>
              </a:spcAft>
              <a:buClr>
                <a:srgbClr val="000000"/>
              </a:buClr>
              <a:buSzPts val="2000"/>
              <a:buFont typeface="Arial"/>
              <a:buAutoNum type="arabicParenR"/>
            </a:pPr>
            <a:r>
              <a:rPr b="0" i="0" lang="en-US" sz="2000" u="none" cap="none" strike="noStrike">
                <a:solidFill>
                  <a:srgbClr val="000000"/>
                </a:solidFill>
                <a:latin typeface="Montserrat"/>
                <a:ea typeface="Montserrat"/>
                <a:cs typeface="Montserrat"/>
                <a:sym typeface="Montserrat"/>
              </a:rPr>
              <a:t>Human in the middle needed to evaluate location of plume and support processing of plume filling algorithm</a:t>
            </a:r>
            <a:endParaRPr/>
          </a:p>
        </p:txBody>
      </p:sp>
      <p:pic>
        <p:nvPicPr>
          <p:cNvPr id="128" name="Google Shape;128;p9"/>
          <p:cNvPicPr preferRelativeResize="0"/>
          <p:nvPr/>
        </p:nvPicPr>
        <p:blipFill rotWithShape="1">
          <a:blip r:embed="rId3">
            <a:alphaModFix/>
          </a:blip>
          <a:srcRect b="0" l="0" r="0" t="0"/>
          <a:stretch/>
        </p:blipFill>
        <p:spPr>
          <a:xfrm>
            <a:off x="684228" y="3203564"/>
            <a:ext cx="3349695" cy="2872170"/>
          </a:xfrm>
          <a:prstGeom prst="rect">
            <a:avLst/>
          </a:prstGeom>
          <a:noFill/>
          <a:ln>
            <a:noFill/>
          </a:ln>
        </p:spPr>
      </p:pic>
      <p:pic>
        <p:nvPicPr>
          <p:cNvPr id="129" name="Google Shape;129;p9"/>
          <p:cNvPicPr preferRelativeResize="0"/>
          <p:nvPr/>
        </p:nvPicPr>
        <p:blipFill rotWithShape="1">
          <a:blip r:embed="rId4">
            <a:alphaModFix/>
          </a:blip>
          <a:srcRect b="0" l="0" r="0" t="0"/>
          <a:stretch/>
        </p:blipFill>
        <p:spPr>
          <a:xfrm>
            <a:off x="4556923" y="3224120"/>
            <a:ext cx="3349695" cy="2867836"/>
          </a:xfrm>
          <a:prstGeom prst="rect">
            <a:avLst/>
          </a:prstGeom>
          <a:noFill/>
          <a:ln>
            <a:noFill/>
          </a:ln>
        </p:spPr>
      </p:pic>
      <p:sp>
        <p:nvSpPr>
          <p:cNvPr id="130" name="Google Shape;130;p9"/>
          <p:cNvSpPr txBox="1"/>
          <p:nvPr/>
        </p:nvSpPr>
        <p:spPr>
          <a:xfrm>
            <a:off x="884089" y="2796115"/>
            <a:ext cx="351857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EMIT estimated CH</a:t>
            </a:r>
            <a:r>
              <a:rPr b="0" baseline="-25000" i="0" lang="en-US" sz="1400" u="none" cap="none" strike="noStrike">
                <a:solidFill>
                  <a:srgbClr val="000000"/>
                </a:solidFill>
                <a:latin typeface="Arial"/>
                <a:ea typeface="Arial"/>
                <a:cs typeface="Arial"/>
                <a:sym typeface="Arial"/>
              </a:rPr>
              <a:t>4 </a:t>
            </a:r>
            <a:r>
              <a:rPr b="0" i="0" lang="en-US" sz="1400" u="none" cap="none" strike="noStrike">
                <a:solidFill>
                  <a:srgbClr val="000000"/>
                </a:solidFill>
                <a:latin typeface="Arial"/>
                <a:ea typeface="Arial"/>
                <a:cs typeface="Arial"/>
                <a:sym typeface="Arial"/>
              </a:rPr>
              <a:t>concentrations</a:t>
            </a:r>
            <a:endParaRPr/>
          </a:p>
        </p:txBody>
      </p:sp>
      <p:sp>
        <p:nvSpPr>
          <p:cNvPr id="131" name="Google Shape;131;p9"/>
          <p:cNvSpPr txBox="1"/>
          <p:nvPr/>
        </p:nvSpPr>
        <p:spPr>
          <a:xfrm>
            <a:off x="4253822" y="2717001"/>
            <a:ext cx="481115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EMIT estimated CH</a:t>
            </a:r>
            <a:r>
              <a:rPr b="0" baseline="-25000" i="0" lang="en-US" sz="1400" u="none" cap="none" strike="noStrike">
                <a:solidFill>
                  <a:srgbClr val="000000"/>
                </a:solidFill>
                <a:latin typeface="Arial"/>
                <a:ea typeface="Arial"/>
                <a:cs typeface="Arial"/>
                <a:sym typeface="Arial"/>
              </a:rPr>
              <a:t>4 </a:t>
            </a:r>
            <a:r>
              <a:rPr b="0" i="0" lang="en-US" sz="1400" u="none" cap="none" strike="noStrike">
                <a:solidFill>
                  <a:srgbClr val="000000"/>
                </a:solidFill>
                <a:latin typeface="Arial"/>
                <a:ea typeface="Arial"/>
                <a:cs typeface="Arial"/>
                <a:sym typeface="Arial"/>
              </a:rPr>
              <a:t>concentrations after processing</a:t>
            </a:r>
            <a:endParaRPr/>
          </a:p>
        </p:txBody>
      </p:sp>
      <p:sp>
        <p:nvSpPr>
          <p:cNvPr id="132" name="Google Shape;132;p9"/>
          <p:cNvSpPr txBox="1"/>
          <p:nvPr/>
        </p:nvSpPr>
        <p:spPr>
          <a:xfrm>
            <a:off x="8215870" y="3937795"/>
            <a:ext cx="3251200"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Variations in surface albedo project into estimated methane 🡪 this affects how plume is “filled” prior to using algorithm to relate plume shape and concentration to emissions.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 human in the loop for each scene means limited processing of data 🡪 Could use ML codes to reduce this burden and increase data rate</a:t>
            </a:r>
            <a:endParaRPr/>
          </a:p>
        </p:txBody>
      </p:sp>
      <p:sp>
        <p:nvSpPr>
          <p:cNvPr id="133" name="Google Shape;133;p9"/>
          <p:cNvSpPr/>
          <p:nvPr/>
        </p:nvSpPr>
        <p:spPr>
          <a:xfrm>
            <a:off x="6868911" y="5242813"/>
            <a:ext cx="1007893" cy="857955"/>
          </a:xfrm>
          <a:prstGeom prst="ellipse">
            <a:avLst/>
          </a:prstGeom>
          <a:solidFill>
            <a:schemeClr val="accent1">
              <a:alpha val="27843"/>
            </a:schemeClr>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 name="Google Shape;134;p9"/>
          <p:cNvSpPr/>
          <p:nvPr/>
        </p:nvSpPr>
        <p:spPr>
          <a:xfrm>
            <a:off x="2896983" y="5217779"/>
            <a:ext cx="1007893" cy="857955"/>
          </a:xfrm>
          <a:prstGeom prst="ellipse">
            <a:avLst/>
          </a:prstGeom>
          <a:solidFill>
            <a:schemeClr val="accent1">
              <a:alpha val="27843"/>
            </a:schemeClr>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 name="Google Shape;135;p9"/>
          <p:cNvSpPr/>
          <p:nvPr/>
        </p:nvSpPr>
        <p:spPr>
          <a:xfrm>
            <a:off x="3544711" y="4073262"/>
            <a:ext cx="489212" cy="611247"/>
          </a:xfrm>
          <a:prstGeom prst="ellipse">
            <a:avLst/>
          </a:prstGeom>
          <a:solidFill>
            <a:schemeClr val="accent1">
              <a:alpha val="27843"/>
            </a:schemeClr>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