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6"/>
  </p:notesMasterIdLst>
  <p:sldIdLst>
    <p:sldId id="256" r:id="rId2"/>
    <p:sldId id="262" r:id="rId3"/>
    <p:sldId id="257" r:id="rId4"/>
    <p:sldId id="258" r:id="rId5"/>
    <p:sldId id="260" r:id="rId6"/>
    <p:sldId id="263" r:id="rId7"/>
    <p:sldId id="322" r:id="rId8"/>
    <p:sldId id="326" r:id="rId9"/>
    <p:sldId id="325" r:id="rId10"/>
    <p:sldId id="309" r:id="rId11"/>
    <p:sldId id="259" r:id="rId12"/>
    <p:sldId id="327" r:id="rId13"/>
    <p:sldId id="328" r:id="rId14"/>
    <p:sldId id="261" r:id="rId15"/>
  </p:sldIdLst>
  <p:sldSz cx="12192000" cy="6858000"/>
  <p:notesSz cx="6858000" cy="9144000"/>
  <p:embeddedFontLst>
    <p:embeddedFont>
      <p:font typeface="Montserrat" pitchFamily="2" charset="77"/>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bby Ros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08"/>
    <p:restoredTop sz="95374"/>
  </p:normalViewPr>
  <p:slideViewPr>
    <p:cSldViewPr snapToGrid="0">
      <p:cViewPr varScale="1">
        <p:scale>
          <a:sx n="115" d="100"/>
          <a:sy n="115" d="100"/>
        </p:scale>
        <p:origin x="216" y="24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sjka Meijer" userId="4c464e55-2aef-498b-a56d-12bebce7c03a" providerId="ADAL" clId="{F08BB5D7-C6C3-6141-9648-BBAEA98C14D5}"/>
    <pc:docChg chg="modSld">
      <pc:chgData name="Yasjka Meijer" userId="4c464e55-2aef-498b-a56d-12bebce7c03a" providerId="ADAL" clId="{F08BB5D7-C6C3-6141-9648-BBAEA98C14D5}" dt="2023-10-18T12:25:27.090" v="90" actId="20577"/>
      <pc:docMkLst>
        <pc:docMk/>
      </pc:docMkLst>
      <pc:sldChg chg="modSp mod">
        <pc:chgData name="Yasjka Meijer" userId="4c464e55-2aef-498b-a56d-12bebce7c03a" providerId="ADAL" clId="{F08BB5D7-C6C3-6141-9648-BBAEA98C14D5}" dt="2023-10-14T18:48:26.569" v="14" actId="20577"/>
        <pc:sldMkLst>
          <pc:docMk/>
          <pc:sldMk cId="0" sldId="256"/>
        </pc:sldMkLst>
        <pc:spChg chg="mod">
          <ac:chgData name="Yasjka Meijer" userId="4c464e55-2aef-498b-a56d-12bebce7c03a" providerId="ADAL" clId="{F08BB5D7-C6C3-6141-9648-BBAEA98C14D5}" dt="2023-10-14T18:48:26.569" v="14" actId="20577"/>
          <ac:spMkLst>
            <pc:docMk/>
            <pc:sldMk cId="0" sldId="256"/>
            <ac:spMk id="67" creationId="{00000000-0000-0000-0000-000000000000}"/>
          </ac:spMkLst>
        </pc:spChg>
      </pc:sldChg>
      <pc:sldChg chg="modSp mod">
        <pc:chgData name="Yasjka Meijer" userId="4c464e55-2aef-498b-a56d-12bebce7c03a" providerId="ADAL" clId="{F08BB5D7-C6C3-6141-9648-BBAEA98C14D5}" dt="2023-10-16T08:05:26.806" v="81" actId="403"/>
        <pc:sldMkLst>
          <pc:docMk/>
          <pc:sldMk cId="0" sldId="257"/>
        </pc:sldMkLst>
        <pc:spChg chg="mod">
          <ac:chgData name="Yasjka Meijer" userId="4c464e55-2aef-498b-a56d-12bebce7c03a" providerId="ADAL" clId="{F08BB5D7-C6C3-6141-9648-BBAEA98C14D5}" dt="2023-10-16T08:05:26.806" v="81" actId="403"/>
          <ac:spMkLst>
            <pc:docMk/>
            <pc:sldMk cId="0" sldId="257"/>
            <ac:spMk id="72" creationId="{00000000-0000-0000-0000-000000000000}"/>
          </ac:spMkLst>
        </pc:spChg>
      </pc:sldChg>
      <pc:sldChg chg="modSp mod">
        <pc:chgData name="Yasjka Meijer" userId="4c464e55-2aef-498b-a56d-12bebce7c03a" providerId="ADAL" clId="{F08BB5D7-C6C3-6141-9648-BBAEA98C14D5}" dt="2023-10-14T16:47:04.265" v="6" actId="2711"/>
        <pc:sldMkLst>
          <pc:docMk/>
          <pc:sldMk cId="0" sldId="258"/>
        </pc:sldMkLst>
        <pc:spChg chg="mod">
          <ac:chgData name="Yasjka Meijer" userId="4c464e55-2aef-498b-a56d-12bebce7c03a" providerId="ADAL" clId="{F08BB5D7-C6C3-6141-9648-BBAEA98C14D5}" dt="2023-10-14T16:47:04.265" v="6" actId="2711"/>
          <ac:spMkLst>
            <pc:docMk/>
            <pc:sldMk cId="0" sldId="258"/>
            <ac:spMk id="79" creationId="{00000000-0000-0000-0000-000000000000}"/>
          </ac:spMkLst>
        </pc:spChg>
      </pc:sldChg>
      <pc:sldChg chg="modSp mod">
        <pc:chgData name="Yasjka Meijer" userId="4c464e55-2aef-498b-a56d-12bebce7c03a" providerId="ADAL" clId="{F08BB5D7-C6C3-6141-9648-BBAEA98C14D5}" dt="2023-10-16T07:57:45.997" v="80" actId="404"/>
        <pc:sldMkLst>
          <pc:docMk/>
          <pc:sldMk cId="727284211" sldId="260"/>
        </pc:sldMkLst>
        <pc:spChg chg="mod">
          <ac:chgData name="Yasjka Meijer" userId="4c464e55-2aef-498b-a56d-12bebce7c03a" providerId="ADAL" clId="{F08BB5D7-C6C3-6141-9648-BBAEA98C14D5}" dt="2023-10-16T07:57:45.997" v="80" actId="404"/>
          <ac:spMkLst>
            <pc:docMk/>
            <pc:sldMk cId="727284211" sldId="260"/>
            <ac:spMk id="79" creationId="{00000000-0000-0000-0000-000000000000}"/>
          </ac:spMkLst>
        </pc:spChg>
      </pc:sldChg>
      <pc:sldChg chg="modSp mod">
        <pc:chgData name="Yasjka Meijer" userId="4c464e55-2aef-498b-a56d-12bebce7c03a" providerId="ADAL" clId="{F08BB5D7-C6C3-6141-9648-BBAEA98C14D5}" dt="2023-10-14T16:46:13.359" v="0" actId="113"/>
        <pc:sldMkLst>
          <pc:docMk/>
          <pc:sldMk cId="2982514907" sldId="262"/>
        </pc:sldMkLst>
        <pc:spChg chg="mod">
          <ac:chgData name="Yasjka Meijer" userId="4c464e55-2aef-498b-a56d-12bebce7c03a" providerId="ADAL" clId="{F08BB5D7-C6C3-6141-9648-BBAEA98C14D5}" dt="2023-10-14T16:46:13.359" v="0" actId="113"/>
          <ac:spMkLst>
            <pc:docMk/>
            <pc:sldMk cId="2982514907" sldId="262"/>
            <ac:spMk id="72" creationId="{00000000-0000-0000-0000-000000000000}"/>
          </ac:spMkLst>
        </pc:spChg>
      </pc:sldChg>
      <pc:sldChg chg="modSp mod">
        <pc:chgData name="Yasjka Meijer" userId="4c464e55-2aef-498b-a56d-12bebce7c03a" providerId="ADAL" clId="{F08BB5D7-C6C3-6141-9648-BBAEA98C14D5}" dt="2023-10-16T07:56:34.633" v="64" actId="1035"/>
        <pc:sldMkLst>
          <pc:docMk/>
          <pc:sldMk cId="3337522037" sldId="263"/>
        </pc:sldMkLst>
        <pc:spChg chg="mod">
          <ac:chgData name="Yasjka Meijer" userId="4c464e55-2aef-498b-a56d-12bebce7c03a" providerId="ADAL" clId="{F08BB5D7-C6C3-6141-9648-BBAEA98C14D5}" dt="2023-10-16T07:56:34.633" v="64" actId="1035"/>
          <ac:spMkLst>
            <pc:docMk/>
            <pc:sldMk cId="3337522037" sldId="263"/>
            <ac:spMk id="79" creationId="{00000000-0000-0000-0000-000000000000}"/>
          </ac:spMkLst>
        </pc:spChg>
      </pc:sldChg>
      <pc:sldChg chg="modSp mod">
        <pc:chgData name="Yasjka Meijer" userId="4c464e55-2aef-498b-a56d-12bebce7c03a" providerId="ADAL" clId="{F08BB5D7-C6C3-6141-9648-BBAEA98C14D5}" dt="2023-10-18T12:25:27.090" v="90" actId="20577"/>
        <pc:sldMkLst>
          <pc:docMk/>
          <pc:sldMk cId="3290911423" sldId="322"/>
        </pc:sldMkLst>
        <pc:spChg chg="mod">
          <ac:chgData name="Yasjka Meijer" userId="4c464e55-2aef-498b-a56d-12bebce7c03a" providerId="ADAL" clId="{F08BB5D7-C6C3-6141-9648-BBAEA98C14D5}" dt="2023-10-18T12:25:27.090" v="90" actId="20577"/>
          <ac:spMkLst>
            <pc:docMk/>
            <pc:sldMk cId="3290911423" sldId="322"/>
            <ac:spMk id="5" creationId="{21793CCC-CDB3-87A9-99AF-B172CC2724A2}"/>
          </ac:spMkLst>
        </pc:spChg>
        <pc:spChg chg="mod">
          <ac:chgData name="Yasjka Meijer" userId="4c464e55-2aef-498b-a56d-12bebce7c03a" providerId="ADAL" clId="{F08BB5D7-C6C3-6141-9648-BBAEA98C14D5}" dt="2023-10-14T19:04:10.830" v="15" actId="20577"/>
          <ac:spMkLst>
            <pc:docMk/>
            <pc:sldMk cId="3290911423" sldId="322"/>
            <ac:spMk id="6" creationId="{ADC19E1A-B90F-A1B6-95C7-281A05CAB2D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11</a:t>
            </a:fld>
            <a:endParaRPr lang="en-US" dirty="0"/>
          </a:p>
        </p:txBody>
      </p:sp>
    </p:spTree>
    <p:extLst>
      <p:ext uri="{BB962C8B-B14F-4D97-AF65-F5344CB8AC3E}">
        <p14:creationId xmlns:p14="http://schemas.microsoft.com/office/powerpoint/2010/main" val="3151933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2033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8350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6323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7</a:t>
            </a:fld>
            <a:endParaRPr lang="en-US" dirty="0"/>
          </a:p>
        </p:txBody>
      </p:sp>
    </p:spTree>
    <p:extLst>
      <p:ext uri="{BB962C8B-B14F-4D97-AF65-F5344CB8AC3E}">
        <p14:creationId xmlns:p14="http://schemas.microsoft.com/office/powerpoint/2010/main" val="3754113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8</a:t>
            </a:fld>
            <a:endParaRPr lang="en-US" dirty="0"/>
          </a:p>
        </p:txBody>
      </p:sp>
    </p:spTree>
    <p:extLst>
      <p:ext uri="{BB962C8B-B14F-4D97-AF65-F5344CB8AC3E}">
        <p14:creationId xmlns:p14="http://schemas.microsoft.com/office/powerpoint/2010/main" val="2706165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9</a:t>
            </a:fld>
            <a:endParaRPr lang="en-US" dirty="0"/>
          </a:p>
        </p:txBody>
      </p:sp>
    </p:spTree>
    <p:extLst>
      <p:ext uri="{BB962C8B-B14F-4D97-AF65-F5344CB8AC3E}">
        <p14:creationId xmlns:p14="http://schemas.microsoft.com/office/powerpoint/2010/main" val="168005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Montserrat"/>
              <a:buNone/>
              <a:defRPr sz="80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9" name="Google Shape;29;p3"/>
          <p:cNvSpPr txBox="1">
            <a:spLocks noGrp="1"/>
          </p:cNvSpPr>
          <p:nvPr>
            <p:ph type="body" idx="1"/>
          </p:nvPr>
        </p:nvSpPr>
        <p:spPr>
          <a:xfrm>
            <a:off x="324233" y="1558533"/>
            <a:ext cx="11495400" cy="4662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dirty="0"/>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2" name="Google Shape;48;p5">
            <a:extLst>
              <a:ext uri="{FF2B5EF4-FFF2-40B4-BE49-F238E27FC236}">
                <a16:creationId xmlns:a16="http://schemas.microsoft.com/office/drawing/2014/main" id="{528C0704-FCC4-261F-F231-B47064D9F344}"/>
              </a:ext>
            </a:extLst>
          </p:cNvPr>
          <p:cNvSpPr txBox="1"/>
          <p:nvPr userDrawn="1"/>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dirty="0">
              <a:solidFill>
                <a:schemeClr val="accent1"/>
              </a:solidFill>
              <a:latin typeface="Montserrat"/>
              <a:ea typeface="Montserrat"/>
              <a:cs typeface="Montserrat"/>
              <a:sym typeface="Montserrat"/>
            </a:endParaRPr>
          </a:p>
        </p:txBody>
      </p:sp>
      <p:sp>
        <p:nvSpPr>
          <p:cNvPr id="3" name="Google Shape;50;p5">
            <a:extLst>
              <a:ext uri="{FF2B5EF4-FFF2-40B4-BE49-F238E27FC236}">
                <a16:creationId xmlns:a16="http://schemas.microsoft.com/office/drawing/2014/main" id="{78BB1842-404E-E701-2D03-502A18285812}"/>
              </a:ext>
            </a:extLst>
          </p:cNvPr>
          <p:cNvSpPr txBox="1"/>
          <p:nvPr userDrawn="1"/>
        </p:nvSpPr>
        <p:spPr>
          <a:xfrm>
            <a:off x="-24384" y="6562799"/>
            <a:ext cx="4925700"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dirty="0">
                <a:solidFill>
                  <a:schemeClr val="accent1"/>
                </a:solidFill>
                <a:latin typeface="Montserrat"/>
                <a:ea typeface="Montserrat"/>
                <a:cs typeface="Montserrat"/>
                <a:sym typeface="Montserrat"/>
              </a:rPr>
              <a:t>SIT</a:t>
            </a:r>
            <a:r>
              <a:rPr lang="en-GB" b="1" dirty="0">
                <a:solidFill>
                  <a:schemeClr val="accent1"/>
                </a:solidFill>
                <a:latin typeface="Montserrat"/>
                <a:ea typeface="Montserrat"/>
                <a:cs typeface="Montserrat"/>
                <a:sym typeface="Montserrat"/>
              </a:rPr>
              <a:t> Technical Workshop</a:t>
            </a:r>
            <a:r>
              <a:rPr lang="en-GB" sz="1400" b="1" i="0" u="none" strike="noStrike" cap="none" dirty="0">
                <a:solidFill>
                  <a:schemeClr val="accent1"/>
                </a:solidFill>
                <a:latin typeface="Montserrat"/>
                <a:ea typeface="Montserrat"/>
                <a:cs typeface="Montserrat"/>
                <a:sym typeface="Montserrat"/>
              </a:rPr>
              <a:t>, </a:t>
            </a:r>
            <a:r>
              <a:rPr lang="en-GB" b="1" dirty="0">
                <a:solidFill>
                  <a:schemeClr val="accent1"/>
                </a:solidFill>
                <a:latin typeface="Montserrat"/>
                <a:ea typeface="Montserrat"/>
                <a:cs typeface="Montserrat"/>
                <a:sym typeface="Montserrat"/>
              </a:rPr>
              <a:t>18-19 October 2023</a:t>
            </a:r>
            <a:endParaRPr b="1" dirty="0">
              <a:solidFill>
                <a:schemeClr val="accent1"/>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dirty="0"/>
          </a:p>
        </p:txBody>
      </p:sp>
      <p:sp>
        <p:nvSpPr>
          <p:cNvPr id="38" name="Google Shape;38;p4"/>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dirty="0"/>
          </a:p>
        </p:txBody>
      </p:sp>
      <p:sp>
        <p:nvSpPr>
          <p:cNvPr id="40" name="Google Shape;40;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2" name="Google Shape;48;p5">
            <a:extLst>
              <a:ext uri="{FF2B5EF4-FFF2-40B4-BE49-F238E27FC236}">
                <a16:creationId xmlns:a16="http://schemas.microsoft.com/office/drawing/2014/main" id="{87E52A54-F545-1040-A714-3604BA613C73}"/>
              </a:ext>
            </a:extLst>
          </p:cNvPr>
          <p:cNvSpPr txBox="1"/>
          <p:nvPr userDrawn="1"/>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dirty="0">
              <a:solidFill>
                <a:schemeClr val="accent1"/>
              </a:solidFill>
              <a:latin typeface="Montserrat"/>
              <a:ea typeface="Montserrat"/>
              <a:cs typeface="Montserrat"/>
              <a:sym typeface="Montserrat"/>
            </a:endParaRPr>
          </a:p>
        </p:txBody>
      </p:sp>
      <p:sp>
        <p:nvSpPr>
          <p:cNvPr id="3" name="Google Shape;50;p5">
            <a:extLst>
              <a:ext uri="{FF2B5EF4-FFF2-40B4-BE49-F238E27FC236}">
                <a16:creationId xmlns:a16="http://schemas.microsoft.com/office/drawing/2014/main" id="{13CA7667-8F57-51FB-DF32-2F8C658A6AB6}"/>
              </a:ext>
            </a:extLst>
          </p:cNvPr>
          <p:cNvSpPr txBox="1"/>
          <p:nvPr userDrawn="1"/>
        </p:nvSpPr>
        <p:spPr>
          <a:xfrm>
            <a:off x="-24384" y="6562799"/>
            <a:ext cx="4925700"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dirty="0">
                <a:solidFill>
                  <a:schemeClr val="accent1"/>
                </a:solidFill>
                <a:latin typeface="Montserrat"/>
                <a:ea typeface="Montserrat"/>
                <a:cs typeface="Montserrat"/>
                <a:sym typeface="Montserrat"/>
              </a:rPr>
              <a:t>SIT</a:t>
            </a:r>
            <a:r>
              <a:rPr lang="en-GB" b="1" dirty="0">
                <a:solidFill>
                  <a:schemeClr val="accent1"/>
                </a:solidFill>
                <a:latin typeface="Montserrat"/>
                <a:ea typeface="Montserrat"/>
                <a:cs typeface="Montserrat"/>
                <a:sym typeface="Montserrat"/>
              </a:rPr>
              <a:t> Technical Workshop</a:t>
            </a:r>
            <a:r>
              <a:rPr lang="en-GB" sz="1400" b="1" i="0" u="none" strike="noStrike" cap="none" dirty="0">
                <a:solidFill>
                  <a:schemeClr val="accent1"/>
                </a:solidFill>
                <a:latin typeface="Montserrat"/>
                <a:ea typeface="Montserrat"/>
                <a:cs typeface="Montserrat"/>
                <a:sym typeface="Montserrat"/>
              </a:rPr>
              <a:t>, </a:t>
            </a:r>
            <a:r>
              <a:rPr lang="en-GB" b="1" dirty="0">
                <a:solidFill>
                  <a:schemeClr val="accent1"/>
                </a:solidFill>
                <a:latin typeface="Montserrat"/>
                <a:ea typeface="Montserrat"/>
                <a:cs typeface="Montserrat"/>
                <a:sym typeface="Montserrat"/>
              </a:rPr>
              <a:t>18-19 October 2023</a:t>
            </a:r>
            <a:endParaRPr b="1" dirty="0">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7" name="Google Shape;47;p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9" name="Google Shape;49;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dirty="0"/>
          </a:p>
        </p:txBody>
      </p:sp>
      <p:sp>
        <p:nvSpPr>
          <p:cNvPr id="2" name="Google Shape;48;p5">
            <a:extLst>
              <a:ext uri="{FF2B5EF4-FFF2-40B4-BE49-F238E27FC236}">
                <a16:creationId xmlns:a16="http://schemas.microsoft.com/office/drawing/2014/main" id="{6A485E7A-173D-ACB4-85E6-B71EE63F3216}"/>
              </a:ext>
            </a:extLst>
          </p:cNvPr>
          <p:cNvSpPr txBox="1"/>
          <p:nvPr userDrawn="1"/>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dirty="0">
              <a:solidFill>
                <a:schemeClr val="accent1"/>
              </a:solidFill>
              <a:latin typeface="Montserrat"/>
              <a:ea typeface="Montserrat"/>
              <a:cs typeface="Montserrat"/>
              <a:sym typeface="Montserrat"/>
            </a:endParaRPr>
          </a:p>
        </p:txBody>
      </p:sp>
      <p:sp>
        <p:nvSpPr>
          <p:cNvPr id="3" name="Google Shape;50;p5">
            <a:extLst>
              <a:ext uri="{FF2B5EF4-FFF2-40B4-BE49-F238E27FC236}">
                <a16:creationId xmlns:a16="http://schemas.microsoft.com/office/drawing/2014/main" id="{09B46D4F-257C-8B47-B527-3FE040F0ACD0}"/>
              </a:ext>
            </a:extLst>
          </p:cNvPr>
          <p:cNvSpPr txBox="1"/>
          <p:nvPr userDrawn="1"/>
        </p:nvSpPr>
        <p:spPr>
          <a:xfrm>
            <a:off x="-24384" y="6562799"/>
            <a:ext cx="4925700"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dirty="0">
                <a:solidFill>
                  <a:schemeClr val="accent1"/>
                </a:solidFill>
                <a:latin typeface="Montserrat"/>
                <a:ea typeface="Montserrat"/>
                <a:cs typeface="Montserrat"/>
                <a:sym typeface="Montserrat"/>
              </a:rPr>
              <a:t>SIT</a:t>
            </a:r>
            <a:r>
              <a:rPr lang="en-GB" b="1" dirty="0">
                <a:solidFill>
                  <a:schemeClr val="accent1"/>
                </a:solidFill>
                <a:latin typeface="Montserrat"/>
                <a:ea typeface="Montserrat"/>
                <a:cs typeface="Montserrat"/>
                <a:sym typeface="Montserrat"/>
              </a:rPr>
              <a:t> Technical Workshop</a:t>
            </a:r>
            <a:r>
              <a:rPr lang="en-GB" sz="1400" b="1" i="0" u="none" strike="noStrike" cap="none" dirty="0">
                <a:solidFill>
                  <a:schemeClr val="accent1"/>
                </a:solidFill>
                <a:latin typeface="Montserrat"/>
                <a:ea typeface="Montserrat"/>
                <a:cs typeface="Montserrat"/>
                <a:sym typeface="Montserrat"/>
              </a:rPr>
              <a:t>, </a:t>
            </a:r>
            <a:r>
              <a:rPr lang="en-GB" b="1" dirty="0">
                <a:solidFill>
                  <a:schemeClr val="accent1"/>
                </a:solidFill>
                <a:latin typeface="Montserrat"/>
                <a:ea typeface="Montserrat"/>
                <a:cs typeface="Montserrat"/>
                <a:sym typeface="Montserrat"/>
              </a:rPr>
              <a:t>18-19 October 2023</a:t>
            </a:r>
            <a:endParaRPr b="1" dirty="0">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15000"/>
              </a:lnSpc>
              <a:spcBef>
                <a:spcPts val="1000"/>
              </a:spcBef>
              <a:spcAft>
                <a:spcPts val="0"/>
              </a:spcAft>
              <a:buClr>
                <a:schemeClr val="dk1"/>
              </a:buClr>
              <a:buSzPts val="3200"/>
              <a:buFont typeface="Montserrat"/>
              <a:buChar char="❖"/>
              <a:defRPr sz="3200" i="0" u="none" strike="noStrike" cap="none">
                <a:solidFill>
                  <a:schemeClr val="dk1"/>
                </a:solidFill>
                <a:latin typeface="Montserrat"/>
                <a:ea typeface="Montserrat"/>
                <a:cs typeface="Montserrat"/>
                <a:sym typeface="Montserrat"/>
              </a:defRPr>
            </a:lvl1pPr>
            <a:lvl2pPr marL="914400" marR="0" lvl="1" indent="-406400" algn="l" rtl="0">
              <a:lnSpc>
                <a:spcPct val="115000"/>
              </a:lnSpc>
              <a:spcBef>
                <a:spcPts val="5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2pPr>
            <a:lvl3pPr marL="1371600" marR="0" lvl="2" indent="-381000" algn="l" rtl="0">
              <a:lnSpc>
                <a:spcPct val="115000"/>
              </a:lnSpc>
              <a:spcBef>
                <a:spcPts val="500"/>
              </a:spcBef>
              <a:spcAft>
                <a:spcPts val="0"/>
              </a:spcAft>
              <a:buClr>
                <a:schemeClr val="dk1"/>
              </a:buClr>
              <a:buSzPts val="2400"/>
              <a:buFont typeface="Montserrat"/>
              <a:buChar char="o"/>
              <a:defRPr sz="2400" i="0" u="none" strike="noStrike" cap="none">
                <a:solidFill>
                  <a:schemeClr val="dk1"/>
                </a:solidFill>
                <a:latin typeface="Montserrat"/>
                <a:ea typeface="Montserrat"/>
                <a:cs typeface="Montserrat"/>
                <a:sym typeface="Montserrat"/>
              </a:defRPr>
            </a:lvl3pPr>
            <a:lvl4pPr marL="1828800" marR="0" lvl="3"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4pPr>
            <a:lvl5pPr marL="2286000" marR="0" lvl="4"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5000"/>
              </a:lnSpc>
              <a:spcBef>
                <a:spcPts val="1000"/>
              </a:spcBef>
              <a:spcAft>
                <a:spcPts val="0"/>
              </a:spcAft>
              <a:buClr>
                <a:schemeClr val="dk1"/>
              </a:buClr>
              <a:buSzPts val="1600"/>
              <a:buFont typeface="Montserrat"/>
              <a:buNone/>
              <a:defRPr sz="1600" i="0" u="none" strike="noStrike" cap="none">
                <a:solidFill>
                  <a:schemeClr val="dk1"/>
                </a:solidFill>
                <a:latin typeface="Montserrat"/>
                <a:ea typeface="Montserrat"/>
                <a:cs typeface="Montserrat"/>
                <a:sym typeface="Montserrat"/>
              </a:defRPr>
            </a:lvl1pPr>
            <a:lvl2pPr marL="914400" marR="0" lvl="1" indent="-228600" algn="l" rtl="0">
              <a:lnSpc>
                <a:spcPct val="115000"/>
              </a:lnSpc>
              <a:spcBef>
                <a:spcPts val="500"/>
              </a:spcBef>
              <a:spcAft>
                <a:spcPts val="0"/>
              </a:spcAft>
              <a:buClr>
                <a:schemeClr val="dk1"/>
              </a:buClr>
              <a:buSzPts val="1400"/>
              <a:buFont typeface="Montserrat"/>
              <a:buNone/>
              <a:defRPr sz="1400" i="0" u="none" strike="noStrike" cap="none">
                <a:solidFill>
                  <a:schemeClr val="dk1"/>
                </a:solidFill>
                <a:latin typeface="Montserrat"/>
                <a:ea typeface="Montserrat"/>
                <a:cs typeface="Montserrat"/>
                <a:sym typeface="Montserrat"/>
              </a:defRPr>
            </a:lvl2pPr>
            <a:lvl3pPr marL="1371600" marR="0" lvl="2" indent="-228600" algn="l" rtl="0">
              <a:lnSpc>
                <a:spcPct val="115000"/>
              </a:lnSpc>
              <a:spcBef>
                <a:spcPts val="500"/>
              </a:spcBef>
              <a:spcAft>
                <a:spcPts val="0"/>
              </a:spcAft>
              <a:buClr>
                <a:schemeClr val="dk1"/>
              </a:buClr>
              <a:buSzPts val="1200"/>
              <a:buFont typeface="Montserrat"/>
              <a:buNone/>
              <a:defRPr sz="1200" i="0" u="none" strike="noStrike" cap="none">
                <a:solidFill>
                  <a:schemeClr val="dk1"/>
                </a:solidFill>
                <a:latin typeface="Montserrat"/>
                <a:ea typeface="Montserrat"/>
                <a:cs typeface="Montserrat"/>
                <a:sym typeface="Montserrat"/>
              </a:defRPr>
            </a:lvl3pPr>
            <a:lvl4pPr marL="1828800" marR="0" lvl="3"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4pPr>
            <a:lvl5pPr marL="2286000" marR="0" lvl="4"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5pPr>
            <a:lvl6pPr marL="2743200" marR="0" lvl="5"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6pPr>
            <a:lvl7pPr marL="3200400" marR="0" lvl="6"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7pPr>
            <a:lvl8pPr marL="3657600" marR="0" lvl="7"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8pPr>
            <a:lvl9pPr marL="4114800" marR="0" lvl="8"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9pPr>
          </a:lstStyle>
          <a:p>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LEAR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solidFill>
                  <a:srgbClr val="003249"/>
                </a:solidFill>
              </a:defRPr>
            </a:lvl1pPr>
          </a:lstStyle>
          <a:p>
            <a:r>
              <a:rPr lang="en-GB" noProof="0" dirty="0"/>
              <a:t>CLICK TO EDIT MASTER TITLE STYLE</a:t>
            </a:r>
          </a:p>
        </p:txBody>
      </p:sp>
      <p:sp>
        <p:nvSpPr>
          <p:cNvPr id="9" name="Content Placeholder 2">
            <a:extLst>
              <a:ext uri="{FF2B5EF4-FFF2-40B4-BE49-F238E27FC236}">
                <a16:creationId xmlns:a16="http://schemas.microsoft.com/office/drawing/2014/main" id="{59A1B071-1AF1-4E5C-847C-81B99F1817C7}"/>
              </a:ext>
            </a:extLst>
          </p:cNvPr>
          <p:cNvSpPr>
            <a:spLocks noGrp="1"/>
          </p:cNvSpPr>
          <p:nvPr>
            <p:ph sz="half" idx="1"/>
          </p:nvPr>
        </p:nvSpPr>
        <p:spPr>
          <a:xfrm>
            <a:off x="218263" y="1673225"/>
            <a:ext cx="5788844" cy="4318000"/>
          </a:xfrm>
        </p:spPr>
        <p:txBody>
          <a:bodyPr/>
          <a:lstStyle>
            <a:lvl1pPr>
              <a:defRPr sz="1795"/>
            </a:lvl1pPr>
            <a:lvl2pPr>
              <a:defRPr sz="1795"/>
            </a:lvl2pPr>
            <a:lvl3pPr>
              <a:defRPr sz="1795"/>
            </a:lvl3pPr>
            <a:lvl4pPr>
              <a:defRPr sz="1795"/>
            </a:lvl4pPr>
            <a:lvl5pPr>
              <a:defRPr sz="1795"/>
            </a:lvl5pPr>
            <a:lvl6pPr>
              <a:defRPr sz="1298"/>
            </a:lvl6pPr>
            <a:lvl7pPr>
              <a:defRPr sz="1298"/>
            </a:lvl7pPr>
            <a:lvl8pPr>
              <a:defRPr sz="1298"/>
            </a:lvl8pPr>
            <a:lvl9pPr>
              <a:defRPr sz="1298"/>
            </a:lvl9pPr>
          </a:lstStyle>
          <a:p>
            <a:pPr lvl="0"/>
            <a:r>
              <a:rPr lang="en-US" noProof="0" dirty="0"/>
              <a:t>Click to edit </a:t>
            </a:r>
            <a:r>
              <a:rPr lang="en-GB" noProof="0" dirty="0"/>
              <a:t>Master</a:t>
            </a:r>
            <a:r>
              <a:rPr lang="en-US" noProof="0" dirty="0"/>
              <a:t> text styles</a:t>
            </a:r>
          </a:p>
          <a:p>
            <a:pPr lvl="1"/>
            <a:r>
              <a:rPr lang="en-GB" noProof="0" dirty="0"/>
              <a:t>Second</a:t>
            </a:r>
            <a:r>
              <a:rPr lang="en-US" noProof="0" dirty="0"/>
              <a:t> level</a:t>
            </a:r>
          </a:p>
          <a:p>
            <a:pPr lvl="2"/>
            <a:r>
              <a:rPr lang="en-US" noProof="0" dirty="0"/>
              <a:t>Third </a:t>
            </a:r>
            <a:r>
              <a:rPr lang="en-GB" noProof="0" dirty="0"/>
              <a:t>level</a:t>
            </a:r>
          </a:p>
          <a:p>
            <a:pPr lvl="3"/>
            <a:r>
              <a:rPr lang="en-GB" noProof="0" dirty="0"/>
              <a:t>Fourth</a:t>
            </a:r>
            <a:r>
              <a:rPr lang="en-US" noProof="0" dirty="0"/>
              <a:t> level</a:t>
            </a:r>
          </a:p>
          <a:p>
            <a:pPr lvl="4"/>
            <a:r>
              <a:rPr lang="en-GB" noProof="0" dirty="0"/>
              <a:t>Fifth</a:t>
            </a:r>
            <a:r>
              <a:rPr lang="en-US" noProof="0" dirty="0"/>
              <a:t> level</a:t>
            </a:r>
            <a:endParaRPr lang="en-GB" noProof="0" dirty="0"/>
          </a:p>
        </p:txBody>
      </p:sp>
      <p:sp>
        <p:nvSpPr>
          <p:cNvPr id="10" name="Content Placeholder 3">
            <a:extLst>
              <a:ext uri="{FF2B5EF4-FFF2-40B4-BE49-F238E27FC236}">
                <a16:creationId xmlns:a16="http://schemas.microsoft.com/office/drawing/2014/main" id="{1FECB638-90E0-45FF-9E57-2E1BEA99D056}"/>
              </a:ext>
            </a:extLst>
          </p:cNvPr>
          <p:cNvSpPr>
            <a:spLocks noGrp="1"/>
          </p:cNvSpPr>
          <p:nvPr>
            <p:ph sz="half" idx="2"/>
          </p:nvPr>
        </p:nvSpPr>
        <p:spPr>
          <a:xfrm>
            <a:off x="6210297" y="1673225"/>
            <a:ext cx="5747139" cy="4318000"/>
          </a:xfrm>
        </p:spPr>
        <p:txBody>
          <a:bodyPr/>
          <a:lstStyle>
            <a:lvl1pPr>
              <a:defRPr sz="1795"/>
            </a:lvl1pPr>
            <a:lvl2pPr>
              <a:defRPr sz="1795"/>
            </a:lvl2pPr>
            <a:lvl3pPr>
              <a:defRPr sz="1795"/>
            </a:lvl3pPr>
            <a:lvl4pPr>
              <a:defRPr sz="1795"/>
            </a:lvl4pPr>
            <a:lvl5pPr>
              <a:defRPr sz="1795"/>
            </a:lvl5pPr>
            <a:lvl6pPr>
              <a:defRPr sz="1298"/>
            </a:lvl6pPr>
            <a:lvl7pPr>
              <a:defRPr sz="1298"/>
            </a:lvl7pPr>
            <a:lvl8pPr>
              <a:defRPr sz="1298"/>
            </a:lvl8pPr>
            <a:lvl9pPr>
              <a:defRPr sz="1298"/>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8" name="Straight Connector 7">
            <a:extLst>
              <a:ext uri="{FF2B5EF4-FFF2-40B4-BE49-F238E27FC236}">
                <a16:creationId xmlns:a16="http://schemas.microsoft.com/office/drawing/2014/main" id="{8FE92DEE-E179-466F-A2E3-A937D4BD20BC}"/>
              </a:ext>
            </a:extLst>
          </p:cNvPr>
          <p:cNvCxnSpPr>
            <a:cxnSpLocks/>
          </p:cNvCxnSpPr>
          <p:nvPr userDrawn="1"/>
        </p:nvCxnSpPr>
        <p:spPr>
          <a:xfrm>
            <a:off x="220831" y="6422971"/>
            <a:ext cx="11703996"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
        <p:nvSpPr>
          <p:cNvPr id="4" name="Google Shape;48;p5">
            <a:extLst>
              <a:ext uri="{FF2B5EF4-FFF2-40B4-BE49-F238E27FC236}">
                <a16:creationId xmlns:a16="http://schemas.microsoft.com/office/drawing/2014/main" id="{5FED14C2-1AED-5763-21B1-D5F2D31B6C31}"/>
              </a:ext>
            </a:extLst>
          </p:cNvPr>
          <p:cNvSpPr txBox="1"/>
          <p:nvPr userDrawn="1"/>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dirty="0">
              <a:solidFill>
                <a:schemeClr val="accent1"/>
              </a:solidFill>
              <a:latin typeface="Montserrat"/>
              <a:ea typeface="Montserrat"/>
              <a:cs typeface="Montserrat"/>
              <a:sym typeface="Montserrat"/>
            </a:endParaRPr>
          </a:p>
        </p:txBody>
      </p:sp>
      <p:sp>
        <p:nvSpPr>
          <p:cNvPr id="5" name="Google Shape;50;p5">
            <a:extLst>
              <a:ext uri="{FF2B5EF4-FFF2-40B4-BE49-F238E27FC236}">
                <a16:creationId xmlns:a16="http://schemas.microsoft.com/office/drawing/2014/main" id="{FA7FF62D-C60D-F0E0-7E59-D71928773DBB}"/>
              </a:ext>
            </a:extLst>
          </p:cNvPr>
          <p:cNvSpPr txBox="1"/>
          <p:nvPr userDrawn="1"/>
        </p:nvSpPr>
        <p:spPr>
          <a:xfrm>
            <a:off x="-24384" y="6562799"/>
            <a:ext cx="4925700"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dirty="0">
                <a:solidFill>
                  <a:schemeClr val="accent1"/>
                </a:solidFill>
                <a:latin typeface="Montserrat"/>
                <a:ea typeface="Montserrat"/>
                <a:cs typeface="Montserrat"/>
                <a:sym typeface="Montserrat"/>
              </a:rPr>
              <a:t>SIT</a:t>
            </a:r>
            <a:r>
              <a:rPr lang="en-GB" b="1" dirty="0">
                <a:solidFill>
                  <a:schemeClr val="accent1"/>
                </a:solidFill>
                <a:latin typeface="Montserrat"/>
                <a:ea typeface="Montserrat"/>
                <a:cs typeface="Montserrat"/>
                <a:sym typeface="Montserrat"/>
              </a:rPr>
              <a:t> Technical Workshop</a:t>
            </a:r>
            <a:r>
              <a:rPr lang="en-GB" sz="1400" b="1" i="0" u="none" strike="noStrike" cap="none" dirty="0">
                <a:solidFill>
                  <a:schemeClr val="accent1"/>
                </a:solidFill>
                <a:latin typeface="Montserrat"/>
                <a:ea typeface="Montserrat"/>
                <a:cs typeface="Montserrat"/>
                <a:sym typeface="Montserrat"/>
              </a:rPr>
              <a:t>, </a:t>
            </a:r>
            <a:r>
              <a:rPr lang="en-GB" b="1" dirty="0">
                <a:solidFill>
                  <a:schemeClr val="accent1"/>
                </a:solidFill>
                <a:latin typeface="Montserrat"/>
                <a:ea typeface="Montserrat"/>
                <a:cs typeface="Montserrat"/>
                <a:sym typeface="Montserrat"/>
              </a:rPr>
              <a:t>18-19 October 2023</a:t>
            </a:r>
            <a:endParaRPr b="1" dirty="0">
              <a:solidFill>
                <a:schemeClr val="accent1"/>
              </a:solidFill>
              <a:latin typeface="Montserrat"/>
              <a:ea typeface="Montserrat"/>
              <a:cs typeface="Montserrat"/>
              <a:sym typeface="Montserrat"/>
            </a:endParaRPr>
          </a:p>
        </p:txBody>
      </p:sp>
    </p:spTree>
    <p:extLst>
      <p:ext uri="{BB962C8B-B14F-4D97-AF65-F5344CB8AC3E}">
        <p14:creationId xmlns:p14="http://schemas.microsoft.com/office/powerpoint/2010/main" val="3535381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FAADA-73D8-D0AE-3ADB-F021508D102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3DD92C3-9188-A841-E329-BA4B06380B0E}"/>
              </a:ext>
            </a:extLst>
          </p:cNvPr>
          <p:cNvSpPr>
            <a:spLocks noGrp="1"/>
          </p:cNvSpPr>
          <p:nvPr>
            <p:ph idx="1"/>
          </p:nvPr>
        </p:nvSpPr>
        <p:spPr/>
        <p:txBody>
          <a:bodyPr/>
          <a:lstStyle/>
          <a:p>
            <a:pPr lvl="0"/>
            <a:endParaRPr lang="en-US" dirty="0"/>
          </a:p>
        </p:txBody>
      </p:sp>
      <p:sp>
        <p:nvSpPr>
          <p:cNvPr id="4" name="Date Placeholder 3">
            <a:extLst>
              <a:ext uri="{FF2B5EF4-FFF2-40B4-BE49-F238E27FC236}">
                <a16:creationId xmlns:a16="http://schemas.microsoft.com/office/drawing/2014/main" id="{91FEC599-BF70-AD8A-6609-AFE2BF6103A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C6C12E9-3C08-BC55-66E9-B8D7A0F3B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178234-757D-11AC-A134-A17BB995CE1D}"/>
              </a:ext>
            </a:extLst>
          </p:cNvPr>
          <p:cNvSpPr>
            <a:spLocks noGrp="1"/>
          </p:cNvSpPr>
          <p:nvPr>
            <p:ph type="sldNum" sz="quarter" idx="12"/>
          </p:nvPr>
        </p:nvSpPr>
        <p:spPr/>
        <p:txBody>
          <a:bodyPr/>
          <a:lstStyle/>
          <a:p>
            <a:endParaRPr lang="en-US" dirty="0"/>
          </a:p>
        </p:txBody>
      </p:sp>
      <p:sp>
        <p:nvSpPr>
          <p:cNvPr id="7" name="Google Shape;48;p5">
            <a:extLst>
              <a:ext uri="{FF2B5EF4-FFF2-40B4-BE49-F238E27FC236}">
                <a16:creationId xmlns:a16="http://schemas.microsoft.com/office/drawing/2014/main" id="{D58DB6A5-45F6-31B3-AE26-BBAF14CB748B}"/>
              </a:ext>
            </a:extLst>
          </p:cNvPr>
          <p:cNvSpPr txBox="1"/>
          <p:nvPr userDrawn="1"/>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dirty="0">
              <a:solidFill>
                <a:schemeClr val="accent1"/>
              </a:solidFill>
              <a:latin typeface="Montserrat"/>
              <a:ea typeface="Montserrat"/>
              <a:cs typeface="Montserrat"/>
              <a:sym typeface="Montserrat"/>
            </a:endParaRPr>
          </a:p>
        </p:txBody>
      </p:sp>
      <p:sp>
        <p:nvSpPr>
          <p:cNvPr id="8" name="Google Shape;50;p5">
            <a:extLst>
              <a:ext uri="{FF2B5EF4-FFF2-40B4-BE49-F238E27FC236}">
                <a16:creationId xmlns:a16="http://schemas.microsoft.com/office/drawing/2014/main" id="{68D3C5B3-0C0C-D024-4BC7-D680D0343BBD}"/>
              </a:ext>
            </a:extLst>
          </p:cNvPr>
          <p:cNvSpPr txBox="1"/>
          <p:nvPr userDrawn="1"/>
        </p:nvSpPr>
        <p:spPr>
          <a:xfrm>
            <a:off x="-24384" y="6562799"/>
            <a:ext cx="4925700"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dirty="0">
                <a:solidFill>
                  <a:schemeClr val="accent1"/>
                </a:solidFill>
                <a:latin typeface="Montserrat"/>
                <a:ea typeface="Montserrat"/>
                <a:cs typeface="Montserrat"/>
                <a:sym typeface="Montserrat"/>
              </a:rPr>
              <a:t>SIT</a:t>
            </a:r>
            <a:r>
              <a:rPr lang="en-GB" b="1" dirty="0">
                <a:solidFill>
                  <a:schemeClr val="accent1"/>
                </a:solidFill>
                <a:latin typeface="Montserrat"/>
                <a:ea typeface="Montserrat"/>
                <a:cs typeface="Montserrat"/>
                <a:sym typeface="Montserrat"/>
              </a:rPr>
              <a:t> Technical Workshop</a:t>
            </a:r>
            <a:r>
              <a:rPr lang="en-GB" sz="1400" b="1" i="0" u="none" strike="noStrike" cap="none" dirty="0">
                <a:solidFill>
                  <a:schemeClr val="accent1"/>
                </a:solidFill>
                <a:latin typeface="Montserrat"/>
                <a:ea typeface="Montserrat"/>
                <a:cs typeface="Montserrat"/>
                <a:sym typeface="Montserrat"/>
              </a:rPr>
              <a:t>, </a:t>
            </a:r>
            <a:r>
              <a:rPr lang="en-GB" b="1" dirty="0">
                <a:solidFill>
                  <a:schemeClr val="accent1"/>
                </a:solidFill>
                <a:latin typeface="Montserrat"/>
                <a:ea typeface="Montserrat"/>
                <a:cs typeface="Montserrat"/>
                <a:sym typeface="Montserrat"/>
              </a:rPr>
              <a:t>18-19 October 2023</a:t>
            </a:r>
            <a:endParaRPr b="1" dirty="0">
              <a:solidFill>
                <a:schemeClr val="accent1"/>
              </a:solidFill>
              <a:latin typeface="Montserrat"/>
              <a:ea typeface="Montserrat"/>
              <a:cs typeface="Montserrat"/>
              <a:sym typeface="Montserrat"/>
            </a:endParaRPr>
          </a:p>
        </p:txBody>
      </p:sp>
    </p:spTree>
    <p:extLst>
      <p:ext uri="{BB962C8B-B14F-4D97-AF65-F5344CB8AC3E}">
        <p14:creationId xmlns:p14="http://schemas.microsoft.com/office/powerpoint/2010/main" val="25240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9">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10">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doi.org/10.5194/essd-15-963-2023"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5194/acp-22-6811-2022"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ghg-tt-leads@googlegroups.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ghg-tt@googlegroups.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eos.org/meetings/wgclimate-ghg-task-team-meeting-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eos.org/meetings/ghg-tt-3/"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atabase.eohandbook.com/gh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76050" y="175950"/>
            <a:ext cx="9396000" cy="3972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lt1"/>
              </a:buClr>
              <a:buSzPts val="8000"/>
              <a:buFont typeface="Arial"/>
              <a:buNone/>
            </a:pPr>
            <a:r>
              <a:rPr lang="en-GB" sz="7500" dirty="0">
                <a:latin typeface="Montserrat"/>
                <a:ea typeface="Montserrat"/>
                <a:cs typeface="Montserrat"/>
                <a:sym typeface="Montserrat"/>
              </a:rPr>
              <a:t>Greenhouse Gas (GHG) Task Team</a:t>
            </a:r>
            <a:br>
              <a:rPr lang="en-GB" sz="7500" dirty="0">
                <a:latin typeface="Montserrat"/>
                <a:ea typeface="Montserrat"/>
                <a:cs typeface="Montserrat"/>
                <a:sym typeface="Montserrat"/>
              </a:rPr>
            </a:br>
            <a:r>
              <a:rPr lang="en-GB" sz="4000" i="1" dirty="0">
                <a:latin typeface="Montserrat"/>
                <a:ea typeface="Montserrat"/>
                <a:cs typeface="Montserrat"/>
                <a:sym typeface="Montserrat"/>
              </a:rPr>
              <a:t>within joint CEOS/CGMS </a:t>
            </a:r>
            <a:br>
              <a:rPr lang="en-GB" sz="4000" i="1" dirty="0">
                <a:latin typeface="Montserrat"/>
                <a:ea typeface="Montserrat"/>
                <a:cs typeface="Montserrat"/>
                <a:sym typeface="Montserrat"/>
              </a:rPr>
            </a:br>
            <a:r>
              <a:rPr lang="en-GB" sz="4000" i="1" dirty="0">
                <a:latin typeface="Montserrat"/>
                <a:ea typeface="Montserrat"/>
                <a:cs typeface="Montserrat"/>
                <a:sym typeface="Montserrat"/>
              </a:rPr>
              <a:t>WG Climate</a:t>
            </a:r>
            <a:endParaRPr sz="4000" i="1" dirty="0">
              <a:latin typeface="Montserrat"/>
              <a:ea typeface="Montserrat"/>
              <a:cs typeface="Montserrat"/>
              <a:sym typeface="Montserrat"/>
            </a:endParaRPr>
          </a:p>
        </p:txBody>
      </p:sp>
      <p:sp>
        <p:nvSpPr>
          <p:cNvPr id="67" name="Google Shape;67;p7"/>
          <p:cNvSpPr/>
          <p:nvPr/>
        </p:nvSpPr>
        <p:spPr>
          <a:xfrm>
            <a:off x="5685225" y="4378400"/>
            <a:ext cx="6459300" cy="2479800"/>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None/>
            </a:pPr>
            <a:r>
              <a:rPr lang="en-GB" sz="2200" b="1" i="0" u="none" strike="noStrike" cap="none" dirty="0" err="1">
                <a:solidFill>
                  <a:schemeClr val="accent1"/>
                </a:solidFill>
                <a:latin typeface="Montserrat"/>
                <a:ea typeface="Montserrat"/>
                <a:cs typeface="Montserrat"/>
                <a:sym typeface="Montserrat"/>
              </a:rPr>
              <a:t>Y.Meijer</a:t>
            </a:r>
            <a:r>
              <a:rPr lang="en-GB" sz="2200" b="1" i="0" u="none" strike="noStrike" cap="none" dirty="0">
                <a:solidFill>
                  <a:schemeClr val="accent1"/>
                </a:solidFill>
                <a:latin typeface="Montserrat"/>
                <a:ea typeface="Montserrat"/>
                <a:cs typeface="Montserrat"/>
                <a:sym typeface="Montserrat"/>
              </a:rPr>
              <a:t>, ESA</a:t>
            </a:r>
          </a:p>
          <a:p>
            <a:pPr marL="0" marR="0" lvl="0" indent="0" algn="r" rtl="0">
              <a:lnSpc>
                <a:spcPct val="150000"/>
              </a:lnSpc>
              <a:spcBef>
                <a:spcPts val="0"/>
              </a:spcBef>
              <a:spcAft>
                <a:spcPts val="0"/>
              </a:spcAft>
              <a:buNone/>
            </a:pPr>
            <a:r>
              <a:rPr lang="en-GB" sz="2200" b="1" dirty="0">
                <a:solidFill>
                  <a:schemeClr val="accent1"/>
                </a:solidFill>
                <a:latin typeface="Montserrat"/>
                <a:ea typeface="Montserrat"/>
                <a:cs typeface="Montserrat"/>
                <a:sym typeface="Montserrat"/>
              </a:rPr>
              <a:t>GHG Task Team Lead</a:t>
            </a:r>
            <a:endParaRPr dirty="0">
              <a:latin typeface="Montserrat"/>
              <a:ea typeface="Montserrat"/>
              <a:cs typeface="Montserrat"/>
              <a:sym typeface="Montserrat"/>
            </a:endParaRPr>
          </a:p>
          <a:p>
            <a:pPr marL="0" marR="0" lvl="0" indent="0" algn="r" rtl="0">
              <a:lnSpc>
                <a:spcPct val="150000"/>
              </a:lnSpc>
              <a:spcBef>
                <a:spcPts val="0"/>
              </a:spcBef>
              <a:spcAft>
                <a:spcPts val="0"/>
              </a:spcAft>
              <a:buNone/>
            </a:pPr>
            <a:r>
              <a:rPr lang="en-GB" sz="2200" b="1" i="0" u="none" strike="noStrike" cap="none" dirty="0">
                <a:solidFill>
                  <a:schemeClr val="accent1"/>
                </a:solidFill>
                <a:latin typeface="Montserrat"/>
                <a:ea typeface="Montserrat"/>
                <a:cs typeface="Montserrat"/>
                <a:sym typeface="Montserrat"/>
              </a:rPr>
              <a:t>Agenda Item 2.</a:t>
            </a:r>
            <a:r>
              <a:rPr lang="en-US" sz="2200" b="1" i="0" u="none" strike="noStrike" cap="none" dirty="0">
                <a:solidFill>
                  <a:schemeClr val="accent1"/>
                </a:solidFill>
                <a:latin typeface="Montserrat"/>
                <a:ea typeface="Montserrat"/>
                <a:cs typeface="Montserrat"/>
                <a:sym typeface="Montserrat"/>
              </a:rPr>
              <a:t>5</a:t>
            </a:r>
            <a:endParaRPr dirty="0">
              <a:latin typeface="Montserrat"/>
              <a:ea typeface="Montserrat"/>
              <a:cs typeface="Montserrat"/>
              <a:sym typeface="Montserrat"/>
            </a:endParaRPr>
          </a:p>
          <a:p>
            <a:pPr marL="0" marR="0" lvl="0" indent="0" algn="r" rtl="0">
              <a:lnSpc>
                <a:spcPct val="150000"/>
              </a:lnSpc>
              <a:spcBef>
                <a:spcPts val="0"/>
              </a:spcBef>
              <a:spcAft>
                <a:spcPts val="0"/>
              </a:spcAft>
              <a:buNone/>
            </a:pPr>
            <a:r>
              <a:rPr lang="en-GB" sz="2200" b="1" i="0" u="none" strike="noStrike" cap="none" dirty="0">
                <a:solidFill>
                  <a:schemeClr val="accent1"/>
                </a:solidFill>
                <a:latin typeface="Montserrat"/>
                <a:ea typeface="Montserrat"/>
                <a:cs typeface="Montserrat"/>
                <a:sym typeface="Montserrat"/>
              </a:rPr>
              <a:t>SIT</a:t>
            </a:r>
            <a:r>
              <a:rPr lang="en-GB" sz="2200" b="1" dirty="0">
                <a:solidFill>
                  <a:schemeClr val="accent1"/>
                </a:solidFill>
                <a:latin typeface="Montserrat"/>
                <a:ea typeface="Montserrat"/>
                <a:cs typeface="Montserrat"/>
                <a:sym typeface="Montserrat"/>
              </a:rPr>
              <a:t> Technical Workshop 2023 </a:t>
            </a:r>
            <a:endParaRPr sz="2200" b="1" dirty="0">
              <a:solidFill>
                <a:schemeClr val="accent1"/>
              </a:solidFill>
              <a:latin typeface="Montserrat"/>
              <a:ea typeface="Montserrat"/>
              <a:cs typeface="Montserrat"/>
              <a:sym typeface="Montserrat"/>
            </a:endParaRPr>
          </a:p>
          <a:p>
            <a:pPr marL="0" marR="0" lvl="0" indent="0" algn="r" rtl="0">
              <a:lnSpc>
                <a:spcPct val="150000"/>
              </a:lnSpc>
              <a:spcBef>
                <a:spcPts val="0"/>
              </a:spcBef>
              <a:spcAft>
                <a:spcPts val="0"/>
              </a:spcAft>
              <a:buNone/>
            </a:pPr>
            <a:r>
              <a:rPr lang="en-GB" sz="2200" b="1">
                <a:solidFill>
                  <a:schemeClr val="accent1"/>
                </a:solidFill>
                <a:latin typeface="Montserrat"/>
                <a:ea typeface="Montserrat"/>
                <a:cs typeface="Montserrat"/>
                <a:sym typeface="Montserrat"/>
              </a:rPr>
              <a:t>18</a:t>
            </a:r>
            <a:r>
              <a:rPr lang="en-GB" sz="2200" b="1" baseline="30000">
                <a:solidFill>
                  <a:schemeClr val="accent1"/>
                </a:solidFill>
                <a:latin typeface="Montserrat"/>
                <a:ea typeface="Montserrat"/>
                <a:cs typeface="Montserrat"/>
                <a:sym typeface="Montserrat"/>
              </a:rPr>
              <a:t>th</a:t>
            </a:r>
            <a:r>
              <a:rPr lang="en-GB" sz="2200" b="1">
                <a:solidFill>
                  <a:schemeClr val="accent1"/>
                </a:solidFill>
                <a:latin typeface="Montserrat"/>
                <a:ea typeface="Montserrat"/>
                <a:cs typeface="Montserrat"/>
                <a:sym typeface="Montserrat"/>
              </a:rPr>
              <a:t> – 19</a:t>
            </a:r>
            <a:r>
              <a:rPr lang="en-GB" sz="2200" b="1" baseline="30000">
                <a:solidFill>
                  <a:schemeClr val="accent1"/>
                </a:solidFill>
                <a:latin typeface="Montserrat"/>
                <a:ea typeface="Montserrat"/>
                <a:cs typeface="Montserrat"/>
                <a:sym typeface="Montserrat"/>
              </a:rPr>
              <a:t>th</a:t>
            </a:r>
            <a:r>
              <a:rPr lang="en-GB" sz="2200" b="1">
                <a:solidFill>
                  <a:schemeClr val="accent1"/>
                </a:solidFill>
                <a:latin typeface="Montserrat"/>
                <a:ea typeface="Montserrat"/>
                <a:cs typeface="Montserrat"/>
                <a:sym typeface="Montserrat"/>
              </a:rPr>
              <a:t> October </a:t>
            </a:r>
            <a:r>
              <a:rPr lang="en-GB" sz="2200" b="1" dirty="0">
                <a:solidFill>
                  <a:schemeClr val="accent1"/>
                </a:solidFill>
                <a:latin typeface="Montserrat"/>
                <a:ea typeface="Montserrat"/>
                <a:cs typeface="Montserrat"/>
                <a:sym typeface="Montserrat"/>
              </a:rPr>
              <a:t>2023, ESA/ESRIN</a:t>
            </a:r>
            <a:endParaRPr sz="2200" b="1" dirty="0">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CCC0-E24E-A4FE-CD64-A998FE62AD01}"/>
              </a:ext>
            </a:extLst>
          </p:cNvPr>
          <p:cNvSpPr>
            <a:spLocks noGrp="1"/>
          </p:cNvSpPr>
          <p:nvPr>
            <p:ph type="title"/>
          </p:nvPr>
        </p:nvSpPr>
        <p:spPr>
          <a:xfrm>
            <a:off x="338376" y="117410"/>
            <a:ext cx="10486925" cy="863401"/>
          </a:xfrm>
        </p:spPr>
        <p:txBody>
          <a:bodyPr>
            <a:normAutofit fontScale="90000"/>
          </a:bodyPr>
          <a:lstStyle/>
          <a:p>
            <a:pPr algn="l"/>
            <a:r>
              <a:rPr lang="en-US" sz="3600" dirty="0">
                <a:solidFill>
                  <a:schemeClr val="bg1"/>
                </a:solidFill>
                <a:latin typeface="Montserrat" pitchFamily="2" charset="77"/>
              </a:rPr>
              <a:t>Review – CO</a:t>
            </a:r>
            <a:r>
              <a:rPr lang="en-US" sz="3600" baseline="-25000" dirty="0">
                <a:solidFill>
                  <a:schemeClr val="bg1"/>
                </a:solidFill>
                <a:latin typeface="Montserrat" pitchFamily="2" charset="77"/>
              </a:rPr>
              <a:t>2</a:t>
            </a:r>
            <a:r>
              <a:rPr lang="en-US" sz="3600" dirty="0">
                <a:solidFill>
                  <a:schemeClr val="bg1"/>
                </a:solidFill>
                <a:latin typeface="Montserrat" pitchFamily="2" charset="77"/>
              </a:rPr>
              <a:t> dataset</a:t>
            </a:r>
            <a:br>
              <a:rPr lang="en-US" sz="2000" dirty="0">
                <a:solidFill>
                  <a:schemeClr val="bg1"/>
                </a:solidFill>
                <a:latin typeface="Montserrat" pitchFamily="2" charset="77"/>
              </a:rPr>
            </a:br>
            <a:r>
              <a:rPr lang="en-US" sz="2000" dirty="0">
                <a:solidFill>
                  <a:schemeClr val="bg1"/>
                </a:solidFill>
                <a:latin typeface="Montserrat" pitchFamily="2" charset="77"/>
              </a:rPr>
              <a:t>Byrne et al. (2023): </a:t>
            </a:r>
            <a:r>
              <a:rPr lang="en-US" sz="2000" dirty="0">
                <a:solidFill>
                  <a:schemeClr val="bg1"/>
                </a:solidFill>
                <a:latin typeface="Montserrat" pitchFamily="2" charset="77"/>
                <a:hlinkClick r:id="rId2">
                  <a:extLst>
                    <a:ext uri="{A12FA001-AC4F-418D-AE19-62706E023703}">
                      <ahyp:hlinkClr xmlns:ahyp="http://schemas.microsoft.com/office/drawing/2018/hyperlinkcolor" val="tx"/>
                    </a:ext>
                  </a:extLst>
                </a:hlinkClick>
              </a:rPr>
              <a:t>https://doi.org/10.5194/essd-15-963-2023</a:t>
            </a:r>
            <a:endParaRPr lang="en-US" sz="2000" dirty="0">
              <a:solidFill>
                <a:schemeClr val="bg1"/>
              </a:solidFill>
              <a:latin typeface="Montserrat" pitchFamily="2" charset="77"/>
            </a:endParaRPr>
          </a:p>
        </p:txBody>
      </p:sp>
      <p:sp>
        <p:nvSpPr>
          <p:cNvPr id="3" name="Content Placeholder 2">
            <a:extLst>
              <a:ext uri="{FF2B5EF4-FFF2-40B4-BE49-F238E27FC236}">
                <a16:creationId xmlns:a16="http://schemas.microsoft.com/office/drawing/2014/main" id="{CFB01E2A-ADA5-7C62-AA2A-52958AEDF81B}"/>
              </a:ext>
            </a:extLst>
          </p:cNvPr>
          <p:cNvSpPr>
            <a:spLocks noGrp="1"/>
          </p:cNvSpPr>
          <p:nvPr>
            <p:ph idx="1"/>
          </p:nvPr>
        </p:nvSpPr>
        <p:spPr>
          <a:xfrm>
            <a:off x="16623" y="1160621"/>
            <a:ext cx="10486925" cy="5688027"/>
          </a:xfrm>
        </p:spPr>
        <p:txBody>
          <a:bodyPr>
            <a:normAutofit/>
          </a:bodyPr>
          <a:lstStyle/>
          <a:p>
            <a:r>
              <a:rPr lang="en-US" sz="2000" dirty="0">
                <a:solidFill>
                  <a:schemeClr val="tx1"/>
                </a:solidFill>
                <a:latin typeface="Montserrat" pitchFamily="2" charset="77"/>
              </a:rPr>
              <a:t>Based on ensemble of CO</a:t>
            </a:r>
            <a:r>
              <a:rPr lang="en-US" sz="2000" baseline="-25000" dirty="0">
                <a:solidFill>
                  <a:schemeClr val="tx1"/>
                </a:solidFill>
                <a:latin typeface="Montserrat" pitchFamily="2" charset="77"/>
              </a:rPr>
              <a:t>2</a:t>
            </a:r>
            <a:r>
              <a:rPr lang="en-US" sz="2000" dirty="0">
                <a:solidFill>
                  <a:schemeClr val="tx1"/>
                </a:solidFill>
                <a:latin typeface="Montserrat" pitchFamily="2" charset="77"/>
              </a:rPr>
              <a:t> inversions (11 inversion systems)</a:t>
            </a:r>
          </a:p>
          <a:p>
            <a:pPr marL="358775" lvl="3"/>
            <a:r>
              <a:rPr lang="en-US" sz="1800" dirty="0">
                <a:solidFill>
                  <a:schemeClr val="tx1"/>
                </a:solidFill>
                <a:latin typeface="Montserrat" pitchFamily="2" charset="77"/>
              </a:rPr>
              <a:t>Luckily could take advantage of ongoing OCO-2 MIP activities.</a:t>
            </a:r>
          </a:p>
          <a:p>
            <a:pPr marL="358775" lvl="3"/>
            <a:r>
              <a:rPr lang="en-US" sz="1800" dirty="0">
                <a:solidFill>
                  <a:schemeClr val="tx1"/>
                </a:solidFill>
                <a:latin typeface="Montserrat" pitchFamily="2" charset="77"/>
              </a:rPr>
              <a:t>Allowed estimate of uncertainty from ensemble spread</a:t>
            </a:r>
            <a:br>
              <a:rPr lang="en-US" sz="1800" dirty="0">
                <a:solidFill>
                  <a:schemeClr val="tx1"/>
                </a:solidFill>
                <a:latin typeface="Montserrat" pitchFamily="2" charset="77"/>
              </a:rPr>
            </a:br>
            <a:endParaRPr lang="en-US" sz="1800" dirty="0">
              <a:solidFill>
                <a:schemeClr val="tx1"/>
              </a:solidFill>
              <a:latin typeface="Montserrat" pitchFamily="2" charset="77"/>
            </a:endParaRPr>
          </a:p>
          <a:p>
            <a:r>
              <a:rPr lang="en-US" sz="2000" dirty="0">
                <a:solidFill>
                  <a:schemeClr val="tx1"/>
                </a:solidFill>
                <a:latin typeface="Montserrat" pitchFamily="2" charset="77"/>
              </a:rPr>
              <a:t>Net surface-atmosphere fluxes were</a:t>
            </a:r>
            <a:br>
              <a:rPr lang="en-US" sz="2000" dirty="0">
                <a:solidFill>
                  <a:schemeClr val="tx1"/>
                </a:solidFill>
                <a:latin typeface="Montserrat" pitchFamily="2" charset="77"/>
              </a:rPr>
            </a:br>
            <a:r>
              <a:rPr lang="en-US" sz="2000" dirty="0">
                <a:solidFill>
                  <a:schemeClr val="tx1"/>
                </a:solidFill>
                <a:latin typeface="Montserrat" pitchFamily="2" charset="77"/>
              </a:rPr>
              <a:t>corrected for fossil fuel emissions and </a:t>
            </a:r>
            <a:br>
              <a:rPr lang="en-US" sz="2000" dirty="0">
                <a:solidFill>
                  <a:schemeClr val="tx1"/>
                </a:solidFill>
                <a:latin typeface="Montserrat" pitchFamily="2" charset="77"/>
              </a:rPr>
            </a:br>
            <a:r>
              <a:rPr lang="en-US" sz="2000" dirty="0">
                <a:solidFill>
                  <a:schemeClr val="tx1"/>
                </a:solidFill>
                <a:latin typeface="Montserrat" pitchFamily="2" charset="77"/>
              </a:rPr>
              <a:t>lateral fluxes to estimate carbon stock </a:t>
            </a:r>
            <a:br>
              <a:rPr lang="en-US" sz="2000" dirty="0">
                <a:solidFill>
                  <a:schemeClr val="tx1"/>
                </a:solidFill>
                <a:latin typeface="Montserrat" pitchFamily="2" charset="77"/>
              </a:rPr>
            </a:br>
            <a:r>
              <a:rPr lang="en-US" sz="2000" dirty="0">
                <a:solidFill>
                  <a:schemeClr val="tx1"/>
                </a:solidFill>
                <a:latin typeface="Montserrat" pitchFamily="2" charset="77"/>
              </a:rPr>
              <a:t>changes (to be more comparable to </a:t>
            </a:r>
            <a:br>
              <a:rPr lang="en-US" sz="2000" dirty="0">
                <a:solidFill>
                  <a:schemeClr val="tx1"/>
                </a:solidFill>
                <a:latin typeface="Montserrat" pitchFamily="2" charset="77"/>
              </a:rPr>
            </a:br>
            <a:r>
              <a:rPr lang="en-US" sz="2000" dirty="0">
                <a:solidFill>
                  <a:schemeClr val="tx1"/>
                </a:solidFill>
                <a:latin typeface="Montserrat" pitchFamily="2" charset="77"/>
              </a:rPr>
              <a:t>bottom-up inventories).</a:t>
            </a:r>
            <a:br>
              <a:rPr lang="en-US" sz="2000" dirty="0">
                <a:solidFill>
                  <a:schemeClr val="tx1"/>
                </a:solidFill>
                <a:latin typeface="Montserrat" pitchFamily="2" charset="77"/>
              </a:rPr>
            </a:br>
            <a:endParaRPr lang="en-US" sz="2000" dirty="0">
              <a:solidFill>
                <a:schemeClr val="tx1"/>
              </a:solidFill>
              <a:latin typeface="Montserrat" pitchFamily="2" charset="77"/>
            </a:endParaRPr>
          </a:p>
          <a:p>
            <a:r>
              <a:rPr lang="en-US" sz="2000" dirty="0">
                <a:solidFill>
                  <a:schemeClr val="tx1"/>
                </a:solidFill>
                <a:latin typeface="Montserrat" pitchFamily="2" charset="77"/>
              </a:rPr>
              <a:t>Provided estimates of country and 1x1 gridded </a:t>
            </a:r>
            <a:br>
              <a:rPr lang="en-US" sz="2000" dirty="0">
                <a:solidFill>
                  <a:schemeClr val="tx1"/>
                </a:solidFill>
                <a:latin typeface="Montserrat" pitchFamily="2" charset="77"/>
              </a:rPr>
            </a:br>
            <a:r>
              <a:rPr lang="en-US" sz="2000" dirty="0">
                <a:solidFill>
                  <a:schemeClr val="tx1"/>
                </a:solidFill>
                <a:latin typeface="Montserrat" pitchFamily="2" charset="77"/>
              </a:rPr>
              <a:t>fluxes with uncertainties of: net surface-</a:t>
            </a:r>
            <a:br>
              <a:rPr lang="en-US" sz="2000" dirty="0">
                <a:solidFill>
                  <a:schemeClr val="tx1"/>
                </a:solidFill>
                <a:latin typeface="Montserrat" pitchFamily="2" charset="77"/>
              </a:rPr>
            </a:br>
            <a:r>
              <a:rPr lang="en-US" sz="2000" dirty="0">
                <a:solidFill>
                  <a:schemeClr val="tx1"/>
                </a:solidFill>
                <a:latin typeface="Montserrat" pitchFamily="2" charset="77"/>
              </a:rPr>
              <a:t>atmosphere flux (NCE), change in terrestrial </a:t>
            </a:r>
            <a:br>
              <a:rPr lang="en-US" sz="2000" dirty="0">
                <a:solidFill>
                  <a:schemeClr val="tx1"/>
                </a:solidFill>
                <a:latin typeface="Montserrat" pitchFamily="2" charset="77"/>
              </a:rPr>
            </a:br>
            <a:r>
              <a:rPr lang="en-US" sz="2000" dirty="0">
                <a:solidFill>
                  <a:schemeClr val="tx1"/>
                </a:solidFill>
                <a:latin typeface="Montserrat" pitchFamily="2" charset="77"/>
              </a:rPr>
              <a:t>carbon stocks (</a:t>
            </a:r>
            <a:r>
              <a:rPr lang="en-US" sz="2000" dirty="0" err="1">
                <a:solidFill>
                  <a:schemeClr val="tx1"/>
                </a:solidFill>
                <a:latin typeface="Montserrat" pitchFamily="2" charset="77"/>
              </a:rPr>
              <a:t>dC</a:t>
            </a:r>
            <a:r>
              <a:rPr lang="en-US" sz="2000" dirty="0">
                <a:solidFill>
                  <a:schemeClr val="tx1"/>
                </a:solidFill>
                <a:latin typeface="Montserrat" pitchFamily="2" charset="77"/>
              </a:rPr>
              <a:t>) and bottom-up fossil fuel</a:t>
            </a:r>
            <a:br>
              <a:rPr lang="en-US" sz="2000" dirty="0">
                <a:solidFill>
                  <a:schemeClr val="tx1"/>
                </a:solidFill>
                <a:latin typeface="Montserrat" pitchFamily="2" charset="77"/>
              </a:rPr>
            </a:br>
            <a:r>
              <a:rPr lang="en-US" sz="2000" dirty="0">
                <a:solidFill>
                  <a:schemeClr val="tx1"/>
                </a:solidFill>
                <a:latin typeface="Montserrat" pitchFamily="2" charset="77"/>
              </a:rPr>
              <a:t>and lateral flux estimates</a:t>
            </a:r>
          </a:p>
        </p:txBody>
      </p:sp>
      <p:pic>
        <p:nvPicPr>
          <p:cNvPr id="5" name="Picture 4">
            <a:extLst>
              <a:ext uri="{FF2B5EF4-FFF2-40B4-BE49-F238E27FC236}">
                <a16:creationId xmlns:a16="http://schemas.microsoft.com/office/drawing/2014/main" id="{B4C0D023-CF56-0500-A5C8-FD082998D6DA}"/>
              </a:ext>
            </a:extLst>
          </p:cNvPr>
          <p:cNvPicPr>
            <a:picLocks noChangeAspect="1"/>
          </p:cNvPicPr>
          <p:nvPr/>
        </p:nvPicPr>
        <p:blipFill>
          <a:blip r:embed="rId3"/>
          <a:stretch>
            <a:fillRect/>
          </a:stretch>
        </p:blipFill>
        <p:spPr>
          <a:xfrm>
            <a:off x="6247985" y="2438406"/>
            <a:ext cx="5927392" cy="3926264"/>
          </a:xfrm>
          <a:prstGeom prst="rect">
            <a:avLst/>
          </a:prstGeom>
        </p:spPr>
      </p:pic>
      <p:sp>
        <p:nvSpPr>
          <p:cNvPr id="6" name="TextBox 5">
            <a:extLst>
              <a:ext uri="{FF2B5EF4-FFF2-40B4-BE49-F238E27FC236}">
                <a16:creationId xmlns:a16="http://schemas.microsoft.com/office/drawing/2014/main" id="{94633CCA-545F-8F88-50BF-3C3A2EC172DD}"/>
              </a:ext>
            </a:extLst>
          </p:cNvPr>
          <p:cNvSpPr txBox="1"/>
          <p:nvPr/>
        </p:nvSpPr>
        <p:spPr>
          <a:xfrm>
            <a:off x="6582763" y="2131469"/>
            <a:ext cx="4569209" cy="306297"/>
          </a:xfrm>
          <a:prstGeom prst="rect">
            <a:avLst/>
          </a:prstGeom>
          <a:noFill/>
        </p:spPr>
        <p:txBody>
          <a:bodyPr wrap="none" rtlCol="0">
            <a:spAutoFit/>
          </a:bodyPr>
          <a:lstStyle/>
          <a:p>
            <a:r>
              <a:rPr lang="en-US" sz="1396" dirty="0"/>
              <a:t>Illustration of how lateral C fluxes impact carbon budget</a:t>
            </a:r>
          </a:p>
        </p:txBody>
      </p:sp>
    </p:spTree>
    <p:extLst>
      <p:ext uri="{BB962C8B-B14F-4D97-AF65-F5344CB8AC3E}">
        <p14:creationId xmlns:p14="http://schemas.microsoft.com/office/powerpoint/2010/main" val="4200418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CCC0-E24E-A4FE-CD64-A998FE62AD01}"/>
              </a:ext>
            </a:extLst>
          </p:cNvPr>
          <p:cNvSpPr>
            <a:spLocks noGrp="1"/>
          </p:cNvSpPr>
          <p:nvPr>
            <p:ph type="title"/>
          </p:nvPr>
        </p:nvSpPr>
        <p:spPr>
          <a:xfrm>
            <a:off x="338376" y="117410"/>
            <a:ext cx="10486925" cy="863401"/>
          </a:xfrm>
        </p:spPr>
        <p:txBody>
          <a:bodyPr>
            <a:normAutofit fontScale="90000"/>
          </a:bodyPr>
          <a:lstStyle/>
          <a:p>
            <a:pPr algn="l"/>
            <a:r>
              <a:rPr lang="en-US" sz="3600" dirty="0">
                <a:solidFill>
                  <a:schemeClr val="bg1"/>
                </a:solidFill>
                <a:latin typeface="Montserrat" pitchFamily="2" charset="77"/>
              </a:rPr>
              <a:t>Review – CH4 dataset</a:t>
            </a:r>
            <a:br>
              <a:rPr lang="en-US" sz="2000" dirty="0">
                <a:solidFill>
                  <a:schemeClr val="bg1"/>
                </a:solidFill>
                <a:latin typeface="Montserrat" pitchFamily="2" charset="77"/>
              </a:rPr>
            </a:br>
            <a:r>
              <a:rPr lang="en-US" sz="2000" dirty="0">
                <a:solidFill>
                  <a:schemeClr val="bg1"/>
                </a:solidFill>
                <a:latin typeface="Montserrat" pitchFamily="2" charset="77"/>
              </a:rPr>
              <a:t>Worden et al. (2022): </a:t>
            </a:r>
            <a:r>
              <a:rPr lang="en-US" sz="2000" dirty="0">
                <a:solidFill>
                  <a:schemeClr val="bg1"/>
                </a:solidFill>
                <a:latin typeface="Montserrat" pitchFamily="2" charset="77"/>
                <a:hlinkClick r:id="rId3">
                  <a:extLst>
                    <a:ext uri="{A12FA001-AC4F-418D-AE19-62706E023703}">
                      <ahyp:hlinkClr xmlns:ahyp="http://schemas.microsoft.com/office/drawing/2018/hyperlinkcolor" val="tx"/>
                    </a:ext>
                  </a:extLst>
                </a:hlinkClick>
              </a:rPr>
              <a:t>https://doi.org/10.5194/acp-22-6811-2022</a:t>
            </a:r>
            <a:br>
              <a:rPr lang="en-US" sz="1795" dirty="0">
                <a:latin typeface="Montserrat" pitchFamily="2" charset="77"/>
              </a:rPr>
            </a:br>
            <a:endParaRPr lang="en-US" sz="1795" dirty="0">
              <a:latin typeface="Montserrat" pitchFamily="2" charset="77"/>
            </a:endParaRPr>
          </a:p>
        </p:txBody>
      </p:sp>
      <p:sp>
        <p:nvSpPr>
          <p:cNvPr id="3" name="Content Placeholder 2">
            <a:extLst>
              <a:ext uri="{FF2B5EF4-FFF2-40B4-BE49-F238E27FC236}">
                <a16:creationId xmlns:a16="http://schemas.microsoft.com/office/drawing/2014/main" id="{CFB01E2A-ADA5-7C62-AA2A-52958AEDF81B}"/>
              </a:ext>
            </a:extLst>
          </p:cNvPr>
          <p:cNvSpPr>
            <a:spLocks noGrp="1"/>
          </p:cNvSpPr>
          <p:nvPr>
            <p:ph idx="1"/>
          </p:nvPr>
        </p:nvSpPr>
        <p:spPr>
          <a:xfrm>
            <a:off x="338376" y="1330961"/>
            <a:ext cx="7454344" cy="4822246"/>
          </a:xfrm>
        </p:spPr>
        <p:txBody>
          <a:bodyPr>
            <a:normAutofit/>
          </a:bodyPr>
          <a:lstStyle/>
          <a:p>
            <a:r>
              <a:rPr lang="en-US" sz="2400" dirty="0">
                <a:solidFill>
                  <a:schemeClr val="tx1"/>
                </a:solidFill>
                <a:latin typeface="Montserrat" pitchFamily="2" charset="77"/>
              </a:rPr>
              <a:t>Analytic inversion using GEOS-Chem model</a:t>
            </a:r>
          </a:p>
          <a:p>
            <a:pPr marL="358775" lvl="1"/>
            <a:r>
              <a:rPr lang="en-US" sz="2000" dirty="0">
                <a:solidFill>
                  <a:schemeClr val="tx1"/>
                </a:solidFill>
                <a:latin typeface="Montserrat" pitchFamily="2" charset="77"/>
              </a:rPr>
              <a:t>Allowed estimate of Bayesian uncertainty and </a:t>
            </a:r>
            <a:br>
              <a:rPr lang="en-US" sz="2000" dirty="0">
                <a:solidFill>
                  <a:schemeClr val="tx1"/>
                </a:solidFill>
                <a:latin typeface="Montserrat" pitchFamily="2" charset="77"/>
              </a:rPr>
            </a:br>
            <a:r>
              <a:rPr lang="en-US" sz="2000" dirty="0">
                <a:solidFill>
                  <a:schemeClr val="tx1"/>
                </a:solidFill>
                <a:latin typeface="Montserrat" pitchFamily="2" charset="77"/>
              </a:rPr>
              <a:t>information content from CH4 data (DOFs)</a:t>
            </a:r>
            <a:br>
              <a:rPr lang="en-US" sz="2000" dirty="0">
                <a:solidFill>
                  <a:schemeClr val="tx1"/>
                </a:solidFill>
                <a:latin typeface="Montserrat" pitchFamily="2" charset="77"/>
              </a:rPr>
            </a:br>
            <a:endParaRPr lang="en-US" sz="2000" dirty="0">
              <a:solidFill>
                <a:schemeClr val="tx1"/>
              </a:solidFill>
              <a:latin typeface="Montserrat" pitchFamily="2" charset="77"/>
            </a:endParaRPr>
          </a:p>
          <a:p>
            <a:r>
              <a:rPr lang="en-US" sz="2400" dirty="0">
                <a:solidFill>
                  <a:schemeClr val="tx1"/>
                </a:solidFill>
                <a:latin typeface="Montserrat" pitchFamily="2" charset="77"/>
              </a:rPr>
              <a:t>Net CH</a:t>
            </a:r>
            <a:r>
              <a:rPr lang="en-US" sz="2400" baseline="-25000" dirty="0">
                <a:solidFill>
                  <a:schemeClr val="tx1"/>
                </a:solidFill>
                <a:latin typeface="Montserrat" pitchFamily="2" charset="77"/>
              </a:rPr>
              <a:t>4</a:t>
            </a:r>
            <a:r>
              <a:rPr lang="en-US" sz="2400" dirty="0">
                <a:solidFill>
                  <a:schemeClr val="tx1"/>
                </a:solidFill>
                <a:latin typeface="Montserrat" pitchFamily="2" charset="77"/>
              </a:rPr>
              <a:t> emissions were decomposed into sectors:</a:t>
            </a:r>
          </a:p>
          <a:p>
            <a:pPr marL="358775"/>
            <a:r>
              <a:rPr lang="en-US" sz="2000" dirty="0">
                <a:solidFill>
                  <a:schemeClr val="tx1"/>
                </a:solidFill>
                <a:latin typeface="Montserrat" pitchFamily="2" charset="77"/>
              </a:rPr>
              <a:t>Livestock, Rice, Waste, Fire, Oil, Coal, Gas, Seeps, and Wetland</a:t>
            </a:r>
            <a:br>
              <a:rPr lang="en-US" sz="2400" dirty="0">
                <a:solidFill>
                  <a:schemeClr val="tx1"/>
                </a:solidFill>
                <a:latin typeface="Montserrat" pitchFamily="2" charset="77"/>
              </a:rPr>
            </a:br>
            <a:endParaRPr lang="en-US" sz="2400" dirty="0">
              <a:solidFill>
                <a:schemeClr val="tx1"/>
              </a:solidFill>
              <a:latin typeface="Montserrat" pitchFamily="2" charset="77"/>
            </a:endParaRPr>
          </a:p>
          <a:p>
            <a:r>
              <a:rPr lang="en-US" sz="2400" dirty="0">
                <a:solidFill>
                  <a:schemeClr val="tx1"/>
                </a:solidFill>
                <a:latin typeface="Montserrat" pitchFamily="2" charset="77"/>
              </a:rPr>
              <a:t>Provided sectoral emissions estimates with uncertainty estimates for countries and on a 1x1 grid</a:t>
            </a:r>
          </a:p>
        </p:txBody>
      </p:sp>
      <p:grpSp>
        <p:nvGrpSpPr>
          <p:cNvPr id="5" name="Group 4">
            <a:extLst>
              <a:ext uri="{FF2B5EF4-FFF2-40B4-BE49-F238E27FC236}">
                <a16:creationId xmlns:a16="http://schemas.microsoft.com/office/drawing/2014/main" id="{183C54D2-9019-287F-5A13-B04284083775}"/>
              </a:ext>
            </a:extLst>
          </p:cNvPr>
          <p:cNvGrpSpPr>
            <a:grpSpLocks noChangeAspect="1"/>
          </p:cNvGrpSpPr>
          <p:nvPr/>
        </p:nvGrpSpPr>
        <p:grpSpPr>
          <a:xfrm>
            <a:off x="7934960" y="1447442"/>
            <a:ext cx="3996578" cy="5004967"/>
            <a:chOff x="7439890" y="918336"/>
            <a:chExt cx="4735488" cy="5930314"/>
          </a:xfrm>
        </p:grpSpPr>
        <p:pic>
          <p:nvPicPr>
            <p:cNvPr id="1026" name="Picture 2">
              <a:extLst>
                <a:ext uri="{FF2B5EF4-FFF2-40B4-BE49-F238E27FC236}">
                  <a16:creationId xmlns:a16="http://schemas.microsoft.com/office/drawing/2014/main" id="{974B298F-AD08-01F1-399F-04B5518FAD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6790"/>
            <a:stretch/>
          </p:blipFill>
          <p:spPr bwMode="auto">
            <a:xfrm>
              <a:off x="7439890" y="918336"/>
              <a:ext cx="2706966" cy="59303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8F489C50-3319-C009-4A77-1560F5B74DD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0804" r="179"/>
            <a:stretch/>
          </p:blipFill>
          <p:spPr bwMode="auto">
            <a:xfrm>
              <a:off x="9957287" y="918338"/>
              <a:ext cx="2218091" cy="5930312"/>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B232CBD0-3EBE-CDCF-E586-18B9510A7D2A}"/>
              </a:ext>
            </a:extLst>
          </p:cNvPr>
          <p:cNvSpPr txBox="1"/>
          <p:nvPr/>
        </p:nvSpPr>
        <p:spPr>
          <a:xfrm>
            <a:off x="8379482" y="1096908"/>
            <a:ext cx="2849082" cy="306297"/>
          </a:xfrm>
          <a:prstGeom prst="rect">
            <a:avLst/>
          </a:prstGeom>
          <a:noFill/>
        </p:spPr>
        <p:txBody>
          <a:bodyPr wrap="none" rtlCol="0">
            <a:spAutoFit/>
          </a:bodyPr>
          <a:lstStyle/>
          <a:p>
            <a:r>
              <a:rPr lang="en-US" sz="1396" dirty="0">
                <a:solidFill>
                  <a:schemeClr val="accent1"/>
                </a:solidFill>
              </a:rPr>
              <a:t>Example Sectoral CH</a:t>
            </a:r>
            <a:r>
              <a:rPr lang="en-US" sz="1396" baseline="-25000" dirty="0">
                <a:solidFill>
                  <a:schemeClr val="accent1"/>
                </a:solidFill>
              </a:rPr>
              <a:t>4</a:t>
            </a:r>
            <a:r>
              <a:rPr lang="en-US" sz="1396" dirty="0">
                <a:solidFill>
                  <a:schemeClr val="accent1"/>
                </a:solidFill>
              </a:rPr>
              <a:t> emissions </a:t>
            </a:r>
          </a:p>
        </p:txBody>
      </p:sp>
    </p:spTree>
    <p:extLst>
      <p:ext uri="{BB962C8B-B14F-4D97-AF65-F5344CB8AC3E}">
        <p14:creationId xmlns:p14="http://schemas.microsoft.com/office/powerpoint/2010/main" val="2821512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710FF-539E-2E98-692A-BAABC35DC7A5}"/>
              </a:ext>
            </a:extLst>
          </p:cNvPr>
          <p:cNvSpPr>
            <a:spLocks noGrp="1"/>
          </p:cNvSpPr>
          <p:nvPr>
            <p:ph type="title"/>
          </p:nvPr>
        </p:nvSpPr>
        <p:spPr>
          <a:xfrm>
            <a:off x="349348" y="9351"/>
            <a:ext cx="11391642" cy="1133722"/>
          </a:xfrm>
        </p:spPr>
        <p:txBody>
          <a:bodyPr>
            <a:normAutofit/>
          </a:bodyPr>
          <a:lstStyle/>
          <a:p>
            <a:pPr algn="l"/>
            <a:r>
              <a:rPr lang="en-US" sz="3200" dirty="0">
                <a:solidFill>
                  <a:schemeClr val="bg1"/>
                </a:solidFill>
                <a:latin typeface="Montserrat" pitchFamily="2" charset="77"/>
              </a:rPr>
              <a:t>Lessons learned: </a:t>
            </a:r>
            <a:br>
              <a:rPr lang="en-US" sz="2400" dirty="0">
                <a:solidFill>
                  <a:schemeClr val="bg1"/>
                </a:solidFill>
                <a:latin typeface="Montserrat" pitchFamily="2" charset="77"/>
              </a:rPr>
            </a:br>
            <a:r>
              <a:rPr lang="en-US" sz="2000" dirty="0">
                <a:solidFill>
                  <a:schemeClr val="bg1"/>
                </a:solidFill>
                <a:latin typeface="Montserrat" pitchFamily="2" charset="77"/>
              </a:rPr>
              <a:t>1. Challenges in making apples-to-apples comparisons</a:t>
            </a:r>
            <a:endParaRPr lang="en-US" sz="2400" dirty="0">
              <a:solidFill>
                <a:schemeClr val="bg1"/>
              </a:solidFill>
              <a:latin typeface="Montserrat" pitchFamily="2" charset="77"/>
            </a:endParaRPr>
          </a:p>
        </p:txBody>
      </p:sp>
      <p:sp>
        <p:nvSpPr>
          <p:cNvPr id="3" name="Content Placeholder 2">
            <a:extLst>
              <a:ext uri="{FF2B5EF4-FFF2-40B4-BE49-F238E27FC236}">
                <a16:creationId xmlns:a16="http://schemas.microsoft.com/office/drawing/2014/main" id="{15E11DD7-2E5B-EE76-CA46-2235C48D97CD}"/>
              </a:ext>
            </a:extLst>
          </p:cNvPr>
          <p:cNvSpPr>
            <a:spLocks noGrp="1"/>
          </p:cNvSpPr>
          <p:nvPr>
            <p:ph idx="1"/>
          </p:nvPr>
        </p:nvSpPr>
        <p:spPr>
          <a:xfrm>
            <a:off x="408907" y="1143073"/>
            <a:ext cx="11272521" cy="5276200"/>
          </a:xfrm>
        </p:spPr>
        <p:txBody>
          <a:bodyPr>
            <a:normAutofit fontScale="92500" lnSpcReduction="10000"/>
          </a:bodyPr>
          <a:lstStyle/>
          <a:p>
            <a:r>
              <a:rPr lang="en-US" sz="2394" dirty="0">
                <a:solidFill>
                  <a:schemeClr val="tx1"/>
                </a:solidFill>
                <a:latin typeface="Montserrat" pitchFamily="2" charset="77"/>
              </a:rPr>
              <a:t>Changes in atmospheric CO</a:t>
            </a:r>
            <a:r>
              <a:rPr lang="en-US" sz="2394" baseline="-25000" dirty="0">
                <a:solidFill>
                  <a:schemeClr val="tx1"/>
                </a:solidFill>
                <a:latin typeface="Montserrat" pitchFamily="2" charset="77"/>
              </a:rPr>
              <a:t>2</a:t>
            </a:r>
            <a:r>
              <a:rPr lang="en-US" sz="2394" dirty="0">
                <a:solidFill>
                  <a:schemeClr val="tx1"/>
                </a:solidFill>
                <a:latin typeface="Montserrat" pitchFamily="2" charset="77"/>
              </a:rPr>
              <a:t>/CH</a:t>
            </a:r>
            <a:r>
              <a:rPr lang="en-US" sz="2394" baseline="-25000" dirty="0">
                <a:solidFill>
                  <a:schemeClr val="tx1"/>
                </a:solidFill>
                <a:latin typeface="Montserrat" pitchFamily="2" charset="77"/>
              </a:rPr>
              <a:t>4</a:t>
            </a:r>
            <a:r>
              <a:rPr lang="en-US" sz="2394" dirty="0">
                <a:solidFill>
                  <a:schemeClr val="tx1"/>
                </a:solidFill>
                <a:latin typeface="Montserrat" pitchFamily="2" charset="77"/>
              </a:rPr>
              <a:t> mole fractions are a result of net fluxes due to all sources and sinks. Inventories track emissions/removals due to specific processes.</a:t>
            </a:r>
            <a:br>
              <a:rPr lang="en-US" sz="2394" dirty="0">
                <a:solidFill>
                  <a:schemeClr val="tx1"/>
                </a:solidFill>
                <a:latin typeface="Montserrat" pitchFamily="2" charset="77"/>
              </a:rPr>
            </a:br>
            <a:endParaRPr lang="en-US" sz="2394" dirty="0">
              <a:solidFill>
                <a:schemeClr val="tx1"/>
              </a:solidFill>
              <a:latin typeface="Montserrat" pitchFamily="2" charset="77"/>
            </a:endParaRPr>
          </a:p>
          <a:p>
            <a:r>
              <a:rPr lang="en-US" sz="2394" dirty="0">
                <a:solidFill>
                  <a:schemeClr val="tx1"/>
                </a:solidFill>
                <a:latin typeface="Montserrat" pitchFamily="2" charset="77"/>
              </a:rPr>
              <a:t>Particularly challenging for CO</a:t>
            </a:r>
            <a:r>
              <a:rPr lang="en-US" sz="2394" baseline="-25000" dirty="0">
                <a:solidFill>
                  <a:schemeClr val="tx1"/>
                </a:solidFill>
                <a:latin typeface="Montserrat" pitchFamily="2" charset="77"/>
              </a:rPr>
              <a:t>2</a:t>
            </a:r>
            <a:r>
              <a:rPr lang="en-US" sz="2394" dirty="0">
                <a:solidFill>
                  <a:schemeClr val="tx1"/>
                </a:solidFill>
                <a:latin typeface="Montserrat" pitchFamily="2" charset="77"/>
              </a:rPr>
              <a:t>, where isolating impact of land management is challenging:</a:t>
            </a:r>
          </a:p>
          <a:p>
            <a:pPr marL="342900" lvl="1" indent="-342900">
              <a:buFont typeface="Arial" panose="020B0604020202020204" pitchFamily="34" charset="0"/>
              <a:buChar char="•"/>
            </a:pPr>
            <a:r>
              <a:rPr lang="en-US" sz="1995" dirty="0">
                <a:solidFill>
                  <a:schemeClr val="tx1"/>
                </a:solidFill>
                <a:latin typeface="Montserrat" pitchFamily="2" charset="77"/>
              </a:rPr>
              <a:t>Countries do not provide maps of managed lands. </a:t>
            </a:r>
          </a:p>
          <a:p>
            <a:pPr marL="342900" lvl="1" indent="-342900">
              <a:buFont typeface="Arial" panose="020B0604020202020204" pitchFamily="34" charset="0"/>
              <a:buChar char="•"/>
            </a:pPr>
            <a:r>
              <a:rPr lang="en-US" sz="1995" dirty="0">
                <a:solidFill>
                  <a:schemeClr val="tx1"/>
                </a:solidFill>
                <a:latin typeface="Montserrat" pitchFamily="2" charset="77"/>
              </a:rPr>
              <a:t>There are also large uncertainties in lateral fluxes, particularly at sub-national scales. </a:t>
            </a:r>
          </a:p>
          <a:p>
            <a:pPr marL="342900" lvl="1" indent="-342900">
              <a:buFont typeface="Arial" panose="020B0604020202020204" pitchFamily="34" charset="0"/>
              <a:buChar char="•"/>
            </a:pPr>
            <a:r>
              <a:rPr lang="en-US" sz="1995" dirty="0">
                <a:solidFill>
                  <a:schemeClr val="tx1"/>
                </a:solidFill>
                <a:latin typeface="Montserrat" pitchFamily="2" charset="77"/>
              </a:rPr>
              <a:t>Fossil fuel biases (which are assumed un-biased) will also impact land emission/removals estimates.</a:t>
            </a:r>
            <a:br>
              <a:rPr lang="en-US" sz="1995" dirty="0">
                <a:solidFill>
                  <a:schemeClr val="tx1"/>
                </a:solidFill>
                <a:latin typeface="Montserrat" pitchFamily="2" charset="77"/>
              </a:rPr>
            </a:br>
            <a:endParaRPr lang="en-US" sz="1995" dirty="0">
              <a:solidFill>
                <a:schemeClr val="tx1"/>
              </a:solidFill>
              <a:latin typeface="Montserrat" pitchFamily="2" charset="77"/>
            </a:endParaRPr>
          </a:p>
          <a:p>
            <a:r>
              <a:rPr lang="en-US" sz="2394" dirty="0">
                <a:solidFill>
                  <a:schemeClr val="tx1"/>
                </a:solidFill>
                <a:latin typeface="Montserrat" pitchFamily="2" charset="77"/>
              </a:rPr>
              <a:t>CH</a:t>
            </a:r>
            <a:r>
              <a:rPr lang="en-US" sz="2394" baseline="-25000" dirty="0">
                <a:solidFill>
                  <a:schemeClr val="tx1"/>
                </a:solidFill>
                <a:latin typeface="Montserrat" pitchFamily="2" charset="77"/>
              </a:rPr>
              <a:t>4</a:t>
            </a:r>
            <a:r>
              <a:rPr lang="en-US" sz="2394" dirty="0">
                <a:solidFill>
                  <a:schemeClr val="tx1"/>
                </a:solidFill>
                <a:latin typeface="Montserrat" pitchFamily="2" charset="77"/>
              </a:rPr>
              <a:t> benefits from comparatively distinct sectoral sources, which show distinctive enhancements in CH</a:t>
            </a:r>
            <a:r>
              <a:rPr lang="en-US" sz="2394" baseline="-25000" dirty="0">
                <a:solidFill>
                  <a:schemeClr val="tx1"/>
                </a:solidFill>
                <a:latin typeface="Montserrat" pitchFamily="2" charset="77"/>
              </a:rPr>
              <a:t>4</a:t>
            </a:r>
            <a:r>
              <a:rPr lang="en-US" sz="2394" dirty="0">
                <a:solidFill>
                  <a:schemeClr val="tx1"/>
                </a:solidFill>
                <a:latin typeface="Montserrat" pitchFamily="2" charset="77"/>
              </a:rPr>
              <a:t>.</a:t>
            </a:r>
          </a:p>
          <a:p>
            <a:endParaRPr lang="en-US" sz="2394" dirty="0">
              <a:solidFill>
                <a:schemeClr val="tx1"/>
              </a:solidFill>
              <a:latin typeface="Montserrat" pitchFamily="2" charset="77"/>
            </a:endParaRPr>
          </a:p>
          <a:p>
            <a:r>
              <a:rPr lang="en-US" sz="2394" dirty="0">
                <a:solidFill>
                  <a:schemeClr val="tx1"/>
                </a:solidFill>
                <a:latin typeface="Montserrat" pitchFamily="2" charset="77"/>
              </a:rPr>
              <a:t>An Analytic solution also improves the comparison between estimates as prior information and correlations in the estimate (e.g., smoothing error) can be quantified and accounted for with the comparison</a:t>
            </a:r>
          </a:p>
        </p:txBody>
      </p:sp>
    </p:spTree>
    <p:extLst>
      <p:ext uri="{BB962C8B-B14F-4D97-AF65-F5344CB8AC3E}">
        <p14:creationId xmlns:p14="http://schemas.microsoft.com/office/powerpoint/2010/main" val="722963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710FF-539E-2E98-692A-BAABC35DC7A5}"/>
              </a:ext>
            </a:extLst>
          </p:cNvPr>
          <p:cNvSpPr>
            <a:spLocks noGrp="1"/>
          </p:cNvSpPr>
          <p:nvPr>
            <p:ph type="title"/>
          </p:nvPr>
        </p:nvSpPr>
        <p:spPr>
          <a:xfrm>
            <a:off x="349348" y="9351"/>
            <a:ext cx="11391642" cy="1133722"/>
          </a:xfrm>
        </p:spPr>
        <p:txBody>
          <a:bodyPr>
            <a:normAutofit/>
          </a:bodyPr>
          <a:lstStyle/>
          <a:p>
            <a:pPr algn="l"/>
            <a:r>
              <a:rPr lang="en-US" sz="3200" dirty="0">
                <a:solidFill>
                  <a:schemeClr val="bg1"/>
                </a:solidFill>
                <a:latin typeface="Montserrat" pitchFamily="2" charset="77"/>
              </a:rPr>
              <a:t>Lessons learned: </a:t>
            </a:r>
            <a:br>
              <a:rPr lang="en-US" sz="2000" dirty="0">
                <a:solidFill>
                  <a:schemeClr val="bg1"/>
                </a:solidFill>
                <a:latin typeface="Montserrat" pitchFamily="2" charset="77"/>
              </a:rPr>
            </a:br>
            <a:r>
              <a:rPr lang="en-US" sz="2000" dirty="0">
                <a:solidFill>
                  <a:schemeClr val="bg1"/>
                </a:solidFill>
                <a:latin typeface="Montserrat" pitchFamily="2" charset="77"/>
              </a:rPr>
              <a:t>2. Uncertainty quantification</a:t>
            </a:r>
          </a:p>
        </p:txBody>
      </p:sp>
      <p:sp>
        <p:nvSpPr>
          <p:cNvPr id="3" name="Content Placeholder 2">
            <a:extLst>
              <a:ext uri="{FF2B5EF4-FFF2-40B4-BE49-F238E27FC236}">
                <a16:creationId xmlns:a16="http://schemas.microsoft.com/office/drawing/2014/main" id="{15E11DD7-2E5B-EE76-CA46-2235C48D97CD}"/>
              </a:ext>
            </a:extLst>
          </p:cNvPr>
          <p:cNvSpPr>
            <a:spLocks noGrp="1"/>
          </p:cNvSpPr>
          <p:nvPr>
            <p:ph idx="1"/>
          </p:nvPr>
        </p:nvSpPr>
        <p:spPr>
          <a:xfrm>
            <a:off x="132409" y="1198337"/>
            <a:ext cx="11927182" cy="4888427"/>
          </a:xfrm>
        </p:spPr>
        <p:txBody>
          <a:bodyPr>
            <a:noAutofit/>
          </a:bodyPr>
          <a:lstStyle/>
          <a:p>
            <a:r>
              <a:rPr lang="en-US" sz="2000" dirty="0">
                <a:solidFill>
                  <a:schemeClr val="tx1"/>
                </a:solidFill>
                <a:latin typeface="Montserrat" pitchFamily="2" charset="77"/>
              </a:rPr>
              <a:t>Accurate assessment of uncertainties is critical. Challenging to characterize all components:</a:t>
            </a:r>
            <a:br>
              <a:rPr lang="en-US" sz="2400" dirty="0">
                <a:solidFill>
                  <a:schemeClr val="tx1"/>
                </a:solidFill>
                <a:latin typeface="Montserrat" pitchFamily="2" charset="77"/>
              </a:rPr>
            </a:br>
            <a:endParaRPr lang="en-US" sz="2400" dirty="0">
              <a:solidFill>
                <a:schemeClr val="tx1"/>
              </a:solidFill>
              <a:latin typeface="Montserrat" pitchFamily="2" charset="77"/>
            </a:endParaRPr>
          </a:p>
          <a:p>
            <a:r>
              <a:rPr lang="en-US" sz="1800" dirty="0">
                <a:solidFill>
                  <a:schemeClr val="tx1"/>
                </a:solidFill>
                <a:latin typeface="Montserrat" pitchFamily="2" charset="77"/>
              </a:rPr>
              <a:t>Errors associated with atmospheric inversion model/configuration (transport, biased priors).</a:t>
            </a:r>
          </a:p>
          <a:p>
            <a:pPr marL="358775" lvl="1"/>
            <a:r>
              <a:rPr lang="en-US" sz="1600" dirty="0">
                <a:solidFill>
                  <a:schemeClr val="tx1"/>
                </a:solidFill>
                <a:latin typeface="Montserrat" pitchFamily="2" charset="77"/>
              </a:rPr>
              <a:t>Can be estimated by using an ensemble of inversion models (was possible for CO</a:t>
            </a:r>
            <a:r>
              <a:rPr lang="en-US" sz="1600" baseline="-25000" dirty="0">
                <a:solidFill>
                  <a:schemeClr val="tx1"/>
                </a:solidFill>
                <a:latin typeface="Montserrat" pitchFamily="2" charset="77"/>
              </a:rPr>
              <a:t>2</a:t>
            </a:r>
            <a:r>
              <a:rPr lang="en-US" sz="1600" dirty="0">
                <a:solidFill>
                  <a:schemeClr val="tx1"/>
                </a:solidFill>
                <a:latin typeface="Montserrat" pitchFamily="2" charset="77"/>
              </a:rPr>
              <a:t> dataset but not CH</a:t>
            </a:r>
            <a:r>
              <a:rPr lang="en-US" sz="1600" baseline="-25000" dirty="0">
                <a:solidFill>
                  <a:schemeClr val="tx1"/>
                </a:solidFill>
                <a:latin typeface="Montserrat" pitchFamily="2" charset="77"/>
              </a:rPr>
              <a:t>4</a:t>
            </a:r>
            <a:r>
              <a:rPr lang="en-US" sz="1600" dirty="0">
                <a:solidFill>
                  <a:schemeClr val="tx1"/>
                </a:solidFill>
                <a:latin typeface="Montserrat" pitchFamily="2" charset="77"/>
              </a:rPr>
              <a:t>)</a:t>
            </a:r>
            <a:br>
              <a:rPr lang="en-US" sz="1600" dirty="0">
                <a:solidFill>
                  <a:schemeClr val="tx1"/>
                </a:solidFill>
                <a:latin typeface="Montserrat" pitchFamily="2" charset="77"/>
              </a:rPr>
            </a:br>
            <a:endParaRPr lang="en-US" sz="1600" dirty="0">
              <a:solidFill>
                <a:schemeClr val="tx1"/>
              </a:solidFill>
              <a:latin typeface="Montserrat" pitchFamily="2" charset="77"/>
            </a:endParaRPr>
          </a:p>
          <a:p>
            <a:r>
              <a:rPr lang="en-US" sz="1800" dirty="0">
                <a:solidFill>
                  <a:schemeClr val="tx1"/>
                </a:solidFill>
                <a:latin typeface="Montserrat" pitchFamily="2" charset="77"/>
              </a:rPr>
              <a:t>Errors in GHG measurement – biases in particular.</a:t>
            </a:r>
          </a:p>
          <a:p>
            <a:pPr marL="358775" lvl="1"/>
            <a:r>
              <a:rPr lang="en-US" sz="1600" dirty="0">
                <a:solidFill>
                  <a:schemeClr val="tx1"/>
                </a:solidFill>
                <a:latin typeface="Montserrat" pitchFamily="2" charset="77"/>
              </a:rPr>
              <a:t>CO</a:t>
            </a:r>
            <a:r>
              <a:rPr lang="en-US" sz="1600" baseline="-25000" dirty="0">
                <a:solidFill>
                  <a:schemeClr val="tx1"/>
                </a:solidFill>
                <a:latin typeface="Montserrat" pitchFamily="2" charset="77"/>
              </a:rPr>
              <a:t>2</a:t>
            </a:r>
            <a:r>
              <a:rPr lang="en-US" sz="1600" dirty="0">
                <a:solidFill>
                  <a:schemeClr val="tx1"/>
                </a:solidFill>
                <a:latin typeface="Montserrat" pitchFamily="2" charset="77"/>
              </a:rPr>
              <a:t> dataset attempted to identify biases through comparisons of posterior model CO</a:t>
            </a:r>
            <a:r>
              <a:rPr lang="en-US" sz="1600" baseline="-25000" dirty="0">
                <a:solidFill>
                  <a:schemeClr val="tx1"/>
                </a:solidFill>
                <a:latin typeface="Montserrat" pitchFamily="2" charset="77"/>
              </a:rPr>
              <a:t>2</a:t>
            </a:r>
            <a:r>
              <a:rPr lang="en-US" sz="1600" dirty="0">
                <a:solidFill>
                  <a:schemeClr val="tx1"/>
                </a:solidFill>
                <a:latin typeface="Montserrat" pitchFamily="2" charset="77"/>
              </a:rPr>
              <a:t> fields with independent atmospheric CO</a:t>
            </a:r>
            <a:r>
              <a:rPr lang="en-US" sz="1600" baseline="-25000" dirty="0">
                <a:solidFill>
                  <a:schemeClr val="tx1"/>
                </a:solidFill>
                <a:latin typeface="Montserrat" pitchFamily="2" charset="77"/>
              </a:rPr>
              <a:t>2</a:t>
            </a:r>
            <a:r>
              <a:rPr lang="en-US" sz="1600" dirty="0">
                <a:solidFill>
                  <a:schemeClr val="tx1"/>
                </a:solidFill>
                <a:latin typeface="Montserrat" pitchFamily="2" charset="77"/>
              </a:rPr>
              <a:t> measurements that were not assimilated (found OCO-2 ocean glint data had significant biases).</a:t>
            </a:r>
          </a:p>
          <a:p>
            <a:pPr marL="358775" lvl="1"/>
            <a:r>
              <a:rPr lang="en-US" sz="1600" dirty="0">
                <a:solidFill>
                  <a:schemeClr val="tx1"/>
                </a:solidFill>
                <a:latin typeface="Montserrat" pitchFamily="2" charset="77"/>
              </a:rPr>
              <a:t>Regional biases are very challenging to identify due to sparse data for evaluating performance. For example, large regional flux differences in tropical in situ and OCO-2 inversions were indistinguishable when compared with independent data.</a:t>
            </a:r>
            <a:br>
              <a:rPr lang="en-US" sz="1800" dirty="0">
                <a:solidFill>
                  <a:schemeClr val="tx1"/>
                </a:solidFill>
                <a:latin typeface="Montserrat" pitchFamily="2" charset="77"/>
              </a:rPr>
            </a:br>
            <a:endParaRPr lang="en-US" sz="1800" dirty="0">
              <a:solidFill>
                <a:schemeClr val="tx1"/>
              </a:solidFill>
              <a:latin typeface="Montserrat" pitchFamily="2" charset="77"/>
            </a:endParaRPr>
          </a:p>
          <a:p>
            <a:r>
              <a:rPr lang="en-US" sz="1800" dirty="0">
                <a:solidFill>
                  <a:schemeClr val="tx1"/>
                </a:solidFill>
                <a:latin typeface="Montserrat" pitchFamily="2" charset="77"/>
              </a:rPr>
              <a:t>Bayesian posterior uncertainties.</a:t>
            </a:r>
          </a:p>
          <a:p>
            <a:pPr marL="358775" lvl="1"/>
            <a:r>
              <a:rPr lang="en-US" sz="1600" dirty="0">
                <a:solidFill>
                  <a:schemeClr val="tx1"/>
                </a:solidFill>
                <a:latin typeface="Montserrat" pitchFamily="2" charset="77"/>
              </a:rPr>
              <a:t>This characterizes the impact of errors in the observations and prior constraints on posterior flux estimates.</a:t>
            </a:r>
          </a:p>
          <a:p>
            <a:pPr marL="358775" lvl="1"/>
            <a:r>
              <a:rPr lang="en-US" sz="1600" dirty="0">
                <a:solidFill>
                  <a:schemeClr val="tx1"/>
                </a:solidFill>
                <a:latin typeface="Montserrat" pitchFamily="2" charset="77"/>
              </a:rPr>
              <a:t>Not characterized in many inversion techniques, only small subset of MIP models calculate. Of those that did, the estimates were hugely variable.</a:t>
            </a:r>
          </a:p>
          <a:p>
            <a:pPr marL="358775" lvl="1"/>
            <a:r>
              <a:rPr lang="en-US" sz="1600" dirty="0">
                <a:solidFill>
                  <a:schemeClr val="tx1"/>
                </a:solidFill>
                <a:latin typeface="Montserrat" pitchFamily="2" charset="77"/>
              </a:rPr>
              <a:t>Posterior errors and degrees of freedom were calculated for CH</a:t>
            </a:r>
            <a:r>
              <a:rPr lang="en-US" sz="1600" baseline="-25000" dirty="0">
                <a:solidFill>
                  <a:schemeClr val="tx1"/>
                </a:solidFill>
                <a:latin typeface="Montserrat" pitchFamily="2" charset="77"/>
              </a:rPr>
              <a:t>4</a:t>
            </a:r>
            <a:r>
              <a:rPr lang="en-US" sz="1600" dirty="0">
                <a:solidFill>
                  <a:schemeClr val="tx1"/>
                </a:solidFill>
                <a:latin typeface="Montserrat" pitchFamily="2" charset="77"/>
              </a:rPr>
              <a:t> dataset</a:t>
            </a:r>
            <a:endParaRPr lang="en-US" sz="2000" dirty="0">
              <a:solidFill>
                <a:schemeClr val="tx1"/>
              </a:solidFill>
              <a:latin typeface="Montserrat" pitchFamily="2" charset="77"/>
            </a:endParaRPr>
          </a:p>
        </p:txBody>
      </p:sp>
    </p:spTree>
    <p:extLst>
      <p:ext uri="{BB962C8B-B14F-4D97-AF65-F5344CB8AC3E}">
        <p14:creationId xmlns:p14="http://schemas.microsoft.com/office/powerpoint/2010/main" val="1635055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710FF-539E-2E98-692A-BAABC35DC7A5}"/>
              </a:ext>
            </a:extLst>
          </p:cNvPr>
          <p:cNvSpPr>
            <a:spLocks noGrp="1"/>
          </p:cNvSpPr>
          <p:nvPr>
            <p:ph type="title"/>
          </p:nvPr>
        </p:nvSpPr>
        <p:spPr>
          <a:xfrm>
            <a:off x="349348" y="9351"/>
            <a:ext cx="11391642" cy="1133722"/>
          </a:xfrm>
        </p:spPr>
        <p:txBody>
          <a:bodyPr>
            <a:normAutofit/>
          </a:bodyPr>
          <a:lstStyle/>
          <a:p>
            <a:pPr algn="l"/>
            <a:r>
              <a:rPr lang="en-US" sz="3200" dirty="0">
                <a:solidFill>
                  <a:schemeClr val="bg1"/>
                </a:solidFill>
                <a:latin typeface="Montserrat" pitchFamily="2" charset="77"/>
              </a:rPr>
              <a:t>Lessons learned: </a:t>
            </a:r>
            <a:br>
              <a:rPr lang="en-US" sz="3200" dirty="0">
                <a:solidFill>
                  <a:schemeClr val="bg1"/>
                </a:solidFill>
                <a:latin typeface="Montserrat" pitchFamily="2" charset="77"/>
              </a:rPr>
            </a:br>
            <a:r>
              <a:rPr lang="en-US" sz="2000" dirty="0">
                <a:solidFill>
                  <a:schemeClr val="bg1"/>
                </a:solidFill>
                <a:latin typeface="Montserrat" pitchFamily="2" charset="77"/>
              </a:rPr>
              <a:t>3. Limitations for small and mid-sized countries</a:t>
            </a:r>
            <a:endParaRPr lang="en-US" sz="3200" dirty="0">
              <a:solidFill>
                <a:schemeClr val="bg1"/>
              </a:solidFill>
              <a:latin typeface="Montserrat" pitchFamily="2" charset="77"/>
            </a:endParaRPr>
          </a:p>
        </p:txBody>
      </p:sp>
      <p:sp>
        <p:nvSpPr>
          <p:cNvPr id="3" name="Content Placeholder 2">
            <a:extLst>
              <a:ext uri="{FF2B5EF4-FFF2-40B4-BE49-F238E27FC236}">
                <a16:creationId xmlns:a16="http://schemas.microsoft.com/office/drawing/2014/main" id="{15E11DD7-2E5B-EE76-CA46-2235C48D97CD}"/>
              </a:ext>
            </a:extLst>
          </p:cNvPr>
          <p:cNvSpPr>
            <a:spLocks noGrp="1"/>
          </p:cNvSpPr>
          <p:nvPr>
            <p:ph idx="1"/>
          </p:nvPr>
        </p:nvSpPr>
        <p:spPr>
          <a:xfrm>
            <a:off x="349347" y="1273026"/>
            <a:ext cx="11117455" cy="5101747"/>
          </a:xfrm>
        </p:spPr>
        <p:txBody>
          <a:bodyPr>
            <a:normAutofit lnSpcReduction="10000"/>
          </a:bodyPr>
          <a:lstStyle/>
          <a:p>
            <a:r>
              <a:rPr lang="en-US" sz="2394" dirty="0">
                <a:solidFill>
                  <a:schemeClr val="tx1"/>
                </a:solidFill>
                <a:latin typeface="Montserrat" pitchFamily="2" charset="77"/>
              </a:rPr>
              <a:t>Uncertainties are very large for mid-sized (e.g., Turkey-sized) and smaller countries. CH4 dataset suggests 57 countries are well constrained by the GOSAT data, with increased information expected when we can fully utilize TROPOMI data plus the plume mapping observations (i.e. an integrated multi-scale inversion approach)</a:t>
            </a:r>
            <a:br>
              <a:rPr lang="en-US" sz="2394" dirty="0">
                <a:solidFill>
                  <a:schemeClr val="tx1"/>
                </a:solidFill>
                <a:latin typeface="Montserrat" pitchFamily="2" charset="77"/>
              </a:rPr>
            </a:br>
            <a:r>
              <a:rPr lang="en-US" sz="2394" dirty="0">
                <a:solidFill>
                  <a:schemeClr val="tx1"/>
                </a:solidFill>
                <a:latin typeface="Montserrat" pitchFamily="2" charset="77"/>
              </a:rPr>
              <a:t>Several main limitations:</a:t>
            </a:r>
            <a:br>
              <a:rPr lang="en-US" sz="2394" dirty="0">
                <a:solidFill>
                  <a:schemeClr val="tx1"/>
                </a:solidFill>
                <a:latin typeface="Montserrat" pitchFamily="2" charset="77"/>
              </a:rPr>
            </a:br>
            <a:endParaRPr lang="en-US" sz="2394" dirty="0">
              <a:solidFill>
                <a:schemeClr val="tx1"/>
              </a:solidFill>
              <a:latin typeface="Montserrat" pitchFamily="2" charset="77"/>
            </a:endParaRPr>
          </a:p>
          <a:p>
            <a:pPr marL="342900" lvl="1" indent="-342900">
              <a:buFont typeface="Wingdings" pitchFamily="2" charset="2"/>
              <a:buChar char="v"/>
            </a:pPr>
            <a:r>
              <a:rPr lang="en-US" sz="1995" dirty="0">
                <a:solidFill>
                  <a:schemeClr val="tx1"/>
                </a:solidFill>
                <a:latin typeface="Montserrat" pitchFamily="2" charset="77"/>
              </a:rPr>
              <a:t>Data density from GOSAT / OCO-2 is still pretty sparse. Denser observational coverage would help capture smaller areas.</a:t>
            </a:r>
            <a:br>
              <a:rPr lang="en-US" sz="1995" dirty="0">
                <a:solidFill>
                  <a:schemeClr val="tx1"/>
                </a:solidFill>
                <a:latin typeface="Montserrat" pitchFamily="2" charset="77"/>
              </a:rPr>
            </a:br>
            <a:endParaRPr lang="en-US" sz="1995" dirty="0">
              <a:solidFill>
                <a:schemeClr val="tx1"/>
              </a:solidFill>
              <a:latin typeface="Montserrat" pitchFamily="2" charset="77"/>
            </a:endParaRPr>
          </a:p>
          <a:p>
            <a:pPr marL="342900" lvl="1" indent="-342900">
              <a:buFont typeface="Wingdings" pitchFamily="2" charset="2"/>
              <a:buChar char="v"/>
            </a:pPr>
            <a:r>
              <a:rPr lang="en-US" sz="1995" dirty="0">
                <a:solidFill>
                  <a:schemeClr val="tx1"/>
                </a:solidFill>
                <a:latin typeface="Montserrat" pitchFamily="2" charset="77"/>
              </a:rPr>
              <a:t>Transport models are too coarse (many run at 4 x 5 degrees, which is insufficient for many countries).</a:t>
            </a:r>
            <a:br>
              <a:rPr lang="en-US" sz="1995" dirty="0">
                <a:solidFill>
                  <a:schemeClr val="tx1"/>
                </a:solidFill>
                <a:latin typeface="Montserrat" pitchFamily="2" charset="77"/>
              </a:rPr>
            </a:br>
            <a:endParaRPr lang="en-US" sz="1995" dirty="0">
              <a:solidFill>
                <a:schemeClr val="tx1"/>
              </a:solidFill>
              <a:latin typeface="Montserrat" pitchFamily="2" charset="77"/>
            </a:endParaRPr>
          </a:p>
          <a:p>
            <a:pPr marL="342900" lvl="1" indent="-342900">
              <a:buFont typeface="Wingdings" pitchFamily="2" charset="2"/>
              <a:buChar char="v"/>
            </a:pPr>
            <a:r>
              <a:rPr lang="en-US" sz="1995" dirty="0">
                <a:solidFill>
                  <a:schemeClr val="tx1"/>
                </a:solidFill>
                <a:latin typeface="Montserrat" pitchFamily="2" charset="77"/>
              </a:rPr>
              <a:t>Biases in model transport and potential regional greenhouse gas retrievals limit the spatial scales that can be captured. We need to reduce both of there errors.</a:t>
            </a:r>
            <a:br>
              <a:rPr lang="en-US" sz="1995" dirty="0">
                <a:solidFill>
                  <a:schemeClr val="tx1"/>
                </a:solidFill>
                <a:latin typeface="Montserrat" pitchFamily="2" charset="77"/>
              </a:rPr>
            </a:br>
            <a:endParaRPr lang="en-US" sz="1995" dirty="0">
              <a:solidFill>
                <a:schemeClr val="tx1"/>
              </a:solidFill>
              <a:latin typeface="Montserrat" pitchFamily="2" charset="77"/>
            </a:endParaRPr>
          </a:p>
        </p:txBody>
      </p:sp>
    </p:spTree>
    <p:extLst>
      <p:ext uri="{BB962C8B-B14F-4D97-AF65-F5344CB8AC3E}">
        <p14:creationId xmlns:p14="http://schemas.microsoft.com/office/powerpoint/2010/main" val="3110900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8"/>
          <p:cNvSpPr txBox="1"/>
          <p:nvPr/>
        </p:nvSpPr>
        <p:spPr>
          <a:xfrm>
            <a:off x="323652" y="1402468"/>
            <a:ext cx="6121753" cy="3785611"/>
          </a:xfrm>
          <a:prstGeom prst="rect">
            <a:avLst/>
          </a:prstGeom>
          <a:noFill/>
          <a:ln>
            <a:noFill/>
          </a:ln>
        </p:spPr>
        <p:txBody>
          <a:bodyPr spcFirstLastPara="1" wrap="square" lIns="91425" tIns="45700" rIns="91425" bIns="45700" anchor="t" anchorCtr="0">
            <a:spAutoFit/>
          </a:bodyPr>
          <a:lstStyle/>
          <a:p>
            <a:pPr marL="358775" marR="0" lvl="0" indent="-358775" algn="l" rtl="0">
              <a:lnSpc>
                <a:spcPct val="150000"/>
              </a:lnSpc>
              <a:spcBef>
                <a:spcPts val="0"/>
              </a:spcBef>
              <a:spcAft>
                <a:spcPts val="0"/>
              </a:spcAft>
              <a:buClr>
                <a:schemeClr val="dk1"/>
              </a:buClr>
              <a:buSzPts val="1600"/>
              <a:buFont typeface="Montserrat"/>
              <a:buChar char="❖"/>
            </a:pPr>
            <a:r>
              <a:rPr lang="en-GB" sz="1600" b="1" dirty="0">
                <a:solidFill>
                  <a:schemeClr val="dk1"/>
                </a:solidFill>
                <a:latin typeface="Montserrat"/>
                <a:ea typeface="Montserrat"/>
                <a:cs typeface="Montserrat"/>
                <a:sym typeface="Montserrat"/>
              </a:rPr>
              <a:t>Responsible </a:t>
            </a:r>
            <a:r>
              <a:rPr lang="en-GB" sz="1600" dirty="0">
                <a:solidFill>
                  <a:schemeClr val="dk1"/>
                </a:solidFill>
                <a:latin typeface="Montserrat"/>
                <a:ea typeface="Montserrat"/>
                <a:cs typeface="Montserrat"/>
                <a:sym typeface="Montserrat"/>
              </a:rPr>
              <a:t>for maintaining and implementation of the </a:t>
            </a:r>
            <a:r>
              <a:rPr lang="en-GB" sz="1600" b="1" dirty="0">
                <a:solidFill>
                  <a:schemeClr val="dk1"/>
                </a:solidFill>
                <a:latin typeface="Montserrat"/>
                <a:ea typeface="Montserrat"/>
                <a:cs typeface="Montserrat"/>
                <a:sym typeface="Montserrat"/>
              </a:rPr>
              <a:t>GHG Roadmap</a:t>
            </a:r>
          </a:p>
          <a:p>
            <a:pPr marL="358775" marR="0" lvl="0" indent="-358775" algn="l" rtl="0">
              <a:lnSpc>
                <a:spcPct val="150000"/>
              </a:lnSpc>
              <a:spcBef>
                <a:spcPts val="0"/>
              </a:spcBef>
              <a:spcAft>
                <a:spcPts val="0"/>
              </a:spcAft>
              <a:buClr>
                <a:schemeClr val="dk1"/>
              </a:buClr>
              <a:buSzPts val="1600"/>
              <a:buFont typeface="Montserrat"/>
              <a:buChar char="❖"/>
            </a:pPr>
            <a:r>
              <a:rPr lang="en-GB" sz="1600" b="1" dirty="0">
                <a:solidFill>
                  <a:schemeClr val="dk1"/>
                </a:solidFill>
                <a:latin typeface="Montserrat"/>
                <a:ea typeface="Montserrat"/>
                <a:cs typeface="Montserrat"/>
                <a:sym typeface="Montserrat"/>
              </a:rPr>
              <a:t>Interfaces with, stimulates and monitors</a:t>
            </a:r>
            <a:br>
              <a:rPr lang="en-GB" sz="1600" b="1" dirty="0">
                <a:solidFill>
                  <a:schemeClr val="dk1"/>
                </a:solidFill>
                <a:latin typeface="Montserrat"/>
                <a:ea typeface="Montserrat"/>
                <a:cs typeface="Montserrat"/>
                <a:sym typeface="Montserrat"/>
              </a:rPr>
            </a:br>
            <a:r>
              <a:rPr lang="en-GB" sz="1600" b="1" dirty="0">
                <a:solidFill>
                  <a:schemeClr val="dk1"/>
                </a:solidFill>
                <a:latin typeface="Montserrat"/>
                <a:ea typeface="Montserrat"/>
                <a:cs typeface="Montserrat"/>
                <a:sym typeface="Montserrat"/>
              </a:rPr>
              <a:t>GHG related activities </a:t>
            </a:r>
            <a:r>
              <a:rPr lang="en-GB" sz="1600" dirty="0">
                <a:solidFill>
                  <a:schemeClr val="dk1"/>
                </a:solidFill>
                <a:latin typeface="Montserrat"/>
                <a:ea typeface="Montserrat"/>
                <a:cs typeface="Montserrat"/>
                <a:sym typeface="Montserrat"/>
              </a:rPr>
              <a:t>across various </a:t>
            </a:r>
            <a:br>
              <a:rPr lang="en-GB" sz="1600" dirty="0">
                <a:solidFill>
                  <a:schemeClr val="dk1"/>
                </a:solidFill>
                <a:latin typeface="Montserrat"/>
                <a:ea typeface="Montserrat"/>
                <a:cs typeface="Montserrat"/>
                <a:sym typeface="Montserrat"/>
              </a:rPr>
            </a:br>
            <a:r>
              <a:rPr lang="en-GB" sz="1600" dirty="0">
                <a:solidFill>
                  <a:schemeClr val="dk1"/>
                </a:solidFill>
                <a:latin typeface="Montserrat"/>
                <a:ea typeface="Montserrat"/>
                <a:cs typeface="Montserrat"/>
                <a:sym typeface="Montserrat"/>
              </a:rPr>
              <a:t>(CGMS &amp;) CEOS WGs: WG-Climate, WG-</a:t>
            </a:r>
            <a:r>
              <a:rPr lang="en-GB" sz="1600" dirty="0" err="1">
                <a:solidFill>
                  <a:schemeClr val="dk1"/>
                </a:solidFill>
                <a:latin typeface="Montserrat"/>
                <a:ea typeface="Montserrat"/>
                <a:cs typeface="Montserrat"/>
                <a:sym typeface="Montserrat"/>
              </a:rPr>
              <a:t>CalVal</a:t>
            </a:r>
            <a:r>
              <a:rPr lang="en-GB" sz="1600" dirty="0">
                <a:solidFill>
                  <a:schemeClr val="dk1"/>
                </a:solidFill>
                <a:latin typeface="Montserrat"/>
                <a:ea typeface="Montserrat"/>
                <a:cs typeface="Montserrat"/>
                <a:sym typeface="Montserrat"/>
              </a:rPr>
              <a:t>, </a:t>
            </a:r>
            <a:br>
              <a:rPr lang="en-GB" sz="1600" dirty="0">
                <a:solidFill>
                  <a:schemeClr val="dk1"/>
                </a:solidFill>
                <a:latin typeface="Montserrat"/>
                <a:ea typeface="Montserrat"/>
                <a:cs typeface="Montserrat"/>
                <a:sym typeface="Montserrat"/>
              </a:rPr>
            </a:br>
            <a:r>
              <a:rPr lang="en-GB" sz="1600" dirty="0">
                <a:solidFill>
                  <a:schemeClr val="dk1"/>
                </a:solidFill>
                <a:latin typeface="Montserrat"/>
                <a:ea typeface="Montserrat"/>
                <a:cs typeface="Montserrat"/>
                <a:sym typeface="Montserrat"/>
              </a:rPr>
              <a:t>AC-VC, WG-</a:t>
            </a:r>
            <a:r>
              <a:rPr lang="en-GB" sz="1600" dirty="0" err="1">
                <a:solidFill>
                  <a:schemeClr val="dk1"/>
                </a:solidFill>
                <a:latin typeface="Montserrat"/>
                <a:ea typeface="Montserrat"/>
                <a:cs typeface="Montserrat"/>
                <a:sym typeface="Montserrat"/>
              </a:rPr>
              <a:t>CapD</a:t>
            </a:r>
            <a:r>
              <a:rPr lang="en-GB" sz="1600" dirty="0">
                <a:solidFill>
                  <a:schemeClr val="dk1"/>
                </a:solidFill>
                <a:latin typeface="Montserrat"/>
                <a:ea typeface="Montserrat"/>
                <a:cs typeface="Montserrat"/>
                <a:sym typeface="Montserrat"/>
              </a:rPr>
              <a:t>, </a:t>
            </a:r>
            <a:r>
              <a:rPr lang="en-GB" sz="1600" dirty="0" err="1">
                <a:solidFill>
                  <a:schemeClr val="dk1"/>
                </a:solidFill>
                <a:latin typeface="Montserrat"/>
                <a:ea typeface="Montserrat"/>
                <a:cs typeface="Montserrat"/>
                <a:sym typeface="Montserrat"/>
              </a:rPr>
              <a:t>NewSpace</a:t>
            </a:r>
            <a:r>
              <a:rPr lang="en-GB" sz="1600" dirty="0">
                <a:solidFill>
                  <a:schemeClr val="dk1"/>
                </a:solidFill>
                <a:latin typeface="Montserrat"/>
                <a:ea typeface="Montserrat"/>
                <a:cs typeface="Montserrat"/>
                <a:sym typeface="Montserrat"/>
              </a:rPr>
              <a:t> Task Team, etc</a:t>
            </a:r>
          </a:p>
          <a:p>
            <a:pPr marL="358775" marR="0" lvl="0" indent="-358775" algn="l" rtl="0">
              <a:lnSpc>
                <a:spcPct val="150000"/>
              </a:lnSpc>
              <a:spcBef>
                <a:spcPts val="0"/>
              </a:spcBef>
              <a:spcAft>
                <a:spcPts val="0"/>
              </a:spcAft>
              <a:buClr>
                <a:schemeClr val="dk1"/>
              </a:buClr>
              <a:buSzPts val="1600"/>
              <a:buFont typeface="Montserrat"/>
              <a:buChar char="❖"/>
            </a:pPr>
            <a:r>
              <a:rPr lang="en-GB" sz="1600" dirty="0">
                <a:solidFill>
                  <a:schemeClr val="dk1"/>
                </a:solidFill>
                <a:latin typeface="Montserrat"/>
                <a:ea typeface="Montserrat"/>
                <a:cs typeface="Montserrat"/>
                <a:sym typeface="Montserrat"/>
              </a:rPr>
              <a:t>Actively </a:t>
            </a:r>
            <a:r>
              <a:rPr lang="en-GB" sz="1600" b="1" dirty="0">
                <a:solidFill>
                  <a:schemeClr val="dk1"/>
                </a:solidFill>
                <a:latin typeface="Montserrat"/>
                <a:ea typeface="Montserrat"/>
                <a:cs typeface="Montserrat"/>
                <a:sym typeface="Montserrat"/>
              </a:rPr>
              <a:t>ensure representation </a:t>
            </a:r>
            <a:r>
              <a:rPr lang="en-GB" sz="1600" dirty="0">
                <a:solidFill>
                  <a:schemeClr val="dk1"/>
                </a:solidFill>
                <a:latin typeface="Montserrat"/>
                <a:ea typeface="Montserrat"/>
                <a:cs typeface="Montserrat"/>
                <a:sym typeface="Montserrat"/>
              </a:rPr>
              <a:t>of CEOS and CGMS bodies by identifying Points of Contact (</a:t>
            </a:r>
            <a:r>
              <a:rPr lang="en-GB" sz="1600" dirty="0" err="1">
                <a:solidFill>
                  <a:schemeClr val="dk1"/>
                </a:solidFill>
                <a:latin typeface="Montserrat"/>
                <a:ea typeface="Montserrat"/>
                <a:cs typeface="Montserrat"/>
                <a:sym typeface="Montserrat"/>
              </a:rPr>
              <a:t>PoCs</a:t>
            </a:r>
            <a:r>
              <a:rPr lang="en-GB" sz="1600" dirty="0">
                <a:solidFill>
                  <a:schemeClr val="dk1"/>
                </a:solidFill>
                <a:latin typeface="Montserrat"/>
                <a:ea typeface="Montserrat"/>
                <a:cs typeface="Montserrat"/>
                <a:sym typeface="Montserrat"/>
              </a:rPr>
              <a:t>) for tasks to be executed by these bodies</a:t>
            </a:r>
          </a:p>
          <a:p>
            <a:pPr marL="214313" marR="0" lvl="0" indent="-214313" algn="l" rtl="0">
              <a:lnSpc>
                <a:spcPct val="150000"/>
              </a:lnSpc>
              <a:spcBef>
                <a:spcPts val="0"/>
              </a:spcBef>
              <a:spcAft>
                <a:spcPts val="0"/>
              </a:spcAft>
              <a:buClr>
                <a:schemeClr val="dk1"/>
              </a:buClr>
              <a:buSzPts val="1600"/>
              <a:buFont typeface="Montserrat"/>
              <a:buChar char="❖"/>
            </a:pPr>
            <a:endParaRPr lang="en-GB" sz="1600" dirty="0">
              <a:solidFill>
                <a:schemeClr val="dk1"/>
              </a:solidFill>
              <a:latin typeface="Montserrat"/>
              <a:ea typeface="Montserrat"/>
              <a:cs typeface="Montserrat"/>
              <a:sym typeface="Montserrat"/>
            </a:endParaRPr>
          </a:p>
        </p:txBody>
      </p:sp>
      <p:sp>
        <p:nvSpPr>
          <p:cNvPr id="73" name="Google Shape;73;p8"/>
          <p:cNvSpPr txBox="1"/>
          <p:nvPr/>
        </p:nvSpPr>
        <p:spPr>
          <a:xfrm>
            <a:off x="94020" y="103248"/>
            <a:ext cx="866851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latin typeface="Montserrat"/>
                <a:ea typeface="Montserrat"/>
                <a:cs typeface="Montserrat"/>
                <a:sym typeface="Montserrat"/>
              </a:rPr>
              <a:t>GHG Task Team Role</a:t>
            </a:r>
            <a:endParaRPr dirty="0">
              <a:latin typeface="Montserrat"/>
              <a:ea typeface="Montserrat"/>
              <a:cs typeface="Montserrat"/>
              <a:sym typeface="Montserrat"/>
            </a:endParaRPr>
          </a:p>
        </p:txBody>
      </p:sp>
      <p:pic>
        <p:nvPicPr>
          <p:cNvPr id="2" name="Google Shape;148;p6">
            <a:extLst>
              <a:ext uri="{FF2B5EF4-FFF2-40B4-BE49-F238E27FC236}">
                <a16:creationId xmlns:a16="http://schemas.microsoft.com/office/drawing/2014/main" id="{6DBECFB9-61C8-924B-5FA0-76F161F8455D}"/>
              </a:ext>
            </a:extLst>
          </p:cNvPr>
          <p:cNvPicPr preferRelativeResize="0"/>
          <p:nvPr/>
        </p:nvPicPr>
        <p:blipFill rotWithShape="1">
          <a:blip r:embed="rId3">
            <a:alphaModFix/>
          </a:blip>
          <a:srcRect l="3896" t="6079" r="12253" b="19692"/>
          <a:stretch/>
        </p:blipFill>
        <p:spPr>
          <a:xfrm>
            <a:off x="6579220" y="1402468"/>
            <a:ext cx="5519854" cy="3236438"/>
          </a:xfrm>
          <a:prstGeom prst="rect">
            <a:avLst/>
          </a:prstGeom>
          <a:noFill/>
          <a:ln w="12700">
            <a:solidFill>
              <a:schemeClr val="accent1"/>
            </a:solidFill>
          </a:ln>
        </p:spPr>
      </p:pic>
    </p:spTree>
    <p:extLst>
      <p:ext uri="{BB962C8B-B14F-4D97-AF65-F5344CB8AC3E}">
        <p14:creationId xmlns:p14="http://schemas.microsoft.com/office/powerpoint/2010/main" val="2982514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8"/>
          <p:cNvSpPr txBox="1"/>
          <p:nvPr/>
        </p:nvSpPr>
        <p:spPr>
          <a:xfrm>
            <a:off x="323651" y="1134840"/>
            <a:ext cx="8668512" cy="5105973"/>
          </a:xfrm>
          <a:prstGeom prst="rect">
            <a:avLst/>
          </a:prstGeom>
          <a:noFill/>
          <a:ln>
            <a:noFill/>
          </a:ln>
        </p:spPr>
        <p:txBody>
          <a:bodyPr spcFirstLastPara="1" wrap="square" lIns="91425" tIns="45700" rIns="91425" bIns="45700" anchor="t" anchorCtr="0">
            <a:spAutoFit/>
          </a:bodyPr>
          <a:lstStyle/>
          <a:p>
            <a:pPr marL="358775" marR="0" lvl="0" indent="-341313" algn="l" rtl="0">
              <a:lnSpc>
                <a:spcPct val="150000"/>
              </a:lnSpc>
              <a:spcBef>
                <a:spcPts val="0"/>
              </a:spcBef>
              <a:spcAft>
                <a:spcPts val="0"/>
              </a:spcAft>
              <a:buClr>
                <a:schemeClr val="dk1"/>
              </a:buClr>
              <a:buSzPts val="1600"/>
              <a:buFont typeface="Montserrat"/>
              <a:buChar char="❖"/>
            </a:pPr>
            <a:r>
              <a:rPr lang="en-GB" sz="1800" b="1" dirty="0">
                <a:solidFill>
                  <a:schemeClr val="dk1"/>
                </a:solidFill>
                <a:latin typeface="Montserrat"/>
                <a:ea typeface="Montserrat"/>
                <a:cs typeface="Montserrat"/>
                <a:sym typeface="Montserrat"/>
              </a:rPr>
              <a:t>Area leads</a:t>
            </a:r>
            <a:r>
              <a:rPr lang="en-GB" sz="1800" dirty="0">
                <a:solidFill>
                  <a:schemeClr val="dk1"/>
                </a:solidFill>
                <a:latin typeface="Montserrat"/>
                <a:ea typeface="Montserrat"/>
                <a:cs typeface="Montserrat"/>
                <a:sym typeface="Montserrat"/>
              </a:rPr>
              <a:t> (plus deputies) have been appointed using the thematic areas of Annex C (actions) in the GHG Roadmap:</a:t>
            </a:r>
          </a:p>
          <a:p>
            <a:pPr marL="1425575" indent="-339725">
              <a:lnSpc>
                <a:spcPct val="130000"/>
              </a:lnSpc>
              <a:buFont typeface="Wingdings" pitchFamily="2" charset="2"/>
              <a:buChar char="Ø"/>
            </a:pPr>
            <a:r>
              <a:rPr lang="en-GB" sz="1800" dirty="0">
                <a:solidFill>
                  <a:schemeClr val="bg2"/>
                </a:solidFill>
                <a:latin typeface="Montserrat" pitchFamily="2" charset="77"/>
              </a:rPr>
              <a:t>Stakeholder Engagement  - </a:t>
            </a:r>
            <a:r>
              <a:rPr lang="en-GB" sz="1800" b="1" dirty="0">
                <a:solidFill>
                  <a:schemeClr val="bg2"/>
                </a:solidFill>
                <a:latin typeface="Montserrat" pitchFamily="2" charset="77"/>
              </a:rPr>
              <a:t>Mark (John, </a:t>
            </a:r>
            <a:r>
              <a:rPr lang="en-GB" sz="1800" b="1" dirty="0" err="1">
                <a:solidFill>
                  <a:schemeClr val="bg2"/>
                </a:solidFill>
                <a:latin typeface="Montserrat" pitchFamily="2" charset="77"/>
              </a:rPr>
              <a:t>Wenying</a:t>
            </a:r>
            <a:r>
              <a:rPr lang="en-GB" sz="1800" b="1" dirty="0">
                <a:solidFill>
                  <a:schemeClr val="bg2"/>
                </a:solidFill>
                <a:latin typeface="Montserrat" pitchFamily="2" charset="77"/>
              </a:rPr>
              <a:t>)</a:t>
            </a:r>
          </a:p>
          <a:p>
            <a:pPr marL="1425575" indent="-339725">
              <a:lnSpc>
                <a:spcPct val="130000"/>
              </a:lnSpc>
              <a:buFont typeface="Wingdings" pitchFamily="2" charset="2"/>
              <a:buChar char="Ø"/>
            </a:pPr>
            <a:r>
              <a:rPr lang="en-GB" sz="1800" dirty="0">
                <a:solidFill>
                  <a:schemeClr val="bg2"/>
                </a:solidFill>
                <a:latin typeface="Montserrat" pitchFamily="2" charset="77"/>
              </a:rPr>
              <a:t>System Development Facilitation – </a:t>
            </a:r>
            <a:r>
              <a:rPr lang="en-GB" sz="1800" b="1" dirty="0">
                <a:solidFill>
                  <a:schemeClr val="bg2"/>
                </a:solidFill>
                <a:latin typeface="Montserrat" pitchFamily="2" charset="77"/>
              </a:rPr>
              <a:t>Richard (John, Kevin) </a:t>
            </a:r>
          </a:p>
          <a:p>
            <a:pPr marL="1425575" indent="-339725">
              <a:lnSpc>
                <a:spcPct val="130000"/>
              </a:lnSpc>
              <a:buFont typeface="Wingdings" pitchFamily="2" charset="2"/>
              <a:buChar char="Ø"/>
            </a:pPr>
            <a:r>
              <a:rPr lang="en-GB" sz="1800" dirty="0">
                <a:solidFill>
                  <a:schemeClr val="bg2"/>
                </a:solidFill>
                <a:latin typeface="Montserrat" pitchFamily="2" charset="77"/>
              </a:rPr>
              <a:t>Operational Preparation and Training  – </a:t>
            </a:r>
            <a:r>
              <a:rPr lang="en-GB" sz="1800" b="1" dirty="0">
                <a:solidFill>
                  <a:schemeClr val="bg2"/>
                </a:solidFill>
                <a:latin typeface="Montserrat" pitchFamily="2" charset="77"/>
              </a:rPr>
              <a:t>TT discuss</a:t>
            </a:r>
          </a:p>
          <a:p>
            <a:pPr marL="1425575" indent="-339725">
              <a:lnSpc>
                <a:spcPct val="130000"/>
              </a:lnSpc>
              <a:buFont typeface="Wingdings" pitchFamily="2" charset="2"/>
              <a:buChar char="Ø"/>
            </a:pPr>
            <a:r>
              <a:rPr lang="en-GB" sz="1800" dirty="0">
                <a:solidFill>
                  <a:schemeClr val="bg2"/>
                </a:solidFill>
                <a:latin typeface="Montserrat" pitchFamily="2" charset="77"/>
              </a:rPr>
              <a:t>Sensor Development  – </a:t>
            </a:r>
            <a:r>
              <a:rPr lang="en-GB" sz="1800" b="1" dirty="0">
                <a:solidFill>
                  <a:schemeClr val="bg2"/>
                </a:solidFill>
                <a:latin typeface="Montserrat" pitchFamily="2" charset="77"/>
              </a:rPr>
              <a:t>John (AC-VC) (Yasjka)</a:t>
            </a:r>
          </a:p>
          <a:p>
            <a:pPr marL="1425575" indent="-339725">
              <a:lnSpc>
                <a:spcPct val="130000"/>
              </a:lnSpc>
              <a:buFont typeface="Wingdings" pitchFamily="2" charset="2"/>
              <a:buChar char="Ø"/>
            </a:pPr>
            <a:r>
              <a:rPr lang="en-GB" sz="1800" dirty="0">
                <a:solidFill>
                  <a:schemeClr val="bg2"/>
                </a:solidFill>
                <a:latin typeface="Montserrat" pitchFamily="2" charset="77"/>
              </a:rPr>
              <a:t>L1 &amp; L2 GHG Product Development  </a:t>
            </a:r>
            <a:r>
              <a:rPr lang="en-GB" sz="1800" b="1" dirty="0">
                <a:solidFill>
                  <a:schemeClr val="bg2"/>
                </a:solidFill>
                <a:latin typeface="Montserrat" pitchFamily="2" charset="77"/>
              </a:rPr>
              <a:t>– Ruediger &amp; Dave</a:t>
            </a:r>
            <a:endParaRPr lang="en-GB" sz="1800" dirty="0">
              <a:solidFill>
                <a:schemeClr val="bg2"/>
              </a:solidFill>
              <a:latin typeface="Montserrat" pitchFamily="2" charset="77"/>
            </a:endParaRPr>
          </a:p>
          <a:p>
            <a:pPr marL="1425575" indent="-339725">
              <a:lnSpc>
                <a:spcPct val="130000"/>
              </a:lnSpc>
              <a:buFont typeface="Wingdings" pitchFamily="2" charset="2"/>
              <a:buChar char="Ø"/>
            </a:pPr>
            <a:r>
              <a:rPr lang="en-GB" sz="1800" dirty="0">
                <a:solidFill>
                  <a:schemeClr val="bg2"/>
                </a:solidFill>
                <a:latin typeface="Montserrat" pitchFamily="2" charset="77"/>
              </a:rPr>
              <a:t>Flux Inv. Model Development – </a:t>
            </a:r>
            <a:r>
              <a:rPr lang="en-GB" sz="1800" b="1" dirty="0">
                <a:solidFill>
                  <a:schemeClr val="bg2"/>
                </a:solidFill>
                <a:latin typeface="Montserrat" pitchFamily="2" charset="77"/>
              </a:rPr>
              <a:t>Kevin (Frederic)</a:t>
            </a:r>
            <a:endParaRPr lang="en-GB" sz="1800" dirty="0">
              <a:solidFill>
                <a:schemeClr val="bg2"/>
              </a:solidFill>
              <a:latin typeface="Montserrat" pitchFamily="2" charset="77"/>
            </a:endParaRPr>
          </a:p>
          <a:p>
            <a:pPr marL="1425575" indent="-339725">
              <a:lnSpc>
                <a:spcPct val="130000"/>
              </a:lnSpc>
              <a:buFont typeface="Wingdings" pitchFamily="2" charset="2"/>
              <a:buChar char="Ø"/>
            </a:pPr>
            <a:r>
              <a:rPr lang="en-GB" sz="1800" dirty="0">
                <a:solidFill>
                  <a:schemeClr val="bg2"/>
                </a:solidFill>
                <a:latin typeface="Montserrat" pitchFamily="2" charset="77"/>
              </a:rPr>
              <a:t>Calibration &amp; Validation –</a:t>
            </a:r>
            <a:r>
              <a:rPr lang="en-GB" sz="1800" b="1" dirty="0">
                <a:solidFill>
                  <a:schemeClr val="bg2"/>
                </a:solidFill>
                <a:latin typeface="Montserrat" pitchFamily="2" charset="77"/>
              </a:rPr>
              <a:t> Hiroshi (</a:t>
            </a:r>
            <a:r>
              <a:rPr lang="en-GB" sz="1800" b="1" dirty="0" err="1">
                <a:solidFill>
                  <a:schemeClr val="bg2"/>
                </a:solidFill>
                <a:latin typeface="Montserrat" pitchFamily="2" charset="77"/>
              </a:rPr>
              <a:t>Kuze</a:t>
            </a:r>
            <a:r>
              <a:rPr lang="en-GB" sz="1800" b="1" dirty="0">
                <a:solidFill>
                  <a:schemeClr val="bg2"/>
                </a:solidFill>
                <a:latin typeface="Montserrat" pitchFamily="2" charset="77"/>
              </a:rPr>
              <a:t>)</a:t>
            </a:r>
            <a:endParaRPr lang="en-GB" sz="1800" dirty="0">
              <a:solidFill>
                <a:schemeClr val="dk1"/>
              </a:solidFill>
              <a:latin typeface="Montserrat"/>
              <a:ea typeface="Montserrat"/>
              <a:cs typeface="Montserrat"/>
              <a:sym typeface="Montserrat"/>
            </a:endParaRPr>
          </a:p>
          <a:p>
            <a:pPr marL="358775" indent="-341313">
              <a:lnSpc>
                <a:spcPct val="150000"/>
              </a:lnSpc>
              <a:buClr>
                <a:schemeClr val="dk1"/>
              </a:buClr>
              <a:buSzPts val="1600"/>
              <a:buFont typeface="Montserrat"/>
              <a:buChar char="❖"/>
            </a:pPr>
            <a:r>
              <a:rPr lang="en-GB" sz="1800" b="1" dirty="0">
                <a:solidFill>
                  <a:schemeClr val="dk1"/>
                </a:solidFill>
                <a:latin typeface="Montserrat"/>
                <a:ea typeface="Montserrat"/>
                <a:cs typeface="Montserrat"/>
                <a:sym typeface="Montserrat"/>
              </a:rPr>
              <a:t>Leads mailing list </a:t>
            </a:r>
            <a:r>
              <a:rPr lang="en-GB" sz="1800" dirty="0">
                <a:solidFill>
                  <a:schemeClr val="dk1"/>
                </a:solidFill>
                <a:latin typeface="Montserrat"/>
                <a:ea typeface="Montserrat"/>
                <a:cs typeface="Montserrat"/>
                <a:sym typeface="Montserrat"/>
              </a:rPr>
              <a:t>has been set-up  </a:t>
            </a:r>
            <a:r>
              <a:rPr lang="en-GB" sz="1800" dirty="0">
                <a:solidFill>
                  <a:schemeClr val="dk1"/>
                </a:solidFill>
                <a:latin typeface="Montserrat"/>
                <a:ea typeface="Montserrat"/>
                <a:cs typeface="Montserrat"/>
                <a:sym typeface="Montserrat"/>
                <a:hlinkClick r:id="rId3"/>
              </a:rPr>
              <a:t>ghg-tt-leads@googlegroups.com</a:t>
            </a:r>
            <a:r>
              <a:rPr lang="en-GB" sz="1800" dirty="0">
                <a:solidFill>
                  <a:schemeClr val="dk1"/>
                </a:solidFill>
                <a:latin typeface="Montserrat"/>
                <a:ea typeface="Montserrat"/>
                <a:cs typeface="Montserrat"/>
                <a:sym typeface="Montserrat"/>
              </a:rPr>
              <a:t> </a:t>
            </a:r>
          </a:p>
          <a:p>
            <a:pPr marL="358775" marR="0" lvl="0" indent="-341313" algn="l" rtl="0">
              <a:lnSpc>
                <a:spcPct val="150000"/>
              </a:lnSpc>
              <a:spcBef>
                <a:spcPts val="0"/>
              </a:spcBef>
              <a:spcAft>
                <a:spcPts val="0"/>
              </a:spcAft>
              <a:buClr>
                <a:schemeClr val="dk1"/>
              </a:buClr>
              <a:buSzPts val="1600"/>
              <a:buFont typeface="Montserrat"/>
              <a:buChar char="❖"/>
            </a:pPr>
            <a:r>
              <a:rPr lang="en-GB" sz="1800" b="1" dirty="0">
                <a:solidFill>
                  <a:schemeClr val="dk1"/>
                </a:solidFill>
                <a:latin typeface="Montserrat"/>
                <a:ea typeface="Montserrat"/>
                <a:cs typeface="Montserrat"/>
                <a:sym typeface="Montserrat"/>
              </a:rPr>
              <a:t>Points of Contact</a:t>
            </a:r>
            <a:r>
              <a:rPr lang="en-GB" sz="1800" dirty="0">
                <a:solidFill>
                  <a:schemeClr val="dk1"/>
                </a:solidFill>
                <a:latin typeface="Montserrat"/>
                <a:ea typeface="Montserrat"/>
                <a:cs typeface="Montserrat"/>
                <a:sym typeface="Montserrat"/>
              </a:rPr>
              <a:t> of all WGs have been obtained</a:t>
            </a:r>
          </a:p>
          <a:p>
            <a:pPr marL="358775" marR="0" lvl="0" indent="-341313" algn="l" rtl="0">
              <a:lnSpc>
                <a:spcPct val="150000"/>
              </a:lnSpc>
              <a:spcBef>
                <a:spcPts val="0"/>
              </a:spcBef>
              <a:spcAft>
                <a:spcPts val="0"/>
              </a:spcAft>
              <a:buClr>
                <a:schemeClr val="dk1"/>
              </a:buClr>
              <a:buSzPts val="1600"/>
              <a:buFont typeface="Montserrat"/>
              <a:buChar char="❖"/>
            </a:pPr>
            <a:r>
              <a:rPr lang="en-GB" sz="1800" b="1" dirty="0">
                <a:solidFill>
                  <a:schemeClr val="dk1"/>
                </a:solidFill>
                <a:latin typeface="Montserrat"/>
                <a:ea typeface="Montserrat"/>
                <a:cs typeface="Montserrat"/>
                <a:sym typeface="Montserrat"/>
              </a:rPr>
              <a:t>GHG TT mailing list </a:t>
            </a:r>
            <a:r>
              <a:rPr lang="en-GB" sz="1800" dirty="0">
                <a:solidFill>
                  <a:schemeClr val="dk1"/>
                </a:solidFill>
                <a:latin typeface="Montserrat"/>
                <a:ea typeface="Montserrat"/>
                <a:cs typeface="Montserrat"/>
                <a:sym typeface="Montserrat"/>
              </a:rPr>
              <a:t>has been set-up  </a:t>
            </a:r>
            <a:r>
              <a:rPr lang="en-GB" sz="1800" dirty="0">
                <a:solidFill>
                  <a:schemeClr val="dk1"/>
                </a:solidFill>
                <a:latin typeface="Montserrat"/>
                <a:ea typeface="Montserrat"/>
                <a:cs typeface="Montserrat"/>
                <a:sym typeface="Montserrat"/>
                <a:hlinkClick r:id="rId4"/>
              </a:rPr>
              <a:t>ghg-tt@googlegroups.com</a:t>
            </a:r>
            <a:r>
              <a:rPr lang="en-GB" sz="1800" dirty="0">
                <a:solidFill>
                  <a:schemeClr val="dk1"/>
                </a:solidFill>
                <a:latin typeface="Montserrat"/>
                <a:ea typeface="Montserrat"/>
                <a:cs typeface="Montserrat"/>
                <a:sym typeface="Montserrat"/>
              </a:rPr>
              <a:t> </a:t>
            </a:r>
          </a:p>
          <a:p>
            <a:pPr marL="358775" indent="-341313">
              <a:lnSpc>
                <a:spcPct val="150000"/>
              </a:lnSpc>
              <a:buClr>
                <a:schemeClr val="dk1"/>
              </a:buClr>
              <a:buSzPts val="1600"/>
              <a:buFont typeface="Montserrat"/>
              <a:buChar char="❖"/>
            </a:pPr>
            <a:r>
              <a:rPr lang="en-GB" sz="1800" dirty="0">
                <a:solidFill>
                  <a:schemeClr val="dk1"/>
                </a:solidFill>
                <a:latin typeface="Montserrat"/>
                <a:ea typeface="Montserrat"/>
                <a:cs typeface="Montserrat"/>
                <a:sym typeface="Montserrat"/>
              </a:rPr>
              <a:t>Work has been supported by </a:t>
            </a:r>
            <a:r>
              <a:rPr lang="en-GB" sz="1800" b="1" dirty="0" err="1">
                <a:solidFill>
                  <a:schemeClr val="dk1"/>
                </a:solidFill>
                <a:latin typeface="Montserrat"/>
                <a:ea typeface="Montserrat"/>
                <a:cs typeface="Montserrat"/>
                <a:sym typeface="Montserrat"/>
              </a:rPr>
              <a:t>Symbios</a:t>
            </a:r>
            <a:r>
              <a:rPr lang="en-GB" sz="1800" b="1" dirty="0">
                <a:solidFill>
                  <a:schemeClr val="dk1"/>
                </a:solidFill>
                <a:latin typeface="Montserrat"/>
                <a:ea typeface="Montserrat"/>
                <a:cs typeface="Montserrat"/>
                <a:sym typeface="Montserrat"/>
              </a:rPr>
              <a:t>!</a:t>
            </a:r>
          </a:p>
        </p:txBody>
      </p:sp>
      <p:sp>
        <p:nvSpPr>
          <p:cNvPr id="73" name="Google Shape;73;p8"/>
          <p:cNvSpPr txBox="1"/>
          <p:nvPr/>
        </p:nvSpPr>
        <p:spPr>
          <a:xfrm>
            <a:off x="94020" y="103248"/>
            <a:ext cx="866851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latin typeface="Montserrat"/>
                <a:ea typeface="Montserrat"/>
                <a:cs typeface="Montserrat"/>
                <a:sym typeface="Montserrat"/>
              </a:rPr>
              <a:t>GHG Task organisation</a:t>
            </a:r>
            <a:endParaRPr dirty="0">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9"/>
          <p:cNvSpPr txBox="1"/>
          <p:nvPr/>
        </p:nvSpPr>
        <p:spPr>
          <a:xfrm>
            <a:off x="94020" y="103248"/>
            <a:ext cx="866851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latin typeface="Montserrat"/>
                <a:ea typeface="Montserrat"/>
                <a:cs typeface="Montserrat"/>
                <a:sym typeface="Montserrat"/>
              </a:rPr>
              <a:t>Meetings in 2023</a:t>
            </a:r>
            <a:endParaRPr dirty="0">
              <a:latin typeface="Montserrat"/>
              <a:ea typeface="Montserrat"/>
              <a:cs typeface="Montserrat"/>
              <a:sym typeface="Montserrat"/>
            </a:endParaRPr>
          </a:p>
        </p:txBody>
      </p:sp>
      <p:sp>
        <p:nvSpPr>
          <p:cNvPr id="79" name="Google Shape;79;p9"/>
          <p:cNvSpPr txBox="1"/>
          <p:nvPr/>
        </p:nvSpPr>
        <p:spPr>
          <a:xfrm>
            <a:off x="357100" y="1290946"/>
            <a:ext cx="11112000" cy="4339609"/>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buClr>
                <a:schemeClr val="dk1"/>
              </a:buClr>
              <a:buSzPts val="1600"/>
            </a:pPr>
            <a:r>
              <a:rPr lang="en-US" sz="2000" b="1" dirty="0">
                <a:solidFill>
                  <a:schemeClr val="dk1"/>
                </a:solidFill>
                <a:latin typeface="Montserrat"/>
                <a:sym typeface="Montserrat"/>
              </a:rPr>
              <a:t>General Meetings</a:t>
            </a:r>
            <a:endParaRPr lang="en-US" sz="1600" b="1" dirty="0">
              <a:solidFill>
                <a:schemeClr val="dk1"/>
              </a:solidFill>
              <a:latin typeface="Montserrat"/>
              <a:sym typeface="Montserrat"/>
            </a:endParaRPr>
          </a:p>
          <a:p>
            <a:pPr marL="358775" marR="0" lvl="0" indent="-358775" algn="l" rtl="0">
              <a:lnSpc>
                <a:spcPct val="150000"/>
              </a:lnSpc>
              <a:spcBef>
                <a:spcPts val="0"/>
              </a:spcBef>
              <a:spcAft>
                <a:spcPts val="0"/>
              </a:spcAft>
              <a:buClr>
                <a:schemeClr val="dk1"/>
              </a:buClr>
              <a:buSzPts val="1600"/>
              <a:buFont typeface="Montserrat"/>
              <a:buChar char="❖"/>
            </a:pPr>
            <a:r>
              <a:rPr lang="en-US" sz="1600" dirty="0">
                <a:solidFill>
                  <a:schemeClr val="dk1"/>
                </a:solidFill>
                <a:latin typeface="Montserrat"/>
                <a:sym typeface="Montserrat"/>
              </a:rPr>
              <a:t>02 FEB:	</a:t>
            </a:r>
            <a:r>
              <a:rPr lang="en-US" sz="1600" dirty="0">
                <a:solidFill>
                  <a:schemeClr val="dk1"/>
                </a:solidFill>
                <a:latin typeface="Montserrat"/>
                <a:sym typeface="Montserrat"/>
                <a:hlinkClick r:id="rId3"/>
              </a:rPr>
              <a:t>GHG Task Team meeting #2</a:t>
            </a:r>
            <a:r>
              <a:rPr lang="en-US" sz="1600" dirty="0">
                <a:solidFill>
                  <a:schemeClr val="dk1"/>
                </a:solidFill>
                <a:latin typeface="Montserrat"/>
                <a:sym typeface="Montserrat"/>
              </a:rPr>
              <a:t>, at WMO, Geneva</a:t>
            </a:r>
          </a:p>
          <a:p>
            <a:pPr marL="358775" marR="0" lvl="0" indent="-358775" algn="l" rtl="0">
              <a:lnSpc>
                <a:spcPct val="150000"/>
              </a:lnSpc>
              <a:spcBef>
                <a:spcPts val="0"/>
              </a:spcBef>
              <a:spcAft>
                <a:spcPts val="0"/>
              </a:spcAft>
              <a:buClr>
                <a:schemeClr val="dk1"/>
              </a:buClr>
              <a:buSzPts val="1600"/>
              <a:buFont typeface="Montserrat"/>
              <a:buChar char="❖"/>
            </a:pPr>
            <a:r>
              <a:rPr lang="en-US" sz="1600" dirty="0">
                <a:solidFill>
                  <a:schemeClr val="dk1"/>
                </a:solidFill>
                <a:latin typeface="Montserrat"/>
                <a:sym typeface="Montserrat"/>
              </a:rPr>
              <a:t>12 SEP:	Leads discussion (telecon)</a:t>
            </a:r>
          </a:p>
          <a:p>
            <a:pPr marL="358775" marR="0" lvl="0" indent="-358775" algn="l" rtl="0">
              <a:lnSpc>
                <a:spcPct val="150000"/>
              </a:lnSpc>
              <a:spcBef>
                <a:spcPts val="0"/>
              </a:spcBef>
              <a:spcAft>
                <a:spcPts val="0"/>
              </a:spcAft>
              <a:buClr>
                <a:schemeClr val="dk1"/>
              </a:buClr>
              <a:buSzPts val="1600"/>
              <a:buFont typeface="Montserrat"/>
              <a:buChar char="❖"/>
            </a:pPr>
            <a:r>
              <a:rPr lang="en-US" sz="1600" dirty="0">
                <a:solidFill>
                  <a:schemeClr val="dk1"/>
                </a:solidFill>
                <a:latin typeface="Montserrat"/>
                <a:sym typeface="Montserrat"/>
              </a:rPr>
              <a:t>17 OCT :	</a:t>
            </a:r>
            <a:r>
              <a:rPr lang="en-US" sz="1600" dirty="0">
                <a:solidFill>
                  <a:schemeClr val="dk1"/>
                </a:solidFill>
                <a:latin typeface="Montserrat"/>
                <a:sym typeface="Montserrat"/>
                <a:hlinkClick r:id="rId4"/>
              </a:rPr>
              <a:t>GHG Task Team meeting #3</a:t>
            </a:r>
            <a:r>
              <a:rPr lang="en-US" sz="1600" dirty="0">
                <a:solidFill>
                  <a:schemeClr val="dk1"/>
                </a:solidFill>
                <a:latin typeface="Montserrat"/>
                <a:sym typeface="Montserrat"/>
              </a:rPr>
              <a:t>, at ESRIN</a:t>
            </a:r>
          </a:p>
          <a:p>
            <a:pPr marL="358775" marR="0" lvl="0" indent="-358775" algn="l" rtl="0">
              <a:lnSpc>
                <a:spcPct val="150000"/>
              </a:lnSpc>
              <a:spcBef>
                <a:spcPts val="0"/>
              </a:spcBef>
              <a:spcAft>
                <a:spcPts val="0"/>
              </a:spcAft>
              <a:buClr>
                <a:schemeClr val="dk1"/>
              </a:buClr>
              <a:buSzPts val="1600"/>
              <a:buFont typeface="Montserrat"/>
              <a:buChar char="❖"/>
            </a:pPr>
            <a:r>
              <a:rPr lang="en-US" sz="1600" dirty="0">
                <a:solidFill>
                  <a:schemeClr val="dk1"/>
                </a:solidFill>
                <a:latin typeface="Montserrat"/>
                <a:sym typeface="Montserrat"/>
              </a:rPr>
              <a:t>Contributions to various CEOS and CGMS (WG) meetings	</a:t>
            </a:r>
          </a:p>
          <a:p>
            <a:pPr marR="0" lvl="0" algn="l" rtl="0">
              <a:lnSpc>
                <a:spcPct val="150000"/>
              </a:lnSpc>
              <a:spcBef>
                <a:spcPts val="0"/>
              </a:spcBef>
              <a:spcAft>
                <a:spcPts val="0"/>
              </a:spcAft>
              <a:buClr>
                <a:schemeClr val="dk1"/>
              </a:buClr>
              <a:buSzPts val="1600"/>
            </a:pPr>
            <a:endParaRPr lang="en-NL" sz="1600" dirty="0">
              <a:solidFill>
                <a:schemeClr val="dk1"/>
              </a:solidFill>
            </a:endParaRPr>
          </a:p>
          <a:p>
            <a:pPr marR="0" lvl="0" algn="l" rtl="0">
              <a:lnSpc>
                <a:spcPct val="150000"/>
              </a:lnSpc>
              <a:spcBef>
                <a:spcPts val="0"/>
              </a:spcBef>
              <a:spcAft>
                <a:spcPts val="0"/>
              </a:spcAft>
              <a:buClr>
                <a:schemeClr val="dk1"/>
              </a:buClr>
              <a:buSzPts val="1600"/>
            </a:pPr>
            <a:r>
              <a:rPr lang="en-NL" sz="2000" b="1" dirty="0">
                <a:solidFill>
                  <a:schemeClr val="dk1"/>
                </a:solidFill>
              </a:rPr>
              <a:t>Topical meetings</a:t>
            </a:r>
          </a:p>
          <a:p>
            <a:pPr marL="358775" indent="-358775">
              <a:lnSpc>
                <a:spcPct val="150000"/>
              </a:lnSpc>
              <a:buClr>
                <a:schemeClr val="dk1"/>
              </a:buClr>
              <a:buSzPts val="1600"/>
              <a:buFont typeface="Montserrat"/>
              <a:buChar char="❖"/>
            </a:pPr>
            <a:r>
              <a:rPr lang="en-US" sz="1600" dirty="0">
                <a:solidFill>
                  <a:schemeClr val="dk1"/>
                </a:solidFill>
                <a:latin typeface="Montserrat"/>
                <a:sym typeface="Montserrat"/>
              </a:rPr>
              <a:t>7-8 JUN	(Joint CEOS/IMEO) International Coordination Workshop on Detection of Anthropogenic</a:t>
            </a:r>
            <a:br>
              <a:rPr lang="en-US" sz="1600" dirty="0">
                <a:solidFill>
                  <a:schemeClr val="dk1"/>
                </a:solidFill>
                <a:latin typeface="Montserrat"/>
                <a:sym typeface="Montserrat"/>
              </a:rPr>
            </a:br>
            <a:r>
              <a:rPr lang="en-US" sz="1600" dirty="0">
                <a:solidFill>
                  <a:schemeClr val="dk1"/>
                </a:solidFill>
                <a:latin typeface="Montserrat"/>
                <a:sym typeface="Montserrat"/>
              </a:rPr>
              <a:t>		Methane Emissions from High-Resolution Satellites, Harvard Uni., USA</a:t>
            </a:r>
            <a:endParaRPr lang="en-US" sz="1600" dirty="0">
              <a:solidFill>
                <a:schemeClr val="dk1"/>
              </a:solidFill>
              <a:latin typeface="Montserrat" pitchFamily="2" charset="77"/>
              <a:sym typeface="Montserrat"/>
            </a:endParaRPr>
          </a:p>
          <a:p>
            <a:pPr marL="358775" marR="0" lvl="0" indent="-358775" algn="l" rtl="0">
              <a:lnSpc>
                <a:spcPct val="150000"/>
              </a:lnSpc>
              <a:spcBef>
                <a:spcPts val="0"/>
              </a:spcBef>
              <a:spcAft>
                <a:spcPts val="0"/>
              </a:spcAft>
              <a:buClr>
                <a:schemeClr val="dk1"/>
              </a:buClr>
              <a:buSzPts val="1600"/>
              <a:buFont typeface="Montserrat"/>
              <a:buChar char="❖"/>
            </a:pPr>
            <a:r>
              <a:rPr lang="en-US" sz="1600" dirty="0">
                <a:solidFill>
                  <a:schemeClr val="dk1"/>
                </a:solidFill>
                <a:latin typeface="Montserrat" pitchFamily="2" charset="77"/>
                <a:sym typeface="Montserrat"/>
              </a:rPr>
              <a:t>03 JUL</a:t>
            </a:r>
            <a:r>
              <a:rPr lang="en-GB" sz="1600" dirty="0">
                <a:solidFill>
                  <a:schemeClr val="dk1"/>
                </a:solidFill>
                <a:latin typeface="Montserrat" pitchFamily="2" charset="77"/>
              </a:rPr>
              <a:t> 	Emission Uncertainties Workshop, Paris, France</a:t>
            </a:r>
            <a:endParaRPr sz="1600" dirty="0">
              <a:solidFill>
                <a:schemeClr val="dk1"/>
              </a:solidFill>
              <a:latin typeface="Montserrat" pitchFamily="2" charset="77"/>
            </a:endParaRPr>
          </a:p>
          <a:p>
            <a:pPr marL="0" marR="0" lvl="0" indent="0" algn="l" rtl="0">
              <a:lnSpc>
                <a:spcPct val="150000"/>
              </a:lnSpc>
              <a:spcBef>
                <a:spcPts val="0"/>
              </a:spcBef>
              <a:spcAft>
                <a:spcPts val="0"/>
              </a:spcAft>
              <a:buNone/>
            </a:pPr>
            <a:endParaRPr sz="1600" dirty="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9"/>
          <p:cNvSpPr txBox="1"/>
          <p:nvPr/>
        </p:nvSpPr>
        <p:spPr>
          <a:xfrm>
            <a:off x="94020" y="103248"/>
            <a:ext cx="866851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latin typeface="Montserrat"/>
                <a:ea typeface="Montserrat"/>
                <a:cs typeface="Montserrat"/>
                <a:sym typeface="Montserrat"/>
              </a:rPr>
              <a:t>Recent Achievements – 1/2</a:t>
            </a:r>
            <a:endParaRPr dirty="0">
              <a:latin typeface="Montserrat"/>
              <a:ea typeface="Montserrat"/>
              <a:cs typeface="Montserrat"/>
              <a:sym typeface="Montserrat"/>
            </a:endParaRPr>
          </a:p>
        </p:txBody>
      </p:sp>
      <p:sp>
        <p:nvSpPr>
          <p:cNvPr id="79" name="Google Shape;79;p9"/>
          <p:cNvSpPr txBox="1"/>
          <p:nvPr/>
        </p:nvSpPr>
        <p:spPr>
          <a:xfrm>
            <a:off x="310541" y="1122237"/>
            <a:ext cx="9544659" cy="5355272"/>
          </a:xfrm>
          <a:prstGeom prst="rect">
            <a:avLst/>
          </a:prstGeom>
          <a:noFill/>
          <a:ln>
            <a:noFill/>
          </a:ln>
        </p:spPr>
        <p:txBody>
          <a:bodyPr spcFirstLastPara="1" wrap="square" lIns="91425" tIns="45700" rIns="91425" bIns="45700" anchor="t" anchorCtr="0">
            <a:spAutoFit/>
          </a:bodyPr>
          <a:lstStyle/>
          <a:p>
            <a:pPr marL="358775" marR="0" lvl="0" indent="-358775"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2000" b="1" i="0" u="none" strike="noStrike" kern="0" cap="none" spc="0" normalizeH="0" baseline="0" noProof="0" dirty="0">
                <a:ln>
                  <a:noFill/>
                </a:ln>
                <a:solidFill>
                  <a:srgbClr val="000000"/>
                </a:solidFill>
                <a:effectLst/>
                <a:uLnTx/>
                <a:uFillTx/>
                <a:latin typeface="Montserrat"/>
                <a:cs typeface="Arial"/>
                <a:sym typeface="Montserrat"/>
              </a:rPr>
              <a:t>GHG Roadmap Update</a:t>
            </a:r>
          </a:p>
          <a:p>
            <a:pPr marL="358775" marR="0" lvl="0" indent="-358775" algn="l" defTabSz="914400" rtl="0" eaLnBrk="1" fontAlgn="auto" latinLnBrk="0" hangingPunct="1">
              <a:lnSpc>
                <a:spcPct val="150000"/>
              </a:lnSpc>
              <a:spcBef>
                <a:spcPts val="0"/>
              </a:spcBef>
              <a:spcAft>
                <a:spcPts val="0"/>
              </a:spcAft>
              <a:buClr>
                <a:srgbClr val="000000"/>
              </a:buClr>
              <a:buSzPts val="1600"/>
              <a:buFont typeface="Montserrat"/>
              <a:buChar char="❖"/>
              <a:tabLst/>
              <a:defRPr/>
            </a:pPr>
            <a:r>
              <a:rPr kumimoji="0" lang="en-US" sz="1600" b="0" i="0" u="none" strike="noStrike" kern="0" cap="none" spc="0" normalizeH="0" baseline="0" noProof="0" dirty="0">
                <a:ln>
                  <a:noFill/>
                </a:ln>
                <a:solidFill>
                  <a:srgbClr val="000000"/>
                </a:solidFill>
                <a:effectLst/>
                <a:uLnTx/>
                <a:uFillTx/>
                <a:latin typeface="Montserrat"/>
                <a:cs typeface="Arial"/>
                <a:sym typeface="Montserrat"/>
              </a:rPr>
              <a:t>Only </a:t>
            </a:r>
            <a:r>
              <a:rPr kumimoji="0" lang="en-US" sz="1600" b="1" i="0" u="none" strike="noStrike" kern="0" cap="none" spc="0" normalizeH="0" baseline="0" noProof="0" dirty="0">
                <a:ln>
                  <a:noFill/>
                </a:ln>
                <a:solidFill>
                  <a:srgbClr val="000000"/>
                </a:solidFill>
                <a:effectLst/>
                <a:uLnTx/>
                <a:uFillTx/>
                <a:latin typeface="Montserrat"/>
                <a:cs typeface="Arial"/>
                <a:sym typeface="Montserrat"/>
              </a:rPr>
              <a:t>soft update </a:t>
            </a:r>
            <a:r>
              <a:rPr kumimoji="0" lang="en-US" sz="1600" b="0" i="0" u="none" strike="noStrike" kern="0" cap="none" spc="0" normalizeH="0" baseline="0" noProof="0" dirty="0">
                <a:ln>
                  <a:noFill/>
                </a:ln>
                <a:solidFill>
                  <a:srgbClr val="000000"/>
                </a:solidFill>
                <a:effectLst/>
                <a:uLnTx/>
                <a:uFillTx/>
                <a:latin typeface="Montserrat"/>
                <a:cs typeface="Arial"/>
                <a:sym typeface="Montserrat"/>
              </a:rPr>
              <a:t>through Annex C of the GHG Roadmap</a:t>
            </a:r>
          </a:p>
          <a:p>
            <a:pPr marL="358775" marR="0" lvl="0" indent="-358775" algn="l" defTabSz="914400" rtl="0" eaLnBrk="1" fontAlgn="auto" latinLnBrk="0" hangingPunct="1">
              <a:lnSpc>
                <a:spcPct val="150000"/>
              </a:lnSpc>
              <a:spcBef>
                <a:spcPts val="0"/>
              </a:spcBef>
              <a:spcAft>
                <a:spcPts val="0"/>
              </a:spcAft>
              <a:buClr>
                <a:srgbClr val="000000"/>
              </a:buClr>
              <a:buSzPts val="1600"/>
              <a:buFont typeface="Montserrat"/>
              <a:buChar char="❖"/>
              <a:tabLst/>
              <a:defRPr/>
            </a:pPr>
            <a:r>
              <a:rPr kumimoji="0" lang="en-US" sz="1600" b="1" i="0" u="none" strike="noStrike" kern="0" cap="none" spc="0" normalizeH="0" baseline="0" noProof="0" dirty="0">
                <a:ln>
                  <a:noFill/>
                </a:ln>
                <a:solidFill>
                  <a:srgbClr val="000000"/>
                </a:solidFill>
                <a:effectLst/>
                <a:uLnTx/>
                <a:uFillTx/>
                <a:latin typeface="Montserrat"/>
                <a:cs typeface="Arial"/>
                <a:sym typeface="Montserrat"/>
              </a:rPr>
              <a:t>Action list </a:t>
            </a:r>
            <a:r>
              <a:rPr kumimoji="0" lang="en-US" sz="1600" b="0" i="0" u="none" strike="noStrike" kern="0" cap="none" spc="0" normalizeH="0" baseline="0" noProof="0" dirty="0">
                <a:ln>
                  <a:noFill/>
                </a:ln>
                <a:solidFill>
                  <a:srgbClr val="000000"/>
                </a:solidFill>
                <a:effectLst/>
                <a:uLnTx/>
                <a:uFillTx/>
                <a:latin typeface="Montserrat"/>
                <a:cs typeface="Arial"/>
                <a:sym typeface="Montserrat"/>
              </a:rPr>
              <a:t>has been updated through a thorough review per Area coordinated by Area Leads (add more milestones &amp; specific (SMART) actions)</a:t>
            </a:r>
          </a:p>
          <a:p>
            <a:pPr marL="358775" marR="0" lvl="0" indent="-358775" algn="l" defTabSz="914400" rtl="0" eaLnBrk="1" fontAlgn="auto" latinLnBrk="0" hangingPunct="1">
              <a:lnSpc>
                <a:spcPct val="150000"/>
              </a:lnSpc>
              <a:spcBef>
                <a:spcPts val="0"/>
              </a:spcBef>
              <a:spcAft>
                <a:spcPts val="0"/>
              </a:spcAft>
              <a:buClr>
                <a:srgbClr val="000000"/>
              </a:buClr>
              <a:buSzPts val="1600"/>
              <a:buFont typeface="Montserrat"/>
              <a:buChar char="❖"/>
              <a:tabLst/>
              <a:defRPr/>
            </a:pPr>
            <a:r>
              <a:rPr kumimoji="0" lang="en-NL" sz="1600" b="0" i="0" u="none" strike="noStrike" kern="0" cap="none" spc="0" normalizeH="0" baseline="0" noProof="0" dirty="0">
                <a:ln>
                  <a:noFill/>
                </a:ln>
                <a:solidFill>
                  <a:srgbClr val="000000"/>
                </a:solidFill>
                <a:effectLst/>
                <a:uLnTx/>
                <a:uFillTx/>
                <a:latin typeface="Montserrat" pitchFamily="2" charset="77"/>
                <a:cs typeface="Arial"/>
                <a:sym typeface="Arial"/>
              </a:rPr>
              <a:t>Split along various </a:t>
            </a:r>
            <a:r>
              <a:rPr kumimoji="0" lang="en-NL" sz="1600" b="1" i="0" u="none" strike="noStrike" kern="0" cap="none" spc="0" normalizeH="0" baseline="0" noProof="0" dirty="0">
                <a:ln>
                  <a:noFill/>
                </a:ln>
                <a:solidFill>
                  <a:srgbClr val="000000"/>
                </a:solidFill>
                <a:effectLst/>
                <a:uLnTx/>
                <a:uFillTx/>
                <a:latin typeface="Montserrat" pitchFamily="2" charset="77"/>
                <a:cs typeface="Arial"/>
                <a:sym typeface="Arial"/>
              </a:rPr>
              <a:t>scales</a:t>
            </a:r>
            <a:r>
              <a:rPr kumimoji="0" lang="en-NL" sz="1600" b="0" i="0" u="none" strike="noStrike" kern="0" cap="none" spc="0" normalizeH="0" baseline="0" noProof="0" dirty="0">
                <a:ln>
                  <a:noFill/>
                </a:ln>
                <a:solidFill>
                  <a:srgbClr val="000000"/>
                </a:solidFill>
                <a:effectLst/>
                <a:uLnTx/>
                <a:uFillTx/>
                <a:latin typeface="Montserrat" pitchFamily="2" charset="77"/>
                <a:cs typeface="Arial"/>
                <a:sym typeface="Arial"/>
              </a:rPr>
              <a:t> (point/area vs national/regional)</a:t>
            </a:r>
          </a:p>
          <a:p>
            <a:pPr marL="358775" marR="0" lvl="0" indent="-358775" algn="l" defTabSz="914400" rtl="0" eaLnBrk="1" fontAlgn="auto" latinLnBrk="0" hangingPunct="1">
              <a:lnSpc>
                <a:spcPct val="150000"/>
              </a:lnSpc>
              <a:spcBef>
                <a:spcPts val="0"/>
              </a:spcBef>
              <a:spcAft>
                <a:spcPts val="0"/>
              </a:spcAft>
              <a:buClr>
                <a:srgbClr val="000000"/>
              </a:buClr>
              <a:buSzPts val="1600"/>
              <a:buFont typeface="Montserrat"/>
              <a:buChar char="❖"/>
              <a:tabLst/>
              <a:defRPr/>
            </a:pPr>
            <a:r>
              <a:rPr kumimoji="0" lang="en-NL" sz="1600" b="0" i="0" u="none" strike="noStrike" kern="0" cap="none" spc="0" normalizeH="0" baseline="0" noProof="0" dirty="0">
                <a:ln>
                  <a:noFill/>
                </a:ln>
                <a:solidFill>
                  <a:srgbClr val="000000"/>
                </a:solidFill>
                <a:effectLst/>
                <a:uLnTx/>
                <a:uFillTx/>
                <a:latin typeface="Montserrat" pitchFamily="2" charset="77"/>
                <a:cs typeface="Arial"/>
                <a:sym typeface="Arial"/>
              </a:rPr>
              <a:t>Split between </a:t>
            </a:r>
            <a:r>
              <a:rPr kumimoji="0" lang="en-NL" sz="1600" b="1" i="0" u="none" strike="noStrike" kern="0" cap="none" spc="0" normalizeH="0" baseline="0" noProof="0" dirty="0">
                <a:ln>
                  <a:noFill/>
                </a:ln>
                <a:solidFill>
                  <a:srgbClr val="000000"/>
                </a:solidFill>
                <a:effectLst/>
                <a:uLnTx/>
                <a:uFillTx/>
                <a:latin typeface="Montserrat" pitchFamily="2" charset="77"/>
                <a:cs typeface="Arial"/>
                <a:sym typeface="Arial"/>
              </a:rPr>
              <a:t>CO</a:t>
            </a:r>
            <a:r>
              <a:rPr kumimoji="0" lang="en-NL" sz="1600" b="1" i="0" u="none" strike="noStrike" kern="0" cap="none" spc="0" normalizeH="0" baseline="-25000" noProof="0" dirty="0">
                <a:ln>
                  <a:noFill/>
                </a:ln>
                <a:solidFill>
                  <a:srgbClr val="000000"/>
                </a:solidFill>
                <a:effectLst/>
                <a:uLnTx/>
                <a:uFillTx/>
                <a:latin typeface="Montserrat" pitchFamily="2" charset="77"/>
                <a:cs typeface="Arial"/>
                <a:sym typeface="Arial"/>
              </a:rPr>
              <a:t>2</a:t>
            </a:r>
            <a:r>
              <a:rPr kumimoji="0" lang="en-NL" sz="1600" b="1" i="0" u="none" strike="noStrike" kern="0" cap="none" spc="0" normalizeH="0" baseline="0" noProof="0" dirty="0">
                <a:ln>
                  <a:noFill/>
                </a:ln>
                <a:solidFill>
                  <a:srgbClr val="000000"/>
                </a:solidFill>
                <a:effectLst/>
                <a:uLnTx/>
                <a:uFillTx/>
                <a:latin typeface="Montserrat" pitchFamily="2" charset="77"/>
                <a:cs typeface="Arial"/>
                <a:sym typeface="Arial"/>
              </a:rPr>
              <a:t> &amp; CH</a:t>
            </a:r>
            <a:r>
              <a:rPr kumimoji="0" lang="en-NL" sz="1600" b="1" i="0" u="none" strike="noStrike" kern="0" cap="none" spc="0" normalizeH="0" baseline="-25000" noProof="0" dirty="0">
                <a:ln>
                  <a:noFill/>
                </a:ln>
                <a:solidFill>
                  <a:srgbClr val="000000"/>
                </a:solidFill>
                <a:effectLst/>
                <a:uLnTx/>
                <a:uFillTx/>
                <a:latin typeface="Montserrat" pitchFamily="2" charset="77"/>
                <a:cs typeface="Arial"/>
                <a:sym typeface="Arial"/>
              </a:rPr>
              <a:t>4</a:t>
            </a:r>
          </a:p>
          <a:p>
            <a:pPr marL="358775" marR="0" lvl="0" indent="-358775" algn="l" defTabSz="914400" rtl="0" eaLnBrk="1" fontAlgn="auto" latinLnBrk="0" hangingPunct="1">
              <a:lnSpc>
                <a:spcPct val="150000"/>
              </a:lnSpc>
              <a:spcBef>
                <a:spcPts val="0"/>
              </a:spcBef>
              <a:spcAft>
                <a:spcPts val="0"/>
              </a:spcAft>
              <a:buClr>
                <a:srgbClr val="000000"/>
              </a:buClr>
              <a:buSzPts val="1600"/>
              <a:buFont typeface="Montserrat"/>
              <a:buChar char="❖"/>
              <a:tabLst/>
              <a:defRPr/>
            </a:pPr>
            <a:endParaRPr kumimoji="0" lang="en-NL" sz="1200" b="1" i="0" u="none" strike="noStrike" kern="0" cap="none" spc="0" normalizeH="0" noProof="0" dirty="0">
              <a:ln>
                <a:noFill/>
              </a:ln>
              <a:solidFill>
                <a:srgbClr val="000000"/>
              </a:solidFill>
              <a:effectLst/>
              <a:uLnTx/>
              <a:uFillTx/>
              <a:latin typeface="Montserrat" pitchFamily="2" charset="77"/>
              <a:cs typeface="Arial"/>
              <a:sym typeface="Arial"/>
            </a:endParaRPr>
          </a:p>
          <a:p>
            <a:pPr marL="358775" indent="-358775">
              <a:buClr>
                <a:schemeClr val="dk1"/>
              </a:buClr>
              <a:buSzPts val="1600"/>
            </a:pPr>
            <a:r>
              <a:rPr lang="en-US" sz="2000" b="1" dirty="0">
                <a:solidFill>
                  <a:schemeClr val="dk1"/>
                </a:solidFill>
                <a:latin typeface="Montserrat"/>
                <a:sym typeface="Montserrat"/>
              </a:rPr>
              <a:t>GCOS IP</a:t>
            </a:r>
          </a:p>
          <a:p>
            <a:pPr marL="358775" indent="-358775">
              <a:lnSpc>
                <a:spcPct val="150000"/>
              </a:lnSpc>
              <a:buClr>
                <a:schemeClr val="dk1"/>
              </a:buClr>
              <a:buSzPts val="1600"/>
              <a:buFont typeface="Montserrat"/>
              <a:buChar char="❖"/>
            </a:pPr>
            <a:r>
              <a:rPr lang="en-US" sz="1600" dirty="0">
                <a:solidFill>
                  <a:schemeClr val="dk1"/>
                </a:solidFill>
                <a:latin typeface="Montserrat"/>
                <a:sym typeface="Montserrat"/>
              </a:rPr>
              <a:t>Contributed to the Space Agency Response to “</a:t>
            </a:r>
            <a:r>
              <a:rPr lang="en-US" sz="1600" b="1" dirty="0">
                <a:solidFill>
                  <a:schemeClr val="dk1"/>
                </a:solidFill>
                <a:latin typeface="Montserrat"/>
                <a:sym typeface="Montserrat"/>
              </a:rPr>
              <a:t>GCOS IP 2022</a:t>
            </a:r>
            <a:r>
              <a:rPr lang="en-US" sz="1600" dirty="0">
                <a:solidFill>
                  <a:schemeClr val="dk1"/>
                </a:solidFill>
                <a:latin typeface="Montserrat"/>
                <a:sym typeface="Montserrat"/>
              </a:rPr>
              <a:t>”, specifically to activities:</a:t>
            </a:r>
            <a:br>
              <a:rPr lang="en-US" sz="1600" dirty="0">
                <a:solidFill>
                  <a:schemeClr val="dk1"/>
                </a:solidFill>
                <a:latin typeface="Montserrat"/>
                <a:sym typeface="Montserrat"/>
              </a:rPr>
            </a:br>
            <a:r>
              <a:rPr lang="en-US" sz="1600" dirty="0">
                <a:solidFill>
                  <a:schemeClr val="dk1"/>
                </a:solidFill>
                <a:latin typeface="Montserrat"/>
                <a:sym typeface="Montserrat"/>
              </a:rPr>
              <a:t>B3.1,  F2.2,  F5.2  &amp;  F5.4</a:t>
            </a:r>
          </a:p>
          <a:p>
            <a:pPr marL="358775" indent="-358775">
              <a:lnSpc>
                <a:spcPct val="150000"/>
              </a:lnSpc>
              <a:buClr>
                <a:schemeClr val="dk1"/>
              </a:buClr>
              <a:buSzPts val="1600"/>
              <a:buFont typeface="Montserrat"/>
              <a:buChar char="❖"/>
            </a:pPr>
            <a:r>
              <a:rPr lang="en-US" sz="1600" dirty="0">
                <a:solidFill>
                  <a:schemeClr val="dk1"/>
                </a:solidFill>
                <a:latin typeface="Montserrat"/>
                <a:sym typeface="Montserrat"/>
              </a:rPr>
              <a:t>Response quite well covered by current or planned GHG TT activities</a:t>
            </a:r>
          </a:p>
          <a:p>
            <a:pPr marL="358775" indent="-358775">
              <a:lnSpc>
                <a:spcPct val="150000"/>
              </a:lnSpc>
              <a:buClr>
                <a:schemeClr val="dk1"/>
              </a:buClr>
              <a:buSzPts val="1600"/>
              <a:buFont typeface="Montserrat"/>
              <a:buChar char="❖"/>
            </a:pPr>
            <a:r>
              <a:rPr lang="en-US" sz="1600" dirty="0">
                <a:solidFill>
                  <a:schemeClr val="dk1"/>
                </a:solidFill>
                <a:latin typeface="Montserrat"/>
                <a:sym typeface="Montserrat"/>
              </a:rPr>
              <a:t>Main activity gap is for observations in difficult areas and challenging circumstances, e.g. Polar regions (esp. winter)</a:t>
            </a:r>
          </a:p>
          <a:p>
            <a:pPr marR="0" lvl="0" algn="l" rtl="0">
              <a:lnSpc>
                <a:spcPct val="150000"/>
              </a:lnSpc>
              <a:spcAft>
                <a:spcPts val="0"/>
              </a:spcAft>
              <a:buClr>
                <a:schemeClr val="dk1"/>
              </a:buClr>
              <a:buSzPts val="1600"/>
            </a:pPr>
            <a:endParaRPr lang="en-US" sz="1200" dirty="0">
              <a:solidFill>
                <a:schemeClr val="dk1"/>
              </a:solidFill>
              <a:latin typeface="Montserrat"/>
              <a:sym typeface="Montserrat"/>
            </a:endParaRPr>
          </a:p>
          <a:p>
            <a:pPr marL="358775" marR="0" lvl="0" indent="-358775"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2000" b="1" i="0" u="none" strike="noStrike" kern="0" cap="none" spc="0" normalizeH="0" baseline="0" noProof="0" dirty="0">
                <a:ln>
                  <a:noFill/>
                </a:ln>
                <a:solidFill>
                  <a:srgbClr val="000000"/>
                </a:solidFill>
                <a:effectLst/>
                <a:uLnTx/>
                <a:uFillTx/>
                <a:latin typeface="Montserrat"/>
                <a:cs typeface="Arial"/>
                <a:sym typeface="Montserrat"/>
              </a:rPr>
              <a:t>Engagement with WG-CV </a:t>
            </a:r>
            <a:r>
              <a:rPr kumimoji="0" lang="en-US" sz="2000" b="0" i="0" u="none" strike="noStrike" kern="0" cap="none" spc="0" normalizeH="0" baseline="0" noProof="0" dirty="0">
                <a:ln>
                  <a:noFill/>
                </a:ln>
                <a:solidFill>
                  <a:srgbClr val="000000"/>
                </a:solidFill>
                <a:effectLst/>
                <a:uLnTx/>
                <a:uFillTx/>
                <a:latin typeface="Montserrat"/>
                <a:cs typeface="Arial"/>
                <a:sym typeface="Montserrat"/>
              </a:rPr>
              <a:t>on sustainability of GHG Cal/Val networks</a:t>
            </a:r>
            <a:endParaRPr kumimoji="0" lang="en-US" sz="1600" b="0" i="0" u="none" strike="noStrike" kern="0" cap="none" spc="0" normalizeH="0" baseline="0" noProof="0" dirty="0">
              <a:ln>
                <a:noFill/>
              </a:ln>
              <a:solidFill>
                <a:srgbClr val="000000"/>
              </a:solidFill>
              <a:effectLst/>
              <a:uLnTx/>
              <a:uFillTx/>
              <a:latin typeface="Montserrat"/>
              <a:cs typeface="Arial"/>
              <a:sym typeface="Montserrat"/>
            </a:endParaRPr>
          </a:p>
        </p:txBody>
      </p:sp>
    </p:spTree>
    <p:extLst>
      <p:ext uri="{BB962C8B-B14F-4D97-AF65-F5344CB8AC3E}">
        <p14:creationId xmlns:p14="http://schemas.microsoft.com/office/powerpoint/2010/main" val="727284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9"/>
          <p:cNvSpPr txBox="1"/>
          <p:nvPr/>
        </p:nvSpPr>
        <p:spPr>
          <a:xfrm>
            <a:off x="94020" y="103248"/>
            <a:ext cx="8668512" cy="769441"/>
          </a:xfrm>
          <a:prstGeom prst="rect">
            <a:avLst/>
          </a:prstGeom>
          <a:noFill/>
          <a:ln>
            <a:noFill/>
          </a:ln>
        </p:spPr>
        <p:txBody>
          <a:bodyPr spcFirstLastPara="1" wrap="square" lIns="91425" tIns="45700" rIns="91425" bIns="45700" anchor="t" anchorCtr="0">
            <a:spAutoFit/>
          </a:bodyPr>
          <a:lstStyle/>
          <a:p>
            <a:r>
              <a:rPr lang="en-GB" sz="4400" dirty="0">
                <a:solidFill>
                  <a:schemeClr val="lt1"/>
                </a:solidFill>
                <a:latin typeface="Montserrat"/>
                <a:ea typeface="Montserrat"/>
                <a:cs typeface="Montserrat"/>
                <a:sym typeface="Montserrat"/>
              </a:rPr>
              <a:t>Recent Achievements – 2/2</a:t>
            </a:r>
            <a:endParaRPr dirty="0">
              <a:latin typeface="Montserrat"/>
              <a:ea typeface="Montserrat"/>
              <a:cs typeface="Montserrat"/>
              <a:sym typeface="Montserrat"/>
            </a:endParaRPr>
          </a:p>
        </p:txBody>
      </p:sp>
      <p:sp>
        <p:nvSpPr>
          <p:cNvPr id="79" name="Google Shape;79;p9"/>
          <p:cNvSpPr txBox="1"/>
          <p:nvPr/>
        </p:nvSpPr>
        <p:spPr>
          <a:xfrm>
            <a:off x="319776" y="1039018"/>
            <a:ext cx="9645317" cy="4847440"/>
          </a:xfrm>
          <a:prstGeom prst="rect">
            <a:avLst/>
          </a:prstGeom>
          <a:noFill/>
          <a:ln>
            <a:noFill/>
          </a:ln>
        </p:spPr>
        <p:txBody>
          <a:bodyPr spcFirstLastPara="1" wrap="square" lIns="91425" tIns="45700" rIns="91425" bIns="45700" anchor="t" anchorCtr="0">
            <a:spAutoFit/>
          </a:bodyPr>
          <a:lstStyle/>
          <a:p>
            <a:pPr marL="358775" indent="-358775">
              <a:lnSpc>
                <a:spcPct val="150000"/>
              </a:lnSpc>
              <a:buClr>
                <a:schemeClr val="dk1"/>
              </a:buClr>
              <a:buSzPts val="1600"/>
            </a:pPr>
            <a:r>
              <a:rPr lang="en-US" sz="2000" b="1" dirty="0">
                <a:solidFill>
                  <a:schemeClr val="dk1"/>
                </a:solidFill>
                <a:latin typeface="Montserrat"/>
                <a:sym typeface="Montserrat"/>
              </a:rPr>
              <a:t>International Engagement</a:t>
            </a:r>
          </a:p>
          <a:p>
            <a:pPr marL="358775" indent="-358775">
              <a:lnSpc>
                <a:spcPct val="150000"/>
              </a:lnSpc>
              <a:buClr>
                <a:schemeClr val="dk1"/>
              </a:buClr>
              <a:buSzPts val="1600"/>
              <a:buFont typeface="Montserrat"/>
              <a:buChar char="❖"/>
            </a:pPr>
            <a:r>
              <a:rPr lang="en-US" sz="1600" dirty="0">
                <a:solidFill>
                  <a:schemeClr val="dk1"/>
                </a:solidFill>
                <a:latin typeface="Montserrat"/>
                <a:sym typeface="Montserrat"/>
              </a:rPr>
              <a:t>CMS Application Workshop</a:t>
            </a:r>
          </a:p>
          <a:p>
            <a:pPr marL="358775" indent="-358775">
              <a:lnSpc>
                <a:spcPct val="150000"/>
              </a:lnSpc>
              <a:buClr>
                <a:schemeClr val="dk1"/>
              </a:buClr>
              <a:buSzPts val="1600"/>
              <a:buFont typeface="Montserrat"/>
              <a:buChar char="❖"/>
            </a:pPr>
            <a:r>
              <a:rPr lang="en-US" sz="1600" dirty="0">
                <a:solidFill>
                  <a:schemeClr val="dk1"/>
                </a:solidFill>
                <a:latin typeface="Montserrat"/>
                <a:sym typeface="Montserrat"/>
              </a:rPr>
              <a:t>WMO Global GHG Watch (G3W)</a:t>
            </a:r>
          </a:p>
          <a:p>
            <a:pPr marL="358775" indent="-358775">
              <a:lnSpc>
                <a:spcPct val="150000"/>
              </a:lnSpc>
              <a:buClr>
                <a:schemeClr val="dk1"/>
              </a:buClr>
              <a:buSzPts val="1600"/>
              <a:buFont typeface="Montserrat"/>
              <a:buChar char="❖"/>
            </a:pPr>
            <a:r>
              <a:rPr lang="en-US" sz="1600" dirty="0">
                <a:solidFill>
                  <a:schemeClr val="dk1"/>
                </a:solidFill>
                <a:latin typeface="Montserrat"/>
                <a:sym typeface="Montserrat"/>
              </a:rPr>
              <a:t>IMEO (members participating in WGs)</a:t>
            </a:r>
          </a:p>
          <a:p>
            <a:pPr marL="358775" marR="0" lvl="0" indent="-358775" algn="l" rtl="0">
              <a:lnSpc>
                <a:spcPct val="150000"/>
              </a:lnSpc>
              <a:spcBef>
                <a:spcPts val="0"/>
              </a:spcBef>
              <a:spcAft>
                <a:spcPts val="0"/>
              </a:spcAft>
              <a:buClr>
                <a:schemeClr val="dk1"/>
              </a:buClr>
              <a:buSzPts val="1600"/>
              <a:buFont typeface="Montserrat"/>
              <a:buChar char="❖"/>
            </a:pPr>
            <a:endParaRPr lang="en-US" sz="1200" dirty="0">
              <a:solidFill>
                <a:schemeClr val="dk1"/>
              </a:solidFill>
              <a:latin typeface="Montserrat"/>
              <a:sym typeface="Montserrat"/>
            </a:endParaRPr>
          </a:p>
          <a:p>
            <a:pPr marL="358775" marR="0" lvl="0" indent="-358775" algn="l" rtl="0">
              <a:lnSpc>
                <a:spcPct val="150000"/>
              </a:lnSpc>
              <a:spcBef>
                <a:spcPts val="0"/>
              </a:spcBef>
              <a:spcAft>
                <a:spcPts val="0"/>
              </a:spcAft>
              <a:buClr>
                <a:schemeClr val="dk1"/>
              </a:buClr>
              <a:buSzPts val="1600"/>
            </a:pPr>
            <a:r>
              <a:rPr lang="en-US" sz="2000" b="1" dirty="0">
                <a:solidFill>
                  <a:schemeClr val="dk1"/>
                </a:solidFill>
                <a:latin typeface="Montserrat"/>
                <a:sym typeface="Montserrat"/>
              </a:rPr>
              <a:t>CEOS GHG Missions Portal</a:t>
            </a:r>
            <a:r>
              <a:rPr lang="en-US" sz="1600" dirty="0">
                <a:solidFill>
                  <a:schemeClr val="dk1"/>
                </a:solidFill>
                <a:latin typeface="Montserrat"/>
                <a:sym typeface="Montserrat"/>
              </a:rPr>
              <a:t>; centralized overview of </a:t>
            </a:r>
            <a:r>
              <a:rPr lang="en-US" sz="1600" dirty="0">
                <a:solidFill>
                  <a:schemeClr val="dk1"/>
                </a:solidFill>
                <a:latin typeface="Montserrat"/>
                <a:sym typeface="Montserrat"/>
                <a:hlinkClick r:id="rId3"/>
              </a:rPr>
              <a:t>GHG Missions in one Portal</a:t>
            </a:r>
            <a:endParaRPr lang="en-US" sz="1600" dirty="0">
              <a:solidFill>
                <a:schemeClr val="dk1"/>
              </a:solidFill>
              <a:latin typeface="Montserrat"/>
              <a:sym typeface="Montserrat"/>
            </a:endParaRPr>
          </a:p>
          <a:p>
            <a:pPr marL="358775" marR="0" lvl="0" indent="-358775" algn="l" rtl="0">
              <a:lnSpc>
                <a:spcPct val="150000"/>
              </a:lnSpc>
              <a:spcBef>
                <a:spcPts val="0"/>
              </a:spcBef>
              <a:spcAft>
                <a:spcPts val="0"/>
              </a:spcAft>
              <a:buClr>
                <a:schemeClr val="dk1"/>
              </a:buClr>
              <a:buSzPts val="1600"/>
              <a:buFont typeface="Montserrat"/>
              <a:buChar char="❖"/>
            </a:pPr>
            <a:endParaRPr lang="en-US" sz="1200" dirty="0">
              <a:solidFill>
                <a:schemeClr val="dk1"/>
              </a:solidFill>
              <a:latin typeface="Montserrat"/>
              <a:sym typeface="Montserrat"/>
            </a:endParaRPr>
          </a:p>
          <a:p>
            <a:pPr marL="358775" marR="0" lvl="0" indent="-358775" algn="l" rtl="0">
              <a:lnSpc>
                <a:spcPct val="150000"/>
              </a:lnSpc>
              <a:spcBef>
                <a:spcPts val="0"/>
              </a:spcBef>
              <a:spcAft>
                <a:spcPts val="0"/>
              </a:spcAft>
              <a:buClr>
                <a:schemeClr val="dk1"/>
              </a:buClr>
              <a:buSzPts val="1600"/>
            </a:pPr>
            <a:r>
              <a:rPr lang="en-US" sz="2000" b="1" dirty="0">
                <a:solidFill>
                  <a:schemeClr val="dk1"/>
                </a:solidFill>
                <a:latin typeface="Montserrat"/>
                <a:sym typeface="Montserrat"/>
              </a:rPr>
              <a:t>New Space</a:t>
            </a:r>
          </a:p>
          <a:p>
            <a:pPr marL="358775" marR="0" lvl="0" indent="-358775" algn="l" rtl="0">
              <a:lnSpc>
                <a:spcPct val="150000"/>
              </a:lnSpc>
              <a:spcBef>
                <a:spcPts val="0"/>
              </a:spcBef>
              <a:spcAft>
                <a:spcPts val="0"/>
              </a:spcAft>
              <a:buClr>
                <a:schemeClr val="dk1"/>
              </a:buClr>
              <a:buSzPts val="1600"/>
              <a:buFont typeface="Montserrat"/>
              <a:buChar char="❖"/>
            </a:pPr>
            <a:r>
              <a:rPr lang="en-US" sz="1600" dirty="0">
                <a:solidFill>
                  <a:schemeClr val="dk1"/>
                </a:solidFill>
                <a:latin typeface="Montserrat"/>
                <a:sym typeface="Montserrat"/>
              </a:rPr>
              <a:t>As just outlined under </a:t>
            </a:r>
            <a:r>
              <a:rPr lang="en-US" sz="1600" b="1" dirty="0">
                <a:solidFill>
                  <a:schemeClr val="dk1"/>
                </a:solidFill>
                <a:latin typeface="Montserrat"/>
                <a:sym typeface="Montserrat"/>
              </a:rPr>
              <a:t>agenda 2.3</a:t>
            </a:r>
            <a:r>
              <a:rPr lang="en-US" sz="1600" dirty="0">
                <a:solidFill>
                  <a:schemeClr val="dk1"/>
                </a:solidFill>
                <a:latin typeface="Montserrat"/>
                <a:sym typeface="Montserrat"/>
              </a:rPr>
              <a:t> by J. Worden, significant steps have been taken</a:t>
            </a:r>
          </a:p>
          <a:p>
            <a:pPr marL="358775" indent="-358775">
              <a:lnSpc>
                <a:spcPct val="150000"/>
              </a:lnSpc>
              <a:buClr>
                <a:schemeClr val="dk1"/>
              </a:buClr>
              <a:buSzPts val="1600"/>
              <a:buFont typeface="Montserrat"/>
              <a:buChar char="❖"/>
            </a:pPr>
            <a:r>
              <a:rPr lang="en-US" sz="1600" b="1" dirty="0">
                <a:solidFill>
                  <a:schemeClr val="dk1"/>
                </a:solidFill>
                <a:latin typeface="Montserrat"/>
                <a:sym typeface="Montserrat"/>
              </a:rPr>
              <a:t>IMEO seeks expertise to coordinate </a:t>
            </a:r>
            <a:r>
              <a:rPr lang="en-US" sz="1600" dirty="0">
                <a:solidFill>
                  <a:schemeClr val="dk1"/>
                </a:solidFill>
                <a:latin typeface="Montserrat"/>
                <a:sym typeface="Montserrat"/>
              </a:rPr>
              <a:t>facility scale observations  (in general) and then especially for the ‘tip-and-cue. This would be across various operators (commercial, NGOs, philanthropic, public and mixes thereof) </a:t>
            </a:r>
            <a:r>
              <a:rPr lang="en-US" sz="1800" b="1" dirty="0">
                <a:solidFill>
                  <a:schemeClr val="dk1"/>
                </a:solidFill>
                <a:latin typeface="Montserrat"/>
                <a:sym typeface="Wingdings" pitchFamily="2" charset="2"/>
              </a:rPr>
              <a:t> ROLE for CEOS?</a:t>
            </a:r>
            <a:endParaRPr sz="16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37522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73;p8">
            <a:extLst>
              <a:ext uri="{FF2B5EF4-FFF2-40B4-BE49-F238E27FC236}">
                <a16:creationId xmlns:a16="http://schemas.microsoft.com/office/drawing/2014/main" id="{ADC19E1A-B90F-A1B6-95C7-281A05CAB2D0}"/>
              </a:ext>
            </a:extLst>
          </p:cNvPr>
          <p:cNvSpPr txBox="1"/>
          <p:nvPr/>
        </p:nvSpPr>
        <p:spPr>
          <a:xfrm>
            <a:off x="122710" y="186257"/>
            <a:ext cx="9741739" cy="705916"/>
          </a:xfrm>
          <a:prstGeom prst="rect">
            <a:avLst/>
          </a:prstGeom>
          <a:noFill/>
          <a:ln>
            <a:noFill/>
          </a:ln>
        </p:spPr>
        <p:txBody>
          <a:bodyPr spcFirstLastPara="1" wrap="square" lIns="91176" tIns="45575" rIns="91176" bIns="45575" anchor="t" anchorCtr="0">
            <a:spAutoFit/>
          </a:bodyPr>
          <a:lstStyle/>
          <a:p>
            <a:r>
              <a:rPr lang="en-GB" sz="4000" dirty="0">
                <a:solidFill>
                  <a:schemeClr val="lt1"/>
                </a:solidFill>
                <a:latin typeface="Montserrat"/>
                <a:ea typeface="Montserrat"/>
                <a:cs typeface="Montserrat"/>
                <a:sym typeface="Montserrat"/>
              </a:rPr>
              <a:t>CEOS Work Plan &amp; </a:t>
            </a:r>
            <a:r>
              <a:rPr lang="en-GB" sz="4000">
                <a:solidFill>
                  <a:schemeClr val="lt1"/>
                </a:solidFill>
                <a:latin typeface="Montserrat"/>
                <a:ea typeface="Montserrat"/>
                <a:cs typeface="Montserrat"/>
                <a:sym typeface="Montserrat"/>
              </a:rPr>
              <a:t>Way forward</a:t>
            </a:r>
            <a:endParaRPr sz="4000" dirty="0">
              <a:latin typeface="Montserrat"/>
              <a:ea typeface="Montserrat"/>
              <a:cs typeface="Montserrat"/>
              <a:sym typeface="Montserrat"/>
            </a:endParaRPr>
          </a:p>
        </p:txBody>
      </p:sp>
      <p:sp>
        <p:nvSpPr>
          <p:cNvPr id="5" name="Content Placeholder 2">
            <a:extLst>
              <a:ext uri="{FF2B5EF4-FFF2-40B4-BE49-F238E27FC236}">
                <a16:creationId xmlns:a16="http://schemas.microsoft.com/office/drawing/2014/main" id="{21793CCC-CDB3-87A9-99AF-B172CC2724A2}"/>
              </a:ext>
            </a:extLst>
          </p:cNvPr>
          <p:cNvSpPr>
            <a:spLocks noGrp="1"/>
          </p:cNvSpPr>
          <p:nvPr>
            <p:ph sz="half" idx="1"/>
          </p:nvPr>
        </p:nvSpPr>
        <p:spPr>
          <a:xfrm>
            <a:off x="380878" y="1159145"/>
            <a:ext cx="11811122" cy="5158527"/>
          </a:xfrm>
        </p:spPr>
        <p:txBody>
          <a:bodyPr/>
          <a:lstStyle/>
          <a:p>
            <a:pPr marL="11083" lvl="4">
              <a:lnSpc>
                <a:spcPct val="130000"/>
              </a:lnSpc>
            </a:pPr>
            <a:r>
              <a:rPr lang="en-NL" sz="2000" b="1" dirty="0">
                <a:solidFill>
                  <a:schemeClr val="tx1"/>
                </a:solidFill>
                <a:latin typeface="Montserrat" pitchFamily="2" charset="77"/>
              </a:rPr>
              <a:t>Status</a:t>
            </a:r>
            <a:r>
              <a:rPr lang="en-GB" sz="2000" b="1" dirty="0">
                <a:solidFill>
                  <a:schemeClr val="tx1"/>
                </a:solidFill>
                <a:latin typeface="Montserrat" pitchFamily="2" charset="77"/>
              </a:rPr>
              <a:t> GHG Task Team actions in </a:t>
            </a:r>
            <a:r>
              <a:rPr lang="en-NL" sz="2000" b="1" dirty="0">
                <a:solidFill>
                  <a:schemeClr val="tx1"/>
                </a:solidFill>
                <a:latin typeface="Montserrat" pitchFamily="2" charset="77"/>
              </a:rPr>
              <a:t>CEOS Work Plan</a:t>
            </a:r>
            <a:r>
              <a:rPr lang="en-GB" b="1" dirty="0">
                <a:solidFill>
                  <a:schemeClr val="tx1"/>
                </a:solidFill>
                <a:latin typeface="Montserrat" pitchFamily="2" charset="77"/>
              </a:rPr>
              <a:t> </a:t>
            </a:r>
          </a:p>
          <a:p>
            <a:pPr marL="358775" lvl="4" indent="-347663">
              <a:lnSpc>
                <a:spcPct val="130000"/>
              </a:lnSpc>
              <a:buFont typeface="Wingdings" pitchFamily="2" charset="2"/>
              <a:buChar char="v"/>
            </a:pPr>
            <a:r>
              <a:rPr lang="en-GB" dirty="0">
                <a:solidFill>
                  <a:srgbClr val="355D6D"/>
                </a:solidFill>
                <a:latin typeface="Montserrat" pitchFamily="2" charset="77"/>
              </a:rPr>
              <a:t>CARB-23-01: Lessons learnt from pilot CO</a:t>
            </a:r>
            <a:r>
              <a:rPr lang="en-GB" baseline="-25000" dirty="0">
                <a:solidFill>
                  <a:srgbClr val="355D6D"/>
                </a:solidFill>
                <a:latin typeface="Montserrat" pitchFamily="2" charset="77"/>
              </a:rPr>
              <a:t>2</a:t>
            </a:r>
            <a:r>
              <a:rPr lang="en-GB" dirty="0">
                <a:solidFill>
                  <a:srgbClr val="355D6D"/>
                </a:solidFill>
                <a:latin typeface="Montserrat" pitchFamily="2" charset="77"/>
              </a:rPr>
              <a:t> and CH</a:t>
            </a:r>
            <a:r>
              <a:rPr lang="en-GB" baseline="-25000" dirty="0">
                <a:solidFill>
                  <a:srgbClr val="355D6D"/>
                </a:solidFill>
                <a:latin typeface="Montserrat" pitchFamily="2" charset="77"/>
              </a:rPr>
              <a:t>4</a:t>
            </a:r>
            <a:r>
              <a:rPr lang="en-GB" dirty="0">
                <a:solidFill>
                  <a:srgbClr val="355D6D"/>
                </a:solidFill>
                <a:latin typeface="Montserrat" pitchFamily="2" charset="77"/>
              </a:rPr>
              <a:t> products (delivered for GST-1)</a:t>
            </a:r>
            <a:r>
              <a:rPr lang="en-GB" b="1" dirty="0">
                <a:solidFill>
                  <a:srgbClr val="00B050"/>
                </a:solidFill>
                <a:latin typeface="Montserrat" pitchFamily="2" charset="77"/>
                <a:sym typeface="Wingdings" pitchFamily="2" charset="2"/>
              </a:rPr>
              <a:t>   closed</a:t>
            </a:r>
            <a:endParaRPr lang="en-GB" dirty="0">
              <a:solidFill>
                <a:srgbClr val="355D6D"/>
              </a:solidFill>
              <a:latin typeface="Montserrat" pitchFamily="2" charset="77"/>
            </a:endParaRPr>
          </a:p>
          <a:p>
            <a:pPr marL="358775" lvl="4" indent="-347663">
              <a:lnSpc>
                <a:spcPct val="130000"/>
              </a:lnSpc>
              <a:buFont typeface="Wingdings" pitchFamily="2" charset="2"/>
              <a:buChar char="v"/>
            </a:pPr>
            <a:r>
              <a:rPr lang="en-GB" dirty="0">
                <a:solidFill>
                  <a:srgbClr val="355D6D"/>
                </a:solidFill>
                <a:latin typeface="Montserrat" pitchFamily="2" charset="77"/>
              </a:rPr>
              <a:t>CARB-23-02: Standards for uncertainty monitoring of flux estimates </a:t>
            </a:r>
            <a:r>
              <a:rPr lang="en-GB" b="1" dirty="0">
                <a:solidFill>
                  <a:srgbClr val="00B050"/>
                </a:solidFill>
                <a:latin typeface="Montserrat" pitchFamily="2" charset="77"/>
                <a:sym typeface="Wingdings" pitchFamily="2" charset="2"/>
              </a:rPr>
              <a:t>  closed*</a:t>
            </a:r>
          </a:p>
          <a:p>
            <a:pPr marL="358775" lvl="4" indent="-347663">
              <a:lnSpc>
                <a:spcPct val="130000"/>
              </a:lnSpc>
              <a:buFont typeface="Wingdings" pitchFamily="2" charset="2"/>
              <a:buChar char="v"/>
            </a:pPr>
            <a:r>
              <a:rPr lang="en-GB" dirty="0">
                <a:solidFill>
                  <a:schemeClr val="tx1"/>
                </a:solidFill>
                <a:latin typeface="Montserrat" pitchFamily="2" charset="77"/>
              </a:rPr>
              <a:t>CARB-23-03: GCOS IP response for GHG-related activities  </a:t>
            </a:r>
            <a:r>
              <a:rPr lang="en-GB" b="1" dirty="0">
                <a:solidFill>
                  <a:srgbClr val="00B050"/>
                </a:solidFill>
                <a:latin typeface="Montserrat" pitchFamily="2" charset="77"/>
                <a:sym typeface="Wingdings" pitchFamily="2" charset="2"/>
              </a:rPr>
              <a:t>  closed</a:t>
            </a:r>
            <a:endParaRPr lang="en-GB" b="1" dirty="0">
              <a:solidFill>
                <a:srgbClr val="00B050"/>
              </a:solidFill>
              <a:latin typeface="Montserrat" pitchFamily="2" charset="77"/>
            </a:endParaRPr>
          </a:p>
          <a:p>
            <a:pPr marL="358775" lvl="4" indent="-347663">
              <a:lnSpc>
                <a:spcPct val="130000"/>
              </a:lnSpc>
              <a:buFont typeface="Wingdings" pitchFamily="2" charset="2"/>
              <a:buChar char="v"/>
            </a:pPr>
            <a:r>
              <a:rPr lang="en-GB" dirty="0">
                <a:solidFill>
                  <a:schemeClr val="tx1"/>
                </a:solidFill>
                <a:latin typeface="Montserrat" pitchFamily="2" charset="77"/>
              </a:rPr>
              <a:t>CARB-23-04: Update GHG Roadmap (focus on Action List) </a:t>
            </a:r>
            <a:r>
              <a:rPr lang="en-GB" b="1" dirty="0">
                <a:solidFill>
                  <a:srgbClr val="00B050"/>
                </a:solidFill>
                <a:latin typeface="Montserrat" pitchFamily="2" charset="77"/>
                <a:sym typeface="Wingdings" pitchFamily="2" charset="2"/>
              </a:rPr>
              <a:t>  </a:t>
            </a:r>
            <a:r>
              <a:rPr lang="en-GB" b="1">
                <a:solidFill>
                  <a:srgbClr val="00B050"/>
                </a:solidFill>
                <a:latin typeface="Montserrat" pitchFamily="2" charset="77"/>
                <a:sym typeface="Wingdings" pitchFamily="2" charset="2"/>
              </a:rPr>
              <a:t>(almost) closed</a:t>
            </a:r>
            <a:endParaRPr lang="en-GB" dirty="0">
              <a:solidFill>
                <a:schemeClr val="tx1"/>
              </a:solidFill>
              <a:latin typeface="Montserrat" pitchFamily="2" charset="77"/>
            </a:endParaRPr>
          </a:p>
          <a:p>
            <a:pPr marL="358775" lvl="4" indent="-347663">
              <a:lnSpc>
                <a:spcPct val="130000"/>
              </a:lnSpc>
              <a:buFont typeface="Wingdings" pitchFamily="2" charset="2"/>
              <a:buChar char="v"/>
            </a:pPr>
            <a:r>
              <a:rPr lang="en-GB" dirty="0">
                <a:solidFill>
                  <a:schemeClr val="tx1"/>
                </a:solidFill>
                <a:latin typeface="Montserrat" pitchFamily="2" charset="77"/>
              </a:rPr>
              <a:t>CARB-23-05: New Space and GHG product development and standards setting </a:t>
            </a:r>
            <a:r>
              <a:rPr lang="en-GB" b="1" dirty="0">
                <a:solidFill>
                  <a:srgbClr val="00B050"/>
                </a:solidFill>
                <a:latin typeface="Montserrat" pitchFamily="2" charset="77"/>
                <a:sym typeface="Wingdings" pitchFamily="2" charset="2"/>
              </a:rPr>
              <a:t>  closed*</a:t>
            </a:r>
            <a:endParaRPr lang="en-GB" dirty="0">
              <a:solidFill>
                <a:schemeClr val="tx1"/>
              </a:solidFill>
              <a:latin typeface="Montserrat" pitchFamily="2" charset="77"/>
            </a:endParaRPr>
          </a:p>
          <a:p>
            <a:pPr marL="11083" lvl="4">
              <a:lnSpc>
                <a:spcPct val="130000"/>
              </a:lnSpc>
            </a:pPr>
            <a:r>
              <a:rPr lang="en-GB" b="1" dirty="0">
                <a:solidFill>
                  <a:srgbClr val="00B050"/>
                </a:solidFill>
                <a:latin typeface="Montserrat" pitchFamily="2" charset="77"/>
                <a:sym typeface="Wingdings" pitchFamily="2" charset="2"/>
              </a:rPr>
              <a:t>* This will evolve further as normal work in GHG TT</a:t>
            </a:r>
            <a:endParaRPr lang="en-GB" b="1" dirty="0">
              <a:solidFill>
                <a:srgbClr val="00B050"/>
              </a:solidFill>
              <a:latin typeface="Montserrat" pitchFamily="2" charset="77"/>
            </a:endParaRPr>
          </a:p>
          <a:p>
            <a:pPr marL="11083" lvl="4">
              <a:lnSpc>
                <a:spcPct val="130000"/>
              </a:lnSpc>
            </a:pPr>
            <a:endParaRPr lang="en-GB" dirty="0">
              <a:solidFill>
                <a:schemeClr val="tx1"/>
              </a:solidFill>
              <a:latin typeface="Montserrat" pitchFamily="2" charset="77"/>
            </a:endParaRPr>
          </a:p>
          <a:p>
            <a:pPr marL="358775" lvl="4" indent="-349250">
              <a:lnSpc>
                <a:spcPct val="130000"/>
              </a:lnSpc>
            </a:pPr>
            <a:r>
              <a:rPr lang="en-NL" b="1" dirty="0">
                <a:solidFill>
                  <a:schemeClr val="tx1"/>
                </a:solidFill>
                <a:latin typeface="Montserrat" pitchFamily="2" charset="77"/>
              </a:rPr>
              <a:t>Next steps of GHG Task Team:</a:t>
            </a:r>
          </a:p>
          <a:p>
            <a:pPr marL="358775" lvl="4" indent="-349250">
              <a:lnSpc>
                <a:spcPct val="130000"/>
              </a:lnSpc>
              <a:buFont typeface="Wingdings" pitchFamily="2" charset="2"/>
              <a:buChar char="v"/>
            </a:pPr>
            <a:r>
              <a:rPr lang="en-GB" dirty="0">
                <a:solidFill>
                  <a:schemeClr val="tx1"/>
                </a:solidFill>
                <a:latin typeface="Montserrat" pitchFamily="2" charset="77"/>
              </a:rPr>
              <a:t>Coordinate GHG TT activities with the AFOLU Roadmap </a:t>
            </a:r>
            <a:br>
              <a:rPr lang="en-GB" dirty="0">
                <a:solidFill>
                  <a:schemeClr val="tx1"/>
                </a:solidFill>
                <a:latin typeface="Montserrat" pitchFamily="2" charset="77"/>
              </a:rPr>
            </a:br>
            <a:r>
              <a:rPr lang="en-GB" dirty="0">
                <a:solidFill>
                  <a:schemeClr val="tx1"/>
                </a:solidFill>
                <a:latin typeface="Montserrat" pitchFamily="2" charset="77"/>
              </a:rPr>
              <a:t>Coordinate with New Space TT</a:t>
            </a:r>
          </a:p>
          <a:p>
            <a:pPr marL="358775" lvl="4" indent="-349250">
              <a:lnSpc>
                <a:spcPct val="130000"/>
              </a:lnSpc>
              <a:buFont typeface="Wingdings" pitchFamily="2" charset="2"/>
              <a:buChar char="v"/>
            </a:pPr>
            <a:r>
              <a:rPr lang="en-GB" dirty="0">
                <a:solidFill>
                  <a:schemeClr val="tx1"/>
                </a:solidFill>
                <a:latin typeface="Montserrat" pitchFamily="2" charset="77"/>
              </a:rPr>
              <a:t>Ensure continuity to earlier/existing missions</a:t>
            </a:r>
          </a:p>
          <a:p>
            <a:pPr marL="358775" lvl="4" indent="-349250">
              <a:lnSpc>
                <a:spcPct val="130000"/>
              </a:lnSpc>
              <a:buFont typeface="Wingdings" pitchFamily="2" charset="2"/>
              <a:buChar char="v"/>
            </a:pPr>
            <a:r>
              <a:rPr lang="en-GB" dirty="0">
                <a:solidFill>
                  <a:schemeClr val="tx1"/>
                </a:solidFill>
                <a:latin typeface="Montserrat" pitchFamily="2" charset="77"/>
              </a:rPr>
              <a:t>Engage with and ensure CEOS expertise is used in WMO’s G3W and UNEP’s IMEO</a:t>
            </a:r>
            <a:endParaRPr lang="en-NL" dirty="0">
              <a:solidFill>
                <a:schemeClr val="tx1"/>
              </a:solidFill>
              <a:latin typeface="Montserrat" pitchFamily="2" charset="77"/>
            </a:endParaRPr>
          </a:p>
        </p:txBody>
      </p:sp>
    </p:spTree>
    <p:extLst>
      <p:ext uri="{BB962C8B-B14F-4D97-AF65-F5344CB8AC3E}">
        <p14:creationId xmlns:p14="http://schemas.microsoft.com/office/powerpoint/2010/main" val="3290911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0F3B37-4857-F7B5-28D3-3B55445B2459}"/>
              </a:ext>
            </a:extLst>
          </p:cNvPr>
          <p:cNvSpPr txBox="1">
            <a:spLocks/>
          </p:cNvSpPr>
          <p:nvPr/>
        </p:nvSpPr>
        <p:spPr>
          <a:xfrm>
            <a:off x="868218" y="2103581"/>
            <a:ext cx="9725891" cy="2650837"/>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3249"/>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dirty="0">
                <a:latin typeface="Montserrat" pitchFamily="2" charset="77"/>
              </a:rPr>
              <a:t>Following slides provide detailed info on:</a:t>
            </a:r>
            <a:br>
              <a:rPr lang="en-US" sz="2800" dirty="0">
                <a:latin typeface="Montserrat" pitchFamily="2" charset="77"/>
              </a:rPr>
            </a:br>
            <a:endParaRPr lang="en-US" sz="2800" dirty="0">
              <a:latin typeface="Montserrat" pitchFamily="2" charset="77"/>
            </a:endParaRPr>
          </a:p>
          <a:p>
            <a:pPr algn="ctr"/>
            <a:r>
              <a:rPr lang="en-US" sz="3600" b="1" dirty="0">
                <a:latin typeface="Montserrat" pitchFamily="2" charset="77"/>
              </a:rPr>
              <a:t>CARB-23-01: </a:t>
            </a:r>
            <a:r>
              <a:rPr lang="en-US" sz="3600" dirty="0">
                <a:latin typeface="Montserrat" pitchFamily="2" charset="77"/>
              </a:rPr>
              <a:t>Lessons learnt from pilot CO</a:t>
            </a:r>
            <a:r>
              <a:rPr lang="en-US" sz="3600" baseline="-25000" dirty="0">
                <a:latin typeface="Montserrat" pitchFamily="2" charset="77"/>
              </a:rPr>
              <a:t>2</a:t>
            </a:r>
            <a:r>
              <a:rPr lang="en-US" sz="3600" dirty="0">
                <a:latin typeface="Montserrat" pitchFamily="2" charset="77"/>
              </a:rPr>
              <a:t> and CH</a:t>
            </a:r>
            <a:r>
              <a:rPr lang="en-US" sz="3600" baseline="-25000" dirty="0">
                <a:latin typeface="Montserrat" pitchFamily="2" charset="77"/>
              </a:rPr>
              <a:t>4</a:t>
            </a:r>
            <a:r>
              <a:rPr lang="en-US" sz="3600" dirty="0">
                <a:latin typeface="Montserrat" pitchFamily="2" charset="77"/>
              </a:rPr>
              <a:t> products delivered for GST-1</a:t>
            </a:r>
          </a:p>
        </p:txBody>
      </p:sp>
    </p:spTree>
    <p:extLst>
      <p:ext uri="{BB962C8B-B14F-4D97-AF65-F5344CB8AC3E}">
        <p14:creationId xmlns:p14="http://schemas.microsoft.com/office/powerpoint/2010/main" val="3428612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0F3B37-4857-F7B5-28D3-3B55445B2459}"/>
              </a:ext>
            </a:extLst>
          </p:cNvPr>
          <p:cNvSpPr txBox="1">
            <a:spLocks/>
          </p:cNvSpPr>
          <p:nvPr/>
        </p:nvSpPr>
        <p:spPr>
          <a:xfrm>
            <a:off x="1961701" y="1071751"/>
            <a:ext cx="8268600" cy="2449782"/>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3249"/>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fontAlgn="auto"/>
            <a:r>
              <a:rPr lang="en-US" sz="3989" dirty="0">
                <a:latin typeface="Montserrat" pitchFamily="2" charset="77"/>
              </a:rPr>
              <a:t>Lessons learned from </a:t>
            </a:r>
            <a:r>
              <a:rPr lang="en-US" sz="3989" dirty="0">
                <a:solidFill>
                  <a:srgbClr val="000000"/>
                </a:solidFill>
                <a:latin typeface="Montserrat" pitchFamily="2" charset="77"/>
              </a:rPr>
              <a:t>GST pilot CO</a:t>
            </a:r>
            <a:r>
              <a:rPr lang="en-US" sz="3989" baseline="-25000" dirty="0">
                <a:solidFill>
                  <a:srgbClr val="000000"/>
                </a:solidFill>
                <a:latin typeface="Montserrat" pitchFamily="2" charset="77"/>
              </a:rPr>
              <a:t>2</a:t>
            </a:r>
            <a:r>
              <a:rPr lang="en-US" sz="3989" dirty="0">
                <a:solidFill>
                  <a:srgbClr val="000000"/>
                </a:solidFill>
                <a:latin typeface="Montserrat" pitchFamily="2" charset="77"/>
              </a:rPr>
              <a:t> and CH</a:t>
            </a:r>
            <a:r>
              <a:rPr lang="en-US" sz="3989" baseline="-25000" dirty="0">
                <a:solidFill>
                  <a:srgbClr val="000000"/>
                </a:solidFill>
                <a:latin typeface="Montserrat" pitchFamily="2" charset="77"/>
              </a:rPr>
              <a:t>4</a:t>
            </a:r>
            <a:r>
              <a:rPr lang="en-US" sz="3989" dirty="0">
                <a:solidFill>
                  <a:srgbClr val="000000"/>
                </a:solidFill>
                <a:latin typeface="Montserrat" pitchFamily="2" charset="77"/>
              </a:rPr>
              <a:t> products</a:t>
            </a:r>
            <a:br>
              <a:rPr lang="en-US" sz="3989" dirty="0">
                <a:solidFill>
                  <a:srgbClr val="000000"/>
                </a:solidFill>
                <a:latin typeface="Montserrat" pitchFamily="2" charset="77"/>
              </a:rPr>
            </a:br>
            <a:br>
              <a:rPr lang="en-US" sz="1995" dirty="0">
                <a:solidFill>
                  <a:srgbClr val="000000"/>
                </a:solidFill>
                <a:latin typeface="Montserrat" pitchFamily="2" charset="77"/>
              </a:rPr>
            </a:br>
            <a:r>
              <a:rPr lang="en-US" sz="1795" dirty="0">
                <a:solidFill>
                  <a:srgbClr val="000000"/>
                </a:solidFill>
                <a:latin typeface="Montserrat" pitchFamily="2" charset="77"/>
              </a:rPr>
              <a:t>Kindly provided by B. Byrne and J. Worden (NASA-JPL)</a:t>
            </a:r>
            <a:endParaRPr lang="en-US" sz="3989" dirty="0">
              <a:latin typeface="Montserrat" pitchFamily="2" charset="77"/>
            </a:endParaRPr>
          </a:p>
        </p:txBody>
      </p:sp>
      <p:sp>
        <p:nvSpPr>
          <p:cNvPr id="7" name="TextBox 6">
            <a:extLst>
              <a:ext uri="{FF2B5EF4-FFF2-40B4-BE49-F238E27FC236}">
                <a16:creationId xmlns:a16="http://schemas.microsoft.com/office/drawing/2014/main" id="{70BFD5B0-F922-9E03-946B-F9710DE4FC85}"/>
              </a:ext>
            </a:extLst>
          </p:cNvPr>
          <p:cNvSpPr txBox="1"/>
          <p:nvPr/>
        </p:nvSpPr>
        <p:spPr>
          <a:xfrm>
            <a:off x="1879629" y="3160738"/>
            <a:ext cx="7821578" cy="2532233"/>
          </a:xfrm>
          <a:prstGeom prst="rect">
            <a:avLst/>
          </a:prstGeom>
          <a:noFill/>
        </p:spPr>
        <p:txBody>
          <a:bodyPr wrap="square">
            <a:spAutoFit/>
          </a:bodyPr>
          <a:lstStyle/>
          <a:p>
            <a:pPr marL="71806">
              <a:spcBef>
                <a:spcPts val="598"/>
              </a:spcBef>
            </a:pPr>
            <a:r>
              <a:rPr lang="en-GB" sz="1596" b="1" dirty="0">
                <a:latin typeface="Montserrat" pitchFamily="2" charset="77"/>
              </a:rPr>
              <a:t>Key take-home message</a:t>
            </a:r>
            <a:r>
              <a:rPr lang="en-GB" sz="1596" dirty="0">
                <a:latin typeface="Montserrat" pitchFamily="2" charset="77"/>
              </a:rPr>
              <a:t>:</a:t>
            </a:r>
          </a:p>
          <a:p>
            <a:pPr marL="356224" indent="-284978" algn="just">
              <a:spcBef>
                <a:spcPts val="598"/>
              </a:spcBef>
              <a:buFont typeface="Wingdings" pitchFamily="2" charset="2"/>
              <a:buChar char="v"/>
            </a:pPr>
            <a:r>
              <a:rPr lang="en-GB" sz="1596" dirty="0">
                <a:latin typeface="Montserrat" pitchFamily="2" charset="77"/>
              </a:rPr>
              <a:t>A number of challenges have been noted that need to be addressed for the GST product.  However, it’s also important to note the substantial interest from both the public and policymakers in the product.  </a:t>
            </a:r>
          </a:p>
          <a:p>
            <a:pPr marL="356224" indent="-284978" algn="just">
              <a:spcBef>
                <a:spcPts val="598"/>
              </a:spcBef>
              <a:buFont typeface="Wingdings" pitchFamily="2" charset="2"/>
              <a:buChar char="v"/>
            </a:pPr>
            <a:r>
              <a:rPr lang="en-GB" sz="1596" dirty="0">
                <a:latin typeface="Montserrat" pitchFamily="2" charset="77"/>
              </a:rPr>
              <a:t>As noted at the WMO Workshop and the press release on these products, there is a clear need for this information with over 50 countries not reporting emissions in the last decade.  </a:t>
            </a:r>
          </a:p>
          <a:p>
            <a:pPr marL="356224" indent="-284978" algn="just">
              <a:spcBef>
                <a:spcPts val="598"/>
              </a:spcBef>
              <a:buFont typeface="Wingdings" pitchFamily="2" charset="2"/>
              <a:buChar char="v"/>
            </a:pPr>
            <a:r>
              <a:rPr lang="en-GB" sz="1596" dirty="0">
                <a:latin typeface="Montserrat" pitchFamily="2" charset="77"/>
              </a:rPr>
              <a:t>These lessons learned provide the context and motivation to advance and improve on these products.</a:t>
            </a:r>
          </a:p>
        </p:txBody>
      </p:sp>
      <p:sp>
        <p:nvSpPr>
          <p:cNvPr id="3" name="TextBox 2">
            <a:extLst>
              <a:ext uri="{FF2B5EF4-FFF2-40B4-BE49-F238E27FC236}">
                <a16:creationId xmlns:a16="http://schemas.microsoft.com/office/drawing/2014/main" id="{F25420D9-73FB-D7C1-AC83-20D6CF634DB9}"/>
              </a:ext>
            </a:extLst>
          </p:cNvPr>
          <p:cNvSpPr txBox="1"/>
          <p:nvPr/>
        </p:nvSpPr>
        <p:spPr>
          <a:xfrm>
            <a:off x="2808482" y="5966543"/>
            <a:ext cx="6128012" cy="306297"/>
          </a:xfrm>
          <a:prstGeom prst="rect">
            <a:avLst/>
          </a:prstGeom>
          <a:noFill/>
        </p:spPr>
        <p:txBody>
          <a:bodyPr wrap="square">
            <a:spAutoFit/>
          </a:bodyPr>
          <a:lstStyle/>
          <a:p>
            <a:r>
              <a:rPr lang="en-GB" sz="1396" b="1" dirty="0">
                <a:solidFill>
                  <a:srgbClr val="00B050"/>
                </a:solidFill>
                <a:latin typeface="Montserrat" pitchFamily="2" charset="77"/>
                <a:sym typeface="Wingdings" pitchFamily="2" charset="2"/>
              </a:rPr>
              <a:t>  Further details in backup slides</a:t>
            </a:r>
            <a:endParaRPr lang="en-NL" sz="1396" dirty="0"/>
          </a:p>
        </p:txBody>
      </p:sp>
    </p:spTree>
    <p:extLst>
      <p:ext uri="{BB962C8B-B14F-4D97-AF65-F5344CB8AC3E}">
        <p14:creationId xmlns:p14="http://schemas.microsoft.com/office/powerpoint/2010/main" val="1950275373"/>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otalTime>3333</TotalTime>
  <Words>1555</Words>
  <Application>Microsoft Macintosh PowerPoint</Application>
  <PresentationFormat>Widescreen</PresentationFormat>
  <Paragraphs>121</Paragraphs>
  <Slides>14</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Wingdings</vt:lpstr>
      <vt:lpstr>Montserrat</vt:lpstr>
      <vt:lpstr>Arial</vt:lpstr>
      <vt:lpstr>ceos</vt:lpstr>
      <vt:lpstr>Greenhouse Gas (GHG) Task Team within joint CEOS/CGMS  WG Climate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 CO2 dataset Byrne et al. (2023): https://doi.org/10.5194/essd-15-963-2023</vt:lpstr>
      <vt:lpstr>Review – CH4 dataset Worden et al. (2022): https://doi.org/10.5194/acp-22-6811-2022 </vt:lpstr>
      <vt:lpstr>Lessons learned:  1. Challenges in making apples-to-apples comparisons</vt:lpstr>
      <vt:lpstr>Lessons learned:  2. Uncertainty quantification</vt:lpstr>
      <vt:lpstr>Lessons learned:  3. Limitations for small and mid-sized countries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 Technical Workshop 2023 Presentation Template and Guidance</dc:title>
  <dc:subject/>
  <dc:creator/>
  <cp:keywords/>
  <dc:description/>
  <cp:lastModifiedBy>Yasjka Meijer</cp:lastModifiedBy>
  <cp:revision>1</cp:revision>
  <dcterms:modified xsi:type="dcterms:W3CDTF">2023-10-18T12:25:29Z</dcterms:modified>
  <cp:category/>
</cp:coreProperties>
</file>