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 id="2147483654" r:id="rId2"/>
  </p:sldMasterIdLst>
  <p:notesMasterIdLst>
    <p:notesMasterId r:id="rId17"/>
  </p:notesMasterIdLst>
  <p:sldIdLst>
    <p:sldId id="256" r:id="rId3"/>
    <p:sldId id="260" r:id="rId4"/>
    <p:sldId id="257" r:id="rId5"/>
    <p:sldId id="258" r:id="rId6"/>
    <p:sldId id="984" r:id="rId7"/>
    <p:sldId id="2072578093" r:id="rId8"/>
    <p:sldId id="2072578094" r:id="rId9"/>
    <p:sldId id="2072578097" r:id="rId10"/>
    <p:sldId id="2072578098" r:id="rId11"/>
    <p:sldId id="2072578095" r:id="rId12"/>
    <p:sldId id="2072578096" r:id="rId13"/>
    <p:sldId id="2072578102" r:id="rId14"/>
    <p:sldId id="2072578101" r:id="rId15"/>
    <p:sldId id="207257810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Montserrat" pitchFamily="2" charset="77"/>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bby Ros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2"/>
  </p:normalViewPr>
  <p:slideViewPr>
    <p:cSldViewPr snapToGrid="0">
      <p:cViewPr varScale="1">
        <p:scale>
          <a:sx n="106" d="100"/>
          <a:sy n="106"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58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8" name="Google Shape;26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891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0460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885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9453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3722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F1A9-3776-FB9D-2F6F-6306C23EFB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1A0CE7-B1D9-385E-0DCA-786B21167EA7}"/>
              </a:ext>
            </a:extLst>
          </p:cNvPr>
          <p:cNvSpPr>
            <a:spLocks noGrp="1"/>
          </p:cNvSpPr>
          <p:nvPr>
            <p:ph type="dt" sz="half" idx="10"/>
          </p:nvPr>
        </p:nvSpPr>
        <p:spPr/>
        <p:txBody>
          <a:bodyPr/>
          <a:lstStyle/>
          <a:p>
            <a:fld id="{FF265087-A203-9E43-B705-93AC19B55AFD}" type="datetimeFigureOut">
              <a:rPr lang="en-US" smtClean="0"/>
              <a:t>10/15/23</a:t>
            </a:fld>
            <a:endParaRPr lang="en-US"/>
          </a:p>
        </p:txBody>
      </p:sp>
      <p:sp>
        <p:nvSpPr>
          <p:cNvPr id="4" name="Footer Placeholder 3">
            <a:extLst>
              <a:ext uri="{FF2B5EF4-FFF2-40B4-BE49-F238E27FC236}">
                <a16:creationId xmlns:a16="http://schemas.microsoft.com/office/drawing/2014/main" id="{D329EB7F-57B7-FC70-0E2D-CA94A8DD9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3685BB-8167-5CCC-6133-D108CA77832D}"/>
              </a:ext>
            </a:extLst>
          </p:cNvPr>
          <p:cNvSpPr>
            <a:spLocks noGrp="1"/>
          </p:cNvSpPr>
          <p:nvPr>
            <p:ph type="sldNum" sz="quarter" idx="12"/>
          </p:nvPr>
        </p:nvSpPr>
        <p:spPr/>
        <p:txBody>
          <a:bodyPr/>
          <a:lstStyle/>
          <a:p>
            <a:fld id="{03FFBC87-ECE5-E647-9E67-FB10AFE403FA}" type="slidenum">
              <a:rPr lang="en-US" smtClean="0"/>
              <a:t>‹#›</a:t>
            </a:fld>
            <a:endParaRPr lang="en-US"/>
          </a:p>
        </p:txBody>
      </p:sp>
    </p:spTree>
    <p:extLst>
      <p:ext uri="{BB962C8B-B14F-4D97-AF65-F5344CB8AC3E}">
        <p14:creationId xmlns:p14="http://schemas.microsoft.com/office/powerpoint/2010/main" val="426326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 Technical Workshop</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18-19 October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 Technical Workshop</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18-19 October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 Technical Workshop</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18-19 October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SIT</a:t>
            </a:r>
            <a:r>
              <a:rPr lang="en-GB" b="1">
                <a:solidFill>
                  <a:schemeClr val="accent1"/>
                </a:solidFill>
                <a:latin typeface="Montserrat"/>
                <a:ea typeface="Montserrat"/>
                <a:cs typeface="Montserrat"/>
                <a:sym typeface="Montserrat"/>
              </a:rPr>
              <a:t> Technical Workshop</a:t>
            </a:r>
            <a:r>
              <a:rPr lang="en-GB" sz="1400" b="1" i="0" u="none" strike="noStrike" cap="none">
                <a:solidFill>
                  <a:schemeClr val="accent1"/>
                </a:solidFill>
                <a:latin typeface="Montserrat"/>
                <a:ea typeface="Montserrat"/>
                <a:cs typeface="Montserrat"/>
                <a:sym typeface="Montserrat"/>
              </a:rPr>
              <a:t>, </a:t>
            </a:r>
            <a:r>
              <a:rPr lang="en-GB" b="1">
                <a:solidFill>
                  <a:schemeClr val="accent1"/>
                </a:solidFill>
                <a:latin typeface="Montserrat"/>
                <a:ea typeface="Montserrat"/>
                <a:cs typeface="Montserrat"/>
                <a:sym typeface="Montserrat"/>
              </a:rPr>
              <a:t>18-19 October 2023</a:t>
            </a:r>
            <a:endParaRPr b="1">
              <a:solidFill>
                <a:schemeClr val="accent1"/>
              </a:solidFill>
              <a:latin typeface="Montserrat"/>
              <a:ea typeface="Montserrat"/>
              <a:cs typeface="Montserrat"/>
              <a:sym typeface="Montserrat"/>
            </a:endParaRPr>
          </a:p>
          <a:p>
            <a:pPr marL="0" marR="0" lvl="0" indent="0" algn="l" rtl="0">
              <a:spcBef>
                <a:spcPts val="0"/>
              </a:spcBef>
              <a:spcAft>
                <a:spcPts val="0"/>
              </a:spcAft>
              <a:buClr>
                <a:schemeClr val="dk1"/>
              </a:buClr>
              <a:buSzPts val="1100"/>
              <a:buFont typeface="Arial"/>
              <a:buNone/>
            </a:pPr>
            <a:endParaRPr b="1">
              <a:solidFill>
                <a:schemeClr val="accent1"/>
              </a:solidFill>
              <a:latin typeface="Montserrat"/>
              <a:ea typeface="Montserrat"/>
              <a:cs typeface="Montserrat"/>
              <a:sym typeface="Montserrat"/>
            </a:endParaRPr>
          </a:p>
          <a:p>
            <a:pPr marL="0" marR="0" lvl="0" indent="0" algn="l" rtl="0">
              <a:spcBef>
                <a:spcPts val="0"/>
              </a:spcBef>
              <a:spcAft>
                <a:spcPts val="0"/>
              </a:spcAft>
              <a:buNone/>
            </a:pP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8965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6" name="Google Shape;166;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8" name="Google Shape;168;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28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5" name="Google Shape;175;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6" name="Google Shape;17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253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29"/>
          <p:cNvSpPr>
            <a:spLocks noGrp="1"/>
          </p:cNvSpPr>
          <p:nvPr>
            <p:ph type="pic" idx="2"/>
          </p:nvPr>
        </p:nvSpPr>
        <p:spPr>
          <a:xfrm>
            <a:off x="5183188" y="987425"/>
            <a:ext cx="6172200" cy="4873625"/>
          </a:xfrm>
          <a:prstGeom prst="rect">
            <a:avLst/>
          </a:prstGeom>
          <a:noFill/>
          <a:ln>
            <a:noFill/>
          </a:ln>
        </p:spPr>
      </p:sp>
      <p:sp>
        <p:nvSpPr>
          <p:cNvPr id="182" name="Google Shape;182;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3" name="Google Shape;18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1627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5" name="Google Shape;125;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2776782"/>
      </p:ext>
    </p:extLst>
  </p:cSld>
  <p:clrMap bg1="lt1" tx1="dk1" bg2="dk2" tx2="lt2" accent1="accent1" accent2="accent2" accent3="accent3" accent4="accent4" accent5="accent5" accent6="accent6" hlink="hlink" folHlink="folHlink"/>
  <p:sldLayoutIdLst>
    <p:sldLayoutId id="2147483655" r:id="rId1"/>
    <p:sldLayoutId id="2147483657" r:id="rId2"/>
    <p:sldLayoutId id="2147483658" r:id="rId3"/>
    <p:sldLayoutId id="2147483659" r:id="rId4"/>
    <p:sldLayoutId id="2147483660" r:id="rId5"/>
    <p:sldLayoutId id="2147483661" r:id="rId6"/>
    <p:sldLayoutId id="214748366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tiff"/><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tiff"/><Relationship Id="rId18" Type="http://schemas.openxmlformats.org/officeDocument/2006/relationships/image" Target="../media/image59.tiff"/><Relationship Id="rId26" Type="http://schemas.openxmlformats.org/officeDocument/2006/relationships/image" Target="../media/image66.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jpeg"/><Relationship Id="rId17" Type="http://schemas.openxmlformats.org/officeDocument/2006/relationships/image" Target="../media/image58.png"/><Relationship Id="rId25" Type="http://schemas.openxmlformats.org/officeDocument/2006/relationships/image" Target="../media/image65.tiff"/><Relationship Id="rId2" Type="http://schemas.openxmlformats.org/officeDocument/2006/relationships/notesSlide" Target="../notesSlides/notesSlide6.xml"/><Relationship Id="rId16" Type="http://schemas.openxmlformats.org/officeDocument/2006/relationships/image" Target="../media/image57.png"/><Relationship Id="rId20" Type="http://schemas.openxmlformats.org/officeDocument/2006/relationships/image" Target="../media/image61.jpe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jpeg"/><Relationship Id="rId24" Type="http://schemas.openxmlformats.org/officeDocument/2006/relationships/image" Target="../media/image23.png"/><Relationship Id="rId5" Type="http://schemas.openxmlformats.org/officeDocument/2006/relationships/image" Target="../media/image46.jpeg"/><Relationship Id="rId15" Type="http://schemas.openxmlformats.org/officeDocument/2006/relationships/image" Target="../media/image56.png"/><Relationship Id="rId23" Type="http://schemas.openxmlformats.org/officeDocument/2006/relationships/image" Target="../media/image64.tiff"/><Relationship Id="rId28" Type="http://schemas.openxmlformats.org/officeDocument/2006/relationships/image" Target="../media/image68.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tiff"/><Relationship Id="rId22" Type="http://schemas.openxmlformats.org/officeDocument/2006/relationships/image" Target="../media/image63.tiff"/><Relationship Id="rId27"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jpg"/><Relationship Id="rId12" Type="http://schemas.openxmlformats.org/officeDocument/2006/relationships/image" Target="../media/image16.png"/><Relationship Id="rId17" Type="http://schemas.openxmlformats.org/officeDocument/2006/relationships/image" Target="../media/image21.jpg"/><Relationship Id="rId2" Type="http://schemas.openxmlformats.org/officeDocument/2006/relationships/notesSlide" Target="../notesSlides/notesSlide5.xml"/><Relationship Id="rId16" Type="http://schemas.openxmlformats.org/officeDocument/2006/relationships/image" Target="../media/image20.jp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ist.gov/sites/default/files/styles/2800_x_2800_limit/public/images/2023/03/22/GRAAPES_2017_CO2.png?itok=v9Y9pV_V"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www.nist.gov/sites/default/files/styles/2800_x_2800_limit/public/images/2023/03/22/GRAAPES_2017_NOX.png?itok=HLu5Y7Kg" TargetMode="Externa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50" y="175950"/>
            <a:ext cx="9396000" cy="397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lt1"/>
              </a:buClr>
              <a:buSzPts val="8000"/>
              <a:buFont typeface="Arial"/>
              <a:buNone/>
            </a:pPr>
            <a:r>
              <a:rPr lang="en-US" sz="6000" dirty="0">
                <a:latin typeface="Montserrat"/>
                <a:ea typeface="Montserrat"/>
                <a:cs typeface="Montserrat"/>
                <a:sym typeface="Montserrat"/>
              </a:rPr>
              <a:t>The U.S. Greenhouse </a:t>
            </a:r>
            <a:br>
              <a:rPr lang="en-US" sz="6000" dirty="0">
                <a:latin typeface="Montserrat"/>
                <a:ea typeface="Montserrat"/>
                <a:cs typeface="Montserrat"/>
                <a:sym typeface="Montserrat"/>
              </a:rPr>
            </a:br>
            <a:r>
              <a:rPr lang="en-US" sz="6000" dirty="0">
                <a:latin typeface="Montserrat"/>
                <a:ea typeface="Montserrat"/>
                <a:cs typeface="Montserrat"/>
                <a:sym typeface="Montserrat"/>
              </a:rPr>
              <a:t>Gas Center </a:t>
            </a:r>
            <a:br>
              <a:rPr lang="en-US" sz="6000" dirty="0">
                <a:latin typeface="Montserrat"/>
                <a:ea typeface="Montserrat"/>
                <a:cs typeface="Montserrat"/>
                <a:sym typeface="Montserrat"/>
              </a:rPr>
            </a:br>
            <a:endParaRPr sz="6000" i="1" dirty="0">
              <a:latin typeface="Montserrat"/>
              <a:ea typeface="Montserrat"/>
              <a:cs typeface="Montserrat"/>
              <a:sym typeface="Montserrat"/>
            </a:endParaRPr>
          </a:p>
        </p:txBody>
      </p:sp>
      <p:sp>
        <p:nvSpPr>
          <p:cNvPr id="67" name="Google Shape;67;p7"/>
          <p:cNvSpPr/>
          <p:nvPr/>
        </p:nvSpPr>
        <p:spPr>
          <a:xfrm>
            <a:off x="5685225" y="4378400"/>
            <a:ext cx="6459300" cy="24798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None/>
            </a:pPr>
            <a:r>
              <a:rPr lang="en-US" sz="2200" b="1" i="0" u="none" strike="noStrike" cap="none" dirty="0">
                <a:solidFill>
                  <a:schemeClr val="accent1"/>
                </a:solidFill>
                <a:latin typeface="Montserrat"/>
                <a:ea typeface="Montserrat"/>
                <a:cs typeface="Montserrat"/>
                <a:sym typeface="Montserrat"/>
              </a:rPr>
              <a:t>Argyro Kavvada (NASA)</a:t>
            </a:r>
            <a:endParaRPr dirty="0">
              <a:latin typeface="Montserrat"/>
              <a:ea typeface="Montserrat"/>
              <a:cs typeface="Montserrat"/>
              <a:sym typeface="Montserrat"/>
            </a:endParaRPr>
          </a:p>
          <a:p>
            <a:pPr marL="0" marR="0" lvl="0" indent="0" algn="r" rtl="0">
              <a:lnSpc>
                <a:spcPct val="150000"/>
              </a:lnSpc>
              <a:spcBef>
                <a:spcPts val="0"/>
              </a:spcBef>
              <a:spcAft>
                <a:spcPts val="0"/>
              </a:spcAft>
              <a:buNone/>
            </a:pPr>
            <a:r>
              <a:rPr lang="en-GB" sz="2200" b="1" i="0" u="none" strike="noStrike" cap="none" dirty="0">
                <a:solidFill>
                  <a:schemeClr val="accent1"/>
                </a:solidFill>
                <a:latin typeface="Montserrat"/>
                <a:ea typeface="Montserrat"/>
                <a:cs typeface="Montserrat"/>
                <a:sym typeface="Montserrat"/>
              </a:rPr>
              <a:t>Agenda Item 2.6</a:t>
            </a:r>
            <a:endParaRPr dirty="0">
              <a:latin typeface="Montserrat"/>
              <a:ea typeface="Montserrat"/>
              <a:cs typeface="Montserrat"/>
              <a:sym typeface="Montserrat"/>
            </a:endParaRPr>
          </a:p>
          <a:p>
            <a:pPr marL="0" marR="0" lvl="0" indent="0" algn="r" rtl="0">
              <a:lnSpc>
                <a:spcPct val="150000"/>
              </a:lnSpc>
              <a:spcBef>
                <a:spcPts val="0"/>
              </a:spcBef>
              <a:spcAft>
                <a:spcPts val="0"/>
              </a:spcAft>
              <a:buNone/>
            </a:pPr>
            <a:r>
              <a:rPr lang="en-GB" sz="2200" b="1" i="0" u="none" strike="noStrike" cap="none" dirty="0">
                <a:solidFill>
                  <a:schemeClr val="accent1"/>
                </a:solidFill>
                <a:latin typeface="Montserrat"/>
                <a:ea typeface="Montserrat"/>
                <a:cs typeface="Montserrat"/>
                <a:sym typeface="Montserrat"/>
              </a:rPr>
              <a:t>SIT</a:t>
            </a:r>
            <a:r>
              <a:rPr lang="en-GB" sz="2200" b="1" dirty="0">
                <a:solidFill>
                  <a:schemeClr val="accent1"/>
                </a:solidFill>
                <a:latin typeface="Montserrat"/>
                <a:ea typeface="Montserrat"/>
                <a:cs typeface="Montserrat"/>
                <a:sym typeface="Montserrat"/>
              </a:rPr>
              <a:t> Technical Workshop 2023 </a:t>
            </a:r>
            <a:endParaRPr sz="2200" b="1"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None/>
            </a:pPr>
            <a:r>
              <a:rPr lang="en-GB" sz="2200" b="1" dirty="0">
                <a:solidFill>
                  <a:schemeClr val="accent1"/>
                </a:solidFill>
                <a:latin typeface="Montserrat"/>
                <a:ea typeface="Montserrat"/>
                <a:cs typeface="Montserrat"/>
                <a:sym typeface="Montserrat"/>
              </a:rPr>
              <a:t>18th - 19th October 2023, ESA/ESRIN</a:t>
            </a:r>
            <a:endParaRPr sz="2200" b="1" dirty="0">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7D003B-F373-01BD-28F3-F76CFA8AFB91}"/>
              </a:ext>
            </a:extLst>
          </p:cNvPr>
          <p:cNvSpPr>
            <a:spLocks noGrp="1"/>
          </p:cNvSpPr>
          <p:nvPr>
            <p:ph type="title"/>
          </p:nvPr>
        </p:nvSpPr>
        <p:spPr>
          <a:xfrm>
            <a:off x="210338" y="110231"/>
            <a:ext cx="9386864" cy="779002"/>
          </a:xfrm>
        </p:spPr>
        <p:txBody>
          <a:bodyPr/>
          <a:lstStyle/>
          <a:p>
            <a:r>
              <a:rPr lang="en-US" sz="2900" dirty="0"/>
              <a:t>Demonstration Area 3: Large Emission Events, Expanding GHG Cal/Val </a:t>
            </a:r>
          </a:p>
        </p:txBody>
      </p:sp>
      <p:pic>
        <p:nvPicPr>
          <p:cNvPr id="4" name="Picture 3">
            <a:extLst>
              <a:ext uri="{FF2B5EF4-FFF2-40B4-BE49-F238E27FC236}">
                <a16:creationId xmlns:a16="http://schemas.microsoft.com/office/drawing/2014/main" id="{1ABADAAD-DFE6-5E51-A288-49DBEE4171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611" y="1757847"/>
            <a:ext cx="6649378" cy="3740275"/>
          </a:xfrm>
          <a:prstGeom prst="rect">
            <a:avLst/>
          </a:prstGeom>
        </p:spPr>
      </p:pic>
      <p:sp>
        <p:nvSpPr>
          <p:cNvPr id="5" name="Slide Number Placeholder 3">
            <a:extLst>
              <a:ext uri="{FF2B5EF4-FFF2-40B4-BE49-F238E27FC236}">
                <a16:creationId xmlns:a16="http://schemas.microsoft.com/office/drawing/2014/main" id="{057727C9-1CA3-EF73-2F4E-C49DC96108FF}"/>
              </a:ext>
            </a:extLst>
          </p:cNvPr>
          <p:cNvSpPr txBox="1">
            <a:spLocks/>
          </p:cNvSpPr>
          <p:nvPr/>
        </p:nvSpPr>
        <p:spPr>
          <a:xfrm>
            <a:off x="9388522" y="6511827"/>
            <a:ext cx="2479542" cy="17023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Tx/>
              <a:buFontTx/>
              <a:buNone/>
            </a:pPr>
            <a:fld id="{2E8C51FE-49D9-314D-9957-ABBF7DDE8782}" type="slidenum">
              <a:rPr lang="en-US" sz="1200" kern="1200" smtClean="0">
                <a:solidFill>
                  <a:schemeClr val="tx1"/>
                </a:solidFill>
                <a:latin typeface="Arial" panose="020B0604020202020204" pitchFamily="34" charset="0"/>
                <a:ea typeface="+mn-ea"/>
                <a:cs typeface="Arial" panose="020B0604020202020204" pitchFamily="34" charset="0"/>
              </a:rPr>
              <a:pPr algn="r">
                <a:buClrTx/>
                <a:buFontTx/>
                <a:buNone/>
              </a:pPr>
              <a:t>10</a:t>
            </a:fld>
            <a:endParaRPr lang="en-US" sz="1200" kern="1200" dirty="0">
              <a:solidFill>
                <a:schemeClr val="tx1"/>
              </a:solidFill>
              <a:latin typeface="Arial" panose="020B0604020202020204" pitchFamily="34" charset="0"/>
              <a:ea typeface="+mn-ea"/>
              <a:cs typeface="Arial" panose="020B0604020202020204" pitchFamily="34" charset="0"/>
            </a:endParaRPr>
          </a:p>
        </p:txBody>
      </p:sp>
      <p:sp>
        <p:nvSpPr>
          <p:cNvPr id="6" name="Google Shape;282;p8">
            <a:extLst>
              <a:ext uri="{FF2B5EF4-FFF2-40B4-BE49-F238E27FC236}">
                <a16:creationId xmlns:a16="http://schemas.microsoft.com/office/drawing/2014/main" id="{8FD56FC9-5EE7-8292-FAA3-4C66381B9D4C}"/>
              </a:ext>
            </a:extLst>
          </p:cNvPr>
          <p:cNvSpPr/>
          <p:nvPr/>
        </p:nvSpPr>
        <p:spPr>
          <a:xfrm rot="10800000">
            <a:off x="9756854" y="3511186"/>
            <a:ext cx="130069" cy="251952"/>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tx1"/>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73692C28-72C3-D5DA-1096-889FC9FB77BA}"/>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7928443" y="1421476"/>
            <a:ext cx="3786892" cy="2056177"/>
          </a:xfrm>
          <a:prstGeom prst="rect">
            <a:avLst/>
          </a:prstGeom>
        </p:spPr>
      </p:pic>
      <p:pic>
        <p:nvPicPr>
          <p:cNvPr id="8" name="Picture 7" descr="A map of land with a red and yellow hexagon&#10;&#10;Description automatically generated">
            <a:extLst>
              <a:ext uri="{FF2B5EF4-FFF2-40B4-BE49-F238E27FC236}">
                <a16:creationId xmlns:a16="http://schemas.microsoft.com/office/drawing/2014/main" id="{C49D2118-35B3-DA61-2118-8360DE8CB367}"/>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7929719" y="4291826"/>
            <a:ext cx="3785616" cy="2057400"/>
          </a:xfrm>
          <a:prstGeom prst="rect">
            <a:avLst/>
          </a:prstGeom>
        </p:spPr>
      </p:pic>
      <p:sp>
        <p:nvSpPr>
          <p:cNvPr id="9" name="Google Shape;227;p4">
            <a:extLst>
              <a:ext uri="{FF2B5EF4-FFF2-40B4-BE49-F238E27FC236}">
                <a16:creationId xmlns:a16="http://schemas.microsoft.com/office/drawing/2014/main" id="{F255A270-5B74-8C1F-A5B8-C764E431F921}"/>
              </a:ext>
            </a:extLst>
          </p:cNvPr>
          <p:cNvSpPr txBox="1"/>
          <p:nvPr/>
        </p:nvSpPr>
        <p:spPr>
          <a:xfrm>
            <a:off x="8034710" y="3763138"/>
            <a:ext cx="3574359" cy="4616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rPr>
              <a:t>Stakeholders will be able to access methane plume results  using the US GHG Center portal </a:t>
            </a:r>
            <a:endParaRPr kumimoji="0" sz="1200" b="1" i="0" u="none" strike="noStrike" kern="0" cap="none" spc="0" normalizeH="0" baseline="0" noProof="0" dirty="0">
              <a:ln>
                <a:noFill/>
              </a:ln>
              <a:solidFill>
                <a:schemeClr val="tx1"/>
              </a:solidFill>
              <a:effectLst/>
              <a:uLnTx/>
              <a:uFillTx/>
              <a:latin typeface="Arial"/>
              <a:cs typeface="Arial"/>
              <a:sym typeface="Arial"/>
            </a:endParaRPr>
          </a:p>
        </p:txBody>
      </p:sp>
      <p:sp>
        <p:nvSpPr>
          <p:cNvPr id="10" name="Google Shape;227;p4">
            <a:extLst>
              <a:ext uri="{FF2B5EF4-FFF2-40B4-BE49-F238E27FC236}">
                <a16:creationId xmlns:a16="http://schemas.microsoft.com/office/drawing/2014/main" id="{4459DEAB-D574-DE52-08E8-33D2708B55A4}"/>
              </a:ext>
            </a:extLst>
          </p:cNvPr>
          <p:cNvSpPr txBox="1"/>
          <p:nvPr/>
        </p:nvSpPr>
        <p:spPr>
          <a:xfrm>
            <a:off x="8034708" y="1076291"/>
            <a:ext cx="3574359" cy="27695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rPr>
              <a:t>Locations of methane plumes observed with EMIT </a:t>
            </a:r>
            <a:endParaRPr kumimoji="0" sz="1200" b="1" i="0" u="none" strike="noStrike" kern="0" cap="none" spc="0" normalizeH="0" baseline="0" noProof="0" dirty="0">
              <a:ln>
                <a:noFill/>
              </a:ln>
              <a:solidFill>
                <a:schemeClr val="tx1"/>
              </a:solidFill>
              <a:effectLst/>
              <a:uLnTx/>
              <a:uFillTx/>
              <a:latin typeface="Arial"/>
              <a:cs typeface="Arial"/>
              <a:sym typeface="Arial"/>
            </a:endParaRPr>
          </a:p>
        </p:txBody>
      </p:sp>
    </p:spTree>
    <p:extLst>
      <p:ext uri="{BB962C8B-B14F-4D97-AF65-F5344CB8AC3E}">
        <p14:creationId xmlns:p14="http://schemas.microsoft.com/office/powerpoint/2010/main" val="544881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E918B3-505E-3C37-9F4F-F79FBE7CC7B8}"/>
              </a:ext>
            </a:extLst>
          </p:cNvPr>
          <p:cNvSpPr>
            <a:spLocks noGrp="1"/>
          </p:cNvSpPr>
          <p:nvPr>
            <p:ph type="title"/>
          </p:nvPr>
        </p:nvSpPr>
        <p:spPr/>
        <p:txBody>
          <a:bodyPr/>
          <a:lstStyle/>
          <a:p>
            <a:r>
              <a:rPr lang="en-US" sz="2500" dirty="0"/>
              <a:t>Demonstration Area 3: Large Emission Events, Expanding GHG Cal/Val  </a:t>
            </a:r>
          </a:p>
        </p:txBody>
      </p:sp>
      <p:sp>
        <p:nvSpPr>
          <p:cNvPr id="5" name="Slide Number Placeholder 3">
            <a:extLst>
              <a:ext uri="{FF2B5EF4-FFF2-40B4-BE49-F238E27FC236}">
                <a16:creationId xmlns:a16="http://schemas.microsoft.com/office/drawing/2014/main" id="{896DA417-7010-96BB-4370-967E022B991E}"/>
              </a:ext>
            </a:extLst>
          </p:cNvPr>
          <p:cNvSpPr txBox="1">
            <a:spLocks/>
          </p:cNvSpPr>
          <p:nvPr/>
        </p:nvSpPr>
        <p:spPr>
          <a:xfrm>
            <a:off x="9607121" y="6597239"/>
            <a:ext cx="2479542" cy="17023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Tx/>
              <a:buFontTx/>
              <a:buNone/>
            </a:pPr>
            <a:fld id="{2E8C51FE-49D9-314D-9957-ABBF7DDE8782}" type="slidenum">
              <a:rPr lang="en-US" sz="1200" kern="1200" smtClean="0">
                <a:solidFill>
                  <a:schemeClr val="tx1"/>
                </a:solidFill>
                <a:latin typeface="Arial" panose="020B0604020202020204" pitchFamily="34" charset="0"/>
                <a:ea typeface="+mn-ea"/>
                <a:cs typeface="Arial" panose="020B0604020202020204" pitchFamily="34" charset="0"/>
              </a:rPr>
              <a:pPr algn="r">
                <a:buClrTx/>
                <a:buFontTx/>
                <a:buNone/>
              </a:pPr>
              <a:t>11</a:t>
            </a:fld>
            <a:endParaRPr lang="en-US" sz="1200" kern="1200" dirty="0">
              <a:solidFill>
                <a:schemeClr val="tx1"/>
              </a:solidFill>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295BB6F-5415-EFA4-F95C-E111E848422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0378" y="1153780"/>
            <a:ext cx="5397500" cy="279503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ECA2A89-25EF-DA3C-BA15-B003B3F50E5C}"/>
              </a:ext>
            </a:extLst>
          </p:cNvPr>
          <p:cNvSpPr/>
          <p:nvPr/>
        </p:nvSpPr>
        <p:spPr>
          <a:xfrm rot="1274009">
            <a:off x="7881581" y="1577173"/>
            <a:ext cx="527248" cy="591574"/>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Light" panose="020F0302020204030204"/>
              <a:ea typeface="+mn-ea"/>
              <a:cs typeface="+mn-cs"/>
            </a:endParaRPr>
          </a:p>
        </p:txBody>
      </p:sp>
      <p:pic>
        <p:nvPicPr>
          <p:cNvPr id="8" name="Picture 4">
            <a:extLst>
              <a:ext uri="{FF2B5EF4-FFF2-40B4-BE49-F238E27FC236}">
                <a16:creationId xmlns:a16="http://schemas.microsoft.com/office/drawing/2014/main" id="{B819B09A-E2BC-524A-3DA4-7778E977070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145205" y="4132773"/>
            <a:ext cx="3518242" cy="23201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udent Airborne Research Program">
            <a:extLst>
              <a:ext uri="{FF2B5EF4-FFF2-40B4-BE49-F238E27FC236}">
                <a16:creationId xmlns:a16="http://schemas.microsoft.com/office/drawing/2014/main" id="{14D367EB-FB6E-4CEC-2EEA-6BAA9ED793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7038" y="3501237"/>
            <a:ext cx="1335314" cy="13353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F4DBDD3-0565-A38D-3518-22624F6CE3A0}"/>
              </a:ext>
            </a:extLst>
          </p:cNvPr>
          <p:cNvSpPr txBox="1"/>
          <p:nvPr/>
        </p:nvSpPr>
        <p:spPr>
          <a:xfrm>
            <a:off x="8145205" y="3838684"/>
            <a:ext cx="32873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Light" panose="020F0302020204030204"/>
                <a:ea typeface="+mn-ea"/>
                <a:cs typeface="+mn-cs"/>
              </a:rPr>
              <a:t>Portable EM27/Sun Instruments</a:t>
            </a:r>
          </a:p>
        </p:txBody>
      </p:sp>
      <p:sp>
        <p:nvSpPr>
          <p:cNvPr id="11" name="TextBox 10">
            <a:extLst>
              <a:ext uri="{FF2B5EF4-FFF2-40B4-BE49-F238E27FC236}">
                <a16:creationId xmlns:a16="http://schemas.microsoft.com/office/drawing/2014/main" id="{288D3D88-E113-35B8-4EDB-86070B5D1FA0}"/>
              </a:ext>
            </a:extLst>
          </p:cNvPr>
          <p:cNvSpPr txBox="1"/>
          <p:nvPr/>
        </p:nvSpPr>
        <p:spPr>
          <a:xfrm>
            <a:off x="6457038" y="2203593"/>
            <a:ext cx="25209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chemeClr val="tx1"/>
                </a:solidFill>
                <a:effectLst/>
                <a:uLnTx/>
                <a:uFillTx/>
                <a:latin typeface="Calibri Light" panose="020F0302020204030204"/>
                <a:ea typeface="+mn-ea"/>
                <a:cs typeface="+mn-cs"/>
              </a:rPr>
              <a:t>TCCON network</a:t>
            </a:r>
          </a:p>
        </p:txBody>
      </p:sp>
      <p:sp>
        <p:nvSpPr>
          <p:cNvPr id="14" name="TextBox 13">
            <a:extLst>
              <a:ext uri="{FF2B5EF4-FFF2-40B4-BE49-F238E27FC236}">
                <a16:creationId xmlns:a16="http://schemas.microsoft.com/office/drawing/2014/main" id="{10365377-D9C5-795C-35D5-2FA8FE653F99}"/>
              </a:ext>
            </a:extLst>
          </p:cNvPr>
          <p:cNvSpPr txBox="1"/>
          <p:nvPr/>
        </p:nvSpPr>
        <p:spPr>
          <a:xfrm>
            <a:off x="4313677" y="5146594"/>
            <a:ext cx="3645124" cy="12464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a:ea typeface="+mn-ea"/>
                <a:cs typeface="+mn-cs"/>
              </a:rPr>
              <a:t>Opportunities for interagency &amp; international collaboration </a:t>
            </a:r>
            <a:r>
              <a:rPr kumimoji="0" lang="en-US" sz="1500" b="1" i="0" u="none" strike="noStrike" kern="1200" cap="none" spc="0" normalizeH="0" baseline="0" noProof="0" dirty="0">
                <a:ln>
                  <a:noFill/>
                </a:ln>
                <a:solidFill>
                  <a:schemeClr val="tx1"/>
                </a:solidFill>
                <a:effectLst/>
                <a:uLnTx/>
                <a:uFillTx/>
                <a:latin typeface="Calibri Light" panose="020F0302020204030204"/>
                <a:ea typeface="+mn-ea"/>
                <a:cs typeface="+mn-cs"/>
              </a:rPr>
              <a:t>on expanded ground-based GHG </a:t>
            </a:r>
            <a:r>
              <a:rPr kumimoji="0" lang="en-US" sz="1500" b="1" i="0" u="none" strike="noStrike" kern="1200" cap="none" spc="0" normalizeH="0" baseline="0" noProof="0" dirty="0" err="1">
                <a:ln>
                  <a:noFill/>
                </a:ln>
                <a:solidFill>
                  <a:schemeClr val="tx1"/>
                </a:solidFill>
                <a:effectLst/>
                <a:uLnTx/>
                <a:uFillTx/>
                <a:latin typeface="Calibri Light" panose="020F0302020204030204"/>
                <a:ea typeface="+mn-ea"/>
                <a:cs typeface="+mn-cs"/>
              </a:rPr>
              <a:t>cal</a:t>
            </a:r>
            <a:r>
              <a:rPr kumimoji="0" lang="en-US" sz="1500" b="1" i="0" u="none" strike="noStrike" kern="1200" cap="none" spc="0" normalizeH="0" baseline="0" noProof="0" dirty="0">
                <a:ln>
                  <a:noFill/>
                </a:ln>
                <a:solidFill>
                  <a:schemeClr val="tx1"/>
                </a:solidFill>
                <a:effectLst/>
                <a:uLnTx/>
                <a:uFillTx/>
                <a:latin typeface="Calibri Light" panose="020F0302020204030204"/>
                <a:ea typeface="+mn-ea"/>
                <a:cs typeface="+mn-cs"/>
              </a:rPr>
              <a:t>/</a:t>
            </a:r>
            <a:r>
              <a:rPr kumimoji="0" lang="en-US" sz="1500" b="1" i="0" u="none" strike="noStrike" kern="1200" cap="none" spc="0" normalizeH="0" baseline="0" noProof="0" dirty="0" err="1">
                <a:ln>
                  <a:noFill/>
                </a:ln>
                <a:solidFill>
                  <a:schemeClr val="tx1"/>
                </a:solidFill>
                <a:effectLst/>
                <a:uLnTx/>
                <a:uFillTx/>
                <a:latin typeface="Calibri Light" panose="020F0302020204030204"/>
                <a:ea typeface="+mn-ea"/>
                <a:cs typeface="+mn-cs"/>
              </a:rPr>
              <a:t>val</a:t>
            </a:r>
            <a:r>
              <a:rPr kumimoji="0" lang="en-US" sz="1500" b="1" i="0" u="none" strike="noStrike" kern="1200" cap="none" spc="0" normalizeH="0" baseline="0" noProof="0" dirty="0">
                <a:ln>
                  <a:noFill/>
                </a:ln>
                <a:solidFill>
                  <a:schemeClr val="tx1"/>
                </a:solidFill>
                <a:effectLst/>
                <a:uLnTx/>
                <a:uFillTx/>
                <a:latin typeface="Calibri Light" panose="020F0302020204030204"/>
                <a:ea typeface="+mn-ea"/>
                <a:cs typeface="+mn-cs"/>
              </a:rPr>
              <a:t> network, expanding workforce through collaboration with MSIs</a:t>
            </a:r>
            <a:endParaRPr kumimoji="0" lang="en-US" sz="15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DB6D3EF-817F-2E07-1CD4-53501EAACDFC}"/>
              </a:ext>
            </a:extLst>
          </p:cNvPr>
          <p:cNvSpPr txBox="1"/>
          <p:nvPr/>
        </p:nvSpPr>
        <p:spPr>
          <a:xfrm>
            <a:off x="257757" y="3132806"/>
            <a:ext cx="61003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EMIT GHG validation efforts</a:t>
            </a:r>
          </a:p>
        </p:txBody>
      </p:sp>
      <p:sp>
        <p:nvSpPr>
          <p:cNvPr id="16" name="Slide Number Placeholder 2">
            <a:extLst>
              <a:ext uri="{FF2B5EF4-FFF2-40B4-BE49-F238E27FC236}">
                <a16:creationId xmlns:a16="http://schemas.microsoft.com/office/drawing/2014/main" id="{8AF89C5E-B031-18AD-7964-C671A1D4F7B6}"/>
              </a:ext>
            </a:extLst>
          </p:cNvPr>
          <p:cNvSpPr txBox="1">
            <a:spLocks/>
          </p:cNvSpPr>
          <p:nvPr/>
        </p:nvSpPr>
        <p:spPr>
          <a:xfrm>
            <a:off x="4303180" y="7035037"/>
            <a:ext cx="217343" cy="244642"/>
          </a:xfrm>
          <a:prstGeom prst="rect">
            <a:avLst/>
          </a:prstGeom>
        </p:spPr>
        <p:txBody>
          <a:bodyPr anchor="ctr"/>
          <a:lstStyle>
            <a:defPPr>
              <a:defRPr lang="en-US"/>
            </a:defPPr>
            <a:lvl1pPr marL="0" algn="ct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C94032-CD4C-4C25-B0C2-CEC720522D92}" type="slidenum">
              <a:rPr kumimoji="0" lang="en-US" sz="1050" b="0" i="0" u="none" strike="noStrike" kern="1200" cap="none" spc="0" normalizeH="0" baseline="0" noProof="0" smtClean="0">
                <a:ln>
                  <a:noFill/>
                </a:ln>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3D3E7A3-6E15-2DC3-1BFC-6471342AA3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757" y="1404812"/>
            <a:ext cx="2928923" cy="2358173"/>
          </a:xfrm>
          <a:prstGeom prst="rect">
            <a:avLst/>
          </a:prstGeom>
        </p:spPr>
      </p:pic>
      <p:pic>
        <p:nvPicPr>
          <p:cNvPr id="18" name="Picture 17">
            <a:extLst>
              <a:ext uri="{FF2B5EF4-FFF2-40B4-BE49-F238E27FC236}">
                <a16:creationId xmlns:a16="http://schemas.microsoft.com/office/drawing/2014/main" id="{1E7A9172-F64A-1083-0D2F-A7B504036F0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66892" y="4208695"/>
            <a:ext cx="3518242" cy="2316018"/>
          </a:xfrm>
          <a:prstGeom prst="rect">
            <a:avLst/>
          </a:prstGeom>
        </p:spPr>
      </p:pic>
      <p:sp>
        <p:nvSpPr>
          <p:cNvPr id="19" name="TextBox 18">
            <a:extLst>
              <a:ext uri="{FF2B5EF4-FFF2-40B4-BE49-F238E27FC236}">
                <a16:creationId xmlns:a16="http://schemas.microsoft.com/office/drawing/2014/main" id="{27709053-0B09-4429-983C-DC041A1CC68A}"/>
              </a:ext>
            </a:extLst>
          </p:cNvPr>
          <p:cNvSpPr txBox="1"/>
          <p:nvPr/>
        </p:nvSpPr>
        <p:spPr>
          <a:xfrm>
            <a:off x="176048" y="1084152"/>
            <a:ext cx="3914152"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AVIRIS-NG CH</a:t>
            </a:r>
            <a:r>
              <a:rPr kumimoji="0" lang="en-US" sz="14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4</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from landfill (1/13/23)</a:t>
            </a:r>
            <a:endParaRPr kumimoji="0" lang="en-US" sz="14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DE71F95F-C6F7-1141-80C8-A61412730FC1}"/>
              </a:ext>
            </a:extLst>
          </p:cNvPr>
          <p:cNvSpPr txBox="1"/>
          <p:nvPr/>
        </p:nvSpPr>
        <p:spPr>
          <a:xfrm>
            <a:off x="228534" y="3847895"/>
            <a:ext cx="4074646"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EMIT CH</a:t>
            </a:r>
            <a:r>
              <a:rPr kumimoji="0" lang="en-US" sz="1400" b="0" i="0" u="none" strike="noStrike" kern="1200" cap="none" spc="0" normalizeH="0" baseline="-25000" noProof="0" dirty="0">
                <a:ln>
                  <a:noFill/>
                </a:ln>
                <a:solidFill>
                  <a:schemeClr val="tx1"/>
                </a:solidFill>
                <a:effectLst/>
                <a:uLnTx/>
                <a:uFillTx/>
                <a:latin typeface="Arial" panose="020B0604020202020204" pitchFamily="34" charset="0"/>
                <a:ea typeface="+mn-ea"/>
                <a:cs typeface="Arial" panose="020B0604020202020204" pitchFamily="34" charset="0"/>
              </a:rPr>
              <a:t>4</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from same landfill (1/19/23)</a:t>
            </a:r>
            <a:endParaRPr kumimoji="0" lang="en-US" sz="14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184CE007-CD46-3D99-676A-A6620B446EC4}"/>
              </a:ext>
            </a:extLst>
          </p:cNvPr>
          <p:cNvSpPr/>
          <p:nvPr/>
        </p:nvSpPr>
        <p:spPr>
          <a:xfrm>
            <a:off x="3556771" y="4608217"/>
            <a:ext cx="555386" cy="1654132"/>
          </a:xfrm>
          <a:prstGeom prst="rect">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A0E33EDE-713F-8360-E413-6839396DBE5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60277" y="4513923"/>
            <a:ext cx="445456" cy="1797001"/>
          </a:xfrm>
          <a:prstGeom prst="rect">
            <a:avLst/>
          </a:prstGeom>
        </p:spPr>
      </p:pic>
      <p:sp>
        <p:nvSpPr>
          <p:cNvPr id="24" name="TextBox 23">
            <a:extLst>
              <a:ext uri="{FF2B5EF4-FFF2-40B4-BE49-F238E27FC236}">
                <a16:creationId xmlns:a16="http://schemas.microsoft.com/office/drawing/2014/main" id="{161FE539-B097-18B6-4110-F2ED599F39A5}"/>
              </a:ext>
            </a:extLst>
          </p:cNvPr>
          <p:cNvSpPr txBox="1"/>
          <p:nvPr/>
        </p:nvSpPr>
        <p:spPr>
          <a:xfrm>
            <a:off x="251852" y="4367193"/>
            <a:ext cx="1262813"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Relleno </a:t>
            </a:r>
            <a:r>
              <a:rPr kumimoji="0" lang="en-US" sz="105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Sanitario</a:t>
            </a:r>
            <a:r>
              <a:rPr kumimoji="0" lang="en-US" sz="105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Loma Los </a:t>
            </a:r>
            <a:r>
              <a:rPr kumimoji="0" lang="en-US" sz="105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Colorados</a:t>
            </a:r>
            <a:endParaRPr kumimoji="0" lang="en-US" sz="105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Santiago, Chile</a:t>
            </a:r>
            <a:endParaRPr kumimoji="0" lang="en-US" sz="1050" b="0" i="0" u="none" strike="noStrike" kern="1200" cap="none" spc="0" normalizeH="0" baseline="3000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D12528C8-9382-0A65-3D19-F83B60F9C7BE}"/>
              </a:ext>
            </a:extLst>
          </p:cNvPr>
          <p:cNvSpPr txBox="1"/>
          <p:nvPr/>
        </p:nvSpPr>
        <p:spPr>
          <a:xfrm>
            <a:off x="3460776" y="1529087"/>
            <a:ext cx="200349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Light" panose="020F0302020204030204"/>
                <a:ea typeface="+mn-ea"/>
                <a:cs typeface="+mn-cs"/>
              </a:rPr>
              <a:t>Direct comparison of EMIT results with near coincident measurements from airborne surveys (e.g., AVIRI-NG, AVIRIS-3)</a:t>
            </a: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8821A092-A38E-91F0-CF50-D60B0E63452D}"/>
              </a:ext>
            </a:extLst>
          </p:cNvPr>
          <p:cNvCxnSpPr>
            <a:cxnSpLocks/>
          </p:cNvCxnSpPr>
          <p:nvPr/>
        </p:nvCxnSpPr>
        <p:spPr>
          <a:xfrm>
            <a:off x="5748626" y="2092730"/>
            <a:ext cx="0" cy="2831807"/>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59921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355396-D558-8181-D793-5BC30E0EA0FB}"/>
              </a:ext>
            </a:extLst>
          </p:cNvPr>
          <p:cNvSpPr>
            <a:spLocks noGrp="1"/>
          </p:cNvSpPr>
          <p:nvPr>
            <p:ph type="title"/>
          </p:nvPr>
        </p:nvSpPr>
        <p:spPr/>
        <p:txBody>
          <a:bodyPr/>
          <a:lstStyle/>
          <a:p>
            <a:r>
              <a:rPr lang="en-US" dirty="0"/>
              <a:t>US GHG Center Stakeholders</a:t>
            </a:r>
          </a:p>
        </p:txBody>
      </p:sp>
      <p:sp>
        <p:nvSpPr>
          <p:cNvPr id="4" name="Slide Number Placeholder 7">
            <a:extLst>
              <a:ext uri="{FF2B5EF4-FFF2-40B4-BE49-F238E27FC236}">
                <a16:creationId xmlns:a16="http://schemas.microsoft.com/office/drawing/2014/main" id="{EDD5196F-7E70-9D88-9941-9EA68C581862}"/>
              </a:ext>
            </a:extLst>
          </p:cNvPr>
          <p:cNvSpPr txBox="1">
            <a:spLocks/>
          </p:cNvSpPr>
          <p:nvPr/>
        </p:nvSpPr>
        <p:spPr>
          <a:xfrm>
            <a:off x="10332284" y="6404209"/>
            <a:ext cx="1608277" cy="26595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solidFill>
                <a:schemeClr val="tx1"/>
              </a:solidFill>
            </a:endParaRPr>
          </a:p>
        </p:txBody>
      </p:sp>
      <p:sp>
        <p:nvSpPr>
          <p:cNvPr id="5" name="Title 1">
            <a:extLst>
              <a:ext uri="{FF2B5EF4-FFF2-40B4-BE49-F238E27FC236}">
                <a16:creationId xmlns:a16="http://schemas.microsoft.com/office/drawing/2014/main" id="{35F7B922-06B7-C10A-894C-30633BE67B4B}"/>
              </a:ext>
            </a:extLst>
          </p:cNvPr>
          <p:cNvSpPr txBox="1">
            <a:spLocks/>
          </p:cNvSpPr>
          <p:nvPr/>
        </p:nvSpPr>
        <p:spPr>
          <a:xfrm>
            <a:off x="307193" y="1156297"/>
            <a:ext cx="11936506" cy="923330"/>
          </a:xfrm>
          <a:prstGeom prst="rect">
            <a:avLst/>
          </a:prstGeom>
        </p:spPr>
        <p:txBody>
          <a:bodyPr wrap="square" lIns="0" tIns="0" rIns="0" bIns="0">
            <a:spAutoFit/>
          </a:bodyPr>
          <a:lstStyle>
            <a:lvl1pPr>
              <a:defRPr sz="2400" b="0" i="0">
                <a:solidFill>
                  <a:srgbClr val="45545F"/>
                </a:solidFill>
                <a:latin typeface="Calibri Light"/>
                <a:ea typeface="+mj-ea"/>
                <a:cs typeface="Calibri Light"/>
              </a:defRPr>
            </a:lvl1pPr>
          </a:lstStyle>
          <a:p>
            <a:r>
              <a:rPr lang="en-US" sz="2000" i="1" dirty="0">
                <a:solidFill>
                  <a:schemeClr val="tx1"/>
                </a:solidFill>
                <a:latin typeface="Helvetica" pitchFamily="2" charset="0"/>
                <a:cs typeface="Arial" panose="020B0604020202020204" pitchFamily="34" charset="0"/>
              </a:rPr>
              <a:t>Partner: An organization that actively co-develops the capability to achieve sustained use and sustained benefit from greenhouse gas observations and modeling for the US GHG Center.</a:t>
            </a:r>
          </a:p>
          <a:p>
            <a:endParaRPr lang="en-US" sz="2000" i="1" dirty="0">
              <a:solidFill>
                <a:schemeClr val="tx1"/>
              </a:solidFill>
              <a:latin typeface="Helvetica" pitchFamily="2" charset="0"/>
            </a:endParaRPr>
          </a:p>
        </p:txBody>
      </p:sp>
      <p:sp>
        <p:nvSpPr>
          <p:cNvPr id="6" name="Title 1">
            <a:extLst>
              <a:ext uri="{FF2B5EF4-FFF2-40B4-BE49-F238E27FC236}">
                <a16:creationId xmlns:a16="http://schemas.microsoft.com/office/drawing/2014/main" id="{B415DEC5-5A13-38ED-6C0B-2DC32B9793BC}"/>
              </a:ext>
            </a:extLst>
          </p:cNvPr>
          <p:cNvSpPr txBox="1">
            <a:spLocks/>
          </p:cNvSpPr>
          <p:nvPr/>
        </p:nvSpPr>
        <p:spPr>
          <a:xfrm>
            <a:off x="347102" y="2059466"/>
            <a:ext cx="8714293" cy="369332"/>
          </a:xfrm>
          <a:prstGeom prst="rect">
            <a:avLst/>
          </a:prstGeom>
        </p:spPr>
        <p:txBody>
          <a:bodyPr wrap="square" lIns="0" tIns="0" rIns="0" bIns="0">
            <a:spAutoFit/>
          </a:bodyPr>
          <a:lstStyle>
            <a:lvl1pPr>
              <a:defRPr sz="2400" b="0" i="0">
                <a:solidFill>
                  <a:srgbClr val="45545F"/>
                </a:solidFill>
                <a:latin typeface="Calibri Light"/>
                <a:ea typeface="+mj-ea"/>
                <a:cs typeface="Calibri Light"/>
              </a:defRPr>
            </a:lvl1pPr>
          </a:lstStyle>
          <a:p>
            <a:r>
              <a:rPr lang="en-US" b="1" kern="0" dirty="0">
                <a:solidFill>
                  <a:schemeClr val="tx1"/>
                </a:solidFill>
              </a:rPr>
              <a:t>Implementing Partners </a:t>
            </a:r>
          </a:p>
        </p:txBody>
      </p:sp>
      <p:pic>
        <p:nvPicPr>
          <p:cNvPr id="7" name="Picture 2" descr="Image result for epa logo">
            <a:extLst>
              <a:ext uri="{FF2B5EF4-FFF2-40B4-BE49-F238E27FC236}">
                <a16:creationId xmlns:a16="http://schemas.microsoft.com/office/drawing/2014/main" id="{72DC0462-63FB-B0B7-C6F1-21C7FCAB1B2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0008" y="1941610"/>
            <a:ext cx="1002453" cy="6683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noaa logo">
            <a:extLst>
              <a:ext uri="{FF2B5EF4-FFF2-40B4-BE49-F238E27FC236}">
                <a16:creationId xmlns:a16="http://schemas.microsoft.com/office/drawing/2014/main" id="{00CC4BCF-84ED-7F42-A8CE-7F96103A46E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6984" y="1922839"/>
            <a:ext cx="805894" cy="70628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33F5E4A-B338-AA62-2E57-5352E878CC20}"/>
              </a:ext>
            </a:extLst>
          </p:cNvPr>
          <p:cNvSpPr txBox="1">
            <a:spLocks/>
          </p:cNvSpPr>
          <p:nvPr/>
        </p:nvSpPr>
        <p:spPr>
          <a:xfrm>
            <a:off x="324137" y="3429000"/>
            <a:ext cx="8714293" cy="369332"/>
          </a:xfrm>
          <a:prstGeom prst="rect">
            <a:avLst/>
          </a:prstGeom>
        </p:spPr>
        <p:txBody>
          <a:bodyPr wrap="square" lIns="0" tIns="0" rIns="0" bIns="0">
            <a:spAutoFit/>
          </a:bodyPr>
          <a:lstStyle>
            <a:lvl1pPr>
              <a:defRPr sz="2400" b="0" i="0">
                <a:solidFill>
                  <a:srgbClr val="45545F"/>
                </a:solidFill>
                <a:latin typeface="Calibri Light"/>
                <a:ea typeface="+mj-ea"/>
                <a:cs typeface="Calibri Light"/>
              </a:defRPr>
            </a:lvl1pPr>
          </a:lstStyle>
          <a:p>
            <a:r>
              <a:rPr lang="en-US" b="1" dirty="0">
                <a:solidFill>
                  <a:schemeClr val="tx1"/>
                </a:solidFill>
              </a:rPr>
              <a:t>Discussions with Stakeholders * </a:t>
            </a:r>
            <a:endParaRPr lang="en-US" b="1" kern="0" dirty="0">
              <a:solidFill>
                <a:schemeClr val="tx1"/>
              </a:solidFill>
            </a:endParaRPr>
          </a:p>
        </p:txBody>
      </p:sp>
      <p:sp>
        <p:nvSpPr>
          <p:cNvPr id="10" name="Title 1">
            <a:extLst>
              <a:ext uri="{FF2B5EF4-FFF2-40B4-BE49-F238E27FC236}">
                <a16:creationId xmlns:a16="http://schemas.microsoft.com/office/drawing/2014/main" id="{FFADCB24-55EF-E488-84D6-FA8D3D1C048B}"/>
              </a:ext>
            </a:extLst>
          </p:cNvPr>
          <p:cNvSpPr txBox="1">
            <a:spLocks/>
          </p:cNvSpPr>
          <p:nvPr/>
        </p:nvSpPr>
        <p:spPr>
          <a:xfrm>
            <a:off x="307193" y="4834609"/>
            <a:ext cx="8714293" cy="369332"/>
          </a:xfrm>
          <a:prstGeom prst="rect">
            <a:avLst/>
          </a:prstGeom>
        </p:spPr>
        <p:txBody>
          <a:bodyPr wrap="square" lIns="0" tIns="0" rIns="0" bIns="0">
            <a:spAutoFit/>
          </a:bodyPr>
          <a:lstStyle>
            <a:lvl1pPr>
              <a:defRPr sz="2400" b="0" i="0">
                <a:solidFill>
                  <a:srgbClr val="45545F"/>
                </a:solidFill>
                <a:latin typeface="Calibri Light"/>
                <a:ea typeface="+mj-ea"/>
                <a:cs typeface="Calibri Light"/>
              </a:defRPr>
            </a:lvl1pPr>
          </a:lstStyle>
          <a:p>
            <a:r>
              <a:rPr lang="en-US" b="1" dirty="0">
                <a:solidFill>
                  <a:schemeClr val="tx1"/>
                </a:solidFill>
              </a:rPr>
              <a:t>Future targeted engagement* </a:t>
            </a:r>
            <a:endParaRPr lang="en-US" b="1" kern="0" dirty="0">
              <a:solidFill>
                <a:schemeClr val="tx1"/>
              </a:solidFill>
            </a:endParaRPr>
          </a:p>
        </p:txBody>
      </p:sp>
      <p:pic>
        <p:nvPicPr>
          <p:cNvPr id="11" name="Picture 50" descr="Methane, CO2 Detection Satellite l Greenhouse Gas l Carbon Mapper">
            <a:extLst>
              <a:ext uri="{FF2B5EF4-FFF2-40B4-BE49-F238E27FC236}">
                <a16:creationId xmlns:a16="http://schemas.microsoft.com/office/drawing/2014/main" id="{7A335377-A8C3-EB93-F08E-B1FD814F16E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32281" y="3093534"/>
            <a:ext cx="706287" cy="7062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4" descr="NASA Selects GHGSat Data for Evaluation | Earthdata">
            <a:extLst>
              <a:ext uri="{FF2B5EF4-FFF2-40B4-BE49-F238E27FC236}">
                <a16:creationId xmlns:a16="http://schemas.microsoft.com/office/drawing/2014/main" id="{00347EC2-1DFA-D066-2A08-F56CF4A1E1A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17958" y="3861870"/>
            <a:ext cx="1287645" cy="3736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8" descr="California Air Resources Board - YouTube">
            <a:extLst>
              <a:ext uri="{FF2B5EF4-FFF2-40B4-BE49-F238E27FC236}">
                <a16:creationId xmlns:a16="http://schemas.microsoft.com/office/drawing/2014/main" id="{60739FDF-BDA1-FB82-E17E-FC3D0062AED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70008" y="3077273"/>
            <a:ext cx="956150" cy="956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8" descr="C40 Cities Climate Leadership Group - Wikipedia">
            <a:extLst>
              <a:ext uri="{FF2B5EF4-FFF2-40B4-BE49-F238E27FC236}">
                <a16:creationId xmlns:a16="http://schemas.microsoft.com/office/drawing/2014/main" id="{A15578B2-B89F-8DFE-0AB6-B7B2DAF0CAA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13377" y="4661627"/>
            <a:ext cx="597132" cy="5971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6" descr="The Compact of Mayors will host a series of webinars | UCLG">
            <a:extLst>
              <a:ext uri="{FF2B5EF4-FFF2-40B4-BE49-F238E27FC236}">
                <a16:creationId xmlns:a16="http://schemas.microsoft.com/office/drawing/2014/main" id="{CE8C9E8F-CCD2-A939-DA2D-A57E78303D6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92358" y="4641785"/>
            <a:ext cx="1155418" cy="6368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8" descr="Great Plains Tribal Water Alliance">
            <a:extLst>
              <a:ext uri="{FF2B5EF4-FFF2-40B4-BE49-F238E27FC236}">
                <a16:creationId xmlns:a16="http://schemas.microsoft.com/office/drawing/2014/main" id="{7DB60B71-A9DC-6568-EDD0-D5C8A82CDEE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19389" y="4621945"/>
            <a:ext cx="833290" cy="6368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4" descr="U.S. Climate Alliance | LinkedIn">
            <a:extLst>
              <a:ext uri="{FF2B5EF4-FFF2-40B4-BE49-F238E27FC236}">
                <a16:creationId xmlns:a16="http://schemas.microsoft.com/office/drawing/2014/main" id="{FD1EA570-4686-AA01-DD5E-8981100F1F59}"/>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739349" y="5428514"/>
            <a:ext cx="1181904" cy="4613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uction Notice">
            <a:extLst>
              <a:ext uri="{FF2B5EF4-FFF2-40B4-BE49-F238E27FC236}">
                <a16:creationId xmlns:a16="http://schemas.microsoft.com/office/drawing/2014/main" id="{CAB97179-333F-956D-1BB8-D05590AB71C5}"/>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4425670" y="5436155"/>
            <a:ext cx="1198631" cy="4318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D79CA7B-26DD-489C-041F-581304E06FC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84877" y="3064331"/>
            <a:ext cx="733500" cy="655541"/>
          </a:xfrm>
          <a:prstGeom prst="rect">
            <a:avLst/>
          </a:prstGeom>
        </p:spPr>
      </p:pic>
      <p:pic>
        <p:nvPicPr>
          <p:cNvPr id="20" name="Picture 19">
            <a:extLst>
              <a:ext uri="{FF2B5EF4-FFF2-40B4-BE49-F238E27FC236}">
                <a16:creationId xmlns:a16="http://schemas.microsoft.com/office/drawing/2014/main" id="{5F506007-349C-DBC3-87F8-8B9F87A6274A}"/>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5714"/>
          <a:stretch/>
        </p:blipFill>
        <p:spPr>
          <a:xfrm>
            <a:off x="8290752" y="3060466"/>
            <a:ext cx="507043" cy="706288"/>
          </a:xfrm>
          <a:prstGeom prst="rect">
            <a:avLst/>
          </a:prstGeom>
        </p:spPr>
      </p:pic>
      <p:pic>
        <p:nvPicPr>
          <p:cNvPr id="21" name="Picture 22" descr="USDA logo">
            <a:extLst>
              <a:ext uri="{FF2B5EF4-FFF2-40B4-BE49-F238E27FC236}">
                <a16:creationId xmlns:a16="http://schemas.microsoft.com/office/drawing/2014/main" id="{C3F334CB-62AB-81D7-D35C-9B6A1E32540A}"/>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b="15971"/>
          <a:stretch/>
        </p:blipFill>
        <p:spPr bwMode="auto">
          <a:xfrm>
            <a:off x="7378342" y="3077273"/>
            <a:ext cx="812308" cy="6825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a:extLst>
              <a:ext uri="{FF2B5EF4-FFF2-40B4-BE49-F238E27FC236}">
                <a16:creationId xmlns:a16="http://schemas.microsoft.com/office/drawing/2014/main" id="{DF147F83-ED2A-5E04-3EAB-41FEB8738D82}"/>
              </a:ext>
            </a:extLst>
          </p:cNvPr>
          <p:cNvPicPr>
            <a:picLocks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039972" y="5418186"/>
            <a:ext cx="597132" cy="5511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6" descr="United States Department of Energy - Wikipedia">
            <a:extLst>
              <a:ext uri="{FF2B5EF4-FFF2-40B4-BE49-F238E27FC236}">
                <a16:creationId xmlns:a16="http://schemas.microsoft.com/office/drawing/2014/main" id="{5B45A610-ABE9-6F34-149E-9DA181440553}"/>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644337" y="3115756"/>
            <a:ext cx="639609" cy="6396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BDC9BC7-FAAC-512D-0287-C68D5513D7E3}"/>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875167" y="5386799"/>
            <a:ext cx="1217374" cy="488453"/>
          </a:xfrm>
          <a:prstGeom prst="rect">
            <a:avLst/>
          </a:prstGeom>
        </p:spPr>
      </p:pic>
      <p:pic>
        <p:nvPicPr>
          <p:cNvPr id="25" name="Picture 2" descr="California Natural Resources Agency">
            <a:extLst>
              <a:ext uri="{FF2B5EF4-FFF2-40B4-BE49-F238E27FC236}">
                <a16:creationId xmlns:a16="http://schemas.microsoft.com/office/drawing/2014/main" id="{EE752F03-A11C-A5F5-9716-90ADD985E238}"/>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0296680" y="5337579"/>
            <a:ext cx="1696631" cy="5609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8" descr="About the Department of Natural Resources">
            <a:extLst>
              <a:ext uri="{FF2B5EF4-FFF2-40B4-BE49-F238E27FC236}">
                <a16:creationId xmlns:a16="http://schemas.microsoft.com/office/drawing/2014/main" id="{A279F67E-F50D-40E4-84AD-B720DC00248E}"/>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9718377" y="4661627"/>
            <a:ext cx="1608277" cy="4865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0" descr="Home | Department of Public Health &amp; Environment">
            <a:extLst>
              <a:ext uri="{FF2B5EF4-FFF2-40B4-BE49-F238E27FC236}">
                <a16:creationId xmlns:a16="http://schemas.microsoft.com/office/drawing/2014/main" id="{F4A9D286-9F1E-7E00-E6B6-9514CC793C9E}"/>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615247" y="4759660"/>
            <a:ext cx="1780835" cy="3613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9C68C0C-9F1F-5840-D976-CB3AB60EB565}"/>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126726" y="5396765"/>
            <a:ext cx="730939" cy="730939"/>
          </a:xfrm>
          <a:prstGeom prst="rect">
            <a:avLst/>
          </a:prstGeom>
        </p:spPr>
      </p:pic>
      <p:pic>
        <p:nvPicPr>
          <p:cNvPr id="29" name="Picture 28">
            <a:extLst>
              <a:ext uri="{FF2B5EF4-FFF2-40B4-BE49-F238E27FC236}">
                <a16:creationId xmlns:a16="http://schemas.microsoft.com/office/drawing/2014/main" id="{82CCCB8C-32AF-1D3D-CE0A-340B3C828A00}"/>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8228814" y="3834938"/>
            <a:ext cx="1167268" cy="404306"/>
          </a:xfrm>
          <a:prstGeom prst="rect">
            <a:avLst/>
          </a:prstGeom>
        </p:spPr>
      </p:pic>
      <p:pic>
        <p:nvPicPr>
          <p:cNvPr id="30" name="Picture 29">
            <a:extLst>
              <a:ext uri="{FF2B5EF4-FFF2-40B4-BE49-F238E27FC236}">
                <a16:creationId xmlns:a16="http://schemas.microsoft.com/office/drawing/2014/main" id="{E1325FDC-78BD-8E08-B0F5-D48589368B41}"/>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675434" y="1941611"/>
            <a:ext cx="805894" cy="668302"/>
          </a:xfrm>
          <a:prstGeom prst="rect">
            <a:avLst/>
          </a:prstGeom>
        </p:spPr>
      </p:pic>
      <p:pic>
        <p:nvPicPr>
          <p:cNvPr id="31" name="Picture 30">
            <a:extLst>
              <a:ext uri="{FF2B5EF4-FFF2-40B4-BE49-F238E27FC236}">
                <a16:creationId xmlns:a16="http://schemas.microsoft.com/office/drawing/2014/main" id="{1AFDB3D4-20B9-8836-23EE-471556BCEF1C}"/>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133155" y="3808731"/>
            <a:ext cx="955426" cy="405500"/>
          </a:xfrm>
          <a:prstGeom prst="rect">
            <a:avLst/>
          </a:prstGeom>
        </p:spPr>
      </p:pic>
      <p:pic>
        <p:nvPicPr>
          <p:cNvPr id="32" name="Picture 8" descr="Request for public comments on best practices document for commercial Earth  observations | US CLIVAR">
            <a:extLst>
              <a:ext uri="{FF2B5EF4-FFF2-40B4-BE49-F238E27FC236}">
                <a16:creationId xmlns:a16="http://schemas.microsoft.com/office/drawing/2014/main" id="{18A8044A-C602-5AD9-717D-8904D44BE3C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092541" y="3077273"/>
            <a:ext cx="1140756" cy="57037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D63D2C24-BFBC-2583-2FD9-CB27C4BADFF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64831" b="92655"/>
          <a:stretch/>
        </p:blipFill>
        <p:spPr bwMode="auto">
          <a:xfrm>
            <a:off x="9795578" y="3741881"/>
            <a:ext cx="1864773" cy="5036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black background with blue text&#10;&#10;Description automatically generated">
            <a:extLst>
              <a:ext uri="{FF2B5EF4-FFF2-40B4-BE49-F238E27FC236}">
                <a16:creationId xmlns:a16="http://schemas.microsoft.com/office/drawing/2014/main" id="{5F073823-E479-4421-F168-E1B9BC34B56A}"/>
              </a:ext>
            </a:extLst>
          </p:cNvPr>
          <p:cNvPicPr>
            <a:picLocks noChangeAspect="1"/>
          </p:cNvPicPr>
          <p:nvPr/>
        </p:nvPicPr>
        <p:blipFill>
          <a:blip r:embed="rId28">
            <a:extLst>
              <a:ext uri="{BEBA8EAE-BF5A-486C-A8C5-ECC9F3942E4B}">
                <a14:imgProps xmlns:a14="http://schemas.microsoft.com/office/drawing/2010/main">
                  <a14:imgLayer r:embed="rId29">
                    <a14:imgEffect>
                      <a14:sharpenSoften amount="5000"/>
                    </a14:imgEffect>
                  </a14:imgLayer>
                </a14:imgProps>
              </a:ext>
            </a:extLst>
          </a:blip>
          <a:stretch>
            <a:fillRect/>
          </a:stretch>
        </p:blipFill>
        <p:spPr>
          <a:xfrm>
            <a:off x="6677510" y="1918350"/>
            <a:ext cx="2343975" cy="694439"/>
          </a:xfrm>
          <a:prstGeom prst="rect">
            <a:avLst/>
          </a:prstGeom>
          <a:solidFill>
            <a:schemeClr val="bg1"/>
          </a:solidFill>
        </p:spPr>
      </p:pic>
      <p:sp>
        <p:nvSpPr>
          <p:cNvPr id="35" name="TextBox 34">
            <a:extLst>
              <a:ext uri="{FF2B5EF4-FFF2-40B4-BE49-F238E27FC236}">
                <a16:creationId xmlns:a16="http://schemas.microsoft.com/office/drawing/2014/main" id="{B49F5053-9956-2AC1-3BC9-21B70DC9F5BC}"/>
              </a:ext>
            </a:extLst>
          </p:cNvPr>
          <p:cNvSpPr txBox="1"/>
          <p:nvPr/>
        </p:nvSpPr>
        <p:spPr>
          <a:xfrm>
            <a:off x="176048" y="6005127"/>
            <a:ext cx="3822928" cy="400110"/>
          </a:xfrm>
          <a:prstGeom prst="rect">
            <a:avLst/>
          </a:prstGeom>
          <a:noFill/>
        </p:spPr>
        <p:txBody>
          <a:bodyPr wrap="square" rtlCol="0">
            <a:spAutoFit/>
          </a:bodyPr>
          <a:lstStyle/>
          <a:p>
            <a:r>
              <a:rPr lang="en-US" sz="2000" i="1" dirty="0">
                <a:solidFill>
                  <a:schemeClr val="tx1"/>
                </a:solidFill>
              </a:rPr>
              <a:t>*Representative examples</a:t>
            </a:r>
          </a:p>
        </p:txBody>
      </p:sp>
    </p:spTree>
    <p:extLst>
      <p:ext uri="{BB962C8B-B14F-4D97-AF65-F5344CB8AC3E}">
        <p14:creationId xmlns:p14="http://schemas.microsoft.com/office/powerpoint/2010/main" val="1963135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8F74E4-557B-70CB-4FAF-FE5FE88D8A68}"/>
              </a:ext>
            </a:extLst>
          </p:cNvPr>
          <p:cNvSpPr>
            <a:spLocks noGrp="1"/>
          </p:cNvSpPr>
          <p:nvPr>
            <p:ph type="title"/>
          </p:nvPr>
        </p:nvSpPr>
        <p:spPr>
          <a:xfrm>
            <a:off x="-19614" y="269028"/>
            <a:ext cx="9793873" cy="779002"/>
          </a:xfrm>
        </p:spPr>
        <p:txBody>
          <a:bodyPr/>
          <a:lstStyle/>
          <a:p>
            <a:r>
              <a:rPr lang="en-US" sz="2700" dirty="0">
                <a:solidFill>
                  <a:schemeClr val="lt1"/>
                </a:solidFill>
                <a:latin typeface="Calibri"/>
                <a:ea typeface="Calibri"/>
                <a:cs typeface="Calibri"/>
                <a:sym typeface="Calibri"/>
              </a:rPr>
              <a:t>[DRAFT] U.S. Greenhouse Gas Center: Public-Facing Milestones, FY24</a:t>
            </a:r>
            <a:br>
              <a:rPr lang="en-US" sz="2700" dirty="0"/>
            </a:br>
            <a:endParaRPr lang="en-US" sz="2700" dirty="0"/>
          </a:p>
        </p:txBody>
      </p:sp>
      <p:sp>
        <p:nvSpPr>
          <p:cNvPr id="4" name="Google Shape;60;p14">
            <a:extLst>
              <a:ext uri="{FF2B5EF4-FFF2-40B4-BE49-F238E27FC236}">
                <a16:creationId xmlns:a16="http://schemas.microsoft.com/office/drawing/2014/main" id="{763C1E6E-57D4-AF35-BBE8-3A4330B119B3}"/>
              </a:ext>
            </a:extLst>
          </p:cNvPr>
          <p:cNvSpPr/>
          <p:nvPr/>
        </p:nvSpPr>
        <p:spPr>
          <a:xfrm>
            <a:off x="8330548" y="1241925"/>
            <a:ext cx="3529600" cy="4232000"/>
          </a:xfrm>
          <a:prstGeom prst="rect">
            <a:avLst/>
          </a:prstGeom>
          <a:noFill/>
          <a:ln w="12700" cap="flat" cmpd="sng">
            <a:solidFill>
              <a:srgbClr val="7F7F7F"/>
            </a:solidFill>
            <a:prstDash val="dash"/>
            <a:miter lim="800000"/>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lt1"/>
              </a:solidFill>
              <a:latin typeface="Calibri"/>
              <a:ea typeface="Calibri"/>
              <a:cs typeface="Calibri"/>
              <a:sym typeface="Calibri"/>
            </a:endParaRPr>
          </a:p>
        </p:txBody>
      </p:sp>
      <p:sp>
        <p:nvSpPr>
          <p:cNvPr id="5" name="Google Shape;61;p14">
            <a:extLst>
              <a:ext uri="{FF2B5EF4-FFF2-40B4-BE49-F238E27FC236}">
                <a16:creationId xmlns:a16="http://schemas.microsoft.com/office/drawing/2014/main" id="{41E1A2A2-608A-C438-804C-088346024ECE}"/>
              </a:ext>
            </a:extLst>
          </p:cNvPr>
          <p:cNvSpPr/>
          <p:nvPr/>
        </p:nvSpPr>
        <p:spPr>
          <a:xfrm>
            <a:off x="4410233" y="1244033"/>
            <a:ext cx="3652400" cy="4232000"/>
          </a:xfrm>
          <a:prstGeom prst="rect">
            <a:avLst/>
          </a:prstGeom>
          <a:noFill/>
          <a:ln w="12700" cap="flat" cmpd="sng">
            <a:solidFill>
              <a:srgbClr val="7F7F7F"/>
            </a:solidFill>
            <a:prstDash val="dash"/>
            <a:miter lim="800000"/>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lt1"/>
              </a:solidFill>
              <a:latin typeface="Calibri"/>
              <a:ea typeface="Calibri"/>
              <a:cs typeface="Calibri"/>
              <a:sym typeface="Calibri"/>
            </a:endParaRPr>
          </a:p>
        </p:txBody>
      </p:sp>
      <p:sp>
        <p:nvSpPr>
          <p:cNvPr id="6" name="Google Shape;62;p14">
            <a:extLst>
              <a:ext uri="{FF2B5EF4-FFF2-40B4-BE49-F238E27FC236}">
                <a16:creationId xmlns:a16="http://schemas.microsoft.com/office/drawing/2014/main" id="{A865BC55-30B0-7A02-729B-B2297D33C517}"/>
              </a:ext>
            </a:extLst>
          </p:cNvPr>
          <p:cNvSpPr/>
          <p:nvPr/>
        </p:nvSpPr>
        <p:spPr>
          <a:xfrm>
            <a:off x="465167" y="1244033"/>
            <a:ext cx="3652400" cy="4232000"/>
          </a:xfrm>
          <a:prstGeom prst="rect">
            <a:avLst/>
          </a:prstGeom>
          <a:noFill/>
          <a:ln w="12700" cap="flat" cmpd="sng">
            <a:solidFill>
              <a:srgbClr val="7F7F7F"/>
            </a:solidFill>
            <a:prstDash val="dash"/>
            <a:miter lim="800000"/>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lt1"/>
              </a:solidFill>
              <a:latin typeface="Calibri"/>
              <a:ea typeface="Calibri"/>
              <a:cs typeface="Calibri"/>
              <a:sym typeface="Calibri"/>
            </a:endParaRPr>
          </a:p>
        </p:txBody>
      </p:sp>
      <p:cxnSp>
        <p:nvCxnSpPr>
          <p:cNvPr id="7" name="Google Shape;64;p14">
            <a:extLst>
              <a:ext uri="{FF2B5EF4-FFF2-40B4-BE49-F238E27FC236}">
                <a16:creationId xmlns:a16="http://schemas.microsoft.com/office/drawing/2014/main" id="{B7E71325-7196-FA99-43DA-DF668A2B1754}"/>
              </a:ext>
            </a:extLst>
          </p:cNvPr>
          <p:cNvCxnSpPr/>
          <p:nvPr/>
        </p:nvCxnSpPr>
        <p:spPr>
          <a:xfrm>
            <a:off x="637953" y="2796371"/>
            <a:ext cx="10972800" cy="0"/>
          </a:xfrm>
          <a:prstGeom prst="straightConnector1">
            <a:avLst/>
          </a:prstGeom>
          <a:noFill/>
          <a:ln w="28575" cap="flat" cmpd="sng">
            <a:solidFill>
              <a:schemeClr val="dk1"/>
            </a:solidFill>
            <a:prstDash val="solid"/>
            <a:miter lim="800000"/>
            <a:headEnd type="none" w="sm" len="sm"/>
            <a:tailEnd type="none" w="sm" len="sm"/>
          </a:ln>
        </p:spPr>
      </p:cxnSp>
      <p:sp>
        <p:nvSpPr>
          <p:cNvPr id="8" name="Google Shape;65;p14">
            <a:extLst>
              <a:ext uri="{FF2B5EF4-FFF2-40B4-BE49-F238E27FC236}">
                <a16:creationId xmlns:a16="http://schemas.microsoft.com/office/drawing/2014/main" id="{81695F34-1290-A6FE-E401-D5383F62F3A8}"/>
              </a:ext>
            </a:extLst>
          </p:cNvPr>
          <p:cNvSpPr txBox="1"/>
          <p:nvPr/>
        </p:nvSpPr>
        <p:spPr>
          <a:xfrm>
            <a:off x="1055767" y="2910401"/>
            <a:ext cx="492400" cy="266636"/>
          </a:xfrm>
          <a:prstGeom prst="rect">
            <a:avLst/>
          </a:prstGeom>
          <a:solidFill>
            <a:schemeClr val="lt2"/>
          </a:solidFill>
          <a:ln>
            <a:solidFill>
              <a:srgbClr val="00B050"/>
            </a:solidFill>
          </a:ln>
        </p:spPr>
        <p:txBody>
          <a:bodyPr spcFirstLastPara="1" wrap="square" lIns="91433" tIns="45700" rIns="91433" bIns="45700" anchor="t" anchorCtr="0">
            <a:spAutoFit/>
          </a:bodyPr>
          <a:lstStyle/>
          <a:p>
            <a:pPr algn="ctr">
              <a:buSzPts val="900"/>
            </a:pPr>
            <a:r>
              <a:rPr lang="en" sz="1133" i="1" dirty="0">
                <a:ln>
                  <a:solidFill>
                    <a:srgbClr val="00B050"/>
                  </a:solidFill>
                </a:ln>
                <a:solidFill>
                  <a:schemeClr val="tx1"/>
                </a:solidFill>
                <a:latin typeface="Calibri"/>
                <a:ea typeface="Calibri"/>
                <a:cs typeface="Calibri"/>
                <a:sym typeface="Calibri"/>
              </a:rPr>
              <a:t>TBD</a:t>
            </a:r>
            <a:endParaRPr sz="1133" i="1" dirty="0">
              <a:ln>
                <a:solidFill>
                  <a:srgbClr val="00B050"/>
                </a:solidFill>
              </a:ln>
              <a:solidFill>
                <a:schemeClr val="tx1"/>
              </a:solidFill>
            </a:endParaRPr>
          </a:p>
        </p:txBody>
      </p:sp>
      <p:grpSp>
        <p:nvGrpSpPr>
          <p:cNvPr id="9" name="Google Shape;66;p14">
            <a:extLst>
              <a:ext uri="{FF2B5EF4-FFF2-40B4-BE49-F238E27FC236}">
                <a16:creationId xmlns:a16="http://schemas.microsoft.com/office/drawing/2014/main" id="{B0789895-9250-BDFB-6094-285BE17BA2AD}"/>
              </a:ext>
            </a:extLst>
          </p:cNvPr>
          <p:cNvGrpSpPr/>
          <p:nvPr/>
        </p:nvGrpSpPr>
        <p:grpSpPr>
          <a:xfrm>
            <a:off x="1202175" y="2225777"/>
            <a:ext cx="183000" cy="662052"/>
            <a:chOff x="11519206" y="2208113"/>
            <a:chExt cx="183000" cy="662052"/>
          </a:xfrm>
        </p:grpSpPr>
        <p:sp>
          <p:nvSpPr>
            <p:cNvPr id="10" name="Google Shape;67;p14">
              <a:extLst>
                <a:ext uri="{FF2B5EF4-FFF2-40B4-BE49-F238E27FC236}">
                  <a16:creationId xmlns:a16="http://schemas.microsoft.com/office/drawing/2014/main" id="{65472C07-318A-4936-7546-3C9CD0476FAA}"/>
                </a:ext>
              </a:extLst>
            </p:cNvPr>
            <p:cNvSpPr/>
            <p:nvPr/>
          </p:nvSpPr>
          <p:spPr>
            <a:xfrm>
              <a:off x="11519206" y="2680565"/>
              <a:ext cx="183000" cy="189600"/>
            </a:xfrm>
            <a:prstGeom prst="ellipse">
              <a:avLst/>
            </a:prstGeom>
            <a:solidFill>
              <a:schemeClr val="lt1"/>
            </a:solidFill>
            <a:ln w="9525" cap="flat" cmpd="sng">
              <a:solidFill>
                <a:srgbClr val="00B050"/>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rgbClr val="00B050"/>
                </a:solidFill>
                <a:latin typeface="Calibri"/>
                <a:ea typeface="Calibri"/>
                <a:cs typeface="Calibri"/>
                <a:sym typeface="Calibri"/>
              </a:endParaRPr>
            </a:p>
          </p:txBody>
        </p:sp>
        <p:cxnSp>
          <p:nvCxnSpPr>
            <p:cNvPr id="11" name="Google Shape;68;p14">
              <a:extLst>
                <a:ext uri="{FF2B5EF4-FFF2-40B4-BE49-F238E27FC236}">
                  <a16:creationId xmlns:a16="http://schemas.microsoft.com/office/drawing/2014/main" id="{C869C93E-F88A-C52C-6D3D-39A8B97D35B2}"/>
                </a:ext>
              </a:extLst>
            </p:cNvPr>
            <p:cNvCxnSpPr/>
            <p:nvPr/>
          </p:nvCxnSpPr>
          <p:spPr>
            <a:xfrm>
              <a:off x="11606117" y="2208113"/>
              <a:ext cx="0" cy="466800"/>
            </a:xfrm>
            <a:prstGeom prst="straightConnector1">
              <a:avLst/>
            </a:prstGeom>
            <a:noFill/>
            <a:ln w="9525" cap="flat" cmpd="sng">
              <a:solidFill>
                <a:srgbClr val="00B050"/>
              </a:solidFill>
              <a:prstDash val="solid"/>
              <a:miter lim="800000"/>
              <a:headEnd type="none" w="sm" len="sm"/>
              <a:tailEnd type="none" w="sm" len="sm"/>
            </a:ln>
          </p:spPr>
        </p:cxnSp>
      </p:grpSp>
      <p:sp>
        <p:nvSpPr>
          <p:cNvPr id="12" name="Google Shape;69;p14">
            <a:extLst>
              <a:ext uri="{FF2B5EF4-FFF2-40B4-BE49-F238E27FC236}">
                <a16:creationId xmlns:a16="http://schemas.microsoft.com/office/drawing/2014/main" id="{A21FBC68-7041-2751-4C4C-915354E6D2B2}"/>
              </a:ext>
            </a:extLst>
          </p:cNvPr>
          <p:cNvSpPr txBox="1"/>
          <p:nvPr/>
        </p:nvSpPr>
        <p:spPr>
          <a:xfrm>
            <a:off x="940616" y="5525125"/>
            <a:ext cx="2631600" cy="276959"/>
          </a:xfrm>
          <a:prstGeom prst="rect">
            <a:avLst/>
          </a:prstGeom>
          <a:noFill/>
          <a:ln>
            <a:noFill/>
          </a:ln>
        </p:spPr>
        <p:txBody>
          <a:bodyPr spcFirstLastPara="1" wrap="square" lIns="91433" tIns="45700" rIns="91433" bIns="45700" anchor="t" anchorCtr="0">
            <a:spAutoFit/>
          </a:bodyPr>
          <a:lstStyle/>
          <a:p>
            <a:pPr algn="ctr">
              <a:buSzPts val="900"/>
            </a:pPr>
            <a:r>
              <a:rPr lang="en" sz="1200" i="1" dirty="0">
                <a:solidFill>
                  <a:schemeClr val="dk1"/>
                </a:solidFill>
                <a:latin typeface="Calibri"/>
                <a:ea typeface="Calibri"/>
                <a:cs typeface="Calibri"/>
                <a:sym typeface="Calibri"/>
              </a:rPr>
              <a:t>Q1 FY 2024 (October-December 2023)</a:t>
            </a:r>
            <a:endParaRPr sz="1467" dirty="0"/>
          </a:p>
        </p:txBody>
      </p:sp>
      <p:sp>
        <p:nvSpPr>
          <p:cNvPr id="13" name="Google Shape;70;p14">
            <a:extLst>
              <a:ext uri="{FF2B5EF4-FFF2-40B4-BE49-F238E27FC236}">
                <a16:creationId xmlns:a16="http://schemas.microsoft.com/office/drawing/2014/main" id="{6485B891-18BC-AF66-ECAD-D55B043789DC}"/>
              </a:ext>
            </a:extLst>
          </p:cNvPr>
          <p:cNvSpPr txBox="1"/>
          <p:nvPr/>
        </p:nvSpPr>
        <p:spPr>
          <a:xfrm>
            <a:off x="5015577" y="5525179"/>
            <a:ext cx="2420800" cy="276959"/>
          </a:xfrm>
          <a:prstGeom prst="rect">
            <a:avLst/>
          </a:prstGeom>
          <a:noFill/>
          <a:ln>
            <a:noFill/>
          </a:ln>
        </p:spPr>
        <p:txBody>
          <a:bodyPr spcFirstLastPara="1" wrap="square" lIns="91433" tIns="45700" rIns="91433" bIns="45700" anchor="t" anchorCtr="0">
            <a:spAutoFit/>
          </a:bodyPr>
          <a:lstStyle/>
          <a:p>
            <a:pPr algn="ctr">
              <a:buSzPts val="900"/>
            </a:pPr>
            <a:r>
              <a:rPr lang="en" sz="1200" i="1">
                <a:solidFill>
                  <a:schemeClr val="dk1"/>
                </a:solidFill>
                <a:latin typeface="Calibri"/>
                <a:ea typeface="Calibri"/>
                <a:cs typeface="Calibri"/>
                <a:sym typeface="Calibri"/>
              </a:rPr>
              <a:t>Q2, Q3 FY 2024 (January-June 2024)</a:t>
            </a:r>
            <a:endParaRPr sz="1467"/>
          </a:p>
        </p:txBody>
      </p:sp>
      <p:sp>
        <p:nvSpPr>
          <p:cNvPr id="14" name="Google Shape;71;p14">
            <a:extLst>
              <a:ext uri="{FF2B5EF4-FFF2-40B4-BE49-F238E27FC236}">
                <a16:creationId xmlns:a16="http://schemas.microsoft.com/office/drawing/2014/main" id="{74A72945-0C18-06BA-1096-1DCC964FAD1A}"/>
              </a:ext>
            </a:extLst>
          </p:cNvPr>
          <p:cNvSpPr txBox="1"/>
          <p:nvPr/>
        </p:nvSpPr>
        <p:spPr>
          <a:xfrm>
            <a:off x="8780644" y="5524347"/>
            <a:ext cx="2420800" cy="276959"/>
          </a:xfrm>
          <a:prstGeom prst="rect">
            <a:avLst/>
          </a:prstGeom>
          <a:noFill/>
          <a:ln>
            <a:noFill/>
          </a:ln>
        </p:spPr>
        <p:txBody>
          <a:bodyPr spcFirstLastPara="1" wrap="square" lIns="91433" tIns="45700" rIns="91433" bIns="45700" anchor="t" anchorCtr="0">
            <a:spAutoFit/>
          </a:bodyPr>
          <a:lstStyle/>
          <a:p>
            <a:pPr algn="ctr">
              <a:buSzPts val="900"/>
            </a:pPr>
            <a:r>
              <a:rPr lang="en" sz="1200" i="1">
                <a:solidFill>
                  <a:schemeClr val="dk1"/>
                </a:solidFill>
                <a:latin typeface="Calibri"/>
                <a:ea typeface="Calibri"/>
                <a:cs typeface="Calibri"/>
                <a:sym typeface="Calibri"/>
              </a:rPr>
              <a:t>Q4 FY 2024 (July-September 2024)</a:t>
            </a:r>
            <a:endParaRPr sz="1467"/>
          </a:p>
        </p:txBody>
      </p:sp>
      <p:sp>
        <p:nvSpPr>
          <p:cNvPr id="15" name="Google Shape;73;p14">
            <a:extLst>
              <a:ext uri="{FF2B5EF4-FFF2-40B4-BE49-F238E27FC236}">
                <a16:creationId xmlns:a16="http://schemas.microsoft.com/office/drawing/2014/main" id="{FEEB43C8-1D07-53CA-F752-F3D65F74383C}"/>
              </a:ext>
            </a:extLst>
          </p:cNvPr>
          <p:cNvSpPr txBox="1"/>
          <p:nvPr/>
        </p:nvSpPr>
        <p:spPr>
          <a:xfrm>
            <a:off x="1582817" y="1514034"/>
            <a:ext cx="1320400" cy="646290"/>
          </a:xfrm>
          <a:prstGeom prst="rect">
            <a:avLst/>
          </a:prstGeom>
          <a:noFill/>
          <a:ln>
            <a:noFill/>
          </a:ln>
        </p:spPr>
        <p:txBody>
          <a:bodyPr spcFirstLastPara="1" wrap="square" lIns="91433" tIns="45700" rIns="91433" bIns="45700" anchor="t" anchorCtr="0">
            <a:spAutoFit/>
          </a:bodyPr>
          <a:lstStyle/>
          <a:p>
            <a:pPr algn="ctr">
              <a:buSzPts val="900"/>
            </a:pPr>
            <a:r>
              <a:rPr lang="en" sz="1200" dirty="0">
                <a:ln>
                  <a:solidFill>
                    <a:srgbClr val="00B050"/>
                  </a:solidFill>
                </a:ln>
                <a:solidFill>
                  <a:schemeClr val="tx1"/>
                </a:solidFill>
                <a:latin typeface="Calibri"/>
                <a:ea typeface="Calibri"/>
                <a:cs typeface="Calibri"/>
                <a:sym typeface="Calibri"/>
              </a:rPr>
              <a:t>Targeted</a:t>
            </a:r>
            <a:br>
              <a:rPr lang="en" sz="1200" dirty="0">
                <a:ln>
                  <a:solidFill>
                    <a:srgbClr val="00B050"/>
                  </a:solidFill>
                </a:ln>
                <a:solidFill>
                  <a:schemeClr val="tx1"/>
                </a:solidFill>
                <a:latin typeface="Calibri"/>
                <a:ea typeface="Calibri"/>
                <a:cs typeface="Calibri"/>
                <a:sym typeface="Calibri"/>
              </a:rPr>
            </a:br>
            <a:r>
              <a:rPr lang="en" sz="1200" dirty="0">
                <a:ln>
                  <a:solidFill>
                    <a:srgbClr val="00B050"/>
                  </a:solidFill>
                </a:ln>
                <a:solidFill>
                  <a:schemeClr val="tx1"/>
                </a:solidFill>
                <a:latin typeface="Calibri"/>
                <a:ea typeface="Calibri"/>
                <a:cs typeface="Calibri"/>
                <a:sym typeface="Calibri"/>
              </a:rPr>
              <a:t>Stakeholder Forum, D.C.</a:t>
            </a:r>
            <a:endParaRPr sz="1200" dirty="0">
              <a:ln>
                <a:solidFill>
                  <a:srgbClr val="00B050"/>
                </a:solidFill>
              </a:ln>
              <a:solidFill>
                <a:schemeClr val="tx1"/>
              </a:solidFill>
              <a:latin typeface="Calibri"/>
              <a:ea typeface="Calibri"/>
              <a:cs typeface="Calibri"/>
              <a:sym typeface="Calibri"/>
            </a:endParaRPr>
          </a:p>
        </p:txBody>
      </p:sp>
      <p:sp>
        <p:nvSpPr>
          <p:cNvPr id="16" name="Google Shape;74;p14">
            <a:extLst>
              <a:ext uri="{FF2B5EF4-FFF2-40B4-BE49-F238E27FC236}">
                <a16:creationId xmlns:a16="http://schemas.microsoft.com/office/drawing/2014/main" id="{AE1F428C-3CCA-E3E5-34B0-A25F070188EF}"/>
              </a:ext>
            </a:extLst>
          </p:cNvPr>
          <p:cNvSpPr txBox="1"/>
          <p:nvPr/>
        </p:nvSpPr>
        <p:spPr>
          <a:xfrm>
            <a:off x="1992055" y="2920891"/>
            <a:ext cx="694400" cy="266636"/>
          </a:xfrm>
          <a:prstGeom prst="rect">
            <a:avLst/>
          </a:prstGeom>
          <a:solidFill>
            <a:schemeClr val="lt2"/>
          </a:solidFill>
          <a:ln>
            <a:solidFill>
              <a:srgbClr val="00B050"/>
            </a:solidFill>
          </a:ln>
        </p:spPr>
        <p:txBody>
          <a:bodyPr spcFirstLastPara="1" wrap="square" lIns="91433" tIns="45700" rIns="91433" bIns="45700" anchor="t" anchorCtr="0">
            <a:spAutoFit/>
          </a:bodyPr>
          <a:lstStyle/>
          <a:p>
            <a:pPr algn="ctr">
              <a:buSzPts val="900"/>
            </a:pPr>
            <a:r>
              <a:rPr lang="en" sz="1133" i="1" dirty="0">
                <a:ln>
                  <a:solidFill>
                    <a:srgbClr val="00B050"/>
                  </a:solidFill>
                </a:ln>
                <a:solidFill>
                  <a:srgbClr val="00B050"/>
                </a:solidFill>
                <a:latin typeface="Calibri"/>
                <a:ea typeface="Calibri"/>
                <a:cs typeface="Calibri"/>
                <a:sym typeface="Calibri"/>
              </a:rPr>
              <a:t>NOV. 28</a:t>
            </a:r>
            <a:endParaRPr sz="1133" i="1" dirty="0">
              <a:ln>
                <a:solidFill>
                  <a:srgbClr val="00B050"/>
                </a:solidFill>
              </a:ln>
              <a:solidFill>
                <a:srgbClr val="00B050"/>
              </a:solidFill>
            </a:endParaRPr>
          </a:p>
        </p:txBody>
      </p:sp>
      <p:grpSp>
        <p:nvGrpSpPr>
          <p:cNvPr id="17" name="Google Shape;75;p14">
            <a:extLst>
              <a:ext uri="{FF2B5EF4-FFF2-40B4-BE49-F238E27FC236}">
                <a16:creationId xmlns:a16="http://schemas.microsoft.com/office/drawing/2014/main" id="{67E89225-8082-4E67-F724-829A837E8C68}"/>
              </a:ext>
            </a:extLst>
          </p:cNvPr>
          <p:cNvGrpSpPr/>
          <p:nvPr/>
        </p:nvGrpSpPr>
        <p:grpSpPr>
          <a:xfrm>
            <a:off x="725119" y="2679257"/>
            <a:ext cx="183000" cy="648932"/>
            <a:chOff x="11519206" y="2701585"/>
            <a:chExt cx="183000" cy="648932"/>
          </a:xfrm>
        </p:grpSpPr>
        <p:sp>
          <p:nvSpPr>
            <p:cNvPr id="18" name="Google Shape;76;p14">
              <a:extLst>
                <a:ext uri="{FF2B5EF4-FFF2-40B4-BE49-F238E27FC236}">
                  <a16:creationId xmlns:a16="http://schemas.microsoft.com/office/drawing/2014/main" id="{CBB8658D-1EE8-BD0D-4A56-DB8824D0232D}"/>
                </a:ext>
              </a:extLst>
            </p:cNvPr>
            <p:cNvSpPr/>
            <p:nvPr/>
          </p:nvSpPr>
          <p:spPr>
            <a:xfrm>
              <a:off x="11519206" y="2701585"/>
              <a:ext cx="183000" cy="189600"/>
            </a:xfrm>
            <a:prstGeom prst="ellipse">
              <a:avLst/>
            </a:prstGeom>
            <a:solidFill>
              <a:srgbClr val="999999"/>
            </a:solidFill>
            <a:ln>
              <a:noFill/>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19" name="Google Shape;77;p14">
              <a:extLst>
                <a:ext uri="{FF2B5EF4-FFF2-40B4-BE49-F238E27FC236}">
                  <a16:creationId xmlns:a16="http://schemas.microsoft.com/office/drawing/2014/main" id="{1110A767-4326-9D60-75DA-B139FBCFE689}"/>
                </a:ext>
              </a:extLst>
            </p:cNvPr>
            <p:cNvCxnSpPr/>
            <p:nvPr/>
          </p:nvCxnSpPr>
          <p:spPr>
            <a:xfrm>
              <a:off x="11606117" y="2883717"/>
              <a:ext cx="0" cy="466800"/>
            </a:xfrm>
            <a:prstGeom prst="straightConnector1">
              <a:avLst/>
            </a:prstGeom>
            <a:noFill/>
            <a:ln w="9525" cap="flat" cmpd="sng">
              <a:solidFill>
                <a:srgbClr val="999999"/>
              </a:solidFill>
              <a:prstDash val="solid"/>
              <a:miter lim="800000"/>
              <a:headEnd type="none" w="sm" len="sm"/>
              <a:tailEnd type="none" w="sm" len="sm"/>
            </a:ln>
          </p:spPr>
        </p:cxnSp>
      </p:grpSp>
      <p:sp>
        <p:nvSpPr>
          <p:cNvPr id="20" name="Google Shape;78;p14">
            <a:extLst>
              <a:ext uri="{FF2B5EF4-FFF2-40B4-BE49-F238E27FC236}">
                <a16:creationId xmlns:a16="http://schemas.microsoft.com/office/drawing/2014/main" id="{BD0D354A-EF7D-40DB-8060-1AC5A9B75166}"/>
              </a:ext>
            </a:extLst>
          </p:cNvPr>
          <p:cNvSpPr txBox="1"/>
          <p:nvPr/>
        </p:nvSpPr>
        <p:spPr>
          <a:xfrm>
            <a:off x="1454333" y="2199800"/>
            <a:ext cx="568400" cy="440978"/>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OCT. 17-19</a:t>
            </a:r>
            <a:endParaRPr sz="1133" i="1">
              <a:solidFill>
                <a:schemeClr val="tx1"/>
              </a:solidFill>
            </a:endParaRPr>
          </a:p>
        </p:txBody>
      </p:sp>
      <p:sp>
        <p:nvSpPr>
          <p:cNvPr id="21" name="Google Shape;79;p14">
            <a:extLst>
              <a:ext uri="{FF2B5EF4-FFF2-40B4-BE49-F238E27FC236}">
                <a16:creationId xmlns:a16="http://schemas.microsoft.com/office/drawing/2014/main" id="{E6D519EF-8102-8F7B-7009-302F44504FEF}"/>
              </a:ext>
            </a:extLst>
          </p:cNvPr>
          <p:cNvSpPr txBox="1"/>
          <p:nvPr/>
        </p:nvSpPr>
        <p:spPr>
          <a:xfrm>
            <a:off x="4504616" y="2933167"/>
            <a:ext cx="651600" cy="440978"/>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JAN 28- FEB 1</a:t>
            </a:r>
            <a:endParaRPr sz="1133" i="1">
              <a:solidFill>
                <a:schemeClr val="tx1"/>
              </a:solidFill>
            </a:endParaRPr>
          </a:p>
        </p:txBody>
      </p:sp>
      <p:sp>
        <p:nvSpPr>
          <p:cNvPr id="22" name="Google Shape;80;p14">
            <a:extLst>
              <a:ext uri="{FF2B5EF4-FFF2-40B4-BE49-F238E27FC236}">
                <a16:creationId xmlns:a16="http://schemas.microsoft.com/office/drawing/2014/main" id="{7E791E0D-51BB-57E7-4494-FCDCAAD8A2AF}"/>
              </a:ext>
            </a:extLst>
          </p:cNvPr>
          <p:cNvSpPr txBox="1"/>
          <p:nvPr/>
        </p:nvSpPr>
        <p:spPr>
          <a:xfrm>
            <a:off x="4218988" y="1953624"/>
            <a:ext cx="1153200" cy="276959"/>
          </a:xfrm>
          <a:prstGeom prst="rect">
            <a:avLst/>
          </a:prstGeom>
          <a:noFill/>
          <a:ln>
            <a:noFill/>
          </a:ln>
        </p:spPr>
        <p:txBody>
          <a:bodyPr spcFirstLastPara="1" wrap="square" lIns="91433" tIns="45700" rIns="91433" bIns="45700" anchor="t" anchorCtr="0">
            <a:spAutoFit/>
          </a:bodyPr>
          <a:lstStyle/>
          <a:p>
            <a:pPr algn="ctr">
              <a:buSzPts val="900"/>
            </a:pPr>
            <a:r>
              <a:rPr lang="en" sz="1200">
                <a:solidFill>
                  <a:schemeClr val="tx1"/>
                </a:solidFill>
                <a:latin typeface="Calibri"/>
                <a:ea typeface="Calibri"/>
                <a:cs typeface="Calibri"/>
                <a:sym typeface="Calibri"/>
              </a:rPr>
              <a:t>AMS</a:t>
            </a:r>
            <a:endParaRPr sz="1467">
              <a:solidFill>
                <a:schemeClr val="tx1"/>
              </a:solidFill>
            </a:endParaRPr>
          </a:p>
        </p:txBody>
      </p:sp>
      <p:sp>
        <p:nvSpPr>
          <p:cNvPr id="23" name="Google Shape;81;p14">
            <a:extLst>
              <a:ext uri="{FF2B5EF4-FFF2-40B4-BE49-F238E27FC236}">
                <a16:creationId xmlns:a16="http://schemas.microsoft.com/office/drawing/2014/main" id="{0C3C8EB3-9A4D-9EAA-6FB6-84589799C6C1}"/>
              </a:ext>
            </a:extLst>
          </p:cNvPr>
          <p:cNvSpPr txBox="1"/>
          <p:nvPr/>
        </p:nvSpPr>
        <p:spPr>
          <a:xfrm>
            <a:off x="3534400" y="2902767"/>
            <a:ext cx="568400" cy="440978"/>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DEC.</a:t>
            </a:r>
            <a:endParaRPr sz="1133" i="1">
              <a:solidFill>
                <a:schemeClr val="tx1"/>
              </a:solidFill>
              <a:latin typeface="Calibri"/>
              <a:ea typeface="Calibri"/>
              <a:cs typeface="Calibri"/>
              <a:sym typeface="Calibri"/>
            </a:endParaRPr>
          </a:p>
          <a:p>
            <a:pPr algn="ctr">
              <a:buSzPts val="900"/>
            </a:pPr>
            <a:r>
              <a:rPr lang="en" sz="1133" i="1">
                <a:solidFill>
                  <a:schemeClr val="tx1"/>
                </a:solidFill>
                <a:latin typeface="Calibri"/>
                <a:ea typeface="Calibri"/>
                <a:cs typeface="Calibri"/>
                <a:sym typeface="Calibri"/>
              </a:rPr>
              <a:t>11-15</a:t>
            </a:r>
            <a:endParaRPr sz="1133" i="1">
              <a:solidFill>
                <a:schemeClr val="tx1"/>
              </a:solidFill>
            </a:endParaRPr>
          </a:p>
        </p:txBody>
      </p:sp>
      <p:sp>
        <p:nvSpPr>
          <p:cNvPr id="24" name="Google Shape;82;p14">
            <a:extLst>
              <a:ext uri="{FF2B5EF4-FFF2-40B4-BE49-F238E27FC236}">
                <a16:creationId xmlns:a16="http://schemas.microsoft.com/office/drawing/2014/main" id="{DFC179A1-C30A-FADF-F494-0F0BC1189E06}"/>
              </a:ext>
            </a:extLst>
          </p:cNvPr>
          <p:cNvSpPr txBox="1"/>
          <p:nvPr/>
        </p:nvSpPr>
        <p:spPr>
          <a:xfrm>
            <a:off x="3433620" y="1953620"/>
            <a:ext cx="694400" cy="276959"/>
          </a:xfrm>
          <a:prstGeom prst="rect">
            <a:avLst/>
          </a:prstGeom>
          <a:noFill/>
          <a:ln>
            <a:noFill/>
          </a:ln>
        </p:spPr>
        <p:txBody>
          <a:bodyPr spcFirstLastPara="1" wrap="square" lIns="91433" tIns="45700" rIns="91433" bIns="45700" anchor="t" anchorCtr="0">
            <a:spAutoFit/>
          </a:bodyPr>
          <a:lstStyle/>
          <a:p>
            <a:pPr algn="r">
              <a:buSzPts val="900"/>
            </a:pPr>
            <a:r>
              <a:rPr lang="en" sz="1200">
                <a:solidFill>
                  <a:schemeClr val="tx1"/>
                </a:solidFill>
                <a:latin typeface="Calibri"/>
                <a:ea typeface="Calibri"/>
                <a:cs typeface="Calibri"/>
                <a:sym typeface="Calibri"/>
              </a:rPr>
              <a:t>AGU</a:t>
            </a:r>
            <a:endParaRPr sz="1467">
              <a:solidFill>
                <a:schemeClr val="tx1"/>
              </a:solidFill>
            </a:endParaRPr>
          </a:p>
        </p:txBody>
      </p:sp>
      <p:grpSp>
        <p:nvGrpSpPr>
          <p:cNvPr id="25" name="Google Shape;83;p14">
            <a:extLst>
              <a:ext uri="{FF2B5EF4-FFF2-40B4-BE49-F238E27FC236}">
                <a16:creationId xmlns:a16="http://schemas.microsoft.com/office/drawing/2014/main" id="{2E5EC7B1-962F-70B6-2A6B-E4715B7769FD}"/>
              </a:ext>
            </a:extLst>
          </p:cNvPr>
          <p:cNvGrpSpPr/>
          <p:nvPr/>
        </p:nvGrpSpPr>
        <p:grpSpPr>
          <a:xfrm>
            <a:off x="3771256" y="2209741"/>
            <a:ext cx="183000" cy="650043"/>
            <a:chOff x="11519206" y="2241143"/>
            <a:chExt cx="183000" cy="650042"/>
          </a:xfrm>
        </p:grpSpPr>
        <p:sp>
          <p:nvSpPr>
            <p:cNvPr id="26" name="Google Shape;84;p14">
              <a:extLst>
                <a:ext uri="{FF2B5EF4-FFF2-40B4-BE49-F238E27FC236}">
                  <a16:creationId xmlns:a16="http://schemas.microsoft.com/office/drawing/2014/main" id="{4FD4ACC3-122C-BE87-A73D-DF5070127FAC}"/>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27" name="Google Shape;85;p14">
              <a:extLst>
                <a:ext uri="{FF2B5EF4-FFF2-40B4-BE49-F238E27FC236}">
                  <a16:creationId xmlns:a16="http://schemas.microsoft.com/office/drawing/2014/main" id="{918A522E-0ED1-7D59-F1FB-948B519E7C46}"/>
                </a:ext>
              </a:extLst>
            </p:cNvPr>
            <p:cNvCxnSpPr/>
            <p:nvPr/>
          </p:nvCxnSpPr>
          <p:spPr>
            <a:xfrm>
              <a:off x="11608517" y="2241143"/>
              <a:ext cx="0" cy="466800"/>
            </a:xfrm>
            <a:prstGeom prst="straightConnector1">
              <a:avLst/>
            </a:prstGeom>
            <a:noFill/>
            <a:ln w="9525" cap="flat" cmpd="sng">
              <a:solidFill>
                <a:srgbClr val="999999"/>
              </a:solidFill>
              <a:prstDash val="solid"/>
              <a:miter lim="800000"/>
              <a:headEnd type="none" w="sm" len="sm"/>
              <a:tailEnd type="none" w="sm" len="sm"/>
            </a:ln>
          </p:spPr>
        </p:cxnSp>
      </p:grpSp>
      <p:sp>
        <p:nvSpPr>
          <p:cNvPr id="28" name="Google Shape;86;p14">
            <a:extLst>
              <a:ext uri="{FF2B5EF4-FFF2-40B4-BE49-F238E27FC236}">
                <a16:creationId xmlns:a16="http://schemas.microsoft.com/office/drawing/2014/main" id="{E69D127C-422B-B1E6-DACE-AA4CF4F57DD9}"/>
              </a:ext>
            </a:extLst>
          </p:cNvPr>
          <p:cNvSpPr txBox="1"/>
          <p:nvPr/>
        </p:nvSpPr>
        <p:spPr>
          <a:xfrm>
            <a:off x="623548" y="1741599"/>
            <a:ext cx="1153200" cy="461624"/>
          </a:xfrm>
          <a:prstGeom prst="rect">
            <a:avLst/>
          </a:prstGeom>
          <a:noFill/>
          <a:ln>
            <a:noFill/>
          </a:ln>
        </p:spPr>
        <p:txBody>
          <a:bodyPr spcFirstLastPara="1" wrap="square" lIns="91433" tIns="45700" rIns="91433" bIns="45700" anchor="t" anchorCtr="0">
            <a:spAutoFit/>
          </a:bodyPr>
          <a:lstStyle/>
          <a:p>
            <a:pPr algn="ctr">
              <a:buSzPts val="900"/>
            </a:pPr>
            <a:r>
              <a:rPr lang="en" sz="1200" dirty="0">
                <a:ln>
                  <a:solidFill>
                    <a:srgbClr val="00B050"/>
                  </a:solidFill>
                </a:ln>
                <a:solidFill>
                  <a:srgbClr val="00B050"/>
                </a:solidFill>
                <a:latin typeface="Calibri"/>
                <a:ea typeface="Calibri"/>
                <a:cs typeface="Calibri"/>
                <a:sym typeface="Calibri"/>
              </a:rPr>
              <a:t>Beta Portal Release</a:t>
            </a:r>
            <a:endParaRPr sz="1467" dirty="0">
              <a:ln>
                <a:solidFill>
                  <a:srgbClr val="00B050"/>
                </a:solidFill>
              </a:ln>
              <a:solidFill>
                <a:srgbClr val="00B050"/>
              </a:solidFill>
            </a:endParaRPr>
          </a:p>
        </p:txBody>
      </p:sp>
      <p:sp>
        <p:nvSpPr>
          <p:cNvPr id="29" name="Google Shape;87;p14">
            <a:extLst>
              <a:ext uri="{FF2B5EF4-FFF2-40B4-BE49-F238E27FC236}">
                <a16:creationId xmlns:a16="http://schemas.microsoft.com/office/drawing/2014/main" id="{71620774-8049-E071-1983-7547D12AABF9}"/>
              </a:ext>
            </a:extLst>
          </p:cNvPr>
          <p:cNvSpPr txBox="1"/>
          <p:nvPr/>
        </p:nvSpPr>
        <p:spPr>
          <a:xfrm>
            <a:off x="1324629" y="3338575"/>
            <a:ext cx="749600" cy="461624"/>
          </a:xfrm>
          <a:prstGeom prst="rect">
            <a:avLst/>
          </a:prstGeom>
          <a:noFill/>
          <a:ln>
            <a:noFill/>
          </a:ln>
        </p:spPr>
        <p:txBody>
          <a:bodyPr spcFirstLastPara="1" wrap="square" lIns="91433" tIns="45700" rIns="91433" bIns="45700" anchor="t" anchorCtr="0">
            <a:spAutoFit/>
          </a:bodyPr>
          <a:lstStyle/>
          <a:p>
            <a:pPr algn="ctr">
              <a:buSzPts val="900"/>
            </a:pPr>
            <a:r>
              <a:rPr lang="en" sz="1200" dirty="0">
                <a:solidFill>
                  <a:schemeClr val="tx1"/>
                </a:solidFill>
                <a:latin typeface="Calibri"/>
                <a:ea typeface="Calibri"/>
                <a:cs typeface="Calibri"/>
                <a:sym typeface="Calibri"/>
              </a:rPr>
              <a:t>CEOS SIT</a:t>
            </a:r>
            <a:endParaRPr sz="1467" dirty="0">
              <a:solidFill>
                <a:schemeClr val="tx1"/>
              </a:solidFill>
            </a:endParaRPr>
          </a:p>
          <a:p>
            <a:pPr algn="ctr">
              <a:buSzPts val="900"/>
            </a:pPr>
            <a:r>
              <a:rPr lang="en" sz="1200" dirty="0">
                <a:solidFill>
                  <a:schemeClr val="tx1"/>
                </a:solidFill>
                <a:latin typeface="Calibri"/>
                <a:ea typeface="Calibri"/>
                <a:cs typeface="Calibri"/>
                <a:sym typeface="Calibri"/>
              </a:rPr>
              <a:t>TW </a:t>
            </a:r>
            <a:endParaRPr sz="1467" dirty="0">
              <a:solidFill>
                <a:schemeClr val="tx1"/>
              </a:solidFill>
            </a:endParaRPr>
          </a:p>
        </p:txBody>
      </p:sp>
      <p:sp>
        <p:nvSpPr>
          <p:cNvPr id="30" name="Google Shape;88;p14">
            <a:extLst>
              <a:ext uri="{FF2B5EF4-FFF2-40B4-BE49-F238E27FC236}">
                <a16:creationId xmlns:a16="http://schemas.microsoft.com/office/drawing/2014/main" id="{DC17A789-D473-B410-C47C-2073039FF020}"/>
              </a:ext>
            </a:extLst>
          </p:cNvPr>
          <p:cNvSpPr txBox="1"/>
          <p:nvPr/>
        </p:nvSpPr>
        <p:spPr>
          <a:xfrm>
            <a:off x="560000" y="2199800"/>
            <a:ext cx="492400" cy="440978"/>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OCT. 3-5</a:t>
            </a:r>
            <a:endParaRPr sz="1133" i="1">
              <a:solidFill>
                <a:schemeClr val="tx1"/>
              </a:solidFill>
            </a:endParaRPr>
          </a:p>
        </p:txBody>
      </p:sp>
      <p:grpSp>
        <p:nvGrpSpPr>
          <p:cNvPr id="31" name="Google Shape;89;p14">
            <a:extLst>
              <a:ext uri="{FF2B5EF4-FFF2-40B4-BE49-F238E27FC236}">
                <a16:creationId xmlns:a16="http://schemas.microsoft.com/office/drawing/2014/main" id="{D2746DE4-D8D4-9F5B-091B-140D2A5A8A9E}"/>
              </a:ext>
            </a:extLst>
          </p:cNvPr>
          <p:cNvGrpSpPr/>
          <p:nvPr/>
        </p:nvGrpSpPr>
        <p:grpSpPr>
          <a:xfrm>
            <a:off x="1607821" y="2686519"/>
            <a:ext cx="183000" cy="661288"/>
            <a:chOff x="11519206" y="2701585"/>
            <a:chExt cx="183000" cy="661288"/>
          </a:xfrm>
        </p:grpSpPr>
        <p:sp>
          <p:nvSpPr>
            <p:cNvPr id="32" name="Google Shape;90;p14">
              <a:extLst>
                <a:ext uri="{FF2B5EF4-FFF2-40B4-BE49-F238E27FC236}">
                  <a16:creationId xmlns:a16="http://schemas.microsoft.com/office/drawing/2014/main" id="{E9994D82-CD36-FDFE-4AE2-0D887BF21A43}"/>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33" name="Google Shape;91;p14">
              <a:extLst>
                <a:ext uri="{FF2B5EF4-FFF2-40B4-BE49-F238E27FC236}">
                  <a16:creationId xmlns:a16="http://schemas.microsoft.com/office/drawing/2014/main" id="{EE78906F-B942-4E84-107D-0E24993AFEF9}"/>
                </a:ext>
              </a:extLst>
            </p:cNvPr>
            <p:cNvCxnSpPr/>
            <p:nvPr/>
          </p:nvCxnSpPr>
          <p:spPr>
            <a:xfrm>
              <a:off x="11606117" y="2896073"/>
              <a:ext cx="0" cy="466800"/>
            </a:xfrm>
            <a:prstGeom prst="straightConnector1">
              <a:avLst/>
            </a:prstGeom>
            <a:noFill/>
            <a:ln w="9525" cap="flat" cmpd="sng">
              <a:solidFill>
                <a:srgbClr val="999999"/>
              </a:solidFill>
              <a:prstDash val="solid"/>
              <a:miter lim="800000"/>
              <a:headEnd type="none" w="sm" len="sm"/>
              <a:tailEnd type="none" w="sm" len="sm"/>
            </a:ln>
          </p:spPr>
        </p:cxnSp>
      </p:grpSp>
      <p:sp>
        <p:nvSpPr>
          <p:cNvPr id="34" name="Google Shape;92;p14">
            <a:extLst>
              <a:ext uri="{FF2B5EF4-FFF2-40B4-BE49-F238E27FC236}">
                <a16:creationId xmlns:a16="http://schemas.microsoft.com/office/drawing/2014/main" id="{7B14C6C4-A23B-A14B-8EC7-03948347DC32}"/>
              </a:ext>
            </a:extLst>
          </p:cNvPr>
          <p:cNvSpPr txBox="1"/>
          <p:nvPr/>
        </p:nvSpPr>
        <p:spPr>
          <a:xfrm>
            <a:off x="445099" y="3307929"/>
            <a:ext cx="1153200" cy="646290"/>
          </a:xfrm>
          <a:prstGeom prst="rect">
            <a:avLst/>
          </a:prstGeom>
          <a:noFill/>
          <a:ln>
            <a:noFill/>
          </a:ln>
        </p:spPr>
        <p:txBody>
          <a:bodyPr spcFirstLastPara="1" wrap="square" lIns="91433" tIns="45700" rIns="91433" bIns="45700" anchor="t" anchorCtr="0">
            <a:spAutoFit/>
          </a:bodyPr>
          <a:lstStyle/>
          <a:p>
            <a:pPr>
              <a:buSzPts val="900"/>
            </a:pPr>
            <a:r>
              <a:rPr lang="en" sz="1200">
                <a:solidFill>
                  <a:schemeClr val="tx1"/>
                </a:solidFill>
                <a:latin typeface="Calibri"/>
                <a:ea typeface="Calibri"/>
                <a:cs typeface="Calibri"/>
                <a:sym typeface="Calibri"/>
              </a:rPr>
              <a:t>WMO G3W Observations Mtg. </a:t>
            </a:r>
            <a:endParaRPr sz="1467">
              <a:solidFill>
                <a:schemeClr val="tx1"/>
              </a:solidFill>
            </a:endParaRPr>
          </a:p>
        </p:txBody>
      </p:sp>
      <p:sp>
        <p:nvSpPr>
          <p:cNvPr id="35" name="Google Shape;93;p14">
            <a:extLst>
              <a:ext uri="{FF2B5EF4-FFF2-40B4-BE49-F238E27FC236}">
                <a16:creationId xmlns:a16="http://schemas.microsoft.com/office/drawing/2014/main" id="{9096FFFF-5979-A45B-92A9-6E6275377FEE}"/>
              </a:ext>
            </a:extLst>
          </p:cNvPr>
          <p:cNvSpPr txBox="1"/>
          <p:nvPr/>
        </p:nvSpPr>
        <p:spPr>
          <a:xfrm>
            <a:off x="10230583" y="1750470"/>
            <a:ext cx="963200" cy="461624"/>
          </a:xfrm>
          <a:prstGeom prst="rect">
            <a:avLst/>
          </a:prstGeom>
          <a:noFill/>
          <a:ln>
            <a:noFill/>
          </a:ln>
        </p:spPr>
        <p:txBody>
          <a:bodyPr spcFirstLastPara="1" wrap="square" lIns="91433" tIns="45700" rIns="91433" bIns="45700" anchor="t" anchorCtr="0">
            <a:spAutoFit/>
          </a:bodyPr>
          <a:lstStyle/>
          <a:p>
            <a:pPr>
              <a:buSzPts val="900"/>
            </a:pPr>
            <a:r>
              <a:rPr lang="en" sz="1200" dirty="0">
                <a:ln>
                  <a:solidFill>
                    <a:srgbClr val="00B050"/>
                  </a:solidFill>
                </a:ln>
                <a:solidFill>
                  <a:schemeClr val="tx1"/>
                </a:solidFill>
                <a:latin typeface="Calibri"/>
                <a:ea typeface="Calibri"/>
                <a:cs typeface="Calibri"/>
                <a:sym typeface="Calibri"/>
              </a:rPr>
              <a:t>Full Portal Release </a:t>
            </a:r>
            <a:endParaRPr sz="1467" dirty="0">
              <a:ln>
                <a:solidFill>
                  <a:srgbClr val="00B050"/>
                </a:solidFill>
              </a:ln>
              <a:solidFill>
                <a:schemeClr val="tx1"/>
              </a:solidFill>
            </a:endParaRPr>
          </a:p>
        </p:txBody>
      </p:sp>
      <p:sp>
        <p:nvSpPr>
          <p:cNvPr id="36" name="Google Shape;94;p14">
            <a:extLst>
              <a:ext uri="{FF2B5EF4-FFF2-40B4-BE49-F238E27FC236}">
                <a16:creationId xmlns:a16="http://schemas.microsoft.com/office/drawing/2014/main" id="{60C11066-A0B1-1953-630C-637799E1029E}"/>
              </a:ext>
            </a:extLst>
          </p:cNvPr>
          <p:cNvSpPr txBox="1"/>
          <p:nvPr/>
        </p:nvSpPr>
        <p:spPr>
          <a:xfrm>
            <a:off x="10317675" y="3457443"/>
            <a:ext cx="1508800" cy="830956"/>
          </a:xfrm>
          <a:prstGeom prst="rect">
            <a:avLst/>
          </a:prstGeom>
          <a:noFill/>
          <a:ln>
            <a:noFill/>
          </a:ln>
        </p:spPr>
        <p:txBody>
          <a:bodyPr spcFirstLastPara="1" wrap="square" lIns="91433" tIns="45700" rIns="91433" bIns="45700" anchor="t" anchorCtr="0">
            <a:spAutoFit/>
          </a:bodyPr>
          <a:lstStyle/>
          <a:p>
            <a:pPr algn="r">
              <a:buSzPts val="900"/>
            </a:pPr>
            <a:r>
              <a:rPr lang="en" sz="1200" dirty="0">
                <a:ln>
                  <a:solidFill>
                    <a:srgbClr val="00B050"/>
                  </a:solidFill>
                </a:ln>
                <a:solidFill>
                  <a:schemeClr val="tx1"/>
                </a:solidFill>
                <a:latin typeface="Calibri"/>
                <a:ea typeface="Calibri"/>
                <a:cs typeface="Calibri"/>
                <a:sym typeface="Calibri"/>
              </a:rPr>
              <a:t>Full Demonstration Capability Stakeholder Workshop</a:t>
            </a:r>
            <a:endParaRPr sz="1467" dirty="0">
              <a:ln>
                <a:solidFill>
                  <a:srgbClr val="00B050"/>
                </a:solidFill>
              </a:ln>
              <a:solidFill>
                <a:schemeClr val="tx1"/>
              </a:solidFill>
            </a:endParaRPr>
          </a:p>
        </p:txBody>
      </p:sp>
      <p:sp>
        <p:nvSpPr>
          <p:cNvPr id="37" name="Google Shape;95;p14">
            <a:extLst>
              <a:ext uri="{FF2B5EF4-FFF2-40B4-BE49-F238E27FC236}">
                <a16:creationId xmlns:a16="http://schemas.microsoft.com/office/drawing/2014/main" id="{E638ED0C-3CD3-A293-65A2-ABF46D13DA69}"/>
              </a:ext>
            </a:extLst>
          </p:cNvPr>
          <p:cNvSpPr txBox="1"/>
          <p:nvPr/>
        </p:nvSpPr>
        <p:spPr>
          <a:xfrm>
            <a:off x="10345725" y="2963067"/>
            <a:ext cx="492400" cy="266636"/>
          </a:xfrm>
          <a:prstGeom prst="rect">
            <a:avLst/>
          </a:prstGeom>
          <a:solidFill>
            <a:schemeClr val="lt2"/>
          </a:solidFill>
          <a:ln>
            <a:solidFill>
              <a:srgbClr val="00B050"/>
            </a:solidFill>
          </a:ln>
        </p:spPr>
        <p:txBody>
          <a:bodyPr spcFirstLastPara="1" wrap="square" lIns="91433" tIns="45700" rIns="91433" bIns="45700" anchor="t" anchorCtr="0">
            <a:spAutoFit/>
          </a:bodyPr>
          <a:lstStyle/>
          <a:p>
            <a:pPr algn="ctr">
              <a:buSzPts val="900"/>
            </a:pPr>
            <a:r>
              <a:rPr lang="en" sz="1133" i="1" dirty="0">
                <a:ln>
                  <a:solidFill>
                    <a:srgbClr val="00B050"/>
                  </a:solidFill>
                </a:ln>
                <a:solidFill>
                  <a:schemeClr val="tx1"/>
                </a:solidFill>
                <a:latin typeface="Calibri"/>
                <a:ea typeface="Calibri"/>
                <a:cs typeface="Calibri"/>
                <a:sym typeface="Calibri"/>
              </a:rPr>
              <a:t>TBD</a:t>
            </a:r>
            <a:endParaRPr sz="1133" i="1" dirty="0">
              <a:ln>
                <a:solidFill>
                  <a:srgbClr val="00B050"/>
                </a:solidFill>
              </a:ln>
              <a:solidFill>
                <a:schemeClr val="tx1"/>
              </a:solidFill>
            </a:endParaRPr>
          </a:p>
        </p:txBody>
      </p:sp>
      <p:sp>
        <p:nvSpPr>
          <p:cNvPr id="38" name="Google Shape;96;p14">
            <a:extLst>
              <a:ext uri="{FF2B5EF4-FFF2-40B4-BE49-F238E27FC236}">
                <a16:creationId xmlns:a16="http://schemas.microsoft.com/office/drawing/2014/main" id="{E5AAF0A4-D544-63F3-FCE2-F3586B6EC0E5}"/>
              </a:ext>
            </a:extLst>
          </p:cNvPr>
          <p:cNvSpPr txBox="1"/>
          <p:nvPr/>
        </p:nvSpPr>
        <p:spPr>
          <a:xfrm>
            <a:off x="10992167" y="2424001"/>
            <a:ext cx="492400" cy="266636"/>
          </a:xfrm>
          <a:prstGeom prst="rect">
            <a:avLst/>
          </a:prstGeom>
          <a:solidFill>
            <a:schemeClr val="lt2"/>
          </a:solidFill>
          <a:ln>
            <a:solidFill>
              <a:srgbClr val="00B050"/>
            </a:solidFill>
          </a:ln>
        </p:spPr>
        <p:txBody>
          <a:bodyPr spcFirstLastPara="1" wrap="square" lIns="91433" tIns="45700" rIns="91433" bIns="45700" anchor="t" anchorCtr="0">
            <a:spAutoFit/>
          </a:bodyPr>
          <a:lstStyle/>
          <a:p>
            <a:pPr algn="ctr">
              <a:buSzPts val="900"/>
            </a:pPr>
            <a:r>
              <a:rPr lang="en" sz="1133" i="1" dirty="0">
                <a:ln>
                  <a:solidFill>
                    <a:srgbClr val="00B050"/>
                  </a:solidFill>
                </a:ln>
                <a:solidFill>
                  <a:schemeClr val="tx1"/>
                </a:solidFill>
                <a:latin typeface="Calibri"/>
                <a:ea typeface="Calibri"/>
                <a:cs typeface="Calibri"/>
                <a:sym typeface="Calibri"/>
              </a:rPr>
              <a:t>TBD</a:t>
            </a:r>
            <a:endParaRPr sz="1133" i="1" dirty="0">
              <a:ln>
                <a:solidFill>
                  <a:srgbClr val="00B050"/>
                </a:solidFill>
              </a:ln>
              <a:solidFill>
                <a:schemeClr val="tx1"/>
              </a:solidFill>
            </a:endParaRPr>
          </a:p>
        </p:txBody>
      </p:sp>
      <p:sp>
        <p:nvSpPr>
          <p:cNvPr id="39" name="Google Shape;97;p14">
            <a:extLst>
              <a:ext uri="{FF2B5EF4-FFF2-40B4-BE49-F238E27FC236}">
                <a16:creationId xmlns:a16="http://schemas.microsoft.com/office/drawing/2014/main" id="{243210F3-1386-619A-EC1D-1CDE9388A161}"/>
              </a:ext>
            </a:extLst>
          </p:cNvPr>
          <p:cNvSpPr txBox="1"/>
          <p:nvPr/>
        </p:nvSpPr>
        <p:spPr>
          <a:xfrm>
            <a:off x="6488559" y="1950034"/>
            <a:ext cx="1153200" cy="276959"/>
          </a:xfrm>
          <a:prstGeom prst="rect">
            <a:avLst/>
          </a:prstGeom>
          <a:noFill/>
          <a:ln>
            <a:noFill/>
          </a:ln>
        </p:spPr>
        <p:txBody>
          <a:bodyPr spcFirstLastPara="1" wrap="square" lIns="91433" tIns="45700" rIns="91433" bIns="45700" anchor="t" anchorCtr="0">
            <a:spAutoFit/>
          </a:bodyPr>
          <a:lstStyle/>
          <a:p>
            <a:pPr algn="ctr">
              <a:buSzPts val="900"/>
            </a:pPr>
            <a:r>
              <a:rPr lang="en" sz="1200">
                <a:solidFill>
                  <a:schemeClr val="tx1"/>
                </a:solidFill>
                <a:latin typeface="Calibri"/>
                <a:ea typeface="Calibri"/>
                <a:cs typeface="Calibri"/>
                <a:sym typeface="Calibri"/>
              </a:rPr>
              <a:t>EGU</a:t>
            </a:r>
            <a:endParaRPr sz="1467">
              <a:solidFill>
                <a:schemeClr val="tx1"/>
              </a:solidFill>
            </a:endParaRPr>
          </a:p>
        </p:txBody>
      </p:sp>
      <p:sp>
        <p:nvSpPr>
          <p:cNvPr id="40" name="Google Shape;98;p14">
            <a:extLst>
              <a:ext uri="{FF2B5EF4-FFF2-40B4-BE49-F238E27FC236}">
                <a16:creationId xmlns:a16="http://schemas.microsoft.com/office/drawing/2014/main" id="{DE23EDE6-6B96-898A-53D9-0463ACCA044B}"/>
              </a:ext>
            </a:extLst>
          </p:cNvPr>
          <p:cNvSpPr txBox="1"/>
          <p:nvPr/>
        </p:nvSpPr>
        <p:spPr>
          <a:xfrm>
            <a:off x="6746867" y="2979333"/>
            <a:ext cx="568400" cy="440978"/>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APR 14-19</a:t>
            </a:r>
            <a:endParaRPr sz="1133" i="1">
              <a:solidFill>
                <a:schemeClr val="tx1"/>
              </a:solidFill>
            </a:endParaRPr>
          </a:p>
        </p:txBody>
      </p:sp>
      <p:sp>
        <p:nvSpPr>
          <p:cNvPr id="41" name="Google Shape;99;p14">
            <a:extLst>
              <a:ext uri="{FF2B5EF4-FFF2-40B4-BE49-F238E27FC236}">
                <a16:creationId xmlns:a16="http://schemas.microsoft.com/office/drawing/2014/main" id="{13B2B127-D902-2F0F-820E-CF72C03F235D}"/>
              </a:ext>
            </a:extLst>
          </p:cNvPr>
          <p:cNvSpPr txBox="1"/>
          <p:nvPr/>
        </p:nvSpPr>
        <p:spPr>
          <a:xfrm>
            <a:off x="5474328" y="1668858"/>
            <a:ext cx="1153200" cy="461624"/>
          </a:xfrm>
          <a:prstGeom prst="rect">
            <a:avLst/>
          </a:prstGeom>
          <a:noFill/>
          <a:ln>
            <a:noFill/>
          </a:ln>
        </p:spPr>
        <p:txBody>
          <a:bodyPr spcFirstLastPara="1" wrap="square" lIns="91433" tIns="45700" rIns="91433" bIns="45700" anchor="t" anchorCtr="0">
            <a:spAutoFit/>
          </a:bodyPr>
          <a:lstStyle/>
          <a:p>
            <a:pPr algn="ctr">
              <a:buSzPts val="900"/>
            </a:pPr>
            <a:r>
              <a:rPr lang="en" sz="1200" dirty="0">
                <a:ln>
                  <a:solidFill>
                    <a:srgbClr val="00B050"/>
                  </a:solidFill>
                </a:ln>
                <a:solidFill>
                  <a:schemeClr val="tx1"/>
                </a:solidFill>
                <a:latin typeface="Calibri"/>
                <a:ea typeface="Calibri"/>
                <a:cs typeface="Calibri"/>
                <a:sym typeface="Calibri"/>
              </a:rPr>
              <a:t>2</a:t>
            </a:r>
            <a:r>
              <a:rPr lang="en" sz="1200" baseline="30000" dirty="0">
                <a:ln>
                  <a:solidFill>
                    <a:srgbClr val="00B050"/>
                  </a:solidFill>
                </a:ln>
                <a:solidFill>
                  <a:schemeClr val="tx1"/>
                </a:solidFill>
                <a:latin typeface="Calibri"/>
                <a:ea typeface="Calibri"/>
                <a:cs typeface="Calibri"/>
                <a:sym typeface="Calibri"/>
              </a:rPr>
              <a:t>nd</a:t>
            </a:r>
            <a:r>
              <a:rPr lang="en" sz="1200" dirty="0">
                <a:ln>
                  <a:solidFill>
                    <a:srgbClr val="00B050"/>
                  </a:solidFill>
                </a:ln>
                <a:solidFill>
                  <a:schemeClr val="tx1"/>
                </a:solidFill>
                <a:latin typeface="Calibri"/>
                <a:ea typeface="Calibri"/>
                <a:cs typeface="Calibri"/>
                <a:sym typeface="Calibri"/>
              </a:rPr>
              <a:t> Beta Portal Release</a:t>
            </a:r>
            <a:endParaRPr sz="1467" dirty="0">
              <a:ln>
                <a:solidFill>
                  <a:srgbClr val="00B050"/>
                </a:solidFill>
              </a:ln>
              <a:solidFill>
                <a:schemeClr val="tx1"/>
              </a:solidFill>
            </a:endParaRPr>
          </a:p>
        </p:txBody>
      </p:sp>
      <p:sp>
        <p:nvSpPr>
          <p:cNvPr id="42" name="Google Shape;100;p14">
            <a:extLst>
              <a:ext uri="{FF2B5EF4-FFF2-40B4-BE49-F238E27FC236}">
                <a16:creationId xmlns:a16="http://schemas.microsoft.com/office/drawing/2014/main" id="{EEA7E6BF-2346-D049-ECE2-3E67E14235F4}"/>
              </a:ext>
            </a:extLst>
          </p:cNvPr>
          <p:cNvSpPr txBox="1"/>
          <p:nvPr/>
        </p:nvSpPr>
        <p:spPr>
          <a:xfrm>
            <a:off x="8330448" y="1595958"/>
            <a:ext cx="1153200" cy="646290"/>
          </a:xfrm>
          <a:prstGeom prst="rect">
            <a:avLst/>
          </a:prstGeom>
          <a:noFill/>
          <a:ln>
            <a:noFill/>
          </a:ln>
        </p:spPr>
        <p:txBody>
          <a:bodyPr spcFirstLastPara="1" wrap="square" lIns="91433" tIns="45700" rIns="91433" bIns="45700" anchor="t" anchorCtr="0">
            <a:spAutoFit/>
          </a:bodyPr>
          <a:lstStyle/>
          <a:p>
            <a:pPr>
              <a:buSzPts val="900"/>
            </a:pPr>
            <a:r>
              <a:rPr lang="en" sz="1200">
                <a:solidFill>
                  <a:schemeClr val="tx1"/>
                </a:solidFill>
                <a:latin typeface="Calibri"/>
                <a:ea typeface="Calibri"/>
                <a:cs typeface="Calibri"/>
                <a:sym typeface="Calibri"/>
              </a:rPr>
              <a:t>Signing of formal agreements </a:t>
            </a:r>
            <a:endParaRPr sz="1467">
              <a:solidFill>
                <a:schemeClr val="tx1"/>
              </a:solidFill>
            </a:endParaRPr>
          </a:p>
        </p:txBody>
      </p:sp>
      <p:sp>
        <p:nvSpPr>
          <p:cNvPr id="43" name="Google Shape;101;p14">
            <a:extLst>
              <a:ext uri="{FF2B5EF4-FFF2-40B4-BE49-F238E27FC236}">
                <a16:creationId xmlns:a16="http://schemas.microsoft.com/office/drawing/2014/main" id="{EFBCDEFC-B85F-B9D1-1064-168DF812F62C}"/>
              </a:ext>
            </a:extLst>
          </p:cNvPr>
          <p:cNvSpPr txBox="1"/>
          <p:nvPr/>
        </p:nvSpPr>
        <p:spPr>
          <a:xfrm>
            <a:off x="8420533" y="2941034"/>
            <a:ext cx="492400" cy="266636"/>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TBD</a:t>
            </a:r>
            <a:endParaRPr sz="1133" i="1">
              <a:solidFill>
                <a:schemeClr val="tx1"/>
              </a:solidFill>
            </a:endParaRPr>
          </a:p>
        </p:txBody>
      </p:sp>
      <p:sp>
        <p:nvSpPr>
          <p:cNvPr id="44" name="Google Shape;102;p14">
            <a:extLst>
              <a:ext uri="{FF2B5EF4-FFF2-40B4-BE49-F238E27FC236}">
                <a16:creationId xmlns:a16="http://schemas.microsoft.com/office/drawing/2014/main" id="{3E07AC9D-1676-2CDE-1774-8CC92F05BA22}"/>
              </a:ext>
            </a:extLst>
          </p:cNvPr>
          <p:cNvSpPr txBox="1"/>
          <p:nvPr/>
        </p:nvSpPr>
        <p:spPr>
          <a:xfrm>
            <a:off x="9198627" y="1547684"/>
            <a:ext cx="1153200" cy="646290"/>
          </a:xfrm>
          <a:prstGeom prst="rect">
            <a:avLst/>
          </a:prstGeom>
          <a:noFill/>
          <a:ln>
            <a:noFill/>
          </a:ln>
        </p:spPr>
        <p:txBody>
          <a:bodyPr spcFirstLastPara="1" wrap="square" lIns="91433" tIns="45700" rIns="91433" bIns="45700" anchor="t" anchorCtr="0">
            <a:spAutoFit/>
          </a:bodyPr>
          <a:lstStyle/>
          <a:p>
            <a:pPr algn="ctr">
              <a:buSzPts val="900"/>
            </a:pPr>
            <a:r>
              <a:rPr lang="en" sz="1200">
                <a:solidFill>
                  <a:schemeClr val="tx1"/>
                </a:solidFill>
                <a:latin typeface="Calibri"/>
                <a:ea typeface="Calibri"/>
                <a:cs typeface="Calibri"/>
                <a:sym typeface="Calibri"/>
              </a:rPr>
              <a:t>NASA CMS Science Team Meeting </a:t>
            </a:r>
            <a:endParaRPr sz="1467">
              <a:solidFill>
                <a:schemeClr val="tx1"/>
              </a:solidFill>
            </a:endParaRPr>
          </a:p>
        </p:txBody>
      </p:sp>
      <p:sp>
        <p:nvSpPr>
          <p:cNvPr id="45" name="Google Shape;103;p14">
            <a:extLst>
              <a:ext uri="{FF2B5EF4-FFF2-40B4-BE49-F238E27FC236}">
                <a16:creationId xmlns:a16="http://schemas.microsoft.com/office/drawing/2014/main" id="{D66C113C-48EB-5BBD-DE81-B13A98E68565}"/>
              </a:ext>
            </a:extLst>
          </p:cNvPr>
          <p:cNvSpPr txBox="1"/>
          <p:nvPr/>
        </p:nvSpPr>
        <p:spPr>
          <a:xfrm>
            <a:off x="9632233" y="2963051"/>
            <a:ext cx="492400" cy="266636"/>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TBD</a:t>
            </a:r>
            <a:endParaRPr sz="1133" i="1">
              <a:solidFill>
                <a:schemeClr val="tx1"/>
              </a:solidFill>
            </a:endParaRPr>
          </a:p>
        </p:txBody>
      </p:sp>
      <p:grpSp>
        <p:nvGrpSpPr>
          <p:cNvPr id="46" name="Google Shape;104;p14">
            <a:extLst>
              <a:ext uri="{FF2B5EF4-FFF2-40B4-BE49-F238E27FC236}">
                <a16:creationId xmlns:a16="http://schemas.microsoft.com/office/drawing/2014/main" id="{341246E7-BF43-2893-5D27-7692156C1B27}"/>
              </a:ext>
            </a:extLst>
          </p:cNvPr>
          <p:cNvGrpSpPr/>
          <p:nvPr/>
        </p:nvGrpSpPr>
        <p:grpSpPr>
          <a:xfrm>
            <a:off x="2771873" y="2713152"/>
            <a:ext cx="183000" cy="666081"/>
            <a:chOff x="11519206" y="2701585"/>
            <a:chExt cx="183000" cy="666081"/>
          </a:xfrm>
        </p:grpSpPr>
        <p:sp>
          <p:nvSpPr>
            <p:cNvPr id="47" name="Google Shape;105;p14">
              <a:extLst>
                <a:ext uri="{FF2B5EF4-FFF2-40B4-BE49-F238E27FC236}">
                  <a16:creationId xmlns:a16="http://schemas.microsoft.com/office/drawing/2014/main" id="{39F54022-AB0A-AE6B-BD6A-FD30064699FD}"/>
                </a:ext>
              </a:extLst>
            </p:cNvPr>
            <p:cNvSpPr/>
            <p:nvPr/>
          </p:nvSpPr>
          <p:spPr>
            <a:xfrm>
              <a:off x="11519206" y="2701585"/>
              <a:ext cx="183000" cy="189600"/>
            </a:xfrm>
            <a:prstGeom prst="ellipse">
              <a:avLst/>
            </a:prstGeom>
            <a:solidFill>
              <a:schemeClr val="lt1"/>
            </a:solidFill>
            <a:ln w="9525" cap="flat" cmpd="sng">
              <a:solidFill>
                <a:schemeClr val="tx1"/>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48" name="Google Shape;106;p14">
              <a:extLst>
                <a:ext uri="{FF2B5EF4-FFF2-40B4-BE49-F238E27FC236}">
                  <a16:creationId xmlns:a16="http://schemas.microsoft.com/office/drawing/2014/main" id="{C0328C3D-816E-8ACC-115E-D8FE9D57E793}"/>
                </a:ext>
              </a:extLst>
            </p:cNvPr>
            <p:cNvCxnSpPr/>
            <p:nvPr/>
          </p:nvCxnSpPr>
          <p:spPr>
            <a:xfrm>
              <a:off x="11610717" y="2900866"/>
              <a:ext cx="0" cy="466800"/>
            </a:xfrm>
            <a:prstGeom prst="straightConnector1">
              <a:avLst/>
            </a:prstGeom>
            <a:noFill/>
            <a:ln w="9525" cap="flat" cmpd="sng">
              <a:solidFill>
                <a:schemeClr val="tx1"/>
              </a:solidFill>
              <a:prstDash val="solid"/>
              <a:miter lim="800000"/>
              <a:headEnd type="none" w="sm" len="sm"/>
              <a:tailEnd type="none" w="sm" len="sm"/>
            </a:ln>
          </p:spPr>
        </p:cxnSp>
      </p:grpSp>
      <p:sp>
        <p:nvSpPr>
          <p:cNvPr id="49" name="Google Shape;107;p14">
            <a:extLst>
              <a:ext uri="{FF2B5EF4-FFF2-40B4-BE49-F238E27FC236}">
                <a16:creationId xmlns:a16="http://schemas.microsoft.com/office/drawing/2014/main" id="{ECF27B3A-7325-0650-425E-3BAD4F49A23E}"/>
              </a:ext>
            </a:extLst>
          </p:cNvPr>
          <p:cNvSpPr txBox="1"/>
          <p:nvPr/>
        </p:nvSpPr>
        <p:spPr>
          <a:xfrm>
            <a:off x="2505417" y="3345391"/>
            <a:ext cx="694400" cy="276959"/>
          </a:xfrm>
          <a:prstGeom prst="rect">
            <a:avLst/>
          </a:prstGeom>
          <a:noFill/>
          <a:ln>
            <a:noFill/>
          </a:ln>
        </p:spPr>
        <p:txBody>
          <a:bodyPr spcFirstLastPara="1" wrap="square" lIns="91433" tIns="45700" rIns="91433" bIns="45700" anchor="t" anchorCtr="0">
            <a:spAutoFit/>
          </a:bodyPr>
          <a:lstStyle/>
          <a:p>
            <a:pPr algn="ctr">
              <a:buSzPts val="900"/>
            </a:pPr>
            <a:r>
              <a:rPr lang="en" sz="1200" dirty="0">
                <a:ln>
                  <a:solidFill>
                    <a:srgbClr val="00B050"/>
                  </a:solidFill>
                </a:ln>
                <a:solidFill>
                  <a:schemeClr val="tx1"/>
                </a:solidFill>
                <a:latin typeface="Calibri"/>
                <a:ea typeface="Calibri"/>
                <a:cs typeface="Calibri"/>
                <a:sym typeface="Calibri"/>
              </a:rPr>
              <a:t>COP 28</a:t>
            </a:r>
            <a:endParaRPr sz="1467" dirty="0">
              <a:ln>
                <a:solidFill>
                  <a:srgbClr val="00B050"/>
                </a:solidFill>
              </a:ln>
              <a:solidFill>
                <a:schemeClr val="tx1"/>
              </a:solidFill>
            </a:endParaRPr>
          </a:p>
        </p:txBody>
      </p:sp>
      <p:sp>
        <p:nvSpPr>
          <p:cNvPr id="50" name="Google Shape;108;p14">
            <a:extLst>
              <a:ext uri="{FF2B5EF4-FFF2-40B4-BE49-F238E27FC236}">
                <a16:creationId xmlns:a16="http://schemas.microsoft.com/office/drawing/2014/main" id="{52BCB8C2-DFD1-81C5-A0BA-579B1A51F98B}"/>
              </a:ext>
            </a:extLst>
          </p:cNvPr>
          <p:cNvSpPr txBox="1"/>
          <p:nvPr/>
        </p:nvSpPr>
        <p:spPr>
          <a:xfrm>
            <a:off x="2355433" y="2210067"/>
            <a:ext cx="694400" cy="440978"/>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dirty="0">
                <a:ln>
                  <a:solidFill>
                    <a:srgbClr val="00B050"/>
                  </a:solidFill>
                </a:ln>
                <a:solidFill>
                  <a:schemeClr val="tx1"/>
                </a:solidFill>
                <a:latin typeface="Calibri"/>
                <a:ea typeface="Calibri"/>
                <a:cs typeface="Calibri"/>
                <a:sym typeface="Calibri"/>
              </a:rPr>
              <a:t>NOV 30- DEC 12</a:t>
            </a:r>
            <a:endParaRPr sz="1133" i="1" dirty="0">
              <a:ln>
                <a:solidFill>
                  <a:srgbClr val="00B050"/>
                </a:solidFill>
              </a:ln>
              <a:solidFill>
                <a:schemeClr val="tx1"/>
              </a:solidFill>
            </a:endParaRPr>
          </a:p>
        </p:txBody>
      </p:sp>
      <p:sp>
        <p:nvSpPr>
          <p:cNvPr id="51" name="Google Shape;109;p14">
            <a:extLst>
              <a:ext uri="{FF2B5EF4-FFF2-40B4-BE49-F238E27FC236}">
                <a16:creationId xmlns:a16="http://schemas.microsoft.com/office/drawing/2014/main" id="{D3503090-BB0A-A545-CEB5-5158529DB3B2}"/>
              </a:ext>
            </a:extLst>
          </p:cNvPr>
          <p:cNvSpPr txBox="1"/>
          <p:nvPr/>
        </p:nvSpPr>
        <p:spPr>
          <a:xfrm>
            <a:off x="5861403" y="2922559"/>
            <a:ext cx="492400" cy="440978"/>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ln>
                  <a:solidFill>
                    <a:srgbClr val="00B050"/>
                  </a:solidFill>
                </a:ln>
                <a:solidFill>
                  <a:schemeClr val="tx1"/>
                </a:solidFill>
                <a:latin typeface="Calibri"/>
                <a:ea typeface="Calibri"/>
                <a:cs typeface="Calibri"/>
                <a:sym typeface="Calibri"/>
              </a:rPr>
              <a:t>Early April</a:t>
            </a:r>
            <a:endParaRPr sz="1133" i="1">
              <a:ln>
                <a:solidFill>
                  <a:srgbClr val="00B050"/>
                </a:solidFill>
              </a:ln>
              <a:solidFill>
                <a:schemeClr val="tx1"/>
              </a:solidFill>
            </a:endParaRPr>
          </a:p>
        </p:txBody>
      </p:sp>
      <p:sp>
        <p:nvSpPr>
          <p:cNvPr id="52" name="Google Shape;111;p14">
            <a:extLst>
              <a:ext uri="{FF2B5EF4-FFF2-40B4-BE49-F238E27FC236}">
                <a16:creationId xmlns:a16="http://schemas.microsoft.com/office/drawing/2014/main" id="{0BA6E907-76D3-161E-4A2C-2B37A2073805}"/>
              </a:ext>
            </a:extLst>
          </p:cNvPr>
          <p:cNvSpPr txBox="1"/>
          <p:nvPr/>
        </p:nvSpPr>
        <p:spPr>
          <a:xfrm>
            <a:off x="5352528" y="2365967"/>
            <a:ext cx="492400" cy="266636"/>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TBD</a:t>
            </a:r>
            <a:endParaRPr sz="1133" i="1">
              <a:solidFill>
                <a:schemeClr val="tx1"/>
              </a:solidFill>
            </a:endParaRPr>
          </a:p>
        </p:txBody>
      </p:sp>
      <p:sp>
        <p:nvSpPr>
          <p:cNvPr id="53" name="Google Shape;112;p14">
            <a:extLst>
              <a:ext uri="{FF2B5EF4-FFF2-40B4-BE49-F238E27FC236}">
                <a16:creationId xmlns:a16="http://schemas.microsoft.com/office/drawing/2014/main" id="{B0BE4624-FC06-905B-188C-2B2645D8E7F6}"/>
              </a:ext>
            </a:extLst>
          </p:cNvPr>
          <p:cNvSpPr txBox="1"/>
          <p:nvPr/>
        </p:nvSpPr>
        <p:spPr>
          <a:xfrm>
            <a:off x="4677532" y="3369461"/>
            <a:ext cx="1320400" cy="646290"/>
          </a:xfrm>
          <a:prstGeom prst="rect">
            <a:avLst/>
          </a:prstGeom>
          <a:noFill/>
          <a:ln>
            <a:noFill/>
          </a:ln>
        </p:spPr>
        <p:txBody>
          <a:bodyPr spcFirstLastPara="1" wrap="square" lIns="91433" tIns="45700" rIns="91433" bIns="45700" anchor="t" anchorCtr="0">
            <a:spAutoFit/>
          </a:bodyPr>
          <a:lstStyle/>
          <a:p>
            <a:pPr>
              <a:buSzPts val="900"/>
            </a:pPr>
            <a:r>
              <a:rPr lang="en" sz="1200" dirty="0">
                <a:solidFill>
                  <a:schemeClr val="tx1"/>
                </a:solidFill>
                <a:latin typeface="Calibri"/>
                <a:ea typeface="Calibri"/>
                <a:cs typeface="Calibri"/>
                <a:sym typeface="Calibri"/>
              </a:rPr>
              <a:t>States meeting, convened by US Climate Alliance</a:t>
            </a:r>
            <a:endParaRPr sz="1467" dirty="0">
              <a:solidFill>
                <a:schemeClr val="tx1"/>
              </a:solidFill>
            </a:endParaRPr>
          </a:p>
        </p:txBody>
      </p:sp>
      <p:sp>
        <p:nvSpPr>
          <p:cNvPr id="54" name="Google Shape;113;p14">
            <a:extLst>
              <a:ext uri="{FF2B5EF4-FFF2-40B4-BE49-F238E27FC236}">
                <a16:creationId xmlns:a16="http://schemas.microsoft.com/office/drawing/2014/main" id="{3CBD5613-AF7E-1A8B-1015-E632AD66B8B4}"/>
              </a:ext>
            </a:extLst>
          </p:cNvPr>
          <p:cNvSpPr txBox="1"/>
          <p:nvPr/>
        </p:nvSpPr>
        <p:spPr>
          <a:xfrm>
            <a:off x="6392833" y="2365234"/>
            <a:ext cx="492400" cy="266636"/>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TBD</a:t>
            </a:r>
            <a:endParaRPr sz="1133" i="1">
              <a:solidFill>
                <a:schemeClr val="tx1"/>
              </a:solidFill>
            </a:endParaRPr>
          </a:p>
        </p:txBody>
      </p:sp>
      <p:sp>
        <p:nvSpPr>
          <p:cNvPr id="55" name="Google Shape;114;p14">
            <a:extLst>
              <a:ext uri="{FF2B5EF4-FFF2-40B4-BE49-F238E27FC236}">
                <a16:creationId xmlns:a16="http://schemas.microsoft.com/office/drawing/2014/main" id="{3C6589DC-B6B7-4CA9-4822-CFB3D50872D7}"/>
              </a:ext>
            </a:extLst>
          </p:cNvPr>
          <p:cNvSpPr txBox="1"/>
          <p:nvPr/>
        </p:nvSpPr>
        <p:spPr>
          <a:xfrm>
            <a:off x="6038933" y="3270918"/>
            <a:ext cx="963200" cy="461624"/>
          </a:xfrm>
          <a:prstGeom prst="rect">
            <a:avLst/>
          </a:prstGeom>
          <a:noFill/>
          <a:ln>
            <a:noFill/>
          </a:ln>
        </p:spPr>
        <p:txBody>
          <a:bodyPr spcFirstLastPara="1" wrap="square" lIns="91433" tIns="45700" rIns="91433" bIns="45700" anchor="t" anchorCtr="0">
            <a:spAutoFit/>
          </a:bodyPr>
          <a:lstStyle/>
          <a:p>
            <a:pPr algn="ctr">
              <a:buSzPts val="900"/>
            </a:pPr>
            <a:r>
              <a:rPr lang="en" sz="1200">
                <a:solidFill>
                  <a:schemeClr val="tx1"/>
                </a:solidFill>
                <a:latin typeface="Calibri"/>
                <a:ea typeface="Calibri"/>
                <a:cs typeface="Calibri"/>
                <a:sym typeface="Calibri"/>
              </a:rPr>
              <a:t>NGO meeting</a:t>
            </a:r>
            <a:endParaRPr sz="1467">
              <a:solidFill>
                <a:schemeClr val="tx1"/>
              </a:solidFill>
            </a:endParaRPr>
          </a:p>
        </p:txBody>
      </p:sp>
      <p:sp>
        <p:nvSpPr>
          <p:cNvPr id="56" name="Google Shape;115;p14">
            <a:extLst>
              <a:ext uri="{FF2B5EF4-FFF2-40B4-BE49-F238E27FC236}">
                <a16:creationId xmlns:a16="http://schemas.microsoft.com/office/drawing/2014/main" id="{91695691-F489-3D83-4C35-36A4CD8F21A1}"/>
              </a:ext>
            </a:extLst>
          </p:cNvPr>
          <p:cNvSpPr txBox="1"/>
          <p:nvPr/>
        </p:nvSpPr>
        <p:spPr>
          <a:xfrm>
            <a:off x="2732767" y="3252513"/>
            <a:ext cx="1355600" cy="984845"/>
          </a:xfrm>
          <a:prstGeom prst="rect">
            <a:avLst/>
          </a:prstGeom>
          <a:noFill/>
          <a:ln>
            <a:noFill/>
          </a:ln>
        </p:spPr>
        <p:txBody>
          <a:bodyPr spcFirstLastPara="1" wrap="square" lIns="121900" tIns="121900" rIns="121900" bIns="121900" anchor="t" anchorCtr="0">
            <a:spAutoFit/>
          </a:bodyPr>
          <a:lstStyle/>
          <a:p>
            <a:pPr algn="ctr"/>
            <a:r>
              <a:rPr lang="en" sz="1200" dirty="0">
                <a:solidFill>
                  <a:schemeClr val="tx1"/>
                </a:solidFill>
                <a:latin typeface="Calibri"/>
                <a:ea typeface="Calibri"/>
                <a:cs typeface="Calibri"/>
                <a:sym typeface="Calibri"/>
              </a:rPr>
              <a:t>Drafting </a:t>
            </a:r>
            <a:endParaRPr sz="1200" dirty="0">
              <a:solidFill>
                <a:schemeClr val="tx1"/>
              </a:solidFill>
              <a:latin typeface="Calibri"/>
              <a:ea typeface="Calibri"/>
              <a:cs typeface="Calibri"/>
              <a:sym typeface="Calibri"/>
            </a:endParaRPr>
          </a:p>
          <a:p>
            <a:pPr algn="ctr"/>
            <a:r>
              <a:rPr lang="en" sz="1200" dirty="0">
                <a:solidFill>
                  <a:schemeClr val="tx1"/>
                </a:solidFill>
                <a:latin typeface="Calibri"/>
                <a:ea typeface="Calibri"/>
                <a:cs typeface="Calibri"/>
                <a:sym typeface="Calibri"/>
              </a:rPr>
              <a:t>WMO G3W Implementation Plan</a:t>
            </a:r>
            <a:endParaRPr sz="1200" dirty="0">
              <a:solidFill>
                <a:schemeClr val="tx1"/>
              </a:solidFill>
            </a:endParaRPr>
          </a:p>
        </p:txBody>
      </p:sp>
      <p:sp>
        <p:nvSpPr>
          <p:cNvPr id="57" name="Google Shape;116;p14">
            <a:extLst>
              <a:ext uri="{FF2B5EF4-FFF2-40B4-BE49-F238E27FC236}">
                <a16:creationId xmlns:a16="http://schemas.microsoft.com/office/drawing/2014/main" id="{A0B335A8-B2E4-4EBF-B6A2-0BF15CD026BE}"/>
              </a:ext>
            </a:extLst>
          </p:cNvPr>
          <p:cNvSpPr txBox="1"/>
          <p:nvPr/>
        </p:nvSpPr>
        <p:spPr>
          <a:xfrm>
            <a:off x="3164367" y="2199800"/>
            <a:ext cx="492400" cy="266636"/>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dirty="0">
                <a:solidFill>
                  <a:schemeClr val="tx1"/>
                </a:solidFill>
                <a:latin typeface="Calibri"/>
                <a:ea typeface="Calibri"/>
                <a:cs typeface="Calibri"/>
                <a:sym typeface="Calibri"/>
              </a:rPr>
              <a:t>TBD</a:t>
            </a:r>
            <a:endParaRPr sz="1133" i="1" dirty="0">
              <a:solidFill>
                <a:schemeClr val="tx1"/>
              </a:solidFill>
            </a:endParaRPr>
          </a:p>
        </p:txBody>
      </p:sp>
      <p:sp>
        <p:nvSpPr>
          <p:cNvPr id="58" name="Google Shape;117;p14">
            <a:extLst>
              <a:ext uri="{FF2B5EF4-FFF2-40B4-BE49-F238E27FC236}">
                <a16:creationId xmlns:a16="http://schemas.microsoft.com/office/drawing/2014/main" id="{80D8BBDA-5AA8-CFDA-4127-7EAA7FA7498E}"/>
              </a:ext>
            </a:extLst>
          </p:cNvPr>
          <p:cNvSpPr txBox="1"/>
          <p:nvPr/>
        </p:nvSpPr>
        <p:spPr>
          <a:xfrm>
            <a:off x="6871567" y="3302201"/>
            <a:ext cx="1246400" cy="800179"/>
          </a:xfrm>
          <a:prstGeom prst="rect">
            <a:avLst/>
          </a:prstGeom>
          <a:noFill/>
          <a:ln>
            <a:noFill/>
          </a:ln>
        </p:spPr>
        <p:txBody>
          <a:bodyPr spcFirstLastPara="1" wrap="square" lIns="121900" tIns="121900" rIns="121900" bIns="121900" anchor="t" anchorCtr="0">
            <a:spAutoFit/>
          </a:bodyPr>
          <a:lstStyle/>
          <a:p>
            <a:pPr algn="r"/>
            <a:r>
              <a:rPr lang="en" sz="1200">
                <a:solidFill>
                  <a:schemeClr val="tx1"/>
                </a:solidFill>
                <a:latin typeface="Calibri"/>
                <a:ea typeface="Calibri"/>
                <a:cs typeface="Calibri"/>
                <a:sym typeface="Calibri"/>
              </a:rPr>
              <a:t>Input into US position at WMO EC</a:t>
            </a:r>
            <a:endParaRPr sz="1200">
              <a:solidFill>
                <a:schemeClr val="tx1"/>
              </a:solidFill>
            </a:endParaRPr>
          </a:p>
        </p:txBody>
      </p:sp>
      <p:sp>
        <p:nvSpPr>
          <p:cNvPr id="59" name="Google Shape;118;p14">
            <a:extLst>
              <a:ext uri="{FF2B5EF4-FFF2-40B4-BE49-F238E27FC236}">
                <a16:creationId xmlns:a16="http://schemas.microsoft.com/office/drawing/2014/main" id="{86DB44D8-9E8C-A52E-6972-46DDC119C44A}"/>
              </a:ext>
            </a:extLst>
          </p:cNvPr>
          <p:cNvSpPr txBox="1"/>
          <p:nvPr/>
        </p:nvSpPr>
        <p:spPr>
          <a:xfrm>
            <a:off x="7465823" y="2378401"/>
            <a:ext cx="492400" cy="266636"/>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MAY</a:t>
            </a:r>
            <a:endParaRPr sz="1133" i="1">
              <a:solidFill>
                <a:schemeClr val="tx1"/>
              </a:solidFill>
            </a:endParaRPr>
          </a:p>
        </p:txBody>
      </p:sp>
      <p:grpSp>
        <p:nvGrpSpPr>
          <p:cNvPr id="60" name="Google Shape;119;p14">
            <a:extLst>
              <a:ext uri="{FF2B5EF4-FFF2-40B4-BE49-F238E27FC236}">
                <a16:creationId xmlns:a16="http://schemas.microsoft.com/office/drawing/2014/main" id="{1A67E16A-A92C-7A38-8D5F-10FC03122694}"/>
              </a:ext>
            </a:extLst>
          </p:cNvPr>
          <p:cNvGrpSpPr/>
          <p:nvPr/>
        </p:nvGrpSpPr>
        <p:grpSpPr>
          <a:xfrm>
            <a:off x="2215160" y="2224177"/>
            <a:ext cx="183000" cy="662052"/>
            <a:chOff x="11519206" y="2208113"/>
            <a:chExt cx="183000" cy="662052"/>
          </a:xfrm>
        </p:grpSpPr>
        <p:sp>
          <p:nvSpPr>
            <p:cNvPr id="61" name="Google Shape;120;p14">
              <a:extLst>
                <a:ext uri="{FF2B5EF4-FFF2-40B4-BE49-F238E27FC236}">
                  <a16:creationId xmlns:a16="http://schemas.microsoft.com/office/drawing/2014/main" id="{F2E68969-419A-8A4A-CAB1-1C315D733BCB}"/>
                </a:ext>
              </a:extLst>
            </p:cNvPr>
            <p:cNvSpPr/>
            <p:nvPr/>
          </p:nvSpPr>
          <p:spPr>
            <a:xfrm>
              <a:off x="11519206" y="2680565"/>
              <a:ext cx="183000" cy="189600"/>
            </a:xfrm>
            <a:prstGeom prst="ellipse">
              <a:avLst/>
            </a:prstGeom>
            <a:solidFill>
              <a:schemeClr val="lt1"/>
            </a:solidFill>
            <a:ln w="9525" cap="flat" cmpd="sng">
              <a:solidFill>
                <a:schemeClr val="tx1"/>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62" name="Google Shape;121;p14">
              <a:extLst>
                <a:ext uri="{FF2B5EF4-FFF2-40B4-BE49-F238E27FC236}">
                  <a16:creationId xmlns:a16="http://schemas.microsoft.com/office/drawing/2014/main" id="{78B6AABD-635B-300F-A4AC-F24D9E85D645}"/>
                </a:ext>
              </a:extLst>
            </p:cNvPr>
            <p:cNvCxnSpPr/>
            <p:nvPr/>
          </p:nvCxnSpPr>
          <p:spPr>
            <a:xfrm>
              <a:off x="11606117" y="2208113"/>
              <a:ext cx="0" cy="466800"/>
            </a:xfrm>
            <a:prstGeom prst="straightConnector1">
              <a:avLst/>
            </a:prstGeom>
            <a:noFill/>
            <a:ln w="9525" cap="flat" cmpd="sng">
              <a:solidFill>
                <a:schemeClr val="tx1"/>
              </a:solidFill>
              <a:prstDash val="solid"/>
              <a:miter lim="800000"/>
              <a:headEnd type="none" w="sm" len="sm"/>
              <a:tailEnd type="none" w="sm" len="sm"/>
            </a:ln>
          </p:spPr>
        </p:cxnSp>
      </p:grpSp>
      <p:grpSp>
        <p:nvGrpSpPr>
          <p:cNvPr id="63" name="Google Shape;122;p14">
            <a:extLst>
              <a:ext uri="{FF2B5EF4-FFF2-40B4-BE49-F238E27FC236}">
                <a16:creationId xmlns:a16="http://schemas.microsoft.com/office/drawing/2014/main" id="{88C90238-190A-BC86-992F-FB6DB705F263}"/>
              </a:ext>
            </a:extLst>
          </p:cNvPr>
          <p:cNvGrpSpPr/>
          <p:nvPr/>
        </p:nvGrpSpPr>
        <p:grpSpPr>
          <a:xfrm>
            <a:off x="6027375" y="2201594"/>
            <a:ext cx="183000" cy="662052"/>
            <a:chOff x="11519206" y="2208113"/>
            <a:chExt cx="183000" cy="662052"/>
          </a:xfrm>
        </p:grpSpPr>
        <p:sp>
          <p:nvSpPr>
            <p:cNvPr id="64" name="Google Shape;123;p14">
              <a:extLst>
                <a:ext uri="{FF2B5EF4-FFF2-40B4-BE49-F238E27FC236}">
                  <a16:creationId xmlns:a16="http://schemas.microsoft.com/office/drawing/2014/main" id="{0FC07107-49F9-9097-6FAA-94ABBCCFD193}"/>
                </a:ext>
              </a:extLst>
            </p:cNvPr>
            <p:cNvSpPr/>
            <p:nvPr/>
          </p:nvSpPr>
          <p:spPr>
            <a:xfrm>
              <a:off x="11519206" y="2680565"/>
              <a:ext cx="183000" cy="189600"/>
            </a:xfrm>
            <a:prstGeom prst="ellipse">
              <a:avLst/>
            </a:prstGeom>
            <a:solidFill>
              <a:schemeClr val="lt1"/>
            </a:solidFill>
            <a:ln w="9525" cap="flat" cmpd="sng">
              <a:solidFill>
                <a:schemeClr val="tx1"/>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65" name="Google Shape;124;p14">
              <a:extLst>
                <a:ext uri="{FF2B5EF4-FFF2-40B4-BE49-F238E27FC236}">
                  <a16:creationId xmlns:a16="http://schemas.microsoft.com/office/drawing/2014/main" id="{8A3BE7AF-832D-B909-F04F-9ED885C0805B}"/>
                </a:ext>
              </a:extLst>
            </p:cNvPr>
            <p:cNvCxnSpPr/>
            <p:nvPr/>
          </p:nvCxnSpPr>
          <p:spPr>
            <a:xfrm>
              <a:off x="11606117" y="2208113"/>
              <a:ext cx="0" cy="466800"/>
            </a:xfrm>
            <a:prstGeom prst="straightConnector1">
              <a:avLst/>
            </a:prstGeom>
            <a:noFill/>
            <a:ln w="9525" cap="flat" cmpd="sng">
              <a:solidFill>
                <a:schemeClr val="tx1"/>
              </a:solidFill>
              <a:prstDash val="solid"/>
              <a:miter lim="800000"/>
              <a:headEnd type="none" w="sm" len="sm"/>
              <a:tailEnd type="none" w="sm" len="sm"/>
            </a:ln>
          </p:spPr>
        </p:cxnSp>
      </p:grpSp>
      <p:grpSp>
        <p:nvGrpSpPr>
          <p:cNvPr id="66" name="Google Shape;125;p14">
            <a:extLst>
              <a:ext uri="{FF2B5EF4-FFF2-40B4-BE49-F238E27FC236}">
                <a16:creationId xmlns:a16="http://schemas.microsoft.com/office/drawing/2014/main" id="{B8F3C05A-140C-7CCC-B503-432B304EF7C7}"/>
              </a:ext>
            </a:extLst>
          </p:cNvPr>
          <p:cNvGrpSpPr/>
          <p:nvPr/>
        </p:nvGrpSpPr>
        <p:grpSpPr>
          <a:xfrm>
            <a:off x="8581692" y="2225561"/>
            <a:ext cx="183000" cy="662052"/>
            <a:chOff x="11519206" y="2208113"/>
            <a:chExt cx="183000" cy="662052"/>
          </a:xfrm>
        </p:grpSpPr>
        <p:sp>
          <p:nvSpPr>
            <p:cNvPr id="67" name="Google Shape;126;p14">
              <a:extLst>
                <a:ext uri="{FF2B5EF4-FFF2-40B4-BE49-F238E27FC236}">
                  <a16:creationId xmlns:a16="http://schemas.microsoft.com/office/drawing/2014/main" id="{76246795-6401-3CB0-7D51-CCF958946F64}"/>
                </a:ext>
              </a:extLst>
            </p:cNvPr>
            <p:cNvSpPr/>
            <p:nvPr/>
          </p:nvSpPr>
          <p:spPr>
            <a:xfrm>
              <a:off x="11519206" y="2680565"/>
              <a:ext cx="183000" cy="189600"/>
            </a:xfrm>
            <a:prstGeom prst="ellipse">
              <a:avLst/>
            </a:prstGeom>
            <a:solidFill>
              <a:schemeClr val="lt1"/>
            </a:solidFill>
            <a:ln w="9525" cap="flat" cmpd="sng">
              <a:solidFill>
                <a:schemeClr val="tx1"/>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68" name="Google Shape;127;p14">
              <a:extLst>
                <a:ext uri="{FF2B5EF4-FFF2-40B4-BE49-F238E27FC236}">
                  <a16:creationId xmlns:a16="http://schemas.microsoft.com/office/drawing/2014/main" id="{341687EC-56F1-2C78-5150-287C6205B12A}"/>
                </a:ext>
              </a:extLst>
            </p:cNvPr>
            <p:cNvCxnSpPr/>
            <p:nvPr/>
          </p:nvCxnSpPr>
          <p:spPr>
            <a:xfrm>
              <a:off x="11606117" y="2208113"/>
              <a:ext cx="0" cy="466800"/>
            </a:xfrm>
            <a:prstGeom prst="straightConnector1">
              <a:avLst/>
            </a:prstGeom>
            <a:noFill/>
            <a:ln w="9525" cap="flat" cmpd="sng">
              <a:solidFill>
                <a:schemeClr val="tx1"/>
              </a:solidFill>
              <a:prstDash val="solid"/>
              <a:miter lim="800000"/>
              <a:headEnd type="none" w="sm" len="sm"/>
              <a:tailEnd type="none" w="sm" len="sm"/>
            </a:ln>
          </p:spPr>
        </p:cxnSp>
      </p:grpSp>
      <p:grpSp>
        <p:nvGrpSpPr>
          <p:cNvPr id="69" name="Google Shape;128;p14">
            <a:extLst>
              <a:ext uri="{FF2B5EF4-FFF2-40B4-BE49-F238E27FC236}">
                <a16:creationId xmlns:a16="http://schemas.microsoft.com/office/drawing/2014/main" id="{D806537C-42C2-CCEA-F9A8-EA7C9F276A85}"/>
              </a:ext>
            </a:extLst>
          </p:cNvPr>
          <p:cNvGrpSpPr/>
          <p:nvPr/>
        </p:nvGrpSpPr>
        <p:grpSpPr>
          <a:xfrm>
            <a:off x="10526808" y="2201810"/>
            <a:ext cx="183000" cy="662052"/>
            <a:chOff x="11519206" y="2208113"/>
            <a:chExt cx="183000" cy="662052"/>
          </a:xfrm>
        </p:grpSpPr>
        <p:sp>
          <p:nvSpPr>
            <p:cNvPr id="70" name="Google Shape;129;p14">
              <a:extLst>
                <a:ext uri="{FF2B5EF4-FFF2-40B4-BE49-F238E27FC236}">
                  <a16:creationId xmlns:a16="http://schemas.microsoft.com/office/drawing/2014/main" id="{F7DA4B87-33DE-AE81-5F8C-F31845C8086D}"/>
                </a:ext>
              </a:extLst>
            </p:cNvPr>
            <p:cNvSpPr/>
            <p:nvPr/>
          </p:nvSpPr>
          <p:spPr>
            <a:xfrm>
              <a:off x="11519206" y="2680565"/>
              <a:ext cx="183000" cy="189600"/>
            </a:xfrm>
            <a:prstGeom prst="ellipse">
              <a:avLst/>
            </a:prstGeom>
            <a:solidFill>
              <a:schemeClr val="lt1"/>
            </a:solidFill>
            <a:ln w="9525" cap="flat" cmpd="sng">
              <a:solidFill>
                <a:schemeClr val="tx1"/>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71" name="Google Shape;130;p14">
              <a:extLst>
                <a:ext uri="{FF2B5EF4-FFF2-40B4-BE49-F238E27FC236}">
                  <a16:creationId xmlns:a16="http://schemas.microsoft.com/office/drawing/2014/main" id="{F320AD6C-9FCB-8FE0-510C-F23762D30F24}"/>
                </a:ext>
              </a:extLst>
            </p:cNvPr>
            <p:cNvCxnSpPr/>
            <p:nvPr/>
          </p:nvCxnSpPr>
          <p:spPr>
            <a:xfrm>
              <a:off x="11606117" y="2208113"/>
              <a:ext cx="0" cy="466800"/>
            </a:xfrm>
            <a:prstGeom prst="straightConnector1">
              <a:avLst/>
            </a:prstGeom>
            <a:noFill/>
            <a:ln w="9525" cap="flat" cmpd="sng">
              <a:solidFill>
                <a:schemeClr val="tx1"/>
              </a:solidFill>
              <a:prstDash val="solid"/>
              <a:miter lim="800000"/>
              <a:headEnd type="none" w="sm" len="sm"/>
              <a:tailEnd type="none" w="sm" len="sm"/>
            </a:ln>
          </p:spPr>
        </p:cxnSp>
      </p:grpSp>
      <p:grpSp>
        <p:nvGrpSpPr>
          <p:cNvPr id="72" name="Google Shape;131;p14">
            <a:extLst>
              <a:ext uri="{FF2B5EF4-FFF2-40B4-BE49-F238E27FC236}">
                <a16:creationId xmlns:a16="http://schemas.microsoft.com/office/drawing/2014/main" id="{FD1721C6-E992-33AF-4165-4EAF4F6C1BB0}"/>
              </a:ext>
            </a:extLst>
          </p:cNvPr>
          <p:cNvGrpSpPr/>
          <p:nvPr/>
        </p:nvGrpSpPr>
        <p:grpSpPr>
          <a:xfrm>
            <a:off x="11176769" y="2741069"/>
            <a:ext cx="183000" cy="666081"/>
            <a:chOff x="11519206" y="2701585"/>
            <a:chExt cx="183000" cy="666081"/>
          </a:xfrm>
        </p:grpSpPr>
        <p:sp>
          <p:nvSpPr>
            <p:cNvPr id="73" name="Google Shape;132;p14">
              <a:extLst>
                <a:ext uri="{FF2B5EF4-FFF2-40B4-BE49-F238E27FC236}">
                  <a16:creationId xmlns:a16="http://schemas.microsoft.com/office/drawing/2014/main" id="{7E9EFF97-6DD7-7084-9A24-73B26DED83DE}"/>
                </a:ext>
              </a:extLst>
            </p:cNvPr>
            <p:cNvSpPr/>
            <p:nvPr/>
          </p:nvSpPr>
          <p:spPr>
            <a:xfrm>
              <a:off x="11519206" y="2701585"/>
              <a:ext cx="183000" cy="189600"/>
            </a:xfrm>
            <a:prstGeom prst="ellipse">
              <a:avLst/>
            </a:prstGeom>
            <a:solidFill>
              <a:schemeClr val="lt1"/>
            </a:solidFill>
            <a:ln w="9525" cap="flat" cmpd="sng">
              <a:solidFill>
                <a:schemeClr val="tx1"/>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74" name="Google Shape;133;p14">
              <a:extLst>
                <a:ext uri="{FF2B5EF4-FFF2-40B4-BE49-F238E27FC236}">
                  <a16:creationId xmlns:a16="http://schemas.microsoft.com/office/drawing/2014/main" id="{4C227457-799F-0A7E-99BA-920B8FA654FF}"/>
                </a:ext>
              </a:extLst>
            </p:cNvPr>
            <p:cNvCxnSpPr/>
            <p:nvPr/>
          </p:nvCxnSpPr>
          <p:spPr>
            <a:xfrm>
              <a:off x="11610717" y="2900866"/>
              <a:ext cx="0" cy="466800"/>
            </a:xfrm>
            <a:prstGeom prst="straightConnector1">
              <a:avLst/>
            </a:prstGeom>
            <a:noFill/>
            <a:ln w="9525" cap="flat" cmpd="sng">
              <a:solidFill>
                <a:schemeClr val="tx1"/>
              </a:solidFill>
              <a:prstDash val="solid"/>
              <a:miter lim="800000"/>
              <a:headEnd type="none" w="sm" len="sm"/>
              <a:tailEnd type="none" w="sm" len="sm"/>
            </a:ln>
          </p:spPr>
        </p:cxnSp>
      </p:grpSp>
      <p:grpSp>
        <p:nvGrpSpPr>
          <p:cNvPr id="75" name="Google Shape;134;p14">
            <a:extLst>
              <a:ext uri="{FF2B5EF4-FFF2-40B4-BE49-F238E27FC236}">
                <a16:creationId xmlns:a16="http://schemas.microsoft.com/office/drawing/2014/main" id="{11E5DFF1-6F95-0C14-654D-425CC3F0A8A7}"/>
              </a:ext>
            </a:extLst>
          </p:cNvPr>
          <p:cNvGrpSpPr/>
          <p:nvPr/>
        </p:nvGrpSpPr>
        <p:grpSpPr>
          <a:xfrm>
            <a:off x="3253888" y="2703285"/>
            <a:ext cx="183000" cy="661288"/>
            <a:chOff x="11519206" y="2701585"/>
            <a:chExt cx="183000" cy="661288"/>
          </a:xfrm>
        </p:grpSpPr>
        <p:sp>
          <p:nvSpPr>
            <p:cNvPr id="76" name="Google Shape;135;p14">
              <a:extLst>
                <a:ext uri="{FF2B5EF4-FFF2-40B4-BE49-F238E27FC236}">
                  <a16:creationId xmlns:a16="http://schemas.microsoft.com/office/drawing/2014/main" id="{4890C4F0-C3CC-F601-462A-909661C4F64B}"/>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77" name="Google Shape;136;p14">
              <a:extLst>
                <a:ext uri="{FF2B5EF4-FFF2-40B4-BE49-F238E27FC236}">
                  <a16:creationId xmlns:a16="http://schemas.microsoft.com/office/drawing/2014/main" id="{9947F10A-E30F-6125-B80F-0B878DB37682}"/>
                </a:ext>
              </a:extLst>
            </p:cNvPr>
            <p:cNvCxnSpPr/>
            <p:nvPr/>
          </p:nvCxnSpPr>
          <p:spPr>
            <a:xfrm>
              <a:off x="11606117" y="2896073"/>
              <a:ext cx="0" cy="466800"/>
            </a:xfrm>
            <a:prstGeom prst="straightConnector1">
              <a:avLst/>
            </a:prstGeom>
            <a:noFill/>
            <a:ln w="9525" cap="flat" cmpd="sng">
              <a:solidFill>
                <a:srgbClr val="999999"/>
              </a:solidFill>
              <a:prstDash val="solid"/>
              <a:miter lim="800000"/>
              <a:headEnd type="none" w="sm" len="sm"/>
              <a:tailEnd type="none" w="sm" len="sm"/>
            </a:ln>
          </p:spPr>
        </p:cxnSp>
      </p:grpSp>
      <p:grpSp>
        <p:nvGrpSpPr>
          <p:cNvPr id="78" name="Google Shape;137;p14">
            <a:extLst>
              <a:ext uri="{FF2B5EF4-FFF2-40B4-BE49-F238E27FC236}">
                <a16:creationId xmlns:a16="http://schemas.microsoft.com/office/drawing/2014/main" id="{2B9747D2-9C86-E499-45E5-4B844382F186}"/>
              </a:ext>
            </a:extLst>
          </p:cNvPr>
          <p:cNvGrpSpPr/>
          <p:nvPr/>
        </p:nvGrpSpPr>
        <p:grpSpPr>
          <a:xfrm>
            <a:off x="5454104" y="2703285"/>
            <a:ext cx="183000" cy="661288"/>
            <a:chOff x="11519206" y="2701585"/>
            <a:chExt cx="183000" cy="661288"/>
          </a:xfrm>
        </p:grpSpPr>
        <p:sp>
          <p:nvSpPr>
            <p:cNvPr id="79" name="Google Shape;138;p14">
              <a:extLst>
                <a:ext uri="{FF2B5EF4-FFF2-40B4-BE49-F238E27FC236}">
                  <a16:creationId xmlns:a16="http://schemas.microsoft.com/office/drawing/2014/main" id="{74E19B27-2D45-C3EB-C23E-A57F2139BEB0}"/>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80" name="Google Shape;139;p14">
              <a:extLst>
                <a:ext uri="{FF2B5EF4-FFF2-40B4-BE49-F238E27FC236}">
                  <a16:creationId xmlns:a16="http://schemas.microsoft.com/office/drawing/2014/main" id="{B4D1533A-EBC7-0754-487F-D439BB4386DC}"/>
                </a:ext>
              </a:extLst>
            </p:cNvPr>
            <p:cNvCxnSpPr/>
            <p:nvPr/>
          </p:nvCxnSpPr>
          <p:spPr>
            <a:xfrm>
              <a:off x="11606117" y="2896073"/>
              <a:ext cx="0" cy="466800"/>
            </a:xfrm>
            <a:prstGeom prst="straightConnector1">
              <a:avLst/>
            </a:prstGeom>
            <a:noFill/>
            <a:ln w="9525" cap="flat" cmpd="sng">
              <a:solidFill>
                <a:srgbClr val="999999"/>
              </a:solidFill>
              <a:prstDash val="solid"/>
              <a:miter lim="800000"/>
              <a:headEnd type="none" w="sm" len="sm"/>
              <a:tailEnd type="none" w="sm" len="sm"/>
            </a:ln>
          </p:spPr>
        </p:cxnSp>
      </p:grpSp>
      <p:grpSp>
        <p:nvGrpSpPr>
          <p:cNvPr id="81" name="Google Shape;140;p14">
            <a:extLst>
              <a:ext uri="{FF2B5EF4-FFF2-40B4-BE49-F238E27FC236}">
                <a16:creationId xmlns:a16="http://schemas.microsoft.com/office/drawing/2014/main" id="{B36DE6C2-E329-B284-0895-660EB0E63EE8}"/>
              </a:ext>
            </a:extLst>
          </p:cNvPr>
          <p:cNvGrpSpPr/>
          <p:nvPr/>
        </p:nvGrpSpPr>
        <p:grpSpPr>
          <a:xfrm>
            <a:off x="6496788" y="2713152"/>
            <a:ext cx="183000" cy="661288"/>
            <a:chOff x="11519206" y="2701585"/>
            <a:chExt cx="183000" cy="661288"/>
          </a:xfrm>
        </p:grpSpPr>
        <p:sp>
          <p:nvSpPr>
            <p:cNvPr id="82" name="Google Shape;141;p14">
              <a:extLst>
                <a:ext uri="{FF2B5EF4-FFF2-40B4-BE49-F238E27FC236}">
                  <a16:creationId xmlns:a16="http://schemas.microsoft.com/office/drawing/2014/main" id="{F0F587BB-7FB3-A57D-FB21-1F913C4BCEE9}"/>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83" name="Google Shape;142;p14">
              <a:extLst>
                <a:ext uri="{FF2B5EF4-FFF2-40B4-BE49-F238E27FC236}">
                  <a16:creationId xmlns:a16="http://schemas.microsoft.com/office/drawing/2014/main" id="{88CB6615-F500-1C8A-D544-AFB4E2CC8334}"/>
                </a:ext>
              </a:extLst>
            </p:cNvPr>
            <p:cNvCxnSpPr/>
            <p:nvPr/>
          </p:nvCxnSpPr>
          <p:spPr>
            <a:xfrm>
              <a:off x="11606117" y="2896073"/>
              <a:ext cx="0" cy="466800"/>
            </a:xfrm>
            <a:prstGeom prst="straightConnector1">
              <a:avLst/>
            </a:prstGeom>
            <a:noFill/>
            <a:ln w="9525" cap="flat" cmpd="sng">
              <a:solidFill>
                <a:srgbClr val="999999"/>
              </a:solidFill>
              <a:prstDash val="solid"/>
              <a:miter lim="800000"/>
              <a:headEnd type="none" w="sm" len="sm"/>
              <a:tailEnd type="none" w="sm" len="sm"/>
            </a:ln>
          </p:spPr>
        </p:cxnSp>
      </p:grpSp>
      <p:grpSp>
        <p:nvGrpSpPr>
          <p:cNvPr id="84" name="Google Shape;143;p14">
            <a:extLst>
              <a:ext uri="{FF2B5EF4-FFF2-40B4-BE49-F238E27FC236}">
                <a16:creationId xmlns:a16="http://schemas.microsoft.com/office/drawing/2014/main" id="{0D5D52E4-C824-A340-54BA-E424999DEF6E}"/>
              </a:ext>
            </a:extLst>
          </p:cNvPr>
          <p:cNvGrpSpPr/>
          <p:nvPr/>
        </p:nvGrpSpPr>
        <p:grpSpPr>
          <a:xfrm>
            <a:off x="7574821" y="2686519"/>
            <a:ext cx="183000" cy="661288"/>
            <a:chOff x="11519206" y="2701585"/>
            <a:chExt cx="183000" cy="661288"/>
          </a:xfrm>
        </p:grpSpPr>
        <p:sp>
          <p:nvSpPr>
            <p:cNvPr id="85" name="Google Shape;144;p14">
              <a:extLst>
                <a:ext uri="{FF2B5EF4-FFF2-40B4-BE49-F238E27FC236}">
                  <a16:creationId xmlns:a16="http://schemas.microsoft.com/office/drawing/2014/main" id="{8269D1A1-11C9-3758-3FF7-92718023D233}"/>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86" name="Google Shape;145;p14">
              <a:extLst>
                <a:ext uri="{FF2B5EF4-FFF2-40B4-BE49-F238E27FC236}">
                  <a16:creationId xmlns:a16="http://schemas.microsoft.com/office/drawing/2014/main" id="{2905F36E-BB56-3439-5D9D-DEFF522D1FFC}"/>
                </a:ext>
              </a:extLst>
            </p:cNvPr>
            <p:cNvCxnSpPr/>
            <p:nvPr/>
          </p:nvCxnSpPr>
          <p:spPr>
            <a:xfrm>
              <a:off x="11606117" y="2896073"/>
              <a:ext cx="0" cy="466800"/>
            </a:xfrm>
            <a:prstGeom prst="straightConnector1">
              <a:avLst/>
            </a:prstGeom>
            <a:noFill/>
            <a:ln w="9525" cap="flat" cmpd="sng">
              <a:solidFill>
                <a:srgbClr val="999999"/>
              </a:solidFill>
              <a:prstDash val="solid"/>
              <a:miter lim="800000"/>
              <a:headEnd type="none" w="sm" len="sm"/>
              <a:tailEnd type="none" w="sm" len="sm"/>
            </a:ln>
          </p:spPr>
        </p:cxnSp>
      </p:grpSp>
      <p:grpSp>
        <p:nvGrpSpPr>
          <p:cNvPr id="87" name="Google Shape;146;p14">
            <a:extLst>
              <a:ext uri="{FF2B5EF4-FFF2-40B4-BE49-F238E27FC236}">
                <a16:creationId xmlns:a16="http://schemas.microsoft.com/office/drawing/2014/main" id="{B9CA420B-35A4-A255-0FEA-B03A47FBA088}"/>
              </a:ext>
            </a:extLst>
          </p:cNvPr>
          <p:cNvGrpSpPr/>
          <p:nvPr/>
        </p:nvGrpSpPr>
        <p:grpSpPr>
          <a:xfrm>
            <a:off x="4694323" y="2215725"/>
            <a:ext cx="183000" cy="650043"/>
            <a:chOff x="11519206" y="2241143"/>
            <a:chExt cx="183000" cy="650042"/>
          </a:xfrm>
        </p:grpSpPr>
        <p:sp>
          <p:nvSpPr>
            <p:cNvPr id="88" name="Google Shape;147;p14">
              <a:extLst>
                <a:ext uri="{FF2B5EF4-FFF2-40B4-BE49-F238E27FC236}">
                  <a16:creationId xmlns:a16="http://schemas.microsoft.com/office/drawing/2014/main" id="{2DA9CB9C-713D-432D-86DA-6EEB2C3349C8}"/>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89" name="Google Shape;148;p14">
              <a:extLst>
                <a:ext uri="{FF2B5EF4-FFF2-40B4-BE49-F238E27FC236}">
                  <a16:creationId xmlns:a16="http://schemas.microsoft.com/office/drawing/2014/main" id="{3D22D867-398D-87F7-8E40-32C5AA3EBCDD}"/>
                </a:ext>
              </a:extLst>
            </p:cNvPr>
            <p:cNvCxnSpPr/>
            <p:nvPr/>
          </p:nvCxnSpPr>
          <p:spPr>
            <a:xfrm>
              <a:off x="11608517" y="2241143"/>
              <a:ext cx="0" cy="466800"/>
            </a:xfrm>
            <a:prstGeom prst="straightConnector1">
              <a:avLst/>
            </a:prstGeom>
            <a:noFill/>
            <a:ln w="9525" cap="flat" cmpd="sng">
              <a:solidFill>
                <a:srgbClr val="999999"/>
              </a:solidFill>
              <a:prstDash val="solid"/>
              <a:miter lim="800000"/>
              <a:headEnd type="none" w="sm" len="sm"/>
              <a:tailEnd type="none" w="sm" len="sm"/>
            </a:ln>
          </p:spPr>
        </p:cxnSp>
      </p:grpSp>
      <p:grpSp>
        <p:nvGrpSpPr>
          <p:cNvPr id="90" name="Google Shape;149;p14">
            <a:extLst>
              <a:ext uri="{FF2B5EF4-FFF2-40B4-BE49-F238E27FC236}">
                <a16:creationId xmlns:a16="http://schemas.microsoft.com/office/drawing/2014/main" id="{393F3686-3F44-C895-2891-B464531EC5FC}"/>
              </a:ext>
            </a:extLst>
          </p:cNvPr>
          <p:cNvGrpSpPr/>
          <p:nvPr/>
        </p:nvGrpSpPr>
        <p:grpSpPr>
          <a:xfrm>
            <a:off x="6981305" y="2231559"/>
            <a:ext cx="183000" cy="650043"/>
            <a:chOff x="11519206" y="2241143"/>
            <a:chExt cx="183000" cy="650042"/>
          </a:xfrm>
        </p:grpSpPr>
        <p:sp>
          <p:nvSpPr>
            <p:cNvPr id="91" name="Google Shape;150;p14">
              <a:extLst>
                <a:ext uri="{FF2B5EF4-FFF2-40B4-BE49-F238E27FC236}">
                  <a16:creationId xmlns:a16="http://schemas.microsoft.com/office/drawing/2014/main" id="{20F38C1F-E3A5-8639-C659-B5A46DF1FB10}"/>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92" name="Google Shape;151;p14">
              <a:extLst>
                <a:ext uri="{FF2B5EF4-FFF2-40B4-BE49-F238E27FC236}">
                  <a16:creationId xmlns:a16="http://schemas.microsoft.com/office/drawing/2014/main" id="{E9328C69-D089-F321-8FFC-7359A82C23F6}"/>
                </a:ext>
              </a:extLst>
            </p:cNvPr>
            <p:cNvCxnSpPr/>
            <p:nvPr/>
          </p:nvCxnSpPr>
          <p:spPr>
            <a:xfrm>
              <a:off x="11608517" y="2241143"/>
              <a:ext cx="0" cy="466800"/>
            </a:xfrm>
            <a:prstGeom prst="straightConnector1">
              <a:avLst/>
            </a:prstGeom>
            <a:noFill/>
            <a:ln w="9525" cap="flat" cmpd="sng">
              <a:solidFill>
                <a:srgbClr val="999999"/>
              </a:solidFill>
              <a:prstDash val="solid"/>
              <a:miter lim="800000"/>
              <a:headEnd type="none" w="sm" len="sm"/>
              <a:tailEnd type="none" w="sm" len="sm"/>
            </a:ln>
          </p:spPr>
        </p:cxnSp>
      </p:grpSp>
      <p:grpSp>
        <p:nvGrpSpPr>
          <p:cNvPr id="93" name="Google Shape;152;p14">
            <a:extLst>
              <a:ext uri="{FF2B5EF4-FFF2-40B4-BE49-F238E27FC236}">
                <a16:creationId xmlns:a16="http://schemas.microsoft.com/office/drawing/2014/main" id="{96E1E288-1890-D9CB-67F4-9D0E38D3746A}"/>
              </a:ext>
            </a:extLst>
          </p:cNvPr>
          <p:cNvGrpSpPr/>
          <p:nvPr/>
        </p:nvGrpSpPr>
        <p:grpSpPr>
          <a:xfrm>
            <a:off x="9786921" y="2231559"/>
            <a:ext cx="183000" cy="650043"/>
            <a:chOff x="11519206" y="2241143"/>
            <a:chExt cx="183000" cy="650042"/>
          </a:xfrm>
        </p:grpSpPr>
        <p:sp>
          <p:nvSpPr>
            <p:cNvPr id="94" name="Google Shape;153;p14">
              <a:extLst>
                <a:ext uri="{FF2B5EF4-FFF2-40B4-BE49-F238E27FC236}">
                  <a16:creationId xmlns:a16="http://schemas.microsoft.com/office/drawing/2014/main" id="{A78CFDD0-9525-0BDA-C616-F924698AEEEB}"/>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95" name="Google Shape;154;p14">
              <a:extLst>
                <a:ext uri="{FF2B5EF4-FFF2-40B4-BE49-F238E27FC236}">
                  <a16:creationId xmlns:a16="http://schemas.microsoft.com/office/drawing/2014/main" id="{59825564-1516-7141-3ECC-CCB2D281D6F4}"/>
                </a:ext>
              </a:extLst>
            </p:cNvPr>
            <p:cNvCxnSpPr/>
            <p:nvPr/>
          </p:nvCxnSpPr>
          <p:spPr>
            <a:xfrm>
              <a:off x="11608517" y="2241143"/>
              <a:ext cx="0" cy="466800"/>
            </a:xfrm>
            <a:prstGeom prst="straightConnector1">
              <a:avLst/>
            </a:prstGeom>
            <a:noFill/>
            <a:ln w="9525" cap="flat" cmpd="sng">
              <a:solidFill>
                <a:srgbClr val="999999"/>
              </a:solidFill>
              <a:prstDash val="solid"/>
              <a:miter lim="800000"/>
              <a:headEnd type="none" w="sm" len="sm"/>
              <a:tailEnd type="none" w="sm" len="sm"/>
            </a:ln>
          </p:spPr>
        </p:cxnSp>
      </p:grpSp>
      <p:sp>
        <p:nvSpPr>
          <p:cNvPr id="96" name="Google Shape;155;p14">
            <a:extLst>
              <a:ext uri="{FF2B5EF4-FFF2-40B4-BE49-F238E27FC236}">
                <a16:creationId xmlns:a16="http://schemas.microsoft.com/office/drawing/2014/main" id="{A24363F7-1C23-EB5D-A67B-B0597C426904}"/>
              </a:ext>
            </a:extLst>
          </p:cNvPr>
          <p:cNvSpPr txBox="1"/>
          <p:nvPr/>
        </p:nvSpPr>
        <p:spPr>
          <a:xfrm>
            <a:off x="8622800" y="3261267"/>
            <a:ext cx="1246400" cy="615513"/>
          </a:xfrm>
          <a:prstGeom prst="rect">
            <a:avLst/>
          </a:prstGeom>
          <a:noFill/>
          <a:ln>
            <a:noFill/>
          </a:ln>
        </p:spPr>
        <p:txBody>
          <a:bodyPr spcFirstLastPara="1" wrap="square" lIns="121900" tIns="121900" rIns="121900" bIns="121900" anchor="t" anchorCtr="0">
            <a:spAutoFit/>
          </a:bodyPr>
          <a:lstStyle/>
          <a:p>
            <a:pPr algn="ctr"/>
            <a:r>
              <a:rPr lang="en" sz="1200">
                <a:solidFill>
                  <a:schemeClr val="tx1"/>
                </a:solidFill>
                <a:latin typeface="Calibri"/>
                <a:ea typeface="Calibri"/>
                <a:cs typeface="Calibri"/>
                <a:sym typeface="Calibri"/>
              </a:rPr>
              <a:t>ICDC, GGMT, Manaus</a:t>
            </a:r>
            <a:endParaRPr sz="1200">
              <a:solidFill>
                <a:schemeClr val="tx1"/>
              </a:solidFill>
            </a:endParaRPr>
          </a:p>
        </p:txBody>
      </p:sp>
      <p:sp>
        <p:nvSpPr>
          <p:cNvPr id="97" name="Google Shape;156;p14">
            <a:extLst>
              <a:ext uri="{FF2B5EF4-FFF2-40B4-BE49-F238E27FC236}">
                <a16:creationId xmlns:a16="http://schemas.microsoft.com/office/drawing/2014/main" id="{1D1F8F03-901F-24BD-2D40-30FD6BA4B45B}"/>
              </a:ext>
            </a:extLst>
          </p:cNvPr>
          <p:cNvSpPr txBox="1"/>
          <p:nvPr/>
        </p:nvSpPr>
        <p:spPr>
          <a:xfrm>
            <a:off x="9049272" y="2378401"/>
            <a:ext cx="492400" cy="266636"/>
          </a:xfrm>
          <a:prstGeom prst="rect">
            <a:avLst/>
          </a:prstGeom>
          <a:solidFill>
            <a:schemeClr val="lt2"/>
          </a:solidFill>
          <a:ln>
            <a:noFill/>
          </a:ln>
        </p:spPr>
        <p:txBody>
          <a:bodyPr spcFirstLastPara="1" wrap="square" lIns="91433" tIns="45700" rIns="91433" bIns="45700" anchor="t" anchorCtr="0">
            <a:spAutoFit/>
          </a:bodyPr>
          <a:lstStyle/>
          <a:p>
            <a:pPr algn="ctr">
              <a:buSzPts val="900"/>
            </a:pPr>
            <a:r>
              <a:rPr lang="en" sz="1133" i="1">
                <a:solidFill>
                  <a:schemeClr val="tx1"/>
                </a:solidFill>
                <a:latin typeface="Calibri"/>
                <a:ea typeface="Calibri"/>
                <a:cs typeface="Calibri"/>
                <a:sym typeface="Calibri"/>
              </a:rPr>
              <a:t>JULY</a:t>
            </a:r>
            <a:endParaRPr sz="1133" i="1">
              <a:solidFill>
                <a:schemeClr val="tx1"/>
              </a:solidFill>
            </a:endParaRPr>
          </a:p>
        </p:txBody>
      </p:sp>
      <p:grpSp>
        <p:nvGrpSpPr>
          <p:cNvPr id="98" name="Google Shape;157;p14">
            <a:extLst>
              <a:ext uri="{FF2B5EF4-FFF2-40B4-BE49-F238E27FC236}">
                <a16:creationId xmlns:a16="http://schemas.microsoft.com/office/drawing/2014/main" id="{1499AC90-8CF1-4B3A-0A8F-8C6C02622095}"/>
              </a:ext>
            </a:extLst>
          </p:cNvPr>
          <p:cNvGrpSpPr/>
          <p:nvPr/>
        </p:nvGrpSpPr>
        <p:grpSpPr>
          <a:xfrm>
            <a:off x="9158271" y="2686519"/>
            <a:ext cx="183000" cy="661288"/>
            <a:chOff x="11519206" y="2701585"/>
            <a:chExt cx="183000" cy="661288"/>
          </a:xfrm>
        </p:grpSpPr>
        <p:sp>
          <p:nvSpPr>
            <p:cNvPr id="99" name="Google Shape;158;p14">
              <a:extLst>
                <a:ext uri="{FF2B5EF4-FFF2-40B4-BE49-F238E27FC236}">
                  <a16:creationId xmlns:a16="http://schemas.microsoft.com/office/drawing/2014/main" id="{CFA66436-E98A-9077-2B5B-663C9902A40B}"/>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100" name="Google Shape;159;p14">
              <a:extLst>
                <a:ext uri="{FF2B5EF4-FFF2-40B4-BE49-F238E27FC236}">
                  <a16:creationId xmlns:a16="http://schemas.microsoft.com/office/drawing/2014/main" id="{6334D843-B783-52AD-A827-E2A3BB74259B}"/>
                </a:ext>
              </a:extLst>
            </p:cNvPr>
            <p:cNvCxnSpPr/>
            <p:nvPr/>
          </p:nvCxnSpPr>
          <p:spPr>
            <a:xfrm>
              <a:off x="11606117" y="2896073"/>
              <a:ext cx="0" cy="466800"/>
            </a:xfrm>
            <a:prstGeom prst="straightConnector1">
              <a:avLst/>
            </a:prstGeom>
            <a:noFill/>
            <a:ln w="9525" cap="flat" cmpd="sng">
              <a:solidFill>
                <a:srgbClr val="999999"/>
              </a:solidFill>
              <a:prstDash val="solid"/>
              <a:miter lim="800000"/>
              <a:headEnd type="none" w="sm" len="sm"/>
              <a:tailEnd type="none" w="sm" len="sm"/>
            </a:ln>
          </p:spPr>
        </p:cxnSp>
      </p:grpSp>
      <p:grpSp>
        <p:nvGrpSpPr>
          <p:cNvPr id="105" name="Google Shape;89;p14">
            <a:extLst>
              <a:ext uri="{FF2B5EF4-FFF2-40B4-BE49-F238E27FC236}">
                <a16:creationId xmlns:a16="http://schemas.microsoft.com/office/drawing/2014/main" id="{7BC1CDA9-A95A-F9E7-013B-6830B9926AAD}"/>
              </a:ext>
            </a:extLst>
          </p:cNvPr>
          <p:cNvGrpSpPr/>
          <p:nvPr/>
        </p:nvGrpSpPr>
        <p:grpSpPr>
          <a:xfrm>
            <a:off x="1935869" y="2688636"/>
            <a:ext cx="183000" cy="1017448"/>
            <a:chOff x="11519206" y="2701585"/>
            <a:chExt cx="183000" cy="1017448"/>
          </a:xfrm>
        </p:grpSpPr>
        <p:sp>
          <p:nvSpPr>
            <p:cNvPr id="106" name="Google Shape;90;p14">
              <a:extLst>
                <a:ext uri="{FF2B5EF4-FFF2-40B4-BE49-F238E27FC236}">
                  <a16:creationId xmlns:a16="http://schemas.microsoft.com/office/drawing/2014/main" id="{0CB354CC-73F0-4197-CA60-A0090F54E9EA}"/>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107" name="Google Shape;91;p14">
              <a:extLst>
                <a:ext uri="{FF2B5EF4-FFF2-40B4-BE49-F238E27FC236}">
                  <a16:creationId xmlns:a16="http://schemas.microsoft.com/office/drawing/2014/main" id="{1738E6C5-1411-595A-7404-1E97B6112111}"/>
                </a:ext>
              </a:extLst>
            </p:cNvPr>
            <p:cNvCxnSpPr>
              <a:cxnSpLocks/>
            </p:cNvCxnSpPr>
            <p:nvPr/>
          </p:nvCxnSpPr>
          <p:spPr>
            <a:xfrm>
              <a:off x="11606117" y="2896073"/>
              <a:ext cx="0" cy="822960"/>
            </a:xfrm>
            <a:prstGeom prst="straightConnector1">
              <a:avLst/>
            </a:prstGeom>
            <a:noFill/>
            <a:ln w="9525" cap="flat" cmpd="sng">
              <a:solidFill>
                <a:srgbClr val="999999"/>
              </a:solidFill>
              <a:prstDash val="solid"/>
              <a:miter lim="800000"/>
              <a:headEnd type="none" w="sm" len="sm"/>
              <a:tailEnd type="none" w="sm" len="sm"/>
            </a:ln>
          </p:spPr>
        </p:cxnSp>
      </p:grpSp>
      <p:sp>
        <p:nvSpPr>
          <p:cNvPr id="108" name="Google Shape;87;p14">
            <a:extLst>
              <a:ext uri="{FF2B5EF4-FFF2-40B4-BE49-F238E27FC236}">
                <a16:creationId xmlns:a16="http://schemas.microsoft.com/office/drawing/2014/main" id="{C22B009D-5D85-EFC5-901B-649925BEDC04}"/>
              </a:ext>
            </a:extLst>
          </p:cNvPr>
          <p:cNvSpPr txBox="1"/>
          <p:nvPr/>
        </p:nvSpPr>
        <p:spPr>
          <a:xfrm>
            <a:off x="1758930" y="3693457"/>
            <a:ext cx="749600" cy="461624"/>
          </a:xfrm>
          <a:prstGeom prst="rect">
            <a:avLst/>
          </a:prstGeom>
          <a:noFill/>
          <a:ln>
            <a:noFill/>
          </a:ln>
        </p:spPr>
        <p:txBody>
          <a:bodyPr spcFirstLastPara="1" wrap="square" lIns="91433" tIns="45700" rIns="91433" bIns="45700" anchor="t" anchorCtr="0">
            <a:spAutoFit/>
          </a:bodyPr>
          <a:lstStyle/>
          <a:p>
            <a:pPr algn="ctr">
              <a:buSzPts val="900"/>
            </a:pPr>
            <a:r>
              <a:rPr lang="en" sz="1200" dirty="0">
                <a:solidFill>
                  <a:schemeClr val="tx1"/>
                </a:solidFill>
                <a:latin typeface="Calibri"/>
                <a:ea typeface="Calibri"/>
                <a:cs typeface="Calibri"/>
                <a:sym typeface="Calibri"/>
              </a:rPr>
              <a:t>CEOS </a:t>
            </a:r>
            <a:r>
              <a:rPr lang="en-US" sz="1200" dirty="0">
                <a:solidFill>
                  <a:schemeClr val="tx1"/>
                </a:solidFill>
                <a:latin typeface="Calibri"/>
                <a:ea typeface="Calibri"/>
                <a:cs typeface="Calibri"/>
                <a:sym typeface="Calibri"/>
              </a:rPr>
              <a:t> Plenary</a:t>
            </a:r>
            <a:endParaRPr sz="1467" dirty="0">
              <a:solidFill>
                <a:schemeClr val="tx1"/>
              </a:solidFill>
            </a:endParaRPr>
          </a:p>
        </p:txBody>
      </p:sp>
      <p:grpSp>
        <p:nvGrpSpPr>
          <p:cNvPr id="111" name="Google Shape;89;p14">
            <a:extLst>
              <a:ext uri="{FF2B5EF4-FFF2-40B4-BE49-F238E27FC236}">
                <a16:creationId xmlns:a16="http://schemas.microsoft.com/office/drawing/2014/main" id="{BBEE20F5-3A61-8CDB-B2B5-548D63378624}"/>
              </a:ext>
            </a:extLst>
          </p:cNvPr>
          <p:cNvGrpSpPr/>
          <p:nvPr/>
        </p:nvGrpSpPr>
        <p:grpSpPr>
          <a:xfrm>
            <a:off x="5735186" y="2703285"/>
            <a:ext cx="183000" cy="1383208"/>
            <a:chOff x="11519206" y="2701585"/>
            <a:chExt cx="183000" cy="1383208"/>
          </a:xfrm>
        </p:grpSpPr>
        <p:sp>
          <p:nvSpPr>
            <p:cNvPr id="112" name="Google Shape;90;p14">
              <a:extLst>
                <a:ext uri="{FF2B5EF4-FFF2-40B4-BE49-F238E27FC236}">
                  <a16:creationId xmlns:a16="http://schemas.microsoft.com/office/drawing/2014/main" id="{91578B5A-701A-2D60-949B-F9D318672672}"/>
                </a:ext>
              </a:extLst>
            </p:cNvPr>
            <p:cNvSpPr/>
            <p:nvPr/>
          </p:nvSpPr>
          <p:spPr>
            <a:xfrm>
              <a:off x="11519206" y="2701585"/>
              <a:ext cx="183000" cy="189600"/>
            </a:xfrm>
            <a:prstGeom prst="ellipse">
              <a:avLst/>
            </a:prstGeom>
            <a:solidFill>
              <a:schemeClr val="lt1"/>
            </a:solidFill>
            <a:ln w="9525" cap="flat" cmpd="sng">
              <a:solidFill>
                <a:srgbClr val="7F7F7F"/>
              </a:solidFill>
              <a:prstDash val="solid"/>
              <a:round/>
              <a:headEnd type="none" w="sm" len="sm"/>
              <a:tailEnd type="none" w="sm" len="sm"/>
            </a:ln>
          </p:spPr>
          <p:txBody>
            <a:bodyPr spcFirstLastPara="1" wrap="square" lIns="91433" tIns="45700" rIns="91433" bIns="45700" anchor="ctr" anchorCtr="0">
              <a:noAutofit/>
            </a:bodyPr>
            <a:lstStyle/>
            <a:p>
              <a:pPr algn="ctr">
                <a:buSzPts val="1400"/>
              </a:pPr>
              <a:endParaRPr sz="1867">
                <a:solidFill>
                  <a:schemeClr val="tx1"/>
                </a:solidFill>
                <a:latin typeface="Calibri"/>
                <a:ea typeface="Calibri"/>
                <a:cs typeface="Calibri"/>
                <a:sym typeface="Calibri"/>
              </a:endParaRPr>
            </a:p>
          </p:txBody>
        </p:sp>
        <p:cxnSp>
          <p:nvCxnSpPr>
            <p:cNvPr id="113" name="Google Shape;91;p14">
              <a:extLst>
                <a:ext uri="{FF2B5EF4-FFF2-40B4-BE49-F238E27FC236}">
                  <a16:creationId xmlns:a16="http://schemas.microsoft.com/office/drawing/2014/main" id="{8EBBB902-66DB-B534-6E69-5CE71BFD5F83}"/>
                </a:ext>
              </a:extLst>
            </p:cNvPr>
            <p:cNvCxnSpPr/>
            <p:nvPr/>
          </p:nvCxnSpPr>
          <p:spPr>
            <a:xfrm>
              <a:off x="11606117" y="2896073"/>
              <a:ext cx="0" cy="1188720"/>
            </a:xfrm>
            <a:prstGeom prst="straightConnector1">
              <a:avLst/>
            </a:prstGeom>
            <a:noFill/>
            <a:ln w="9525" cap="flat" cmpd="sng">
              <a:solidFill>
                <a:srgbClr val="999999"/>
              </a:solidFill>
              <a:prstDash val="solid"/>
              <a:miter lim="800000"/>
              <a:headEnd type="none" w="sm" len="sm"/>
              <a:tailEnd type="none" w="sm" len="sm"/>
            </a:ln>
          </p:spPr>
        </p:cxnSp>
      </p:grpSp>
      <p:sp>
        <p:nvSpPr>
          <p:cNvPr id="114" name="Google Shape;87;p14">
            <a:extLst>
              <a:ext uri="{FF2B5EF4-FFF2-40B4-BE49-F238E27FC236}">
                <a16:creationId xmlns:a16="http://schemas.microsoft.com/office/drawing/2014/main" id="{102760C0-C95D-FAC7-06FA-3A0D6FBFF6FE}"/>
              </a:ext>
            </a:extLst>
          </p:cNvPr>
          <p:cNvSpPr txBox="1"/>
          <p:nvPr/>
        </p:nvSpPr>
        <p:spPr>
          <a:xfrm>
            <a:off x="5321695" y="4099087"/>
            <a:ext cx="1050723" cy="276959"/>
          </a:xfrm>
          <a:prstGeom prst="rect">
            <a:avLst/>
          </a:prstGeom>
          <a:noFill/>
          <a:ln>
            <a:noFill/>
          </a:ln>
        </p:spPr>
        <p:txBody>
          <a:bodyPr spcFirstLastPara="1" wrap="square" lIns="91433" tIns="45700" rIns="91433" bIns="45700" anchor="t" anchorCtr="0">
            <a:spAutoFit/>
          </a:bodyPr>
          <a:lstStyle/>
          <a:p>
            <a:pPr algn="ctr">
              <a:buSzPts val="900"/>
            </a:pPr>
            <a:r>
              <a:rPr lang="en" sz="1200" dirty="0">
                <a:solidFill>
                  <a:schemeClr val="tx1"/>
                </a:solidFill>
                <a:latin typeface="Calibri"/>
                <a:ea typeface="Calibri"/>
                <a:cs typeface="Calibri"/>
                <a:sym typeface="Calibri"/>
              </a:rPr>
              <a:t>CEOS </a:t>
            </a:r>
            <a:r>
              <a:rPr lang="en-US" sz="1200" dirty="0">
                <a:solidFill>
                  <a:schemeClr val="tx1"/>
                </a:solidFill>
                <a:latin typeface="Calibri"/>
                <a:ea typeface="Calibri"/>
                <a:cs typeface="Calibri"/>
                <a:sym typeface="Calibri"/>
              </a:rPr>
              <a:t> SIT </a:t>
            </a:r>
            <a:endParaRPr sz="1467" dirty="0">
              <a:solidFill>
                <a:schemeClr val="tx1"/>
              </a:solidFill>
            </a:endParaRPr>
          </a:p>
        </p:txBody>
      </p:sp>
    </p:spTree>
    <p:extLst>
      <p:ext uri="{BB962C8B-B14F-4D97-AF65-F5344CB8AC3E}">
        <p14:creationId xmlns:p14="http://schemas.microsoft.com/office/powerpoint/2010/main" val="3720521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50" y="175950"/>
            <a:ext cx="9396000" cy="397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lt1"/>
              </a:buClr>
              <a:buSzPts val="8000"/>
              <a:buFont typeface="Arial"/>
              <a:buNone/>
            </a:pPr>
            <a:r>
              <a:rPr lang="en-US" sz="6000" dirty="0">
                <a:latin typeface="Montserrat"/>
                <a:ea typeface="Montserrat"/>
                <a:cs typeface="Montserrat"/>
                <a:sym typeface="Montserrat"/>
              </a:rPr>
              <a:t>The U.S. Greenhouse Gas Center </a:t>
            </a:r>
            <a:endParaRPr sz="6000" i="1" dirty="0">
              <a:latin typeface="Montserrat"/>
              <a:ea typeface="Montserrat"/>
              <a:cs typeface="Montserrat"/>
              <a:sym typeface="Montserrat"/>
            </a:endParaRPr>
          </a:p>
        </p:txBody>
      </p:sp>
      <p:sp>
        <p:nvSpPr>
          <p:cNvPr id="67" name="Google Shape;67;p7"/>
          <p:cNvSpPr/>
          <p:nvPr/>
        </p:nvSpPr>
        <p:spPr>
          <a:xfrm>
            <a:off x="5685225" y="4378400"/>
            <a:ext cx="6459300" cy="24798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None/>
            </a:pPr>
            <a:r>
              <a:rPr lang="en-US" sz="2200" b="1" dirty="0" err="1">
                <a:solidFill>
                  <a:schemeClr val="accent1"/>
                </a:solidFill>
                <a:latin typeface="Montserrat"/>
                <a:ea typeface="Montserrat"/>
                <a:cs typeface="Montserrat"/>
                <a:sym typeface="Montserrat"/>
              </a:rPr>
              <a:t>Argyro.Kavvada@nasa.gov</a:t>
            </a:r>
            <a:endParaRPr lang="en-US" sz="2200" b="1" dirty="0">
              <a:solidFill>
                <a:schemeClr val="accent1"/>
              </a:solidFill>
              <a:latin typeface="Montserrat"/>
              <a:ea typeface="Montserrat"/>
              <a:cs typeface="Montserrat"/>
              <a:sym typeface="Montserrat"/>
            </a:endParaRPr>
          </a:p>
          <a:p>
            <a:pPr marL="0" marR="0" lvl="0" indent="0" algn="r" rtl="0">
              <a:lnSpc>
                <a:spcPct val="150000"/>
              </a:lnSpc>
              <a:spcBef>
                <a:spcPts val="0"/>
              </a:spcBef>
              <a:spcAft>
                <a:spcPts val="0"/>
              </a:spcAft>
              <a:buNone/>
            </a:pPr>
            <a:r>
              <a:rPr lang="en-GB" sz="2200" b="1" i="0" u="none" strike="noStrike" cap="none" dirty="0">
                <a:solidFill>
                  <a:schemeClr val="accent1"/>
                </a:solidFill>
                <a:latin typeface="Montserrat"/>
                <a:ea typeface="Montserrat"/>
                <a:cs typeface="Montserrat"/>
                <a:sym typeface="Montserrat"/>
              </a:rPr>
              <a:t>Thank you! </a:t>
            </a:r>
            <a:endParaRPr lang="en-GB" sz="2200" b="1" dirty="0">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1640851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8"/>
          <p:cNvSpPr txBox="1"/>
          <p:nvPr/>
        </p:nvSpPr>
        <p:spPr>
          <a:xfrm>
            <a:off x="295320" y="994395"/>
            <a:ext cx="11896679" cy="5192663"/>
          </a:xfrm>
          <a:prstGeom prst="rect">
            <a:avLst/>
          </a:prstGeom>
          <a:noFill/>
          <a:ln>
            <a:noFill/>
          </a:ln>
        </p:spPr>
        <p:txBody>
          <a:bodyPr spcFirstLastPara="1" wrap="square" lIns="91425" tIns="45700" rIns="91425" bIns="45700" anchor="t" anchorCtr="0">
            <a:spAutoFit/>
          </a:bodyPr>
          <a:lstStyle/>
          <a:p>
            <a:pPr marL="214313" marR="0" lvl="0" indent="-214313" algn="l" rtl="0">
              <a:lnSpc>
                <a:spcPct val="150000"/>
              </a:lnSpc>
              <a:spcBef>
                <a:spcPts val="0"/>
              </a:spcBef>
              <a:spcAft>
                <a:spcPts val="0"/>
              </a:spcAft>
              <a:buClr>
                <a:schemeClr val="dk1"/>
              </a:buClr>
              <a:buSzPts val="1600"/>
              <a:buFont typeface="Montserrat"/>
              <a:buChar char="❖"/>
            </a:pPr>
            <a:r>
              <a:rPr lang="en-US" sz="1600" b="1" dirty="0">
                <a:solidFill>
                  <a:schemeClr val="dk1"/>
                </a:solidFill>
                <a:latin typeface="Montserrat"/>
                <a:ea typeface="Montserrat"/>
                <a:cs typeface="Montserrat"/>
                <a:sym typeface="Montserrat"/>
              </a:rPr>
              <a:t>The U.S. GHG Center: What is it? </a:t>
            </a:r>
            <a:endParaRPr dirty="0">
              <a:latin typeface="Montserrat"/>
              <a:ea typeface="Montserrat"/>
              <a:cs typeface="Montserrat"/>
              <a:sym typeface="Montserrat"/>
            </a:endParaRPr>
          </a:p>
          <a:p>
            <a:pPr marL="0" marR="0">
              <a:lnSpc>
                <a:spcPct val="107000"/>
              </a:lnSpc>
              <a:spcBef>
                <a:spcPts val="0"/>
              </a:spcBef>
              <a:spcAft>
                <a:spcPts val="800"/>
              </a:spcAft>
            </a:pPr>
            <a:r>
              <a:rPr lang="en-US" sz="1700" b="0" i="0" u="none" strike="noStrike" dirty="0">
                <a:effectLst/>
                <a:latin typeface="Calibri" panose="020F0502020204030204" pitchFamily="34" charset="0"/>
                <a:cs typeface="Calibri" panose="020F0502020204030204" pitchFamily="34" charset="0"/>
              </a:rPr>
              <a:t>The US GHG Center is a multi-agency effort to </a:t>
            </a:r>
            <a:r>
              <a:rPr lang="en-US" sz="1700" dirty="0">
                <a:effectLst/>
                <a:latin typeface="Calibri" panose="020F0502020204030204" pitchFamily="34" charset="0"/>
                <a:ea typeface="Calibri" panose="020F0502020204030204" pitchFamily="34" charset="0"/>
                <a:cs typeface="Calibri" panose="020F0502020204030204" pitchFamily="34" charset="0"/>
              </a:rPr>
              <a:t> facilitate coordination across federal and non-federal, domestic and international entities to integrate and enhance GHG data and modeling capabilities from the USG and non-USG sources for scalable impact. </a:t>
            </a:r>
            <a:r>
              <a:rPr lang="en-US" sz="1700" dirty="0">
                <a:effectLst/>
                <a:latin typeface="Calibri" panose="020F0502020204030204" pitchFamily="34" charset="0"/>
                <a:ea typeface="Calibri" panose="020F0502020204030204" pitchFamily="34" charset="0"/>
                <a:cs typeface="Times New Roman" panose="02020603050405020304" pitchFamily="18" charset="0"/>
              </a:rPr>
              <a:t>Together, such measurements can provide unique, multi-scale information about GHG that is valuable for both research and applications, serving user needs and providing societal benefits. </a:t>
            </a:r>
          </a:p>
          <a:p>
            <a:pPr marL="285750" lvl="4" indent="-285750" fontAlgn="base">
              <a:buFont typeface="Arial" panose="020B0604020202020204" pitchFamily="34" charset="0"/>
              <a:buChar char="•"/>
            </a:pPr>
            <a:r>
              <a:rPr lang="en-US" sz="1700" b="0" i="0" u="none" strike="noStrike" dirty="0">
                <a:effectLst/>
                <a:latin typeface="Calibri" panose="020F0502020204030204" pitchFamily="34" charset="0"/>
                <a:cs typeface="Calibri" panose="020F0502020204030204" pitchFamily="34" charset="0"/>
              </a:rPr>
              <a:t>Managed by NASA Headquarters, Earth Science Division. </a:t>
            </a:r>
          </a:p>
          <a:p>
            <a:pPr marL="285750" lvl="4" indent="-285750" fontAlgn="base">
              <a:buFont typeface="Arial" panose="020B0604020202020204" pitchFamily="34" charset="0"/>
              <a:buChar char="•"/>
            </a:pPr>
            <a:r>
              <a:rPr lang="en-US" sz="1700" b="0" i="0" u="none" strike="noStrike" dirty="0">
                <a:effectLst/>
                <a:latin typeface="Calibri" panose="020F0502020204030204" pitchFamily="34" charset="0"/>
                <a:cs typeface="Calibri" panose="020F0502020204030204" pitchFamily="34" charset="0"/>
              </a:rPr>
              <a:t>Imp</a:t>
            </a:r>
            <a:r>
              <a:rPr lang="en-US" sz="1700" dirty="0">
                <a:latin typeface="Calibri" panose="020F0502020204030204" pitchFamily="34" charset="0"/>
                <a:cs typeface="Calibri" panose="020F0502020204030204" pitchFamily="34" charset="0"/>
              </a:rPr>
              <a:t>le</a:t>
            </a:r>
            <a:r>
              <a:rPr lang="en-US" sz="1700" b="0" i="0" u="none" strike="noStrike" dirty="0">
                <a:effectLst/>
                <a:latin typeface="Calibri" panose="020F0502020204030204" pitchFamily="34" charset="0"/>
                <a:cs typeface="Calibri" panose="020F0502020204030204" pitchFamily="34" charset="0"/>
              </a:rPr>
              <a:t>menting partners: NASA, EPA, NIST, and NOAA. </a:t>
            </a:r>
          </a:p>
          <a:p>
            <a:pPr marL="285750" lvl="4" indent="-285750" fontAlgn="base">
              <a:buFont typeface="Arial" panose="020B0604020202020204" pitchFamily="34" charset="0"/>
              <a:buChar char="•"/>
            </a:pPr>
            <a:endParaRPr sz="1700" i="1" u="none" strike="noStrike" cap="none" dirty="0">
              <a:solidFill>
                <a:schemeClr val="dk1"/>
              </a:solidFill>
              <a:latin typeface="Montserrat"/>
              <a:ea typeface="Montserrat"/>
              <a:cs typeface="Montserrat"/>
              <a:sym typeface="Montserrat"/>
            </a:endParaRPr>
          </a:p>
          <a:p>
            <a:pPr marL="214312" marR="0" lvl="0" indent="-214312" algn="l" rtl="0">
              <a:lnSpc>
                <a:spcPct val="150000"/>
              </a:lnSpc>
              <a:spcBef>
                <a:spcPts val="0"/>
              </a:spcBef>
              <a:spcAft>
                <a:spcPts val="0"/>
              </a:spcAft>
              <a:buClr>
                <a:schemeClr val="dk1"/>
              </a:buClr>
              <a:buSzPts val="1600"/>
              <a:buFont typeface="Montserrat"/>
              <a:buChar char="❖"/>
            </a:pPr>
            <a:r>
              <a:rPr lang="en-US" sz="1600" b="1" dirty="0">
                <a:solidFill>
                  <a:schemeClr val="dk1"/>
                </a:solidFill>
                <a:latin typeface="Montserrat"/>
                <a:ea typeface="Montserrat"/>
                <a:cs typeface="Montserrat"/>
                <a:sym typeface="Montserrat"/>
              </a:rPr>
              <a:t>GHG Center Portal </a:t>
            </a:r>
          </a:p>
          <a:p>
            <a:pPr marR="0" lvl="0" algn="l" rtl="0">
              <a:lnSpc>
                <a:spcPct val="150000"/>
              </a:lnSpc>
              <a:spcBef>
                <a:spcPts val="0"/>
              </a:spcBef>
              <a:spcAft>
                <a:spcPts val="0"/>
              </a:spcAft>
              <a:buClr>
                <a:schemeClr val="dk1"/>
              </a:buClr>
              <a:buSzPts val="1600"/>
            </a:pPr>
            <a:r>
              <a:rPr lang="en-US" sz="1700" dirty="0">
                <a:solidFill>
                  <a:schemeClr val="dk1"/>
                </a:solidFill>
                <a:latin typeface="Calibri" panose="020F0502020204030204" pitchFamily="34" charset="0"/>
                <a:ea typeface="Montserrat"/>
                <a:cs typeface="Calibri" panose="020F0502020204030204" pitchFamily="34" charset="0"/>
                <a:sym typeface="Montserrat"/>
              </a:rPr>
              <a:t>The portal will provide a curated collection of GHG datasets, workflows and visualizations, reflecting transparency and open source science principles in both data and methods. Capabilities will include:</a:t>
            </a:r>
          </a:p>
          <a:p>
            <a:pPr marL="285750" lvl="2" indent="-285750">
              <a:lnSpc>
                <a:spcPct val="150000"/>
              </a:lnSpc>
              <a:buClr>
                <a:schemeClr val="dk1"/>
              </a:buClr>
              <a:buSzPts val="1600"/>
              <a:buFont typeface="Arial" panose="020B0604020202020204" pitchFamily="34" charset="0"/>
              <a:buChar char="•"/>
            </a:pPr>
            <a:r>
              <a:rPr lang="en-US" sz="1700" dirty="0">
                <a:solidFill>
                  <a:schemeClr val="dk1"/>
                </a:solidFill>
                <a:latin typeface="Calibri" panose="020F0502020204030204" pitchFamily="34" charset="0"/>
                <a:ea typeface="Montserrat"/>
                <a:cs typeface="Calibri" panose="020F0502020204030204" pitchFamily="34" charset="0"/>
                <a:sym typeface="Montserrat"/>
              </a:rPr>
              <a:t>A prototype data catalogue</a:t>
            </a:r>
          </a:p>
          <a:p>
            <a:pPr marL="285750" lvl="2" indent="-285750">
              <a:lnSpc>
                <a:spcPct val="150000"/>
              </a:lnSpc>
              <a:buClr>
                <a:schemeClr val="dk1"/>
              </a:buClr>
              <a:buSzPts val="1600"/>
              <a:buFont typeface="Arial" panose="020B0604020202020204" pitchFamily="34" charset="0"/>
              <a:buChar char="•"/>
            </a:pPr>
            <a:r>
              <a:rPr lang="en-US" sz="1700" dirty="0">
                <a:solidFill>
                  <a:schemeClr val="dk1"/>
                </a:solidFill>
                <a:latin typeface="Calibri" panose="020F0502020204030204" pitchFamily="34" charset="0"/>
                <a:ea typeface="Montserrat"/>
                <a:cs typeface="Calibri" panose="020F0502020204030204" pitchFamily="34" charset="0"/>
                <a:sym typeface="Montserrat"/>
              </a:rPr>
              <a:t>Exploratory data analysis capabilities</a:t>
            </a:r>
          </a:p>
          <a:p>
            <a:pPr marL="285750" lvl="2" indent="-285750">
              <a:lnSpc>
                <a:spcPct val="150000"/>
              </a:lnSpc>
              <a:buClr>
                <a:schemeClr val="dk1"/>
              </a:buClr>
              <a:buSzPts val="1600"/>
              <a:buFont typeface="Arial" panose="020B0604020202020204" pitchFamily="34" charset="0"/>
              <a:buChar char="•"/>
            </a:pPr>
            <a:r>
              <a:rPr lang="en-US" sz="1700" dirty="0">
                <a:solidFill>
                  <a:schemeClr val="dk1"/>
                </a:solidFill>
                <a:latin typeface="Calibri" panose="020F0502020204030204" pitchFamily="34" charset="0"/>
                <a:ea typeface="Montserrat"/>
                <a:cs typeface="Calibri" panose="020F0502020204030204" pitchFamily="34" charset="0"/>
                <a:sym typeface="Montserrat"/>
              </a:rPr>
              <a:t>A collaborative science environment for data analysis and exploration</a:t>
            </a:r>
          </a:p>
          <a:p>
            <a:pPr marL="285750" lvl="2" indent="-285750">
              <a:lnSpc>
                <a:spcPct val="150000"/>
              </a:lnSpc>
              <a:buClr>
                <a:schemeClr val="dk1"/>
              </a:buClr>
              <a:buSzPts val="1600"/>
              <a:buFont typeface="Arial" panose="020B0604020202020204" pitchFamily="34" charset="0"/>
              <a:buChar char="•"/>
            </a:pPr>
            <a:r>
              <a:rPr lang="en-US" sz="1700" dirty="0">
                <a:solidFill>
                  <a:schemeClr val="dk1"/>
                </a:solidFill>
                <a:latin typeface="Calibri" panose="020F0502020204030204" pitchFamily="34" charset="0"/>
                <a:ea typeface="Montserrat"/>
                <a:cs typeface="Calibri" panose="020F0502020204030204" pitchFamily="34" charset="0"/>
                <a:sym typeface="Montserrat"/>
              </a:rPr>
              <a:t>An interactive visual interface for storytelling</a:t>
            </a:r>
          </a:p>
        </p:txBody>
      </p:sp>
      <p:sp>
        <p:nvSpPr>
          <p:cNvPr id="73" name="Google Shape;73;p8"/>
          <p:cNvSpPr txBox="1"/>
          <p:nvPr/>
        </p:nvSpPr>
        <p:spPr>
          <a:xfrm>
            <a:off x="94020" y="103248"/>
            <a:ext cx="866851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Montserrat"/>
                <a:ea typeface="Montserrat"/>
                <a:cs typeface="Montserrat"/>
                <a:sym typeface="Montserrat"/>
              </a:rPr>
              <a:t>Background </a:t>
            </a:r>
            <a:endParaRPr dirty="0">
              <a:latin typeface="Montserrat"/>
              <a:ea typeface="Montserrat"/>
              <a:cs typeface="Montserrat"/>
              <a:sym typeface="Montserrat"/>
            </a:endParaRPr>
          </a:p>
        </p:txBody>
      </p:sp>
    </p:spTree>
    <p:extLst>
      <p:ext uri="{BB962C8B-B14F-4D97-AF65-F5344CB8AC3E}">
        <p14:creationId xmlns:p14="http://schemas.microsoft.com/office/powerpoint/2010/main" val="902774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8"/>
          <p:cNvSpPr txBox="1"/>
          <p:nvPr/>
        </p:nvSpPr>
        <p:spPr>
          <a:xfrm>
            <a:off x="295321" y="1264025"/>
            <a:ext cx="11896679" cy="4770496"/>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chemeClr val="dk1"/>
              </a:buClr>
              <a:buSzPts val="1600"/>
            </a:pPr>
            <a:r>
              <a:rPr lang="en-US" sz="1600" b="1" dirty="0">
                <a:solidFill>
                  <a:schemeClr val="dk1"/>
                </a:solidFill>
                <a:latin typeface="Helvetica" pitchFamily="2" charset="0"/>
                <a:ea typeface="Montserrat"/>
                <a:cs typeface="Montserrat"/>
                <a:sym typeface="Montserrat"/>
              </a:rPr>
              <a:t>Overall Approach </a:t>
            </a:r>
          </a:p>
          <a:p>
            <a:pPr marL="285750" marR="0" lvl="0" indent="-285750" algn="l" rtl="0">
              <a:lnSpc>
                <a:spcPct val="150000"/>
              </a:lnSpc>
              <a:spcBef>
                <a:spcPts val="0"/>
              </a:spcBef>
              <a:spcAft>
                <a:spcPts val="0"/>
              </a:spcAft>
              <a:buClr>
                <a:schemeClr val="dk1"/>
              </a:buClr>
              <a:buSzPts val="1600"/>
              <a:buFont typeface="Wingdings" pitchFamily="2" charset="2"/>
              <a:buChar char="v"/>
            </a:pPr>
            <a:r>
              <a:rPr lang="en-US" sz="1800" dirty="0">
                <a:latin typeface="Helvetica" pitchFamily="2" charset="0"/>
                <a:ea typeface="Geneva" panose="020B0503030404040204" pitchFamily="34" charset="0"/>
                <a:cs typeface="Calibri" panose="020F0502020204030204" pitchFamily="34" charset="0"/>
              </a:rPr>
              <a:t>Support implementation of the National GHG Strategy, following an iterative approach with expectation to integrate additional Federal and non-Federal capabilities in the future</a:t>
            </a:r>
          </a:p>
          <a:p>
            <a:pPr marL="285750" indent="-285750">
              <a:spcBef>
                <a:spcPts val="1200"/>
              </a:spcBef>
              <a:buFont typeface="Wingdings" pitchFamily="2" charset="2"/>
              <a:buChar char="v"/>
              <a:defRPr/>
            </a:pPr>
            <a:r>
              <a:rPr kumimoji="0" lang="en-US" sz="1800" b="0" i="0" u="none" strike="noStrike" kern="1200" cap="none" spc="0" normalizeH="0" baseline="0" noProof="0" dirty="0">
                <a:ln>
                  <a:noFill/>
                </a:ln>
                <a:effectLst/>
                <a:uLnTx/>
                <a:uFillTx/>
                <a:latin typeface="Helvetica" pitchFamily="2" charset="0"/>
                <a:ea typeface="Geneva" panose="020B0503030404040204" pitchFamily="34" charset="0"/>
                <a:cs typeface="Calibri" panose="020F0502020204030204" pitchFamily="34" charset="0"/>
              </a:rPr>
              <a:t>End-user driven, reliable delivery of mature GHG monitoring products and tools, enhanced support for stakeholder engagement</a:t>
            </a:r>
          </a:p>
          <a:p>
            <a:pPr marL="285750" indent="-285750">
              <a:spcBef>
                <a:spcPts val="1200"/>
              </a:spcBef>
              <a:buFont typeface="Wingdings" pitchFamily="2" charset="2"/>
              <a:buChar char="v"/>
              <a:defRPr/>
            </a:pPr>
            <a:r>
              <a:rPr kumimoji="0" lang="en-US" sz="1800" b="0" i="0" u="none" strike="noStrike" kern="1200" cap="none" spc="0" normalizeH="0" baseline="0" noProof="0" dirty="0">
                <a:ln>
                  <a:noFill/>
                </a:ln>
                <a:effectLst/>
                <a:uLnTx/>
                <a:uFillTx/>
                <a:latin typeface="Helvetica" pitchFamily="2" charset="0"/>
                <a:ea typeface="Geneva" panose="020B0503030404040204" pitchFamily="34" charset="0"/>
                <a:cs typeface="Calibri" panose="020F0502020204030204" pitchFamily="34" charset="0"/>
              </a:rPr>
              <a:t>Build off strong heritage of disciplinary programs, with strong focus on integrating atmospheric and surface measurements, representing human and natural processes that exchange carbon between atmosphere and surface biosphere, and including relationship with other gases (e.g., air pollutants)</a:t>
            </a:r>
          </a:p>
          <a:p>
            <a:pPr marL="285750" indent="-285750">
              <a:spcBef>
                <a:spcPts val="1200"/>
              </a:spcBef>
              <a:buFont typeface="Wingdings" pitchFamily="2" charset="2"/>
              <a:buChar char="v"/>
              <a:defRPr/>
            </a:pPr>
            <a:r>
              <a:rPr kumimoji="0" lang="en-US" sz="1800" b="0" i="0" u="none" strike="noStrike" kern="1200" cap="none" spc="0" normalizeH="0" baseline="0" noProof="0" dirty="0">
                <a:ln>
                  <a:noFill/>
                </a:ln>
                <a:effectLst/>
                <a:uLnTx/>
                <a:uFillTx/>
                <a:latin typeface="Helvetica" pitchFamily="2" charset="0"/>
                <a:ea typeface="Geneva" panose="020B0503030404040204" pitchFamily="34" charset="0"/>
                <a:cs typeface="Calibri" panose="020F0502020204030204" pitchFamily="34" charset="0"/>
              </a:rPr>
              <a:t>Leverage multiple vantage points and integrate results/knowledge through models to verify hypotheses &amp; create products for community use</a:t>
            </a:r>
          </a:p>
          <a:p>
            <a:pPr marL="285750" marR="0" lvl="0" indent="-285750" algn="l" defTabSz="914400" rtl="0" eaLnBrk="1" fontAlgn="auto" latinLnBrk="0" hangingPunct="1">
              <a:lnSpc>
                <a:spcPct val="100000"/>
              </a:lnSpc>
              <a:spcBef>
                <a:spcPts val="1200"/>
              </a:spcBef>
              <a:spcAft>
                <a:spcPts val="0"/>
              </a:spcAft>
              <a:buClrTx/>
              <a:buSzTx/>
              <a:buFont typeface="Wingdings" pitchFamily="2" charset="2"/>
              <a:buChar char="v"/>
              <a:tabLst/>
              <a:defRPr/>
            </a:pPr>
            <a:r>
              <a:rPr kumimoji="0" lang="en-US" sz="1800" b="0" i="0" u="none" strike="noStrike" kern="1200" cap="none" spc="0" normalizeH="0" baseline="0" noProof="0" dirty="0">
                <a:ln>
                  <a:noFill/>
                </a:ln>
                <a:effectLst/>
                <a:uLnTx/>
                <a:uFillTx/>
                <a:latin typeface="Helvetica" pitchFamily="2" charset="0"/>
                <a:ea typeface="Geneva" panose="020B0503030404040204" pitchFamily="34" charset="0"/>
                <a:cs typeface="Calibri" panose="020F0502020204030204" pitchFamily="34" charset="0"/>
              </a:rPr>
              <a:t>Engage domestically and internationally (e.g., CEOS, WMO G3W, IG3IS, IMEO) through bilateral and multi-lateral engagement in measurement, modeling, research and stakeholder engagement</a:t>
            </a:r>
          </a:p>
          <a:p>
            <a:pPr marL="671513" marR="0" lvl="1" indent="-112712" algn="l" rtl="0">
              <a:lnSpc>
                <a:spcPct val="150000"/>
              </a:lnSpc>
              <a:spcBef>
                <a:spcPts val="0"/>
              </a:spcBef>
              <a:spcAft>
                <a:spcPts val="0"/>
              </a:spcAft>
              <a:buClr>
                <a:schemeClr val="dk1"/>
              </a:buClr>
              <a:buSzPts val="1600"/>
              <a:buFont typeface="Noto Sans Symbols"/>
              <a:buNone/>
            </a:pPr>
            <a:endParaRPr sz="1600" i="1" u="none" strike="noStrike" cap="none" dirty="0">
              <a:solidFill>
                <a:schemeClr val="dk1"/>
              </a:solidFill>
              <a:highlight>
                <a:srgbClr val="FFFF00"/>
              </a:highlight>
              <a:latin typeface="Helvetica" pitchFamily="2" charset="0"/>
              <a:ea typeface="Montserrat"/>
              <a:cs typeface="Montserrat"/>
              <a:sym typeface="Montserrat"/>
            </a:endParaRPr>
          </a:p>
        </p:txBody>
      </p:sp>
      <p:sp>
        <p:nvSpPr>
          <p:cNvPr id="73" name="Google Shape;73;p8"/>
          <p:cNvSpPr txBox="1"/>
          <p:nvPr/>
        </p:nvSpPr>
        <p:spPr>
          <a:xfrm>
            <a:off x="94019" y="103248"/>
            <a:ext cx="9222975" cy="6616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700" dirty="0">
                <a:solidFill>
                  <a:schemeClr val="lt1"/>
                </a:solidFill>
                <a:latin typeface="Montserrat"/>
                <a:ea typeface="Montserrat"/>
                <a:cs typeface="Montserrat"/>
                <a:sym typeface="Montserrat"/>
              </a:rPr>
              <a:t>Overall Approach to Addressing GHG </a:t>
            </a:r>
            <a:endParaRPr sz="3700" dirty="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9"/>
          <p:cNvSpPr txBox="1"/>
          <p:nvPr/>
        </p:nvSpPr>
        <p:spPr>
          <a:xfrm>
            <a:off x="94020" y="103248"/>
            <a:ext cx="1022387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dirty="0">
                <a:solidFill>
                  <a:schemeClr val="lt1"/>
                </a:solidFill>
                <a:latin typeface="Montserrat"/>
                <a:ea typeface="Montserrat"/>
                <a:cs typeface="Montserrat"/>
                <a:sym typeface="Montserrat"/>
              </a:rPr>
              <a:t>US GHG </a:t>
            </a:r>
            <a:r>
              <a:rPr lang="en-GB" sz="3600" dirty="0" err="1">
                <a:solidFill>
                  <a:schemeClr val="lt1"/>
                </a:solidFill>
                <a:latin typeface="Montserrat"/>
                <a:ea typeface="Montserrat"/>
                <a:cs typeface="Montserrat"/>
                <a:sym typeface="Montserrat"/>
              </a:rPr>
              <a:t>Center</a:t>
            </a:r>
            <a:r>
              <a:rPr lang="en-GB" sz="3600" dirty="0">
                <a:solidFill>
                  <a:schemeClr val="lt1"/>
                </a:solidFill>
                <a:latin typeface="Montserrat"/>
                <a:ea typeface="Montserrat"/>
                <a:cs typeface="Montserrat"/>
                <a:sym typeface="Montserrat"/>
              </a:rPr>
              <a:t>: VISION, MISSION, GOALS</a:t>
            </a:r>
            <a:endParaRPr sz="3600" dirty="0">
              <a:latin typeface="Montserrat"/>
              <a:ea typeface="Montserrat"/>
              <a:cs typeface="Montserrat"/>
              <a:sym typeface="Montserrat"/>
            </a:endParaRPr>
          </a:p>
        </p:txBody>
      </p:sp>
      <p:sp>
        <p:nvSpPr>
          <p:cNvPr id="79" name="Google Shape;79;p9"/>
          <p:cNvSpPr txBox="1"/>
          <p:nvPr/>
        </p:nvSpPr>
        <p:spPr>
          <a:xfrm>
            <a:off x="295315" y="1117952"/>
            <a:ext cx="11884327" cy="7142428"/>
          </a:xfrm>
          <a:prstGeom prst="rect">
            <a:avLst/>
          </a:prstGeom>
          <a:noFill/>
          <a:ln>
            <a:noFill/>
          </a:ln>
        </p:spPr>
        <p:txBody>
          <a:bodyPr spcFirstLastPara="1" wrap="square" lIns="91425" tIns="45700" rIns="91425" bIns="45700" anchor="t" anchorCtr="0">
            <a:spAutoFit/>
          </a:bodyPr>
          <a:lstStyle/>
          <a:p>
            <a:pPr marL="12700" marR="0" lvl="0" indent="0" algn="l" defTabSz="914400" rtl="0" eaLnBrk="1" fontAlgn="auto" latinLnBrk="0" hangingPunct="1">
              <a:lnSpc>
                <a:spcPct val="100000"/>
              </a:lnSpc>
              <a:spcBef>
                <a:spcPts val="350"/>
              </a:spcBef>
              <a:spcAft>
                <a:spcPts val="0"/>
              </a:spcAft>
              <a:buClrTx/>
              <a:buSzTx/>
              <a:buFontTx/>
              <a:buNone/>
              <a:tabLst/>
              <a:defRPr/>
            </a:pPr>
            <a:r>
              <a:rPr kumimoji="0" lang="en-US" sz="2400" b="0" i="0" u="none" strike="noStrike" kern="1200" cap="none" spc="0" normalizeH="0" baseline="0" noProof="0" dirty="0">
                <a:ln>
                  <a:noFill/>
                </a:ln>
                <a:solidFill>
                  <a:srgbClr val="4BACC6"/>
                </a:solidFill>
                <a:effectLst/>
                <a:uLnTx/>
                <a:uFillTx/>
                <a:latin typeface="Calibri"/>
                <a:ea typeface="+mn-ea"/>
                <a:cs typeface="Calibri"/>
                <a:sym typeface="Arial"/>
              </a:rPr>
              <a:t>VISION</a:t>
            </a:r>
            <a:endParaRPr kumimoji="0" lang="en-US" sz="1400" b="0" i="0" u="none" strike="noStrike" kern="1200" cap="none" spc="0" normalizeH="0" baseline="0" noProof="0" dirty="0">
              <a:ln>
                <a:noFill/>
              </a:ln>
              <a:solidFill>
                <a:srgbClr val="4BACC6"/>
              </a:solidFill>
              <a:effectLst/>
              <a:uLnTx/>
              <a:uFillTx/>
              <a:latin typeface="Calibri"/>
              <a:ea typeface="+mn-ea"/>
              <a:cs typeface="Calibri"/>
              <a:sym typeface="Arial"/>
            </a:endParaRPr>
          </a:p>
          <a:p>
            <a:pPr marL="12700" marR="355600" lvl="0" indent="0" algn="l" defTabSz="914400" rtl="0" eaLnBrk="1" fontAlgn="auto" latinLnBrk="0" hangingPunct="1">
              <a:lnSpc>
                <a:spcPct val="70000"/>
              </a:lnSpc>
              <a:spcBef>
                <a:spcPts val="1000"/>
              </a:spcBef>
              <a:spcAft>
                <a:spcPts val="0"/>
              </a:spcAft>
              <a:buClrTx/>
              <a:buSzTx/>
              <a:buFontTx/>
              <a:buNone/>
              <a:tabLst/>
              <a:defRPr/>
            </a:pP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Inspire</a:t>
            </a:r>
            <a:r>
              <a:rPr kumimoji="0" lang="en-US" sz="2100" b="0" i="0" u="none" strike="noStrike" kern="1200" cap="none" spc="-15" normalizeH="0" baseline="0" noProof="0" dirty="0">
                <a:ln>
                  <a:noFill/>
                </a:ln>
                <a:solidFill>
                  <a:schemeClr val="tx1"/>
                </a:solidFill>
                <a:effectLst/>
                <a:uLnTx/>
                <a:uFillTx/>
                <a:latin typeface="Calibri"/>
                <a:ea typeface="+mn-ea"/>
                <a:cs typeface="Calibri"/>
                <a:sym typeface="Arial"/>
              </a:rPr>
              <a:t> and accelerate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the</a:t>
            </a:r>
            <a:r>
              <a:rPr kumimoji="0" lang="en-US" sz="2100" b="0" i="0" u="none" strike="noStrike" kern="1200" cap="none" spc="15" normalizeH="0" baseline="0" noProof="0" dirty="0">
                <a:ln>
                  <a:noFill/>
                </a:ln>
                <a:solidFill>
                  <a:schemeClr val="tx1"/>
                </a:solidFill>
                <a:effectLst/>
                <a:uLnTx/>
                <a:uFillTx/>
                <a:latin typeface="Calibri"/>
                <a:ea typeface="+mn-ea"/>
                <a:cs typeface="Calibri"/>
                <a:sym typeface="Arial"/>
              </a:rPr>
              <a:t>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use</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of</a:t>
            </a:r>
            <a:r>
              <a:rPr kumimoji="0" lang="en-US" sz="2100" b="0" i="0" u="none" strike="noStrike" kern="1200" cap="none" spc="10" normalizeH="0" baseline="0" noProof="0" dirty="0">
                <a:ln>
                  <a:noFill/>
                </a:ln>
                <a:solidFill>
                  <a:schemeClr val="tx1"/>
                </a:solidFill>
                <a:effectLst/>
                <a:uLnTx/>
                <a:uFillTx/>
                <a:latin typeface="Calibri"/>
                <a:ea typeface="+mn-ea"/>
                <a:cs typeface="Calibri"/>
                <a:sym typeface="Arial"/>
              </a:rPr>
              <a:t> </a:t>
            </a:r>
            <a:r>
              <a:rPr kumimoji="0" lang="en-US" sz="2100" b="0" i="0" u="none" strike="noStrike" kern="1200" cap="none" spc="-10" normalizeH="0" baseline="0" noProof="0" dirty="0">
                <a:ln>
                  <a:noFill/>
                </a:ln>
                <a:solidFill>
                  <a:schemeClr val="tx1"/>
                </a:solidFill>
                <a:effectLst/>
                <a:uLnTx/>
                <a:uFillTx/>
                <a:latin typeface="Calibri"/>
                <a:ea typeface="+mn-ea"/>
                <a:cs typeface="Calibri"/>
                <a:sym typeface="Arial"/>
              </a:rPr>
              <a:t>Earth</a:t>
            </a:r>
            <a:r>
              <a:rPr kumimoji="0" lang="en-US" sz="2100" b="0" i="0" u="none" strike="noStrike" kern="1200" cap="none" spc="0" normalizeH="0" baseline="0" noProof="0" dirty="0">
                <a:ln>
                  <a:noFill/>
                </a:ln>
                <a:solidFill>
                  <a:schemeClr val="tx1"/>
                </a:solidFill>
                <a:effectLst/>
                <a:uLnTx/>
                <a:uFillTx/>
                <a:latin typeface="Calibri"/>
                <a:ea typeface="+mn-ea"/>
                <a:cs typeface="Calibri"/>
                <a:sym typeface="Arial"/>
              </a:rPr>
              <a:t>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science</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 </a:t>
            </a:r>
            <a:r>
              <a:rPr kumimoji="0" lang="en-US" sz="2100" b="0" i="0" u="none" strike="noStrike" kern="1200" cap="none" spc="-20" normalizeH="0" baseline="0" noProof="0" dirty="0">
                <a:ln>
                  <a:noFill/>
                </a:ln>
                <a:solidFill>
                  <a:schemeClr val="tx1"/>
                </a:solidFill>
                <a:effectLst/>
                <a:uLnTx/>
                <a:uFillTx/>
                <a:latin typeface="Calibri"/>
                <a:ea typeface="+mn-ea"/>
                <a:cs typeface="Calibri"/>
                <a:sym typeface="Arial"/>
              </a:rPr>
              <a:t>data</a:t>
            </a:r>
            <a:r>
              <a:rPr kumimoji="0" lang="en-US" sz="2100" b="0" i="0" u="none" strike="noStrike" kern="1200" cap="none" spc="0" normalizeH="0" baseline="0" noProof="0" dirty="0">
                <a:ln>
                  <a:noFill/>
                </a:ln>
                <a:solidFill>
                  <a:schemeClr val="tx1"/>
                </a:solidFill>
                <a:effectLst/>
                <a:uLnTx/>
                <a:uFillTx/>
                <a:latin typeface="Calibri"/>
                <a:ea typeface="+mn-ea"/>
                <a:cs typeface="Calibri"/>
                <a:sym typeface="Arial"/>
              </a:rPr>
              <a:t>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and </a:t>
            </a:r>
            <a:r>
              <a:rPr kumimoji="0" lang="en-US" sz="2100" b="0" i="0" u="none" strike="noStrike" kern="1200" cap="none" spc="-15" normalizeH="0" baseline="0" noProof="0" dirty="0">
                <a:ln>
                  <a:noFill/>
                </a:ln>
                <a:solidFill>
                  <a:schemeClr val="tx1"/>
                </a:solidFill>
                <a:effectLst/>
                <a:uLnTx/>
                <a:uFillTx/>
                <a:latin typeface="Calibri"/>
                <a:ea typeface="+mn-ea"/>
                <a:cs typeface="Calibri"/>
                <a:sym typeface="Arial"/>
              </a:rPr>
              <a:t>information</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 to increase confidence in setting, assessing, and meeting climate mitigation goals.</a:t>
            </a:r>
          </a:p>
          <a:p>
            <a:pPr marL="12700" marR="355600" lvl="0" indent="0" algn="l" defTabSz="914400" rtl="0" eaLnBrk="1" fontAlgn="auto" latinLnBrk="0" hangingPunct="1">
              <a:lnSpc>
                <a:spcPct val="7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Calibri"/>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BACC6"/>
                </a:solidFill>
                <a:effectLst/>
                <a:uLnTx/>
                <a:uFillTx/>
                <a:latin typeface="Calibri"/>
                <a:ea typeface="+mn-ea"/>
                <a:cs typeface="Calibri"/>
                <a:sym typeface="Arial"/>
              </a:rPr>
              <a:t>MISSION</a:t>
            </a:r>
            <a:endParaRPr kumimoji="0" lang="en-US" sz="2000" b="0" i="0" u="none" strike="noStrike" kern="1200" cap="none" spc="0" normalizeH="0" baseline="0" noProof="0" dirty="0">
              <a:ln>
                <a:noFill/>
              </a:ln>
              <a:solidFill>
                <a:srgbClr val="4BACC6"/>
              </a:solidFill>
              <a:effectLst/>
              <a:uLnTx/>
              <a:uFillTx/>
              <a:latin typeface="Calibri"/>
              <a:ea typeface="+mn-ea"/>
              <a:cs typeface="Calibri"/>
              <a:sym typeface="Arial"/>
            </a:endParaRPr>
          </a:p>
          <a:p>
            <a:pPr marL="12700" marR="0" lvl="0" indent="0" algn="l" defTabSz="914400" rtl="0" eaLnBrk="1" fontAlgn="auto" latinLnBrk="0" hangingPunct="1">
              <a:lnSpc>
                <a:spcPts val="2245"/>
              </a:lnSpc>
              <a:spcBef>
                <a:spcPts val="209"/>
              </a:spcBef>
              <a:spcAft>
                <a:spcPts val="0"/>
              </a:spcAft>
              <a:buClrTx/>
              <a:buSzTx/>
              <a:buFontTx/>
              <a:buNone/>
              <a:tabLst/>
              <a:defRPr/>
            </a:pPr>
            <a:r>
              <a:rPr kumimoji="0" lang="en-US" sz="2100" b="0" i="0" u="none" strike="noStrike" kern="1200" cap="none" spc="-10" normalizeH="0" baseline="0" noProof="0" dirty="0">
                <a:ln>
                  <a:noFill/>
                </a:ln>
                <a:solidFill>
                  <a:schemeClr val="tx1"/>
                </a:solidFill>
                <a:effectLst/>
                <a:uLnTx/>
                <a:uFillTx/>
                <a:latin typeface="Calibri"/>
                <a:ea typeface="+mn-ea"/>
                <a:cs typeface="Calibri"/>
                <a:sym typeface="Arial"/>
              </a:rPr>
              <a:t>Extend accessible and integrated GHG data and modeling capabilities from U.S. Government and non-public sources for scalable impact</a:t>
            </a:r>
            <a:r>
              <a:rPr kumimoji="0" lang="en-US" sz="2000" b="0" i="0" u="none" strike="noStrike" kern="1200" cap="none" spc="-10" normalizeH="0" baseline="0" noProof="0" dirty="0">
                <a:ln>
                  <a:noFill/>
                </a:ln>
                <a:solidFill>
                  <a:schemeClr val="tx1"/>
                </a:solidFill>
                <a:effectLst/>
                <a:uLnTx/>
                <a:uFillTx/>
                <a:latin typeface="Calibri"/>
                <a:ea typeface="+mn-ea"/>
                <a:cs typeface="Calibri"/>
                <a:sym typeface="Arial"/>
              </a:rPr>
              <a:t>.  </a:t>
            </a:r>
          </a:p>
          <a:p>
            <a:pPr marL="12700" marR="0" lvl="0" indent="0" algn="l" defTabSz="914400" rtl="0" eaLnBrk="1" fontAlgn="auto" latinLnBrk="0" hangingPunct="1">
              <a:lnSpc>
                <a:spcPts val="2245"/>
              </a:lnSpc>
              <a:spcBef>
                <a:spcPts val="209"/>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Calibri"/>
              <a:sym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BACC6"/>
                </a:solidFill>
                <a:effectLst/>
                <a:uLnTx/>
                <a:uFillTx/>
                <a:latin typeface="Calibri"/>
                <a:ea typeface="+mn-ea"/>
                <a:cs typeface="Calibri"/>
                <a:sym typeface="Arial"/>
              </a:rPr>
              <a:t>PURPOSE</a:t>
            </a:r>
          </a:p>
          <a:p>
            <a:pPr marL="12700" marR="0" lvl="0" indent="0" algn="l" defTabSz="914400" rtl="0" eaLnBrk="1" fontAlgn="auto" latinLnBrk="0" hangingPunct="1">
              <a:lnSpc>
                <a:spcPts val="2245"/>
              </a:lnSpc>
              <a:spcBef>
                <a:spcPts val="200"/>
              </a:spcBef>
              <a:spcAft>
                <a:spcPts val="400"/>
              </a:spcAft>
              <a:buClr>
                <a:srgbClr val="5B9BD5"/>
              </a:buClr>
              <a:buSzTx/>
              <a:buFontTx/>
              <a:buNone/>
              <a:tabLst/>
              <a:defRPr/>
            </a:pP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Develop and enhance GHG data products that </a:t>
            </a:r>
            <a:r>
              <a:rPr kumimoji="0" lang="en-US" sz="2100" b="1" i="0" u="none" strike="noStrike" kern="1200" cap="none" spc="-5" normalizeH="0" baseline="0" noProof="0" dirty="0">
                <a:ln>
                  <a:noFill/>
                </a:ln>
                <a:solidFill>
                  <a:schemeClr val="tx1"/>
                </a:solidFill>
                <a:effectLst/>
                <a:uLnTx/>
                <a:uFillTx/>
                <a:latin typeface="Calibri"/>
                <a:ea typeface="+mn-ea"/>
                <a:cs typeface="Calibri"/>
                <a:sym typeface="Arial"/>
              </a:rPr>
              <a:t>meet user needs</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a:t>
            </a:r>
          </a:p>
          <a:p>
            <a:pPr marL="12700" marR="0" lvl="0" indent="0" algn="l" defTabSz="914400" rtl="0" eaLnBrk="1" fontAlgn="auto" latinLnBrk="0" hangingPunct="1">
              <a:lnSpc>
                <a:spcPts val="2245"/>
              </a:lnSpc>
              <a:spcBef>
                <a:spcPts val="200"/>
              </a:spcBef>
              <a:spcAft>
                <a:spcPts val="400"/>
              </a:spcAft>
              <a:buClr>
                <a:srgbClr val="5B9BD5"/>
              </a:buClr>
              <a:buSzTx/>
              <a:buFontTx/>
              <a:buNone/>
              <a:tabLst/>
              <a:defRPr/>
            </a:pP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Foster </a:t>
            </a:r>
            <a:r>
              <a:rPr kumimoji="0" lang="en-US" sz="2100" b="1" i="0" u="none" strike="noStrike" kern="1200" cap="none" spc="-5" normalizeH="0" baseline="0" noProof="0" dirty="0">
                <a:ln>
                  <a:noFill/>
                </a:ln>
                <a:solidFill>
                  <a:schemeClr val="tx1"/>
                </a:solidFill>
                <a:effectLst/>
                <a:uLnTx/>
                <a:uFillTx/>
                <a:latin typeface="Calibri"/>
                <a:ea typeface="+mn-ea"/>
                <a:cs typeface="Calibri"/>
                <a:sym typeface="Arial"/>
              </a:rPr>
              <a:t>collaboration</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 with networks of interagency, international, intergovernmental and private sector partners to</a:t>
            </a:r>
            <a:r>
              <a:rPr kumimoji="0" lang="en-US" sz="2100" b="1" i="0" u="none" strike="noStrike" kern="1200" cap="none" spc="-5" normalizeH="0" baseline="0" noProof="0" dirty="0">
                <a:ln>
                  <a:noFill/>
                </a:ln>
                <a:solidFill>
                  <a:schemeClr val="tx1"/>
                </a:solidFill>
                <a:effectLst/>
                <a:uLnTx/>
                <a:uFillTx/>
                <a:latin typeface="Calibri"/>
                <a:ea typeface="+mn-ea"/>
                <a:cs typeface="Calibri"/>
                <a:sym typeface="Arial"/>
              </a:rPr>
              <a:t>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co-develop</a:t>
            </a:r>
            <a:r>
              <a:rPr kumimoji="0" lang="en-US" sz="2100" b="1" i="0" u="none" strike="noStrike" kern="1200" cap="none" spc="-5" normalizeH="0" baseline="0" noProof="0" dirty="0">
                <a:ln>
                  <a:noFill/>
                </a:ln>
                <a:solidFill>
                  <a:schemeClr val="tx1"/>
                </a:solidFill>
                <a:effectLst/>
                <a:uLnTx/>
                <a:uFillTx/>
                <a:latin typeface="Calibri"/>
                <a:ea typeface="+mn-ea"/>
                <a:cs typeface="Calibri"/>
                <a:sym typeface="Arial"/>
              </a:rPr>
              <a:t>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and increase adoption of </a:t>
            </a:r>
            <a:r>
              <a:rPr kumimoji="0" lang="en-US" sz="2100" b="1" i="0" u="none" strike="noStrike" kern="1200" cap="none" spc="-5" normalizeH="0" baseline="0" noProof="0" dirty="0">
                <a:ln>
                  <a:noFill/>
                </a:ln>
                <a:solidFill>
                  <a:schemeClr val="tx1"/>
                </a:solidFill>
                <a:effectLst/>
                <a:uLnTx/>
                <a:uFillTx/>
                <a:latin typeface="Calibri"/>
                <a:ea typeface="+mn-ea"/>
                <a:cs typeface="Calibri"/>
                <a:sym typeface="Arial"/>
              </a:rPr>
              <a:t>impactful applications</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a:t>
            </a:r>
          </a:p>
          <a:p>
            <a:pPr marL="12700" marR="0" lvl="0" indent="0" algn="l" defTabSz="914400" rtl="0" eaLnBrk="1" fontAlgn="auto" latinLnBrk="0" hangingPunct="1">
              <a:lnSpc>
                <a:spcPts val="2245"/>
              </a:lnSpc>
              <a:spcBef>
                <a:spcPts val="200"/>
              </a:spcBef>
              <a:spcAft>
                <a:spcPts val="400"/>
              </a:spcAft>
              <a:buClr>
                <a:srgbClr val="5B9BD5"/>
              </a:buClr>
              <a:buSzTx/>
              <a:buFontTx/>
              <a:buNone/>
              <a:tabLst/>
              <a:defRPr/>
            </a:pP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Promote </a:t>
            </a:r>
            <a:r>
              <a:rPr kumimoji="0" lang="en-US" sz="2100" b="1" i="0" u="none" strike="noStrike" kern="1200" cap="none" spc="-5" normalizeH="0" baseline="0" noProof="0" dirty="0">
                <a:ln>
                  <a:noFill/>
                </a:ln>
                <a:solidFill>
                  <a:schemeClr val="tx1"/>
                </a:solidFill>
                <a:effectLst/>
                <a:uLnTx/>
                <a:uFillTx/>
                <a:latin typeface="Calibri"/>
                <a:ea typeface="+mn-ea"/>
                <a:cs typeface="Calibri"/>
                <a:sym typeface="Arial"/>
              </a:rPr>
              <a:t>scientific innovation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and</a:t>
            </a:r>
            <a:r>
              <a:rPr kumimoji="0" lang="en-US" sz="2100" b="1" i="0" u="none" strike="noStrike" kern="1200" cap="none" spc="-5" normalizeH="0" baseline="0" noProof="0" dirty="0">
                <a:ln>
                  <a:noFill/>
                </a:ln>
                <a:solidFill>
                  <a:schemeClr val="tx1"/>
                </a:solidFill>
                <a:effectLst/>
                <a:uLnTx/>
                <a:uFillTx/>
                <a:latin typeface="Calibri"/>
                <a:ea typeface="+mn-ea"/>
                <a:cs typeface="Calibri"/>
                <a:sym typeface="Arial"/>
              </a:rPr>
              <a:t> transparency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by leveraging </a:t>
            </a:r>
            <a:r>
              <a:rPr kumimoji="0" lang="en-US" sz="2100" b="1" i="0" u="none" strike="noStrike" kern="1200" cap="none" spc="-5" normalizeH="0" baseline="0" noProof="0" dirty="0">
                <a:ln>
                  <a:noFill/>
                </a:ln>
                <a:solidFill>
                  <a:schemeClr val="tx1"/>
                </a:solidFill>
                <a:effectLst/>
                <a:uLnTx/>
                <a:uFillTx/>
                <a:latin typeface="Calibri"/>
                <a:ea typeface="+mn-ea"/>
                <a:cs typeface="Calibri"/>
                <a:sym typeface="Arial"/>
              </a:rPr>
              <a:t>advanced data systems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capabilities and </a:t>
            </a:r>
            <a:r>
              <a:rPr kumimoji="0" lang="en-US" sz="2100" b="1" i="0" u="none" strike="noStrike" kern="1200" cap="none" spc="-5" normalizeH="0" baseline="0" noProof="0" dirty="0">
                <a:ln>
                  <a:noFill/>
                </a:ln>
                <a:solidFill>
                  <a:schemeClr val="tx1"/>
                </a:solidFill>
                <a:effectLst/>
                <a:uLnTx/>
                <a:uFillTx/>
                <a:latin typeface="Calibri"/>
                <a:ea typeface="+mn-ea"/>
                <a:cs typeface="Calibri"/>
                <a:sym typeface="Arial"/>
              </a:rPr>
              <a:t>open  source  science </a:t>
            </a:r>
            <a:r>
              <a:rPr kumimoji="0" lang="en-US" sz="2100" b="0" i="0" u="none" strike="noStrike" kern="1200" cap="none" spc="-5" normalizeH="0" baseline="0" noProof="0" dirty="0">
                <a:ln>
                  <a:noFill/>
                </a:ln>
                <a:solidFill>
                  <a:schemeClr val="tx1"/>
                </a:solidFill>
                <a:effectLst/>
                <a:uLnTx/>
                <a:uFillTx/>
                <a:latin typeface="Calibri"/>
                <a:ea typeface="+mn-ea"/>
                <a:cs typeface="Calibri"/>
                <a:sym typeface="Arial"/>
              </a:rPr>
              <a:t>principles; and,</a:t>
            </a:r>
          </a:p>
          <a:p>
            <a:pPr marL="12700" marR="5080" lvl="0" indent="0" algn="l" defTabSz="914400" rtl="0" eaLnBrk="1" fontAlgn="auto" latinLnBrk="0" hangingPunct="1">
              <a:lnSpc>
                <a:spcPct val="70000"/>
              </a:lnSpc>
              <a:spcBef>
                <a:spcPts val="1010"/>
              </a:spcBef>
              <a:spcAft>
                <a:spcPts val="0"/>
              </a:spcAft>
              <a:buClr>
                <a:srgbClr val="5B9BD5"/>
              </a:buClr>
              <a:buSzTx/>
              <a:buFontTx/>
              <a:buNone/>
              <a:tabLst/>
              <a:defRPr/>
            </a:pPr>
            <a:r>
              <a:rPr kumimoji="0" lang="en-US" sz="2100" b="0" i="0" u="none" strike="noStrike" kern="1200" cap="none" spc="-15" normalizeH="0" baseline="0" noProof="0" dirty="0">
                <a:ln>
                  <a:noFill/>
                </a:ln>
                <a:solidFill>
                  <a:schemeClr val="tx1"/>
                </a:solidFill>
                <a:effectLst/>
                <a:uLnTx/>
                <a:uFillTx/>
                <a:latin typeface="Calibri"/>
                <a:ea typeface="+mn-ea"/>
                <a:cs typeface="Calibri"/>
                <a:sym typeface="Arial"/>
              </a:rPr>
              <a:t>Establish </a:t>
            </a:r>
            <a:r>
              <a:rPr kumimoji="0" lang="en-US" sz="2100" b="1" i="0" u="none" strike="noStrike" kern="1200" cap="none" spc="-15" normalizeH="0" baseline="0" noProof="0" dirty="0">
                <a:ln>
                  <a:noFill/>
                </a:ln>
                <a:solidFill>
                  <a:schemeClr val="tx1"/>
                </a:solidFill>
                <a:effectLst/>
                <a:uLnTx/>
                <a:uFillTx/>
                <a:latin typeface="Calibri"/>
                <a:ea typeface="+mn-ea"/>
                <a:cs typeface="Calibri"/>
                <a:sym typeface="Arial"/>
              </a:rPr>
              <a:t>bidirectional knowledge transfer </a:t>
            </a:r>
            <a:r>
              <a:rPr kumimoji="0" lang="en-US" sz="2100" b="0" i="0" u="none" strike="noStrike" kern="1200" cap="none" spc="-15" normalizeH="0" baseline="0" noProof="0" dirty="0">
                <a:ln>
                  <a:noFill/>
                </a:ln>
                <a:solidFill>
                  <a:schemeClr val="tx1"/>
                </a:solidFill>
                <a:effectLst/>
                <a:uLnTx/>
                <a:uFillTx/>
                <a:latin typeface="Calibri"/>
                <a:ea typeface="+mn-ea"/>
                <a:cs typeface="Calibri"/>
                <a:sym typeface="Arial"/>
              </a:rPr>
              <a:t>and engagement  with federal, state, local and tribal governments, researchers,  and the general public.</a:t>
            </a:r>
          </a:p>
          <a:p>
            <a:pPr marL="0" marR="0" lvl="0" indent="0" algn="l" rtl="0">
              <a:lnSpc>
                <a:spcPct val="150000"/>
              </a:lnSpc>
              <a:spcBef>
                <a:spcPts val="0"/>
              </a:spcBef>
              <a:spcAft>
                <a:spcPts val="0"/>
              </a:spcAft>
              <a:buNone/>
            </a:pPr>
            <a:endParaRPr sz="1600" dirty="0">
              <a:solidFill>
                <a:schemeClr val="tx1"/>
              </a:solidFill>
            </a:endParaRPr>
          </a:p>
          <a:p>
            <a:pPr marL="0" marR="0" lvl="0" indent="0" algn="l" rtl="0">
              <a:lnSpc>
                <a:spcPct val="150000"/>
              </a:lnSpc>
              <a:spcBef>
                <a:spcPts val="0"/>
              </a:spcBef>
              <a:spcAft>
                <a:spcPts val="0"/>
              </a:spcAft>
              <a:buNone/>
            </a:pPr>
            <a:endParaRPr sz="1600" dirty="0">
              <a:solidFill>
                <a:schemeClr val="tx1"/>
              </a:solidFill>
            </a:endParaRPr>
          </a:p>
          <a:p>
            <a:pPr marL="0" marR="0" lvl="0" indent="0" algn="l" rtl="0">
              <a:lnSpc>
                <a:spcPct val="150000"/>
              </a:lnSpc>
              <a:spcBef>
                <a:spcPts val="0"/>
              </a:spcBef>
              <a:spcAft>
                <a:spcPts val="0"/>
              </a:spcAft>
              <a:buNone/>
            </a:pPr>
            <a:endParaRPr sz="1600" dirty="0">
              <a:solidFill>
                <a:schemeClr val="tx1"/>
              </a:solidFill>
            </a:endParaRPr>
          </a:p>
          <a:p>
            <a:pPr marL="0" marR="0" lvl="0" indent="0" algn="l" rtl="0">
              <a:lnSpc>
                <a:spcPct val="150000"/>
              </a:lnSpc>
              <a:spcBef>
                <a:spcPts val="0"/>
              </a:spcBef>
              <a:spcAft>
                <a:spcPts val="0"/>
              </a:spcAft>
              <a:buNone/>
            </a:pPr>
            <a:endParaRPr sz="1600" dirty="0">
              <a:solidFill>
                <a:schemeClr val="tx1"/>
              </a:solidFill>
            </a:endParaRPr>
          </a:p>
          <a:p>
            <a:pPr marL="214313" marR="0" lvl="0" indent="-112713" algn="l" rtl="0">
              <a:lnSpc>
                <a:spcPct val="150000"/>
              </a:lnSpc>
              <a:spcBef>
                <a:spcPts val="0"/>
              </a:spcBef>
              <a:spcAft>
                <a:spcPts val="0"/>
              </a:spcAft>
              <a:buClr>
                <a:schemeClr val="dk1"/>
              </a:buClr>
              <a:buSzPts val="1600"/>
              <a:buFont typeface="Noto Sans Symbols"/>
              <a:buNone/>
            </a:pPr>
            <a:endParaRPr sz="1600" dirty="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1" name="Google Shape;271;p8" descr="Gridded 2012 Methane Emissions | US EPA"/>
          <p:cNvPicPr preferRelativeResize="0"/>
          <p:nvPr/>
        </p:nvPicPr>
        <p:blipFill rotWithShape="1">
          <a:blip r:embed="rId3">
            <a:alphaModFix/>
          </a:blip>
          <a:srcRect/>
          <a:stretch/>
        </p:blipFill>
        <p:spPr>
          <a:xfrm>
            <a:off x="9704324" y="2314095"/>
            <a:ext cx="1663691" cy="902454"/>
          </a:xfrm>
          <a:prstGeom prst="rect">
            <a:avLst/>
          </a:prstGeom>
          <a:noFill/>
          <a:ln>
            <a:noFill/>
          </a:ln>
        </p:spPr>
      </p:pic>
      <p:pic>
        <p:nvPicPr>
          <p:cNvPr id="272" name="Google Shape;272;p8" descr="Programmer female with solid fill"/>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44900" y="3326655"/>
            <a:ext cx="2284678" cy="2284678"/>
          </a:xfrm>
          <a:prstGeom prst="rect">
            <a:avLst/>
          </a:prstGeom>
          <a:noFill/>
          <a:ln>
            <a:noFill/>
          </a:ln>
        </p:spPr>
      </p:pic>
      <p:pic>
        <p:nvPicPr>
          <p:cNvPr id="273" name="Google Shape;273;p8" descr="Server with solid fill"/>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42539" y="3216549"/>
            <a:ext cx="2481643" cy="2481643"/>
          </a:xfrm>
          <a:prstGeom prst="rect">
            <a:avLst/>
          </a:prstGeom>
          <a:noFill/>
          <a:ln>
            <a:noFill/>
          </a:ln>
        </p:spPr>
      </p:pic>
      <p:sp>
        <p:nvSpPr>
          <p:cNvPr id="275" name="Google Shape;275;p8"/>
          <p:cNvSpPr/>
          <p:nvPr/>
        </p:nvSpPr>
        <p:spPr>
          <a:xfrm rot="10800000">
            <a:off x="2819550" y="5691583"/>
            <a:ext cx="5701639"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44546A"/>
              </a:solidFill>
              <a:effectLst/>
              <a:uLnTx/>
              <a:uFillTx/>
              <a:latin typeface="Calibri"/>
              <a:ea typeface="Calibri"/>
              <a:cs typeface="Calibri"/>
              <a:sym typeface="Calibri"/>
            </a:endParaRPr>
          </a:p>
        </p:txBody>
      </p:sp>
      <p:sp>
        <p:nvSpPr>
          <p:cNvPr id="276" name="Google Shape;276;p8"/>
          <p:cNvSpPr/>
          <p:nvPr/>
        </p:nvSpPr>
        <p:spPr>
          <a:xfrm rot="10800000">
            <a:off x="435428" y="5698192"/>
            <a:ext cx="8100272" cy="965496"/>
          </a:xfrm>
          <a:prstGeom prst="uturnArrow">
            <a:avLst>
              <a:gd name="adj1" fmla="val 19545"/>
              <a:gd name="adj2" fmla="val 25000"/>
              <a:gd name="adj3" fmla="val 25000"/>
              <a:gd name="adj4" fmla="val 50000"/>
              <a:gd name="adj5" fmla="val 100000"/>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44546A"/>
              </a:solidFill>
              <a:effectLst/>
              <a:uLnTx/>
              <a:uFillTx/>
              <a:latin typeface="Calibri"/>
              <a:ea typeface="Calibri"/>
              <a:cs typeface="Calibri"/>
              <a:sym typeface="Calibri"/>
            </a:endParaRPr>
          </a:p>
        </p:txBody>
      </p:sp>
      <p:sp>
        <p:nvSpPr>
          <p:cNvPr id="277" name="Google Shape;277;p8"/>
          <p:cNvSpPr/>
          <p:nvPr/>
        </p:nvSpPr>
        <p:spPr>
          <a:xfrm>
            <a:off x="0" y="2066291"/>
            <a:ext cx="2174845" cy="3599543"/>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8" name="Google Shape;278;p8"/>
          <p:cNvSpPr txBox="1"/>
          <p:nvPr/>
        </p:nvSpPr>
        <p:spPr>
          <a:xfrm>
            <a:off x="168783" y="2080806"/>
            <a:ext cx="20060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Earth Observations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8"/>
          <p:cNvSpPr/>
          <p:nvPr/>
        </p:nvSpPr>
        <p:spPr>
          <a:xfrm>
            <a:off x="2537848" y="2066292"/>
            <a:ext cx="2174845" cy="359954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0" name="Google Shape;280;p8"/>
          <p:cNvSpPr txBox="1"/>
          <p:nvPr/>
        </p:nvSpPr>
        <p:spPr>
          <a:xfrm>
            <a:off x="3078485" y="2080806"/>
            <a:ext cx="1093569"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Modeling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8"/>
          <p:cNvSpPr/>
          <p:nvPr/>
        </p:nvSpPr>
        <p:spPr>
          <a:xfrm rot="5400000">
            <a:off x="2114971" y="377701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2" name="Google Shape;282;p8"/>
          <p:cNvSpPr/>
          <p:nvPr/>
        </p:nvSpPr>
        <p:spPr>
          <a:xfrm rot="5400000">
            <a:off x="4663696" y="3754805"/>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3" name="Google Shape;283;p8"/>
          <p:cNvSpPr/>
          <p:nvPr/>
        </p:nvSpPr>
        <p:spPr>
          <a:xfrm>
            <a:off x="5075696" y="1848577"/>
            <a:ext cx="1972597"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4" name="Google Shape;284;p8"/>
          <p:cNvSpPr txBox="1"/>
          <p:nvPr/>
        </p:nvSpPr>
        <p:spPr>
          <a:xfrm>
            <a:off x="4941728" y="1428619"/>
            <a:ext cx="4834271" cy="3539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dirty="0">
                <a:ln>
                  <a:noFill/>
                </a:ln>
                <a:solidFill>
                  <a:srgbClr val="000000"/>
                </a:solidFill>
                <a:effectLst/>
                <a:uLnTx/>
                <a:uFillTx/>
                <a:latin typeface="Calibri"/>
                <a:ea typeface="Calibri"/>
                <a:cs typeface="Calibri"/>
                <a:sym typeface="Calibri"/>
              </a:rPr>
              <a:t>GHG Data and Information System</a:t>
            </a:r>
            <a:endParaRPr kumimoji="0" sz="17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5" name="Google Shape;285;p8"/>
          <p:cNvSpPr txBox="1"/>
          <p:nvPr/>
        </p:nvSpPr>
        <p:spPr>
          <a:xfrm>
            <a:off x="5023554" y="1882534"/>
            <a:ext cx="2426847" cy="6155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Calibri"/>
                <a:ea typeface="Calibri"/>
                <a:cs typeface="Calibri"/>
                <a:sym typeface="Calibri"/>
              </a:rPr>
              <a:t>Research &amp;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Calibri"/>
                <a:ea typeface="Calibri"/>
                <a:cs typeface="Calibri"/>
                <a:sym typeface="Calibri"/>
              </a:rPr>
              <a:t>Applications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8"/>
          <p:cNvSpPr txBox="1"/>
          <p:nvPr/>
        </p:nvSpPr>
        <p:spPr>
          <a:xfrm>
            <a:off x="5061087" y="2463260"/>
            <a:ext cx="2083812" cy="30931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Leverages ESDS/ VEDA capabilities</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Test bedding of modeling, integration approaches</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Standards &amp; processes for thorough evaluation of new observations  before transition</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Advanced users</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7" name="Google Shape;287;p8"/>
          <p:cNvSpPr/>
          <p:nvPr/>
        </p:nvSpPr>
        <p:spPr>
          <a:xfrm>
            <a:off x="7450403" y="1848577"/>
            <a:ext cx="1991240" cy="3836398"/>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8" name="Google Shape;288;p8"/>
          <p:cNvSpPr/>
          <p:nvPr/>
        </p:nvSpPr>
        <p:spPr>
          <a:xfrm rot="5400000">
            <a:off x="7009149" y="3761967"/>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 name="Google Shape;289;p8"/>
          <p:cNvSpPr txBox="1"/>
          <p:nvPr/>
        </p:nvSpPr>
        <p:spPr>
          <a:xfrm>
            <a:off x="7500070" y="1863092"/>
            <a:ext cx="1778949"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End User System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(Front End)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0" name="Google Shape;290;p8"/>
          <p:cNvSpPr txBox="1"/>
          <p:nvPr/>
        </p:nvSpPr>
        <p:spPr>
          <a:xfrm>
            <a:off x="7448207" y="2448309"/>
            <a:ext cx="1979059"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Leverages ESDS/VEDA</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Public-facing</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Curated, mature products representing consensus view</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Science and </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non-science users</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Enhanced help desk support</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18415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5075695" y="1427663"/>
            <a:ext cx="4365948" cy="4257312"/>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2" name="Google Shape;292;p8"/>
          <p:cNvSpPr/>
          <p:nvPr/>
        </p:nvSpPr>
        <p:spPr>
          <a:xfrm>
            <a:off x="9665601" y="1385402"/>
            <a:ext cx="2513020" cy="4312790"/>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 name="Google Shape;293;p8"/>
          <p:cNvSpPr/>
          <p:nvPr/>
        </p:nvSpPr>
        <p:spPr>
          <a:xfrm rot="5400000">
            <a:off x="9334100" y="3803331"/>
            <a:ext cx="484632" cy="36300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4" name="Google Shape;294;p8"/>
          <p:cNvSpPr txBox="1"/>
          <p:nvPr/>
        </p:nvSpPr>
        <p:spPr>
          <a:xfrm>
            <a:off x="9718204" y="1385402"/>
            <a:ext cx="2489444"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Demonstration Areas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95" name="Google Shape;295;p8" descr="Orbiting Carbon Observatory-2: Graphics"/>
          <p:cNvPicPr preferRelativeResize="0"/>
          <p:nvPr/>
        </p:nvPicPr>
        <p:blipFill rotWithShape="1">
          <a:blip r:embed="rId6">
            <a:alphaModFix/>
          </a:blip>
          <a:srcRect/>
          <a:stretch/>
        </p:blipFill>
        <p:spPr>
          <a:xfrm>
            <a:off x="95931" y="2435623"/>
            <a:ext cx="979952" cy="1154667"/>
          </a:xfrm>
          <a:prstGeom prst="rect">
            <a:avLst/>
          </a:prstGeom>
          <a:noFill/>
          <a:ln>
            <a:noFill/>
          </a:ln>
        </p:spPr>
      </p:pic>
      <p:pic>
        <p:nvPicPr>
          <p:cNvPr id="296" name="Google Shape;296;p8"/>
          <p:cNvPicPr preferRelativeResize="0"/>
          <p:nvPr/>
        </p:nvPicPr>
        <p:blipFill rotWithShape="1">
          <a:blip r:embed="rId7">
            <a:alphaModFix/>
          </a:blip>
          <a:srcRect/>
          <a:stretch/>
        </p:blipFill>
        <p:spPr>
          <a:xfrm>
            <a:off x="1122698" y="2435623"/>
            <a:ext cx="979952" cy="1154667"/>
          </a:xfrm>
          <a:prstGeom prst="rect">
            <a:avLst/>
          </a:prstGeom>
          <a:noFill/>
          <a:ln>
            <a:noFill/>
          </a:ln>
        </p:spPr>
      </p:pic>
      <p:pic>
        <p:nvPicPr>
          <p:cNvPr id="297" name="Google Shape;297;p8" descr="A view of earth from space&#10;&#10;Description automatically generated with low confidence"/>
          <p:cNvPicPr preferRelativeResize="0"/>
          <p:nvPr/>
        </p:nvPicPr>
        <p:blipFill rotWithShape="1">
          <a:blip r:embed="rId8">
            <a:alphaModFix/>
          </a:blip>
          <a:srcRect/>
          <a:stretch/>
        </p:blipFill>
        <p:spPr>
          <a:xfrm>
            <a:off x="95931" y="3765855"/>
            <a:ext cx="1578563" cy="781353"/>
          </a:xfrm>
          <a:prstGeom prst="rect">
            <a:avLst/>
          </a:prstGeom>
          <a:noFill/>
          <a:ln>
            <a:noFill/>
          </a:ln>
        </p:spPr>
      </p:pic>
      <p:pic>
        <p:nvPicPr>
          <p:cNvPr id="298" name="Google Shape;298;p8" descr="oda_nightlight_co2.001.png"/>
          <p:cNvPicPr preferRelativeResize="0"/>
          <p:nvPr/>
        </p:nvPicPr>
        <p:blipFill rotWithShape="1">
          <a:blip r:embed="rId9">
            <a:alphaModFix/>
          </a:blip>
          <a:srcRect/>
          <a:stretch/>
        </p:blipFill>
        <p:spPr>
          <a:xfrm>
            <a:off x="549486" y="4161168"/>
            <a:ext cx="1553164" cy="957493"/>
          </a:xfrm>
          <a:prstGeom prst="rect">
            <a:avLst/>
          </a:prstGeom>
          <a:noFill/>
          <a:ln>
            <a:noFill/>
          </a:ln>
        </p:spPr>
      </p:pic>
      <p:pic>
        <p:nvPicPr>
          <p:cNvPr id="299" name="Google Shape;299;p8"/>
          <p:cNvPicPr preferRelativeResize="0"/>
          <p:nvPr/>
        </p:nvPicPr>
        <p:blipFill rotWithShape="1">
          <a:blip r:embed="rId10">
            <a:alphaModFix/>
          </a:blip>
          <a:srcRect/>
          <a:stretch/>
        </p:blipFill>
        <p:spPr>
          <a:xfrm>
            <a:off x="115631" y="4662720"/>
            <a:ext cx="1703686" cy="892982"/>
          </a:xfrm>
          <a:prstGeom prst="rect">
            <a:avLst/>
          </a:prstGeom>
          <a:noFill/>
          <a:ln w="12700" cap="flat" cmpd="sng">
            <a:solidFill>
              <a:schemeClr val="lt1"/>
            </a:solidFill>
            <a:prstDash val="solid"/>
            <a:round/>
            <a:headEnd type="none" w="sm" len="sm"/>
            <a:tailEnd type="none" w="sm" len="sm"/>
          </a:ln>
        </p:spPr>
      </p:pic>
      <p:pic>
        <p:nvPicPr>
          <p:cNvPr id="300" name="Google Shape;300;p8"/>
          <p:cNvPicPr preferRelativeResize="0"/>
          <p:nvPr/>
        </p:nvPicPr>
        <p:blipFill rotWithShape="1">
          <a:blip r:embed="rId11">
            <a:alphaModFix/>
          </a:blip>
          <a:srcRect/>
          <a:stretch/>
        </p:blipFill>
        <p:spPr>
          <a:xfrm>
            <a:off x="2639684" y="2450138"/>
            <a:ext cx="1735234" cy="976069"/>
          </a:xfrm>
          <a:prstGeom prst="rect">
            <a:avLst/>
          </a:prstGeom>
          <a:noFill/>
          <a:ln>
            <a:noFill/>
          </a:ln>
        </p:spPr>
      </p:pic>
      <p:pic>
        <p:nvPicPr>
          <p:cNvPr id="301" name="Google Shape;301;p8"/>
          <p:cNvPicPr preferRelativeResize="0"/>
          <p:nvPr/>
        </p:nvPicPr>
        <p:blipFill rotWithShape="1">
          <a:blip r:embed="rId12">
            <a:alphaModFix/>
          </a:blip>
          <a:srcRect/>
          <a:stretch/>
        </p:blipFill>
        <p:spPr>
          <a:xfrm>
            <a:off x="2578137" y="3701152"/>
            <a:ext cx="1555055" cy="709757"/>
          </a:xfrm>
          <a:prstGeom prst="rect">
            <a:avLst/>
          </a:prstGeom>
          <a:noFill/>
          <a:ln w="12700" cap="flat" cmpd="sng">
            <a:solidFill>
              <a:srgbClr val="595959"/>
            </a:solidFill>
            <a:prstDash val="solid"/>
            <a:round/>
            <a:headEnd type="none" w="sm" len="sm"/>
            <a:tailEnd type="none" w="sm" len="sm"/>
          </a:ln>
        </p:spPr>
      </p:pic>
      <p:pic>
        <p:nvPicPr>
          <p:cNvPr id="302" name="Google Shape;302;p8"/>
          <p:cNvPicPr preferRelativeResize="0"/>
          <p:nvPr/>
        </p:nvPicPr>
        <p:blipFill rotWithShape="1">
          <a:blip r:embed="rId13">
            <a:alphaModFix/>
          </a:blip>
          <a:srcRect/>
          <a:stretch/>
        </p:blipFill>
        <p:spPr>
          <a:xfrm>
            <a:off x="2819552" y="4308746"/>
            <a:ext cx="1548166" cy="709757"/>
          </a:xfrm>
          <a:prstGeom prst="rect">
            <a:avLst/>
          </a:prstGeom>
          <a:noFill/>
          <a:ln w="12700" cap="flat" cmpd="sng">
            <a:solidFill>
              <a:srgbClr val="595959"/>
            </a:solidFill>
            <a:prstDash val="solid"/>
            <a:round/>
            <a:headEnd type="none" w="sm" len="sm"/>
            <a:tailEnd type="none" w="sm" len="sm"/>
          </a:ln>
        </p:spPr>
      </p:pic>
      <p:pic>
        <p:nvPicPr>
          <p:cNvPr id="303" name="Google Shape;303;p8"/>
          <p:cNvPicPr preferRelativeResize="0"/>
          <p:nvPr/>
        </p:nvPicPr>
        <p:blipFill rotWithShape="1">
          <a:blip r:embed="rId14">
            <a:alphaModFix/>
          </a:blip>
          <a:srcRect/>
          <a:stretch/>
        </p:blipFill>
        <p:spPr>
          <a:xfrm>
            <a:off x="3084545" y="4842793"/>
            <a:ext cx="1548167" cy="709758"/>
          </a:xfrm>
          <a:prstGeom prst="rect">
            <a:avLst/>
          </a:prstGeom>
          <a:noFill/>
          <a:ln w="12700" cap="flat" cmpd="sng">
            <a:solidFill>
              <a:srgbClr val="595959"/>
            </a:solidFill>
            <a:prstDash val="solid"/>
            <a:round/>
            <a:headEnd type="none" w="sm" len="sm"/>
            <a:tailEnd type="none" w="sm" len="sm"/>
          </a:ln>
        </p:spPr>
      </p:pic>
      <p:sp>
        <p:nvSpPr>
          <p:cNvPr id="304" name="Google Shape;304;p8"/>
          <p:cNvSpPr/>
          <p:nvPr/>
        </p:nvSpPr>
        <p:spPr>
          <a:xfrm rot="10800000">
            <a:off x="3614056" y="5685804"/>
            <a:ext cx="2605814"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 name="Google Shape;305;p8"/>
          <p:cNvSpPr/>
          <p:nvPr/>
        </p:nvSpPr>
        <p:spPr>
          <a:xfrm rot="10800000">
            <a:off x="972456" y="5685802"/>
            <a:ext cx="5247413" cy="707987"/>
          </a:xfrm>
          <a:prstGeom prst="uturnArrow">
            <a:avLst>
              <a:gd name="adj1" fmla="val 25000"/>
              <a:gd name="adj2" fmla="val 25000"/>
              <a:gd name="adj3" fmla="val 25000"/>
              <a:gd name="adj4" fmla="val 50000"/>
              <a:gd name="adj5" fmla="val 10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6" name="Google Shape;306;p8"/>
          <p:cNvSpPr txBox="1"/>
          <p:nvPr/>
        </p:nvSpPr>
        <p:spPr>
          <a:xfrm>
            <a:off x="1297290" y="6110050"/>
            <a:ext cx="4490717"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alibri"/>
                <a:ea typeface="Calibri"/>
                <a:cs typeface="Calibri"/>
                <a:sym typeface="Calibri"/>
              </a:rPr>
              <a:t>Improvement of modeling, observing techniques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8"/>
          <p:cNvSpPr txBox="1"/>
          <p:nvPr/>
        </p:nvSpPr>
        <p:spPr>
          <a:xfrm>
            <a:off x="2963439" y="6385205"/>
            <a:ext cx="4985403"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alibri"/>
                <a:ea typeface="Calibri"/>
                <a:cs typeface="Calibri"/>
                <a:sym typeface="Calibri"/>
              </a:rPr>
              <a:t>Incorporation of stakeholder needs and feedback</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8"/>
          <p:cNvSpPr txBox="1"/>
          <p:nvPr/>
        </p:nvSpPr>
        <p:spPr>
          <a:xfrm>
            <a:off x="9678614" y="1687788"/>
            <a:ext cx="2436311"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Gridded Anthropogenic Emissions </a:t>
            </a: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09" name="Google Shape;309;p8" descr="Inventory of U.S. Greenhouse Gas Emissions and Sinks | US EPA"/>
          <p:cNvPicPr preferRelativeResize="0"/>
          <p:nvPr/>
        </p:nvPicPr>
        <p:blipFill rotWithShape="1">
          <a:blip r:embed="rId15">
            <a:alphaModFix/>
          </a:blip>
          <a:srcRect/>
          <a:stretch/>
        </p:blipFill>
        <p:spPr>
          <a:xfrm>
            <a:off x="11368015" y="2326167"/>
            <a:ext cx="766329" cy="896436"/>
          </a:xfrm>
          <a:prstGeom prst="rect">
            <a:avLst/>
          </a:prstGeom>
          <a:noFill/>
          <a:ln>
            <a:noFill/>
          </a:ln>
        </p:spPr>
      </p:pic>
      <p:pic>
        <p:nvPicPr>
          <p:cNvPr id="310" name="Google Shape;310;p8" descr="USDA Secretary Perdue Directs U.S. Forest Service to Prioritize National  Forest System Production and Public Access"/>
          <p:cNvPicPr preferRelativeResize="0"/>
          <p:nvPr/>
        </p:nvPicPr>
        <p:blipFill rotWithShape="1">
          <a:blip r:embed="rId16">
            <a:alphaModFix/>
          </a:blip>
          <a:srcRect/>
          <a:stretch/>
        </p:blipFill>
        <p:spPr>
          <a:xfrm>
            <a:off x="10520758" y="3295703"/>
            <a:ext cx="1575311" cy="1048298"/>
          </a:xfrm>
          <a:prstGeom prst="rect">
            <a:avLst/>
          </a:prstGeom>
          <a:noFill/>
          <a:ln>
            <a:noFill/>
          </a:ln>
        </p:spPr>
      </p:pic>
      <p:sp>
        <p:nvSpPr>
          <p:cNvPr id="311" name="Google Shape;311;p8"/>
          <p:cNvSpPr txBox="1"/>
          <p:nvPr/>
        </p:nvSpPr>
        <p:spPr>
          <a:xfrm>
            <a:off x="9630565" y="3271609"/>
            <a:ext cx="1472234"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Natural </a:t>
            </a:r>
            <a:r>
              <a:rPr kumimoji="0" lang="en-US" sz="1800" b="1" i="0" u="none" strike="noStrike" kern="0" cap="none" spc="0" normalizeH="0" baseline="0" noProof="0" dirty="0">
                <a:ln>
                  <a:noFill/>
                </a:ln>
                <a:solidFill>
                  <a:srgbClr val="FFFFFF"/>
                </a:solidFill>
                <a:effectLst/>
                <a:uLnTx/>
                <a:uFillTx/>
                <a:latin typeface="Calibri"/>
                <a:ea typeface="Calibri"/>
                <a:cs typeface="Calibri"/>
                <a:sym typeface="Calibri"/>
              </a:rPr>
              <a:t>GHG</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 Emissi</a:t>
            </a:r>
            <a:r>
              <a:rPr kumimoji="0" lang="en-US" sz="1800" b="1" i="0" u="none" strike="noStrike" kern="0" cap="none" spc="0" normalizeH="0" baseline="0" noProof="0" dirty="0">
                <a:ln>
                  <a:noFill/>
                </a:ln>
                <a:solidFill>
                  <a:srgbClr val="FFFFFF"/>
                </a:solidFill>
                <a:effectLst/>
                <a:uLnTx/>
                <a:uFillTx/>
                <a:latin typeface="Calibri"/>
                <a:ea typeface="Calibri"/>
                <a:cs typeface="Calibri"/>
                <a:sym typeface="Calibri"/>
              </a:rPr>
              <a:t>ons</a:t>
            </a:r>
            <a:endParaRPr kumimoji="0" sz="14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312" name="Google Shape;312;p8" descr="Scientists find massive methane leak at Pemex Gulf of Mexico oil field  -paper | Reuters"/>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9750325" y="4437605"/>
            <a:ext cx="1725811" cy="1148449"/>
          </a:xfrm>
          <a:prstGeom prst="rect">
            <a:avLst/>
          </a:prstGeom>
          <a:noFill/>
          <a:ln>
            <a:noFill/>
          </a:ln>
        </p:spPr>
      </p:pic>
      <p:sp>
        <p:nvSpPr>
          <p:cNvPr id="313" name="Google Shape;313;p8"/>
          <p:cNvSpPr txBox="1"/>
          <p:nvPr/>
        </p:nvSpPr>
        <p:spPr>
          <a:xfrm>
            <a:off x="9799194" y="4362542"/>
            <a:ext cx="2549483"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a:ea typeface="Calibri"/>
                <a:cs typeface="Calibri"/>
                <a:sym typeface="Calibri"/>
              </a:rPr>
              <a:t>Detecting and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Tracking </a:t>
            </a:r>
            <a:r>
              <a:rPr kumimoji="0" lang="en-US" sz="1800" b="1" i="0" u="none" strike="noStrike" kern="0" cap="none" spc="0" normalizeH="0" baseline="0" noProof="0" dirty="0">
                <a:ln>
                  <a:noFill/>
                </a:ln>
                <a:solidFill>
                  <a:srgbClr val="FFFFFF"/>
                </a:solidFill>
                <a:effectLst/>
                <a:uLnTx/>
                <a:uFillTx/>
                <a:latin typeface="Calibri"/>
                <a:ea typeface="Calibri"/>
                <a:cs typeface="Calibri"/>
                <a:sym typeface="Calibri"/>
              </a:rPr>
              <a:t>High Emission </a:t>
            </a: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Events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7" name="Google Shape;317;p8"/>
          <p:cNvSpPr txBox="1"/>
          <p:nvPr/>
        </p:nvSpPr>
        <p:spPr>
          <a:xfrm>
            <a:off x="62699" y="110414"/>
            <a:ext cx="6206239"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Calibri"/>
                <a:ea typeface="Calibri"/>
                <a:cs typeface="Calibri"/>
                <a:sym typeface="Calibri"/>
              </a:rPr>
              <a:t>Data, Modeling Capabilities and Needs from Partner Agencies*</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8" name="Google Shape;318;p8"/>
          <p:cNvSpPr/>
          <p:nvPr/>
        </p:nvSpPr>
        <p:spPr>
          <a:xfrm rot="5400000">
            <a:off x="4951158" y="327057"/>
            <a:ext cx="625039" cy="1495905"/>
          </a:xfrm>
          <a:prstGeom prst="bentArrow">
            <a:avLst>
              <a:gd name="adj1" fmla="val 25000"/>
              <a:gd name="adj2" fmla="val 25000"/>
              <a:gd name="adj3" fmla="val 25000"/>
              <a:gd name="adj4" fmla="val 4375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9" name="Google Shape;319;p8"/>
          <p:cNvSpPr txBox="1">
            <a:spLocks noGrp="1"/>
          </p:cNvSpPr>
          <p:nvPr>
            <p:ph type="title"/>
          </p:nvPr>
        </p:nvSpPr>
        <p:spPr>
          <a:xfrm>
            <a:off x="220721" y="161538"/>
            <a:ext cx="11662663" cy="677108"/>
          </a:xfrm>
          <a:prstGeom prst="rect">
            <a:avLst/>
          </a:prstGeom>
          <a:noFill/>
          <a:ln>
            <a:noFill/>
          </a:ln>
        </p:spPr>
        <p:txBody>
          <a:bodyPr spcFirstLastPara="1" wrap="square" lIns="91425" tIns="45700" rIns="91425" bIns="45700" anchor="ctr" anchorCtr="0">
            <a:noAutofit/>
          </a:bodyPr>
          <a:lstStyle/>
          <a:p>
            <a:pPr algn="r">
              <a:buSzPts val="3000"/>
            </a:pPr>
            <a:r>
              <a:rPr lang="en-US" sz="1800" b="1" dirty="0">
                <a:solidFill>
                  <a:schemeClr val="tx1"/>
                </a:solidFill>
              </a:rPr>
              <a:t>U.S. GHG Center</a:t>
            </a:r>
            <a:br>
              <a:rPr lang="en-US" sz="1800" b="1" dirty="0">
                <a:solidFill>
                  <a:schemeClr val="tx1"/>
                </a:solidFill>
              </a:rPr>
            </a:br>
            <a:r>
              <a:rPr lang="en-US" sz="1800" b="1" dirty="0">
                <a:solidFill>
                  <a:schemeClr val="tx1"/>
                </a:solidFill>
              </a:rPr>
              <a:t> Stakeholder Driven • Sustained Impact • Leverages Mature </a:t>
            </a:r>
            <a:br>
              <a:rPr lang="en-US" sz="1800" b="1" dirty="0">
                <a:solidFill>
                  <a:schemeClr val="tx1"/>
                </a:solidFill>
              </a:rPr>
            </a:br>
            <a:r>
              <a:rPr lang="en-US" sz="1800" b="1" dirty="0">
                <a:solidFill>
                  <a:schemeClr val="tx1"/>
                </a:solidFill>
              </a:rPr>
              <a:t>Capabilities across Partner Agencies</a:t>
            </a:r>
            <a:endParaRPr sz="1800" b="1" dirty="0">
              <a:solidFill>
                <a:schemeClr val="tx1"/>
              </a:solidFill>
            </a:endParaRPr>
          </a:p>
        </p:txBody>
      </p:sp>
      <p:sp>
        <p:nvSpPr>
          <p:cNvPr id="321" name="Google Shape;321;p8"/>
          <p:cNvSpPr txBox="1"/>
          <p:nvPr/>
        </p:nvSpPr>
        <p:spPr>
          <a:xfrm>
            <a:off x="9112209" y="6055420"/>
            <a:ext cx="1953491"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rPr>
              <a:t>* Representative, but not comprehensive list</a:t>
            </a:r>
            <a:endParaRPr kumimoji="0" sz="1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Down Arrow 3">
            <a:extLst>
              <a:ext uri="{FF2B5EF4-FFF2-40B4-BE49-F238E27FC236}">
                <a16:creationId xmlns:a16="http://schemas.microsoft.com/office/drawing/2014/main" id="{A8E6146E-9A36-7BF7-124C-541B7CE75178}"/>
              </a:ext>
            </a:extLst>
          </p:cNvPr>
          <p:cNvSpPr/>
          <p:nvPr/>
        </p:nvSpPr>
        <p:spPr>
          <a:xfrm>
            <a:off x="1122698" y="1782522"/>
            <a:ext cx="270673" cy="283769"/>
          </a:xfrm>
          <a:prstGeom prst="downArrow">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Down Arrow 4">
            <a:extLst>
              <a:ext uri="{FF2B5EF4-FFF2-40B4-BE49-F238E27FC236}">
                <a16:creationId xmlns:a16="http://schemas.microsoft.com/office/drawing/2014/main" id="{A049677E-5979-267D-895D-252FE5788AB1}"/>
              </a:ext>
            </a:extLst>
          </p:cNvPr>
          <p:cNvSpPr/>
          <p:nvPr/>
        </p:nvSpPr>
        <p:spPr>
          <a:xfrm>
            <a:off x="3157059" y="1772115"/>
            <a:ext cx="270673" cy="283769"/>
          </a:xfrm>
          <a:prstGeom prst="downArrow">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AB287E59-A1B5-DC23-C69E-7E25C16A1036}"/>
              </a:ext>
            </a:extLst>
          </p:cNvPr>
          <p:cNvGrpSpPr/>
          <p:nvPr/>
        </p:nvGrpSpPr>
        <p:grpSpPr>
          <a:xfrm>
            <a:off x="122342" y="550835"/>
            <a:ext cx="4288047" cy="1198004"/>
            <a:chOff x="122342" y="550835"/>
            <a:chExt cx="4288047" cy="1198004"/>
          </a:xfrm>
        </p:grpSpPr>
        <p:sp>
          <p:nvSpPr>
            <p:cNvPr id="314" name="Google Shape;314;p8"/>
            <p:cNvSpPr/>
            <p:nvPr/>
          </p:nvSpPr>
          <p:spPr>
            <a:xfrm>
              <a:off x="122342" y="550835"/>
              <a:ext cx="4288047" cy="1198004"/>
            </a:xfrm>
            <a:prstGeom prst="roundRect">
              <a:avLst>
                <a:gd name="adj" fmla="val 16667"/>
              </a:avLst>
            </a:prstGeom>
            <a:solidFill>
              <a:srgbClr val="FCFFFF"/>
            </a:solidFill>
            <a:ln w="190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15" name="Google Shape;315;p8" descr="Image result for noaa logo"/>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1283069" y="717797"/>
              <a:ext cx="860492" cy="860492"/>
            </a:xfrm>
            <a:prstGeom prst="rect">
              <a:avLst/>
            </a:prstGeom>
            <a:noFill/>
            <a:ln>
              <a:noFill/>
            </a:ln>
          </p:spPr>
        </p:pic>
        <p:pic>
          <p:nvPicPr>
            <p:cNvPr id="2" name="Picture 1">
              <a:extLst>
                <a:ext uri="{FF2B5EF4-FFF2-40B4-BE49-F238E27FC236}">
                  <a16:creationId xmlns:a16="http://schemas.microsoft.com/office/drawing/2014/main" id="{463971D6-3A1E-E73D-B987-00FF35859604}"/>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29875" y="714037"/>
              <a:ext cx="970833" cy="805081"/>
            </a:xfrm>
            <a:prstGeom prst="rect">
              <a:avLst/>
            </a:prstGeom>
          </p:spPr>
        </p:pic>
        <p:pic>
          <p:nvPicPr>
            <p:cNvPr id="270" name="Google Shape;270;p8" descr="Image result for epa logo"/>
            <p:cNvPicPr preferRelativeResize="0"/>
            <p:nvPr/>
          </p:nvPicPr>
          <p:blipFill rotWithShape="1">
            <a:blip r:embed="rId20" cstate="email">
              <a:alphaModFix/>
              <a:extLst>
                <a:ext uri="{28A0092B-C50C-407E-A947-70E740481C1C}">
                  <a14:useLocalDpi xmlns:a14="http://schemas.microsoft.com/office/drawing/2010/main"/>
                </a:ext>
              </a:extLst>
            </a:blip>
            <a:srcRect l="9639" r="14733"/>
            <a:stretch/>
          </p:blipFill>
          <p:spPr>
            <a:xfrm>
              <a:off x="3321752" y="693677"/>
              <a:ext cx="999600" cy="922302"/>
            </a:xfrm>
            <a:prstGeom prst="rect">
              <a:avLst/>
            </a:prstGeom>
            <a:noFill/>
            <a:ln>
              <a:noFill/>
            </a:ln>
          </p:spPr>
        </p:pic>
        <p:pic>
          <p:nvPicPr>
            <p:cNvPr id="316" name="Google Shape;316;p8" descr="NIST Logo"/>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2225190" y="944409"/>
              <a:ext cx="1188720" cy="322522"/>
            </a:xfrm>
            <a:prstGeom prst="rect">
              <a:avLst/>
            </a:prstGeom>
            <a:solidFill>
              <a:srgbClr val="FCFFFF"/>
            </a:solidFill>
            <a:ln>
              <a:noFill/>
            </a:ln>
          </p:spPr>
        </p:pic>
      </p:grpSp>
    </p:spTree>
    <p:extLst>
      <p:ext uri="{BB962C8B-B14F-4D97-AF65-F5344CB8AC3E}">
        <p14:creationId xmlns:p14="http://schemas.microsoft.com/office/powerpoint/2010/main" val="1207255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35978E-3A86-920E-075E-B22F0506F103}"/>
              </a:ext>
            </a:extLst>
          </p:cNvPr>
          <p:cNvSpPr>
            <a:spLocks noGrp="1"/>
          </p:cNvSpPr>
          <p:nvPr>
            <p:ph type="title"/>
          </p:nvPr>
        </p:nvSpPr>
        <p:spPr/>
        <p:txBody>
          <a:bodyPr/>
          <a:lstStyle/>
          <a:p>
            <a:r>
              <a:rPr lang="en-US" dirty="0"/>
              <a:t>Prototyping the US GHG Center</a:t>
            </a:r>
          </a:p>
        </p:txBody>
      </p:sp>
      <p:sp>
        <p:nvSpPr>
          <p:cNvPr id="8" name="object 12">
            <a:extLst>
              <a:ext uri="{FF2B5EF4-FFF2-40B4-BE49-F238E27FC236}">
                <a16:creationId xmlns:a16="http://schemas.microsoft.com/office/drawing/2014/main" id="{9C8F21B2-82ED-B3B0-3191-7DD1914FC434}"/>
              </a:ext>
            </a:extLst>
          </p:cNvPr>
          <p:cNvSpPr txBox="1"/>
          <p:nvPr/>
        </p:nvSpPr>
        <p:spPr>
          <a:xfrm rot="16200000">
            <a:off x="2636055" y="3759504"/>
            <a:ext cx="2348809" cy="382028"/>
          </a:xfrm>
          <a:prstGeom prst="rect">
            <a:avLst/>
          </a:prstGeom>
        </p:spPr>
        <p:txBody>
          <a:bodyPr vert="horz" wrap="square" lIns="0" tIns="20320" rIns="0" bIns="0" rtlCol="0" anchor="t">
            <a:spAutoFit/>
          </a:bodyPr>
          <a:lstStyle/>
          <a:p>
            <a:pPr marL="0" marR="5080" lvl="0" indent="0" algn="just" defTabSz="914400" rtl="0" eaLnBrk="1" fontAlgn="auto" latinLnBrk="0" hangingPunct="1">
              <a:lnSpc>
                <a:spcPct val="100800"/>
              </a:lnSpc>
              <a:spcBef>
                <a:spcPts val="160"/>
              </a:spcBef>
              <a:spcAft>
                <a:spcPts val="0"/>
              </a:spcAft>
              <a:buClrTx/>
              <a:buSzTx/>
              <a:buFontTx/>
              <a:buNone/>
              <a:tabLst/>
              <a:defRPr/>
            </a:pPr>
            <a:r>
              <a:rPr kumimoji="0" sz="1200" b="0" i="1" u="none" strike="noStrike" kern="1200" cap="none" spc="-95" normalizeH="0" baseline="0" noProof="0" dirty="0">
                <a:ln>
                  <a:noFill/>
                </a:ln>
                <a:solidFill>
                  <a:schemeClr val="tx1"/>
                </a:solidFill>
                <a:effectLst/>
                <a:uLnTx/>
                <a:uFillTx/>
                <a:latin typeface="Arial"/>
                <a:ea typeface="+mn-ea"/>
                <a:cs typeface="Arial"/>
              </a:rPr>
              <a:t>Credit: </a:t>
            </a:r>
            <a:r>
              <a:rPr kumimoji="0" sz="1200" b="0" i="1" u="none" strike="noStrike" kern="1200" cap="none" spc="-35" normalizeH="0" baseline="0" noProof="0" dirty="0" err="1">
                <a:ln>
                  <a:noFill/>
                </a:ln>
                <a:solidFill>
                  <a:schemeClr val="tx1"/>
                </a:solidFill>
                <a:effectLst/>
                <a:uLnTx/>
                <a:uFillTx/>
                <a:latin typeface="Arial"/>
                <a:ea typeface="+mn-ea"/>
                <a:cs typeface="Arial"/>
              </a:rPr>
              <a:t>Maasakkers</a:t>
            </a:r>
            <a:r>
              <a:rPr kumimoji="0" sz="1200" b="0" i="1" u="none" strike="noStrike" kern="1200" cap="none" spc="-35" normalizeH="0" baseline="0" noProof="0" dirty="0">
                <a:ln>
                  <a:noFill/>
                </a:ln>
                <a:solidFill>
                  <a:schemeClr val="tx1"/>
                </a:solidFill>
                <a:effectLst/>
                <a:uLnTx/>
                <a:uFillTx/>
                <a:latin typeface="Arial"/>
                <a:ea typeface="+mn-ea"/>
                <a:cs typeface="Arial"/>
              </a:rPr>
              <a:t> </a:t>
            </a:r>
            <a:r>
              <a:rPr kumimoji="0" sz="1200" b="0" i="1" u="none" strike="noStrike" kern="1200" cap="none" spc="-75" normalizeH="0" baseline="0" noProof="0" dirty="0">
                <a:ln>
                  <a:noFill/>
                </a:ln>
                <a:solidFill>
                  <a:schemeClr val="tx1"/>
                </a:solidFill>
                <a:effectLst/>
                <a:uLnTx/>
                <a:uFillTx/>
                <a:latin typeface="Arial"/>
                <a:ea typeface="+mn-ea"/>
                <a:cs typeface="Arial"/>
              </a:rPr>
              <a:t>et</a:t>
            </a:r>
            <a:r>
              <a:rPr kumimoji="0" lang="en-US" sz="1200" b="0" i="1" u="none" strike="noStrike" kern="1200" cap="none" spc="-75" normalizeH="0" baseline="0" noProof="0" dirty="0">
                <a:ln>
                  <a:noFill/>
                </a:ln>
                <a:solidFill>
                  <a:schemeClr val="tx1"/>
                </a:solidFill>
                <a:effectLst/>
                <a:uLnTx/>
                <a:uFillTx/>
                <a:latin typeface="Arial"/>
                <a:ea typeface="+mn-ea"/>
                <a:cs typeface="Arial"/>
              </a:rPr>
              <a:t> </a:t>
            </a:r>
            <a:r>
              <a:rPr kumimoji="0" sz="1200" b="0" i="1" u="none" strike="noStrike" kern="1200" cap="none" spc="-75" normalizeH="0" baseline="0" noProof="0" dirty="0">
                <a:ln>
                  <a:noFill/>
                </a:ln>
                <a:solidFill>
                  <a:schemeClr val="tx1"/>
                </a:solidFill>
                <a:effectLst/>
                <a:uLnTx/>
                <a:uFillTx/>
                <a:latin typeface="Arial"/>
                <a:ea typeface="+mn-ea"/>
                <a:cs typeface="Arial"/>
              </a:rPr>
              <a:t> </a:t>
            </a:r>
            <a:r>
              <a:rPr kumimoji="0" sz="1200" b="0" i="1" u="none" strike="noStrike" kern="1200" cap="none" spc="-110" normalizeH="0" baseline="0" noProof="0" dirty="0">
                <a:ln>
                  <a:noFill/>
                </a:ln>
                <a:solidFill>
                  <a:schemeClr val="tx1"/>
                </a:solidFill>
                <a:effectLst/>
                <a:uLnTx/>
                <a:uFillTx/>
                <a:latin typeface="Arial"/>
                <a:ea typeface="+mn-ea"/>
                <a:cs typeface="Arial"/>
              </a:rPr>
              <a:t>al., </a:t>
            </a:r>
            <a:r>
              <a:rPr kumimoji="0" sz="1200" b="0" i="1" u="none" strike="noStrike" kern="1200" cap="none" spc="-105" normalizeH="0" baseline="0" noProof="0" dirty="0">
                <a:ln>
                  <a:noFill/>
                </a:ln>
                <a:solidFill>
                  <a:schemeClr val="tx1"/>
                </a:solidFill>
                <a:effectLst/>
                <a:uLnTx/>
                <a:uFillTx/>
                <a:latin typeface="Arial"/>
                <a:ea typeface="+mn-ea"/>
                <a:cs typeface="Arial"/>
              </a:rPr>
              <a:t>Env. </a:t>
            </a:r>
            <a:r>
              <a:rPr kumimoji="0" sz="1200" b="0" i="1" u="none" strike="noStrike" kern="1200" cap="none" spc="-85" normalizeH="0" baseline="0" noProof="0" dirty="0">
                <a:ln>
                  <a:noFill/>
                </a:ln>
                <a:solidFill>
                  <a:schemeClr val="tx1"/>
                </a:solidFill>
                <a:effectLst/>
                <a:uLnTx/>
                <a:uFillTx/>
                <a:latin typeface="Arial"/>
                <a:ea typeface="+mn-ea"/>
                <a:cs typeface="Arial"/>
              </a:rPr>
              <a:t>Sci. </a:t>
            </a:r>
            <a:r>
              <a:rPr kumimoji="0" sz="1200" b="0" i="1" u="none" strike="noStrike" kern="1200" cap="none" spc="-40" normalizeH="0" baseline="0" noProof="0" dirty="0">
                <a:ln>
                  <a:noFill/>
                </a:ln>
                <a:solidFill>
                  <a:schemeClr val="tx1"/>
                </a:solidFill>
                <a:effectLst/>
                <a:uLnTx/>
                <a:uFillTx/>
                <a:latin typeface="Arial"/>
                <a:ea typeface="+mn-ea"/>
                <a:cs typeface="Arial"/>
              </a:rPr>
              <a:t>and</a:t>
            </a:r>
            <a:r>
              <a:rPr kumimoji="0" sz="1200" b="0" i="1" u="none" strike="noStrike" kern="1200" cap="none" spc="-105" normalizeH="0" baseline="0" noProof="0" dirty="0">
                <a:ln>
                  <a:noFill/>
                </a:ln>
                <a:solidFill>
                  <a:schemeClr val="tx1"/>
                </a:solidFill>
                <a:effectLst/>
                <a:uLnTx/>
                <a:uFillTx/>
                <a:latin typeface="Arial"/>
                <a:ea typeface="+mn-ea"/>
                <a:cs typeface="Arial"/>
              </a:rPr>
              <a:t> </a:t>
            </a:r>
            <a:r>
              <a:rPr kumimoji="0" sz="1200" b="0" i="1" u="none" strike="noStrike" kern="1200" cap="none" spc="-114" normalizeH="0" baseline="0" noProof="0" dirty="0">
                <a:ln>
                  <a:noFill/>
                </a:ln>
                <a:solidFill>
                  <a:schemeClr val="tx1"/>
                </a:solidFill>
                <a:effectLst/>
                <a:uLnTx/>
                <a:uFillTx/>
                <a:latin typeface="Arial"/>
                <a:ea typeface="+mn-ea"/>
                <a:cs typeface="Arial"/>
              </a:rPr>
              <a:t>Tech.,</a:t>
            </a:r>
            <a:r>
              <a:rPr kumimoji="0" lang="en-US" sz="1200" b="0" i="1" u="none" strike="noStrike" kern="1200" cap="none" spc="-114" normalizeH="0" baseline="0" noProof="0" dirty="0">
                <a:ln>
                  <a:noFill/>
                </a:ln>
                <a:solidFill>
                  <a:schemeClr val="tx1"/>
                </a:solidFill>
                <a:effectLst/>
                <a:uLnTx/>
                <a:uFillTx/>
                <a:latin typeface="Arial"/>
                <a:ea typeface="+mn-ea"/>
                <a:cs typeface="Arial"/>
              </a:rPr>
              <a:t> </a:t>
            </a:r>
            <a:r>
              <a:rPr kumimoji="0" sz="1200" b="0" i="1" u="none" strike="noStrike" kern="1200" cap="none" spc="-114" normalizeH="0" baseline="0" noProof="0" dirty="0">
                <a:ln>
                  <a:noFill/>
                </a:ln>
                <a:solidFill>
                  <a:schemeClr val="tx1"/>
                </a:solidFill>
                <a:effectLst/>
                <a:uLnTx/>
                <a:uFillTx/>
                <a:latin typeface="Arial"/>
                <a:ea typeface="+mn-ea"/>
                <a:cs typeface="Arial"/>
              </a:rPr>
              <a:t> </a:t>
            </a:r>
            <a:r>
              <a:rPr kumimoji="0" sz="1200" b="0" i="1" u="none" strike="noStrike" kern="1200" cap="none" spc="-25" normalizeH="0" baseline="0" noProof="0" dirty="0">
                <a:ln>
                  <a:noFill/>
                </a:ln>
                <a:solidFill>
                  <a:schemeClr val="tx1"/>
                </a:solidFill>
                <a:effectLst/>
                <a:uLnTx/>
                <a:uFillTx/>
                <a:latin typeface="Arial"/>
                <a:ea typeface="+mn-ea"/>
                <a:cs typeface="Arial"/>
              </a:rPr>
              <a:t>2016</a:t>
            </a:r>
            <a:endParaRPr kumimoji="0" lang="en-US" sz="1200" b="0" i="1" u="none" strike="noStrike" kern="1200" cap="none" spc="0" normalizeH="0" baseline="0" noProof="0" dirty="0">
              <a:ln>
                <a:noFill/>
              </a:ln>
              <a:solidFill>
                <a:schemeClr val="tx1"/>
              </a:solidFill>
              <a:effectLst/>
              <a:uLnTx/>
              <a:uFillTx/>
              <a:latin typeface="Arial"/>
              <a:ea typeface="+mn-ea"/>
              <a:cs typeface="Arial"/>
            </a:endParaRPr>
          </a:p>
        </p:txBody>
      </p:sp>
      <p:sp>
        <p:nvSpPr>
          <p:cNvPr id="13" name="TextBox 12">
            <a:extLst>
              <a:ext uri="{FF2B5EF4-FFF2-40B4-BE49-F238E27FC236}">
                <a16:creationId xmlns:a16="http://schemas.microsoft.com/office/drawing/2014/main" id="{32BBE4D2-77D1-6CC2-3C26-D135C37A5DE4}"/>
              </a:ext>
            </a:extLst>
          </p:cNvPr>
          <p:cNvSpPr txBox="1"/>
          <p:nvPr/>
        </p:nvSpPr>
        <p:spPr>
          <a:xfrm>
            <a:off x="7922371" y="5690476"/>
            <a:ext cx="344253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a:ea typeface="+mn-lt"/>
                <a:cs typeface="Arial"/>
              </a:rPr>
              <a:t>Identify, and quantify estimates from super emitting events, leveraging aircraft and satellite data. </a:t>
            </a:r>
            <a:endParaRPr kumimoji="0" lang="en-US" sz="1400" b="0" i="0" u="none" strike="noStrike" kern="1200" cap="none" spc="0" normalizeH="0" baseline="0" noProof="0" dirty="0">
              <a:ln>
                <a:noFill/>
              </a:ln>
              <a:solidFill>
                <a:schemeClr val="tx1"/>
              </a:solidFill>
              <a:effectLst/>
              <a:uLnTx/>
              <a:uFillTx/>
              <a:latin typeface="Arial"/>
              <a:ea typeface="+mn-ea"/>
              <a:cs typeface="Arial"/>
            </a:endParaRPr>
          </a:p>
        </p:txBody>
      </p:sp>
      <p:sp>
        <p:nvSpPr>
          <p:cNvPr id="14" name="object 12">
            <a:extLst>
              <a:ext uri="{FF2B5EF4-FFF2-40B4-BE49-F238E27FC236}">
                <a16:creationId xmlns:a16="http://schemas.microsoft.com/office/drawing/2014/main" id="{1BCD70FE-035A-9E69-0E37-87017B3F7F72}"/>
              </a:ext>
            </a:extLst>
          </p:cNvPr>
          <p:cNvSpPr txBox="1"/>
          <p:nvPr/>
        </p:nvSpPr>
        <p:spPr>
          <a:xfrm rot="16200000">
            <a:off x="6284799" y="4017343"/>
            <a:ext cx="2439547" cy="195503"/>
          </a:xfrm>
          <a:prstGeom prst="rect">
            <a:avLst/>
          </a:prstGeom>
        </p:spPr>
        <p:txBody>
          <a:bodyPr vert="horz" wrap="square" lIns="0" tIns="20320" rIns="0" bIns="0" rtlCol="0" anchor="t">
            <a:spAutoFit/>
          </a:bodyPr>
          <a:lstStyle/>
          <a:p>
            <a:pPr marL="0" marR="5080" lvl="0" indent="0" algn="l" defTabSz="914400" rtl="0" eaLnBrk="1" fontAlgn="auto" latinLnBrk="0" hangingPunct="1">
              <a:lnSpc>
                <a:spcPct val="100800"/>
              </a:lnSpc>
              <a:spcBef>
                <a:spcPts val="160"/>
              </a:spcBef>
              <a:spcAft>
                <a:spcPts val="0"/>
              </a:spcAft>
              <a:buClrTx/>
              <a:buSzTx/>
              <a:buFontTx/>
              <a:buNone/>
              <a:tabLst/>
              <a:defRPr/>
            </a:pPr>
            <a:r>
              <a:rPr kumimoji="0" lang="en-US" sz="1200" b="0" i="1" u="none" strike="noStrike" kern="1200" cap="none" spc="-95" normalizeH="0" baseline="0" noProof="0" dirty="0">
                <a:ln>
                  <a:noFill/>
                </a:ln>
                <a:solidFill>
                  <a:prstClr val="white"/>
                </a:solidFill>
                <a:effectLst/>
                <a:uLnTx/>
                <a:uFillTx/>
                <a:latin typeface="Arial"/>
                <a:ea typeface="+mn-ea"/>
                <a:cs typeface="Arial"/>
              </a:rPr>
              <a:t>Credit: </a:t>
            </a:r>
            <a:r>
              <a:rPr kumimoji="0" lang="en-US" sz="1200" b="0" i="1" u="none" strike="noStrike" kern="1200" cap="none" spc="-95" normalizeH="0" baseline="0" noProof="0" dirty="0">
                <a:ln>
                  <a:noFill/>
                </a:ln>
                <a:solidFill>
                  <a:prstClr val="white"/>
                </a:solidFill>
                <a:effectLst/>
                <a:uLnTx/>
                <a:uFillTx/>
                <a:latin typeface="Arial"/>
                <a:ea typeface="+mn-lt"/>
                <a:cs typeface="Arial"/>
              </a:rPr>
              <a:t>Weir et al., Env. Res. Lett., 2022</a:t>
            </a:r>
            <a:endParaRPr kumimoji="0" lang="en-US" sz="1200" b="0" i="1" u="none" strike="noStrike" kern="1200" cap="none" spc="-25" normalizeH="0" baseline="0" noProof="0" dirty="0">
              <a:ln>
                <a:noFill/>
              </a:ln>
              <a:solidFill>
                <a:prstClr val="white"/>
              </a:solidFill>
              <a:effectLst/>
              <a:uLnTx/>
              <a:uFillTx/>
              <a:latin typeface="Arial" panose="020B0604020202020204" pitchFamily="34" charset="0"/>
              <a:ea typeface="+mn-lt"/>
              <a:cs typeface="Arial" panose="020B0604020202020204" pitchFamily="34" charset="0"/>
            </a:endParaRPr>
          </a:p>
        </p:txBody>
      </p:sp>
      <p:sp>
        <p:nvSpPr>
          <p:cNvPr id="15" name="object 12">
            <a:extLst>
              <a:ext uri="{FF2B5EF4-FFF2-40B4-BE49-F238E27FC236}">
                <a16:creationId xmlns:a16="http://schemas.microsoft.com/office/drawing/2014/main" id="{F1EFD6BF-932D-6152-1952-31DE1637D545}"/>
              </a:ext>
            </a:extLst>
          </p:cNvPr>
          <p:cNvSpPr txBox="1"/>
          <p:nvPr/>
        </p:nvSpPr>
        <p:spPr>
          <a:xfrm rot="16200000">
            <a:off x="9714205" y="3976021"/>
            <a:ext cx="2366586" cy="205184"/>
          </a:xfrm>
          <a:prstGeom prst="rect">
            <a:avLst/>
          </a:prstGeom>
        </p:spPr>
        <p:txBody>
          <a:bodyPr vert="horz" wrap="square" lIns="0" tIns="2032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95" normalizeH="0" baseline="0" noProof="0" dirty="0">
                <a:ln>
                  <a:noFill/>
                </a:ln>
                <a:solidFill>
                  <a:srgbClr val="FFFFFF"/>
                </a:solidFill>
                <a:effectLst/>
                <a:uLnTx/>
                <a:uFillTx/>
                <a:latin typeface="Arial"/>
                <a:ea typeface="+mn-ea"/>
                <a:cs typeface="Arial"/>
              </a:rPr>
              <a:t>Cre</a:t>
            </a:r>
            <a:r>
              <a:rPr kumimoji="0" lang="en-US" sz="1200" b="0" i="1" u="none" strike="noStrike" kern="1200" cap="none" spc="-95" normalizeH="0" baseline="0" noProof="0" dirty="0">
                <a:ln>
                  <a:noFill/>
                </a:ln>
                <a:solidFill>
                  <a:prstClr val="white"/>
                </a:solidFill>
                <a:effectLst/>
                <a:uLnTx/>
                <a:uFillTx/>
                <a:latin typeface="Arial"/>
                <a:ea typeface="+mn-ea"/>
                <a:cs typeface="Arial"/>
              </a:rPr>
              <a:t>dit: </a:t>
            </a:r>
            <a:r>
              <a:rPr kumimoji="0" lang="en-US" sz="1200" b="0" i="1" u="none" strike="noStrike" kern="1200" cap="none" spc="-95" normalizeH="0" baseline="0" noProof="0" dirty="0">
                <a:ln>
                  <a:noFill/>
                </a:ln>
                <a:solidFill>
                  <a:prstClr val="white"/>
                </a:solidFill>
                <a:effectLst/>
                <a:uLnTx/>
                <a:uFillTx/>
                <a:latin typeface="Arial"/>
                <a:ea typeface="+mn-lt"/>
                <a:cs typeface="Calibri"/>
              </a:rPr>
              <a:t>EMIT Interim Open Data Portal</a:t>
            </a:r>
            <a:endParaRPr kumimoji="0" lang="en-US" sz="1800" b="0" i="1"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16" name="Picture 15">
            <a:extLst>
              <a:ext uri="{FF2B5EF4-FFF2-40B4-BE49-F238E27FC236}">
                <a16:creationId xmlns:a16="http://schemas.microsoft.com/office/drawing/2014/main" id="{8C39D674-E7B6-BCE8-2050-93BF892F381E}"/>
              </a:ext>
            </a:extLst>
          </p:cNvPr>
          <p:cNvPicPr>
            <a:picLocks/>
          </p:cNvPicPr>
          <p:nvPr/>
        </p:nvPicPr>
        <p:blipFill>
          <a:blip r:embed="rId2"/>
          <a:stretch>
            <a:fillRect/>
          </a:stretch>
        </p:blipFill>
        <p:spPr>
          <a:xfrm>
            <a:off x="8003860" y="2358448"/>
            <a:ext cx="3118104" cy="3017520"/>
          </a:xfrm>
          <a:prstGeom prst="rect">
            <a:avLst/>
          </a:prstGeom>
        </p:spPr>
      </p:pic>
      <p:pic>
        <p:nvPicPr>
          <p:cNvPr id="18" name="Main graphic">
            <a:extLst>
              <a:ext uri="{FF2B5EF4-FFF2-40B4-BE49-F238E27FC236}">
                <a16:creationId xmlns:a16="http://schemas.microsoft.com/office/drawing/2014/main" id="{D266D886-F4E2-3C4B-D36A-8478459B5411}"/>
              </a:ext>
            </a:extLst>
          </p:cNvPr>
          <p:cNvPicPr>
            <a:picLocks noChangeAspect="1"/>
          </p:cNvPicPr>
          <p:nvPr/>
        </p:nvPicPr>
        <p:blipFill>
          <a:blip r:embed="rId3"/>
          <a:stretch/>
        </p:blipFill>
        <p:spPr>
          <a:xfrm>
            <a:off x="484028" y="2358448"/>
            <a:ext cx="2949656" cy="3017520"/>
          </a:xfrm>
          <a:prstGeom prst="rect">
            <a:avLst/>
          </a:prstGeom>
          <a:ln>
            <a:noFill/>
          </a:ln>
        </p:spPr>
      </p:pic>
      <p:pic>
        <p:nvPicPr>
          <p:cNvPr id="1026" name="Picture 2">
            <a:extLst>
              <a:ext uri="{FF2B5EF4-FFF2-40B4-BE49-F238E27FC236}">
                <a16:creationId xmlns:a16="http://schemas.microsoft.com/office/drawing/2014/main" id="{E3FF2F40-ABC0-4E9D-14A3-BC5893F2106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411" y="2358448"/>
            <a:ext cx="3114438" cy="3017520"/>
          </a:xfrm>
          <a:prstGeom prst="rect">
            <a:avLst/>
          </a:prstGeom>
          <a:noFill/>
          <a:extLst>
            <a:ext uri="{909E8E84-426E-40DD-AFC4-6F175D3DCCD1}">
              <a14:hiddenFill xmlns:a14="http://schemas.microsoft.com/office/drawing/2010/main">
                <a:solidFill>
                  <a:srgbClr val="FFFFFF"/>
                </a:solidFill>
              </a14:hiddenFill>
            </a:ext>
          </a:extLst>
        </p:spPr>
      </p:pic>
      <p:sp>
        <p:nvSpPr>
          <p:cNvPr id="19" name="object 12">
            <a:extLst>
              <a:ext uri="{FF2B5EF4-FFF2-40B4-BE49-F238E27FC236}">
                <a16:creationId xmlns:a16="http://schemas.microsoft.com/office/drawing/2014/main" id="{E0D82C2C-E139-1312-AA44-BEEF39CA19F0}"/>
              </a:ext>
            </a:extLst>
          </p:cNvPr>
          <p:cNvSpPr txBox="1"/>
          <p:nvPr/>
        </p:nvSpPr>
        <p:spPr>
          <a:xfrm rot="16200000">
            <a:off x="6340799" y="3769456"/>
            <a:ext cx="2439547" cy="195503"/>
          </a:xfrm>
          <a:prstGeom prst="rect">
            <a:avLst/>
          </a:prstGeom>
        </p:spPr>
        <p:txBody>
          <a:bodyPr vert="horz" wrap="square" lIns="0" tIns="20320" rIns="0" bIns="0" rtlCol="0" anchor="t">
            <a:spAutoFit/>
          </a:bodyPr>
          <a:lstStyle/>
          <a:p>
            <a:pPr marL="0" marR="5080" lvl="0" indent="0" algn="l" defTabSz="914400" rtl="0" eaLnBrk="1" fontAlgn="auto" latinLnBrk="0" hangingPunct="1">
              <a:lnSpc>
                <a:spcPct val="100800"/>
              </a:lnSpc>
              <a:spcBef>
                <a:spcPts val="160"/>
              </a:spcBef>
              <a:spcAft>
                <a:spcPts val="0"/>
              </a:spcAft>
              <a:buClrTx/>
              <a:buSzTx/>
              <a:buFontTx/>
              <a:buNone/>
              <a:tabLst/>
              <a:defRPr/>
            </a:pPr>
            <a:r>
              <a:rPr kumimoji="0" lang="en-US" sz="1200" b="0" i="1" u="none" strike="noStrike" kern="1200" cap="none" spc="-95" normalizeH="0" baseline="0" noProof="0" dirty="0">
                <a:ln>
                  <a:noFill/>
                </a:ln>
                <a:solidFill>
                  <a:schemeClr val="tx1"/>
                </a:solidFill>
                <a:effectLst/>
                <a:uLnTx/>
                <a:uFillTx/>
                <a:latin typeface="Arial"/>
                <a:ea typeface="+mn-ea"/>
                <a:cs typeface="Arial"/>
              </a:rPr>
              <a:t>Credit: </a:t>
            </a:r>
            <a:r>
              <a:rPr kumimoji="0" lang="en-US" sz="1200" b="0" i="1" u="none" strike="noStrike" kern="1200" cap="none" spc="-95" normalizeH="0" baseline="0" noProof="0" dirty="0">
                <a:ln>
                  <a:noFill/>
                </a:ln>
                <a:solidFill>
                  <a:schemeClr val="tx1"/>
                </a:solidFill>
                <a:effectLst/>
                <a:uLnTx/>
                <a:uFillTx/>
                <a:latin typeface="Arial"/>
                <a:ea typeface="+mn-lt"/>
                <a:cs typeface="Arial"/>
              </a:rPr>
              <a:t>Weir et al., Env. Res. Lett., 2022</a:t>
            </a:r>
            <a:endParaRPr kumimoji="0" lang="en-US" sz="1200" b="0" i="1" u="none" strike="noStrike" kern="1200" cap="none" spc="-25" normalizeH="0" baseline="0" noProof="0" dirty="0">
              <a:ln>
                <a:noFill/>
              </a:ln>
              <a:solidFill>
                <a:schemeClr val="tx1"/>
              </a:solidFill>
              <a:effectLst/>
              <a:uLnTx/>
              <a:uFillTx/>
              <a:latin typeface="Arial" panose="020B0604020202020204" pitchFamily="34" charset="0"/>
              <a:ea typeface="+mn-lt"/>
              <a:cs typeface="Arial" panose="020B0604020202020204" pitchFamily="34" charset="0"/>
            </a:endParaRPr>
          </a:p>
        </p:txBody>
      </p:sp>
      <p:sp>
        <p:nvSpPr>
          <p:cNvPr id="20" name="TextBox 19">
            <a:extLst>
              <a:ext uri="{FF2B5EF4-FFF2-40B4-BE49-F238E27FC236}">
                <a16:creationId xmlns:a16="http://schemas.microsoft.com/office/drawing/2014/main" id="{D8B0929D-51EC-E0E9-F6A3-66C1A0DF8667}"/>
              </a:ext>
            </a:extLst>
          </p:cNvPr>
          <p:cNvSpPr txBox="1"/>
          <p:nvPr/>
        </p:nvSpPr>
        <p:spPr>
          <a:xfrm>
            <a:off x="4200411" y="5727954"/>
            <a:ext cx="353986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a:ea typeface="+mn-lt"/>
                <a:cs typeface="Arial"/>
              </a:rPr>
              <a:t>Complement anthropogenic GHG emissions with natural GHG emissions and fluxes</a:t>
            </a:r>
            <a:endParaRPr kumimoji="0" lang="en-US" sz="1400" b="0" i="0" u="none" strike="noStrike" kern="1200" cap="none" spc="0" normalizeH="0" baseline="0" noProof="0" dirty="0">
              <a:ln>
                <a:noFill/>
              </a:ln>
              <a:solidFill>
                <a:schemeClr val="tx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a:ea typeface="+mn-ea"/>
              <a:cs typeface="Arial"/>
            </a:endParaRPr>
          </a:p>
        </p:txBody>
      </p:sp>
      <p:sp>
        <p:nvSpPr>
          <p:cNvPr id="21" name="object 12">
            <a:extLst>
              <a:ext uri="{FF2B5EF4-FFF2-40B4-BE49-F238E27FC236}">
                <a16:creationId xmlns:a16="http://schemas.microsoft.com/office/drawing/2014/main" id="{8529C05C-0F9A-2CD7-06D9-EF37CB8C3318}"/>
              </a:ext>
            </a:extLst>
          </p:cNvPr>
          <p:cNvSpPr txBox="1"/>
          <p:nvPr/>
        </p:nvSpPr>
        <p:spPr>
          <a:xfrm rot="16200000">
            <a:off x="10181615" y="3763232"/>
            <a:ext cx="2366586" cy="205184"/>
          </a:xfrm>
          <a:prstGeom prst="rect">
            <a:avLst/>
          </a:prstGeom>
        </p:spPr>
        <p:txBody>
          <a:bodyPr vert="horz" wrap="square" lIns="0" tIns="2032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95" normalizeH="0" baseline="0" noProof="0" dirty="0">
                <a:ln>
                  <a:noFill/>
                </a:ln>
                <a:solidFill>
                  <a:schemeClr val="tx1"/>
                </a:solidFill>
                <a:effectLst/>
                <a:uLnTx/>
                <a:uFillTx/>
                <a:latin typeface="Arial"/>
                <a:ea typeface="+mn-ea"/>
                <a:cs typeface="Arial"/>
              </a:rPr>
              <a:t>Cre</a:t>
            </a:r>
            <a:r>
              <a:rPr kumimoji="0" lang="en-US" sz="1200" b="0" i="1" u="none" strike="noStrike" kern="1200" cap="none" spc="-95" normalizeH="0" baseline="0" noProof="0" dirty="0">
                <a:ln>
                  <a:noFill/>
                </a:ln>
                <a:solidFill>
                  <a:schemeClr val="tx1"/>
                </a:solidFill>
                <a:effectLst/>
                <a:uLnTx/>
                <a:uFillTx/>
                <a:latin typeface="Arial"/>
                <a:ea typeface="+mn-ea"/>
                <a:cs typeface="Arial"/>
              </a:rPr>
              <a:t>dit: </a:t>
            </a:r>
            <a:r>
              <a:rPr kumimoji="0" lang="en-US" sz="1200" b="0" i="1" u="none" strike="noStrike" kern="1200" cap="none" spc="-95" normalizeH="0" baseline="0" noProof="0" dirty="0">
                <a:ln>
                  <a:noFill/>
                </a:ln>
                <a:solidFill>
                  <a:schemeClr val="tx1"/>
                </a:solidFill>
                <a:effectLst/>
                <a:uLnTx/>
                <a:uFillTx/>
                <a:latin typeface="Arial"/>
                <a:ea typeface="+mn-lt"/>
                <a:cs typeface="Calibri"/>
              </a:rPr>
              <a:t>EMIT Interim Open Data Portal</a:t>
            </a:r>
            <a:endParaRPr kumimoji="0" lang="en-US" sz="1800" b="0" i="1" u="none" strike="noStrike" kern="1200" cap="none" spc="0" normalizeH="0" baseline="0" noProof="0" dirty="0">
              <a:ln>
                <a:noFill/>
              </a:ln>
              <a:solidFill>
                <a:schemeClr val="tx1"/>
              </a:solidFill>
              <a:effectLst/>
              <a:uLnTx/>
              <a:uFillTx/>
              <a:latin typeface="Arial"/>
              <a:ea typeface="+mn-ea"/>
              <a:cs typeface="Arial" panose="020B0604020202020204" pitchFamily="34" charset="0"/>
            </a:endParaRPr>
          </a:p>
        </p:txBody>
      </p:sp>
      <p:sp>
        <p:nvSpPr>
          <p:cNvPr id="22" name="object 11">
            <a:extLst>
              <a:ext uri="{FF2B5EF4-FFF2-40B4-BE49-F238E27FC236}">
                <a16:creationId xmlns:a16="http://schemas.microsoft.com/office/drawing/2014/main" id="{DD2FC56C-A1AF-EB8A-665A-4214B2194766}"/>
              </a:ext>
            </a:extLst>
          </p:cNvPr>
          <p:cNvSpPr txBox="1"/>
          <p:nvPr/>
        </p:nvSpPr>
        <p:spPr>
          <a:xfrm>
            <a:off x="484028" y="5727954"/>
            <a:ext cx="2967270" cy="663708"/>
          </a:xfrm>
          <a:prstGeom prst="rect">
            <a:avLst/>
          </a:prstGeom>
        </p:spPr>
        <p:txBody>
          <a:bodyPr vert="horz" wrap="square" lIns="0" tIns="11430" rIns="0" bIns="0" rtlCol="0" anchor="t">
            <a:spAutoFit/>
          </a:bodyPr>
          <a:lstStyle/>
          <a:p>
            <a:pPr marL="0" marR="0" lvl="0" indent="0" algn="l" defTabSz="914400" rtl="0" eaLnBrk="1" fontAlgn="auto" latinLnBrk="0" hangingPunct="1">
              <a:lnSpc>
                <a:spcPct val="100600"/>
              </a:lnSpc>
              <a:spcBef>
                <a:spcPts val="0"/>
              </a:spcBef>
              <a:spcAft>
                <a:spcPts val="0"/>
              </a:spcAft>
              <a:buClrTx/>
              <a:buSzTx/>
              <a:buFontTx/>
              <a:buNone/>
              <a:tabLst/>
              <a:defRPr/>
            </a:pPr>
            <a:r>
              <a:rPr kumimoji="0" lang="en-US" sz="1400" b="0" i="0" u="none" strike="noStrike" kern="1200" cap="none" spc="-25" normalizeH="0" baseline="0" noProof="0" dirty="0">
                <a:ln>
                  <a:noFill/>
                </a:ln>
                <a:solidFill>
                  <a:schemeClr val="tx1"/>
                </a:solidFill>
                <a:effectLst/>
                <a:uLnTx/>
                <a:uFillTx/>
                <a:latin typeface="Arial" panose="020B0604020202020204" pitchFamily="34" charset="0"/>
                <a:ea typeface="+mn-lt"/>
                <a:cs typeface="Arial" panose="020B0604020202020204" pitchFamily="34" charset="0"/>
              </a:rPr>
              <a:t>Improve access and latency to gridding of anthropogenic CH</a:t>
            </a:r>
            <a:r>
              <a:rPr kumimoji="0" lang="en-US" sz="1400" b="0" i="0" u="none" strike="noStrike" kern="1200" cap="none" spc="-25" normalizeH="0" baseline="-25000" noProof="0" dirty="0">
                <a:ln>
                  <a:noFill/>
                </a:ln>
                <a:solidFill>
                  <a:schemeClr val="tx1"/>
                </a:solidFill>
                <a:effectLst/>
                <a:uLnTx/>
                <a:uFillTx/>
                <a:latin typeface="Arial" panose="020B0604020202020204" pitchFamily="34" charset="0"/>
                <a:ea typeface="+mn-lt"/>
                <a:cs typeface="Arial" panose="020B0604020202020204" pitchFamily="34" charset="0"/>
              </a:rPr>
              <a:t>4</a:t>
            </a:r>
            <a:r>
              <a:rPr kumimoji="0" lang="en-US" sz="1400" b="0" i="0" u="none" strike="noStrike" kern="1200" cap="none" spc="-25" normalizeH="0" baseline="0" noProof="0" dirty="0">
                <a:ln>
                  <a:noFill/>
                </a:ln>
                <a:solidFill>
                  <a:schemeClr val="tx1"/>
                </a:solidFill>
                <a:effectLst/>
                <a:uLnTx/>
                <a:uFillTx/>
                <a:latin typeface="Arial" panose="020B0604020202020204" pitchFamily="34" charset="0"/>
                <a:ea typeface="+mn-lt"/>
                <a:cs typeface="Arial" panose="020B0604020202020204" pitchFamily="34" charset="0"/>
              </a:rPr>
              <a:t> Inventory</a:t>
            </a: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5080" lvl="0" indent="0" algn="l" defTabSz="914400" rtl="0" eaLnBrk="1" fontAlgn="auto" latinLnBrk="0" hangingPunct="1">
              <a:lnSpc>
                <a:spcPct val="100600"/>
              </a:lnSpc>
              <a:spcBef>
                <a:spcPts val="90"/>
              </a:spcBef>
              <a:spcAft>
                <a:spcPts val="0"/>
              </a:spcAft>
              <a:buClrTx/>
              <a:buSzTx/>
              <a:buFontTx/>
              <a:buNone/>
              <a:tabLst/>
              <a:defRPr/>
            </a:pPr>
            <a:endParaRPr kumimoji="0" lang="en-US" sz="1400" b="0" i="0" u="sng" strike="noStrike" kern="1200" cap="none" spc="-25" normalizeH="0" baseline="0" noProof="0" dirty="0">
              <a:ln>
                <a:noFill/>
              </a:ln>
              <a:solidFill>
                <a:schemeClr val="tx1"/>
              </a:solidFill>
              <a:effectLst/>
              <a:uLnTx/>
              <a:uFillTx/>
              <a:latin typeface="Arial" panose="020B0604020202020204" pitchFamily="34" charset="0"/>
              <a:ea typeface="+mn-lt"/>
              <a:cs typeface="Arial" panose="020B0604020202020204" pitchFamily="34" charset="0"/>
            </a:endParaRPr>
          </a:p>
        </p:txBody>
      </p:sp>
      <p:sp>
        <p:nvSpPr>
          <p:cNvPr id="23" name="TextBox 22">
            <a:extLst>
              <a:ext uri="{FF2B5EF4-FFF2-40B4-BE49-F238E27FC236}">
                <a16:creationId xmlns:a16="http://schemas.microsoft.com/office/drawing/2014/main" id="{ECE4D3C6-F425-7C6F-4B9B-0F613F553CEF}"/>
              </a:ext>
            </a:extLst>
          </p:cNvPr>
          <p:cNvSpPr txBox="1"/>
          <p:nvPr/>
        </p:nvSpPr>
        <p:spPr>
          <a:xfrm>
            <a:off x="7314848" y="1078893"/>
            <a:ext cx="4787229" cy="1069524"/>
          </a:xfrm>
          <a:prstGeom prst="rect">
            <a:avLst/>
          </a:prstGeom>
          <a:ln>
            <a:solidFill>
              <a:schemeClr val="bg2"/>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chemeClr val="tx1"/>
                </a:solidFill>
                <a:effectLst/>
                <a:uLnTx/>
                <a:uFillTx/>
                <a:latin typeface="Arial"/>
                <a:ea typeface="+mn-ea"/>
                <a:cs typeface="+mn-cs"/>
              </a:rPr>
              <a:t>Upcoming Milestones</a:t>
            </a:r>
            <a:endParaRPr kumimoji="0" lang="en-US" b="1" i="0" u="none" strike="noStrike" kern="1200" cap="none" spc="0" normalizeH="0" baseline="0" noProof="0" dirty="0">
              <a:ln>
                <a:noFill/>
              </a:ln>
              <a:solidFill>
                <a:schemeClr val="tx1"/>
              </a:solidFill>
              <a:effectLst/>
              <a:uLnTx/>
              <a:uFillTx/>
              <a:latin typeface="Calibri"/>
              <a:ea typeface="+mn-ea"/>
              <a:cs typeface="Calibri"/>
            </a:endParaRPr>
          </a:p>
          <a:p>
            <a:pPr marL="285750" marR="0" lvl="0" indent="-285750" defTabSz="914400" rtl="0" eaLnBrk="1" fontAlgn="auto" latinLnBrk="0" hangingPunct="1">
              <a:lnSpc>
                <a:spcPct val="100000"/>
              </a:lnSpc>
              <a:spcBef>
                <a:spcPts val="0"/>
              </a:spcBef>
              <a:spcAft>
                <a:spcPts val="300"/>
              </a:spcAft>
              <a:buClrTx/>
              <a:buSzTx/>
              <a:buFont typeface="Arial"/>
              <a:buChar char="•"/>
              <a:tabLst/>
              <a:defRPr/>
            </a:pPr>
            <a:r>
              <a:rPr kumimoji="0" lang="en-US" b="1" i="0" u="none" strike="noStrike" kern="1200" cap="none" spc="0" normalizeH="0" baseline="0" noProof="0" dirty="0">
                <a:ln>
                  <a:noFill/>
                </a:ln>
                <a:solidFill>
                  <a:schemeClr val="tx1"/>
                </a:solidFill>
                <a:effectLst/>
                <a:uLnTx/>
                <a:uFillTx/>
                <a:latin typeface="Arial"/>
                <a:ea typeface="+mn-ea"/>
                <a:cs typeface="Arial"/>
              </a:rPr>
              <a:t>Fall 2023: </a:t>
            </a:r>
            <a:r>
              <a:rPr kumimoji="0" lang="en-US" i="0" u="none" strike="noStrike" kern="1200" cap="none" spc="0" normalizeH="0" baseline="0" noProof="0" dirty="0">
                <a:ln>
                  <a:noFill/>
                </a:ln>
                <a:solidFill>
                  <a:schemeClr val="tx1"/>
                </a:solidFill>
                <a:effectLst/>
                <a:uLnTx/>
                <a:uFillTx/>
                <a:latin typeface="Arial"/>
                <a:ea typeface="+mn-ea"/>
                <a:cs typeface="Arial"/>
              </a:rPr>
              <a:t>Soft launch</a:t>
            </a:r>
            <a:r>
              <a:rPr kumimoji="0" lang="en-US" i="0" u="none" strike="noStrike" kern="1200" cap="none" spc="0" normalizeH="0" baseline="0" noProof="0" dirty="0">
                <a:ln>
                  <a:noFill/>
                </a:ln>
                <a:solidFill>
                  <a:schemeClr val="tx1"/>
                </a:solidFill>
                <a:effectLst/>
                <a:uLnTx/>
                <a:uFillTx/>
                <a:latin typeface="Arial"/>
                <a:ea typeface="+mn-lt"/>
                <a:cs typeface="Arial"/>
              </a:rPr>
              <a:t> of Center, beta portal release</a:t>
            </a:r>
          </a:p>
          <a:p>
            <a:pPr marL="285750" marR="0" lvl="0" indent="-285750" defTabSz="914400" rtl="0" eaLnBrk="1" fontAlgn="auto" latinLnBrk="0" hangingPunct="1">
              <a:lnSpc>
                <a:spcPct val="100000"/>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schemeClr val="tx1"/>
                </a:solidFill>
                <a:effectLst/>
                <a:uLnTx/>
                <a:uFillTx/>
                <a:latin typeface="Arial"/>
                <a:ea typeface="+mn-ea"/>
                <a:cs typeface="Arial"/>
              </a:rPr>
              <a:t>Nov. 28, 2023: </a:t>
            </a:r>
            <a:r>
              <a:rPr kumimoji="0" lang="en-US" i="0" u="none" strike="noStrike" kern="1200" cap="none" spc="0" normalizeH="0" baseline="0" noProof="0" dirty="0">
                <a:ln>
                  <a:noFill/>
                </a:ln>
                <a:solidFill>
                  <a:schemeClr val="tx1"/>
                </a:solidFill>
                <a:effectLst/>
                <a:uLnTx/>
                <a:uFillTx/>
                <a:latin typeface="Arial"/>
                <a:ea typeface="+mn-ea"/>
                <a:cs typeface="Arial"/>
              </a:rPr>
              <a:t>Targeted Stakeholder Workshop </a:t>
            </a:r>
          </a:p>
          <a:p>
            <a:pPr marL="285750" marR="0" lvl="0" indent="-285750" defTabSz="914400" rtl="0" eaLnBrk="1" fontAlgn="auto" latinLnBrk="0" hangingPunct="1">
              <a:lnSpc>
                <a:spcPct val="100000"/>
              </a:lnSpc>
              <a:spcBef>
                <a:spcPts val="0"/>
              </a:spcBef>
              <a:spcAft>
                <a:spcPts val="0"/>
              </a:spcAft>
              <a:buClrTx/>
              <a:buSzTx/>
              <a:buFont typeface="Arial"/>
              <a:buChar char="•"/>
              <a:tabLst/>
              <a:defRPr/>
            </a:pPr>
            <a:r>
              <a:rPr lang="en-US" b="1" kern="1200" dirty="0">
                <a:solidFill>
                  <a:schemeClr val="tx1"/>
                </a:solidFill>
                <a:ea typeface="+mn-ea"/>
              </a:rPr>
              <a:t>Dec. 2023: </a:t>
            </a:r>
            <a:r>
              <a:rPr lang="en-US" kern="1200" dirty="0">
                <a:solidFill>
                  <a:schemeClr val="tx1"/>
                </a:solidFill>
                <a:ea typeface="+mn-ea"/>
              </a:rPr>
              <a:t>COP 28 Side Event </a:t>
            </a:r>
            <a:endParaRPr kumimoji="0" lang="en-US"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216081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ACD903-DA45-3FE6-54D5-1F60E7E0286F}"/>
              </a:ext>
            </a:extLst>
          </p:cNvPr>
          <p:cNvSpPr>
            <a:spLocks noGrp="1"/>
          </p:cNvSpPr>
          <p:nvPr>
            <p:ph type="title"/>
          </p:nvPr>
        </p:nvSpPr>
        <p:spPr/>
        <p:txBody>
          <a:bodyPr/>
          <a:lstStyle/>
          <a:p>
            <a:r>
              <a:rPr lang="en-US" dirty="0"/>
              <a:t>Demonstration Areas</a:t>
            </a:r>
          </a:p>
        </p:txBody>
      </p:sp>
      <p:sp>
        <p:nvSpPr>
          <p:cNvPr id="5" name="Rectangle 4">
            <a:extLst>
              <a:ext uri="{FF2B5EF4-FFF2-40B4-BE49-F238E27FC236}">
                <a16:creationId xmlns:a16="http://schemas.microsoft.com/office/drawing/2014/main" id="{EF9B172D-AB75-E411-7063-F0E28BE92C7A}"/>
              </a:ext>
            </a:extLst>
          </p:cNvPr>
          <p:cNvSpPr/>
          <p:nvPr/>
        </p:nvSpPr>
        <p:spPr>
          <a:xfrm>
            <a:off x="433194" y="1523148"/>
            <a:ext cx="3598984" cy="3916947"/>
          </a:xfrm>
          <a:prstGeom prst="rect">
            <a:avLst/>
          </a:prstGeom>
          <a:solidFill>
            <a:sysClr val="window" lastClr="FFFFFF">
              <a:lumMod val="75000"/>
            </a:sysClr>
          </a:solidFill>
          <a:ln w="12700" cap="flat" cmpd="sng" algn="ctr">
            <a:solidFill>
              <a:srgbClr val="E7E6E6">
                <a:lumMod val="2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 name="TextBox 7">
            <a:extLst>
              <a:ext uri="{FF2B5EF4-FFF2-40B4-BE49-F238E27FC236}">
                <a16:creationId xmlns:a16="http://schemas.microsoft.com/office/drawing/2014/main" id="{411E5374-CE31-0E17-0807-B32A384F7CEF}"/>
              </a:ext>
            </a:extLst>
          </p:cNvPr>
          <p:cNvSpPr txBox="1"/>
          <p:nvPr/>
        </p:nvSpPr>
        <p:spPr>
          <a:xfrm>
            <a:off x="433194" y="1523147"/>
            <a:ext cx="359898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Demonstration Area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Human emissions, cyberinfrastructure</a:t>
            </a:r>
          </a:p>
        </p:txBody>
      </p:sp>
      <p:sp>
        <p:nvSpPr>
          <p:cNvPr id="7" name="Rectangle 6">
            <a:extLst>
              <a:ext uri="{FF2B5EF4-FFF2-40B4-BE49-F238E27FC236}">
                <a16:creationId xmlns:a16="http://schemas.microsoft.com/office/drawing/2014/main" id="{DC4766D2-78CE-279D-B4AD-69913251DF95}"/>
              </a:ext>
            </a:extLst>
          </p:cNvPr>
          <p:cNvSpPr/>
          <p:nvPr/>
        </p:nvSpPr>
        <p:spPr>
          <a:xfrm>
            <a:off x="445224" y="2169478"/>
            <a:ext cx="1833517" cy="1782202"/>
          </a:xfrm>
          <a:prstGeom prst="rect">
            <a:avLst/>
          </a:prstGeom>
          <a:solidFill>
            <a:sysClr val="window" lastClr="FFFFFF">
              <a:lumMod val="85000"/>
            </a:sysClr>
          </a:solidFill>
          <a:ln w="57150" cap="flat" cmpd="sng" algn="ctr">
            <a:solidFill>
              <a:srgbClr val="E7E6E6">
                <a:lumMod val="2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id="{72EAF64C-3AB9-089E-4992-7509CBEE9D00}"/>
              </a:ext>
            </a:extLst>
          </p:cNvPr>
          <p:cNvSpPr/>
          <p:nvPr/>
        </p:nvSpPr>
        <p:spPr>
          <a:xfrm>
            <a:off x="2308045" y="2169478"/>
            <a:ext cx="1724134" cy="1782202"/>
          </a:xfrm>
          <a:prstGeom prst="rect">
            <a:avLst/>
          </a:prstGeom>
          <a:solidFill>
            <a:sysClr val="window" lastClr="FFFFFF">
              <a:lumMod val="95000"/>
            </a:sysClr>
          </a:solidFill>
          <a:ln w="12700" cap="flat" cmpd="sng" algn="ctr">
            <a:solidFill>
              <a:srgbClr val="E7E6E6">
                <a:lumMod val="2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9" name="TextBox 11">
            <a:extLst>
              <a:ext uri="{FF2B5EF4-FFF2-40B4-BE49-F238E27FC236}">
                <a16:creationId xmlns:a16="http://schemas.microsoft.com/office/drawing/2014/main" id="{1FED5166-1661-40A4-98F5-A5CA9F2023C3}"/>
              </a:ext>
            </a:extLst>
          </p:cNvPr>
          <p:cNvSpPr txBox="1"/>
          <p:nvPr/>
        </p:nvSpPr>
        <p:spPr>
          <a:xfrm>
            <a:off x="445225" y="2342064"/>
            <a:ext cx="1845547" cy="1169551"/>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Use Case 1. </a:t>
            </a:r>
            <a:r>
              <a:rPr kumimoji="0" lang="en-US" sz="1400" b="0" i="1"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Improve access and latency to, gridding of anthropogenic CH</a:t>
            </a:r>
            <a:r>
              <a:rPr kumimoji="0" lang="en-US" sz="1400" b="0" i="1" u="none" strike="noStrike" kern="1200" cap="none" spc="0" normalizeH="0" baseline="-25000" noProof="0" dirty="0">
                <a:ln>
                  <a:noFill/>
                </a:ln>
                <a:solidFill>
                  <a:prstClr val="black"/>
                </a:solidFill>
                <a:effectLst/>
                <a:uLnTx/>
                <a:uFillTx/>
                <a:latin typeface="Calibri" panose="020F0502020204030204"/>
                <a:ea typeface="Calibri"/>
                <a:cs typeface="Calibri"/>
                <a:sym typeface="Calibri"/>
              </a:rPr>
              <a:t>4</a:t>
            </a:r>
            <a:r>
              <a:rPr kumimoji="0" lang="en-US" sz="1400" b="0" i="1"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inventory</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 name="TextBox 12">
            <a:extLst>
              <a:ext uri="{FF2B5EF4-FFF2-40B4-BE49-F238E27FC236}">
                <a16:creationId xmlns:a16="http://schemas.microsoft.com/office/drawing/2014/main" id="{80B28A09-9E3E-63AA-4002-6F9DB50AF91D}"/>
              </a:ext>
            </a:extLst>
          </p:cNvPr>
          <p:cNvSpPr txBox="1"/>
          <p:nvPr/>
        </p:nvSpPr>
        <p:spPr>
          <a:xfrm>
            <a:off x="2331549" y="2342064"/>
            <a:ext cx="1793854" cy="1384995"/>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Add. Interagency  Opportunities.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Collaboration on low latency GHG, AQ emissions (e.g., through GRA</a:t>
            </a:r>
            <a:r>
              <a:rPr kumimoji="0" lang="en-US" sz="1400" b="0" i="1" u="none" strike="noStrike" kern="1200" cap="none" spc="0" normalizeH="0" baseline="30000" noProof="0" dirty="0">
                <a:ln>
                  <a:noFill/>
                </a:ln>
                <a:solidFill>
                  <a:prstClr val="black"/>
                </a:solidFill>
                <a:effectLst/>
                <a:uLnTx/>
                <a:uFillTx/>
                <a:latin typeface="Calibri" panose="020F0502020204030204"/>
                <a:ea typeface="+mn-ea"/>
                <a:cs typeface="+mn-cs"/>
                <a:sym typeface="Arial"/>
              </a:rPr>
              <a:t>2</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PES)</a:t>
            </a:r>
          </a:p>
        </p:txBody>
      </p:sp>
      <p:sp>
        <p:nvSpPr>
          <p:cNvPr id="11" name="TextBox 13">
            <a:extLst>
              <a:ext uri="{FF2B5EF4-FFF2-40B4-BE49-F238E27FC236}">
                <a16:creationId xmlns:a16="http://schemas.microsoft.com/office/drawing/2014/main" id="{50D65F02-B2E8-B00B-0986-827A4BB634BB}"/>
              </a:ext>
            </a:extLst>
          </p:cNvPr>
          <p:cNvSpPr txBox="1"/>
          <p:nvPr/>
        </p:nvSpPr>
        <p:spPr>
          <a:xfrm>
            <a:off x="479248" y="4120956"/>
            <a:ext cx="3598984"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International.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Make gridding tools open source, support capacity building in other countries, collaborating with State Department.  </a:t>
            </a:r>
          </a:p>
        </p:txBody>
      </p:sp>
      <p:sp>
        <p:nvSpPr>
          <p:cNvPr id="12" name="Rectangle 11">
            <a:extLst>
              <a:ext uri="{FF2B5EF4-FFF2-40B4-BE49-F238E27FC236}">
                <a16:creationId xmlns:a16="http://schemas.microsoft.com/office/drawing/2014/main" id="{0AA9A8F8-D7E9-9FD8-2612-0BABADC05284}"/>
              </a:ext>
            </a:extLst>
          </p:cNvPr>
          <p:cNvSpPr/>
          <p:nvPr/>
        </p:nvSpPr>
        <p:spPr>
          <a:xfrm>
            <a:off x="4254872" y="1526136"/>
            <a:ext cx="3598984" cy="3913960"/>
          </a:xfrm>
          <a:prstGeom prst="rect">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3" name="TextBox 15">
            <a:extLst>
              <a:ext uri="{FF2B5EF4-FFF2-40B4-BE49-F238E27FC236}">
                <a16:creationId xmlns:a16="http://schemas.microsoft.com/office/drawing/2014/main" id="{5198F2B1-D4F8-8704-91FD-F98146EE8BCE}"/>
              </a:ext>
            </a:extLst>
          </p:cNvPr>
          <p:cNvSpPr txBox="1"/>
          <p:nvPr/>
        </p:nvSpPr>
        <p:spPr>
          <a:xfrm>
            <a:off x="4104704" y="1526135"/>
            <a:ext cx="374915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Demonstration Area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Natural sources/sinks, modeling and data assimilation</a:t>
            </a:r>
          </a:p>
        </p:txBody>
      </p:sp>
      <p:sp>
        <p:nvSpPr>
          <p:cNvPr id="14" name="Rectangle 13">
            <a:extLst>
              <a:ext uri="{FF2B5EF4-FFF2-40B4-BE49-F238E27FC236}">
                <a16:creationId xmlns:a16="http://schemas.microsoft.com/office/drawing/2014/main" id="{CDC359EA-FB3E-F74F-6A65-2F5D33C5CA3B}"/>
              </a:ext>
            </a:extLst>
          </p:cNvPr>
          <p:cNvSpPr/>
          <p:nvPr/>
        </p:nvSpPr>
        <p:spPr>
          <a:xfrm>
            <a:off x="4254870" y="2172467"/>
            <a:ext cx="1845547" cy="1832222"/>
          </a:xfrm>
          <a:prstGeom prst="rect">
            <a:avLst/>
          </a:prstGeom>
          <a:solidFill>
            <a:srgbClr val="70AD47">
              <a:lumMod val="40000"/>
              <a:lumOff val="60000"/>
            </a:srgbClr>
          </a:solidFill>
          <a:ln w="57150" cap="flat" cmpd="sng" algn="ctr">
            <a:solidFill>
              <a:srgbClr val="70AD47">
                <a:lumMod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5" name="Rectangle 14">
            <a:extLst>
              <a:ext uri="{FF2B5EF4-FFF2-40B4-BE49-F238E27FC236}">
                <a16:creationId xmlns:a16="http://schemas.microsoft.com/office/drawing/2014/main" id="{553E6539-5088-8BB6-AA18-00E27A86F4A3}"/>
              </a:ext>
            </a:extLst>
          </p:cNvPr>
          <p:cNvSpPr/>
          <p:nvPr/>
        </p:nvSpPr>
        <p:spPr>
          <a:xfrm>
            <a:off x="6122193" y="2172467"/>
            <a:ext cx="1731664" cy="1832222"/>
          </a:xfrm>
          <a:prstGeom prst="rect">
            <a:avLst/>
          </a:prstGeom>
          <a:solidFill>
            <a:srgbClr val="70AD47">
              <a:lumMod val="20000"/>
              <a:lumOff val="80000"/>
            </a:srgbClr>
          </a:solidFill>
          <a:ln w="12700" cap="flat" cmpd="sng" algn="ctr">
            <a:solidFill>
              <a:srgbClr val="70AD47">
                <a:lumMod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6" name="TextBox 18">
            <a:extLst>
              <a:ext uri="{FF2B5EF4-FFF2-40B4-BE49-F238E27FC236}">
                <a16:creationId xmlns:a16="http://schemas.microsoft.com/office/drawing/2014/main" id="{FFAFEA11-6CB4-9F41-CAEB-E6841DA93BB1}"/>
              </a:ext>
            </a:extLst>
          </p:cNvPr>
          <p:cNvSpPr txBox="1"/>
          <p:nvPr/>
        </p:nvSpPr>
        <p:spPr>
          <a:xfrm>
            <a:off x="4254869" y="2285066"/>
            <a:ext cx="1845547" cy="160043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Use Case 2. </a:t>
            </a:r>
            <a:r>
              <a:rPr kumimoji="0" lang="en-US" sz="1400" b="0" i="1"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Complement anthropogenic GHG emissions with natural GHG emissions and fluxes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7" name="TextBox 19">
            <a:extLst>
              <a:ext uri="{FF2B5EF4-FFF2-40B4-BE49-F238E27FC236}">
                <a16:creationId xmlns:a16="http://schemas.microsoft.com/office/drawing/2014/main" id="{B8076C02-9856-AB3F-15AF-279D2DA1CEA6}"/>
              </a:ext>
            </a:extLst>
          </p:cNvPr>
          <p:cNvSpPr txBox="1"/>
          <p:nvPr/>
        </p:nvSpPr>
        <p:spPr>
          <a:xfrm>
            <a:off x="6239691" y="2172466"/>
            <a:ext cx="1660218" cy="224676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Add. Interagency Opportunities. </a:t>
            </a:r>
            <a:r>
              <a:rPr kumimoji="0" lang="en-US" sz="1400" b="0" i="1"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Collaboration on quasi-operational modeling, development of consensus GHG products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8" name="TextBox 20">
            <a:extLst>
              <a:ext uri="{FF2B5EF4-FFF2-40B4-BE49-F238E27FC236}">
                <a16:creationId xmlns:a16="http://schemas.microsoft.com/office/drawing/2014/main" id="{0A093AC5-3399-12C9-4960-8DDE29AFF637}"/>
              </a:ext>
            </a:extLst>
          </p:cNvPr>
          <p:cNvSpPr txBox="1"/>
          <p:nvPr/>
        </p:nvSpPr>
        <p:spPr>
          <a:xfrm>
            <a:off x="4240218" y="4127801"/>
            <a:ext cx="359898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International.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Contribute to CEOS Strategy to Support the Global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Stocktake</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and WMO IG3IS and Global Greenhouse Gas Watch initiatives.</a:t>
            </a:r>
          </a:p>
        </p:txBody>
      </p:sp>
      <p:sp>
        <p:nvSpPr>
          <p:cNvPr id="19" name="Rectangle 18">
            <a:extLst>
              <a:ext uri="{FF2B5EF4-FFF2-40B4-BE49-F238E27FC236}">
                <a16:creationId xmlns:a16="http://schemas.microsoft.com/office/drawing/2014/main" id="{7A09A35E-EDCD-1D67-AC3F-CBB28955EFB2}"/>
              </a:ext>
            </a:extLst>
          </p:cNvPr>
          <p:cNvSpPr/>
          <p:nvPr/>
        </p:nvSpPr>
        <p:spPr>
          <a:xfrm>
            <a:off x="7943591" y="1516634"/>
            <a:ext cx="3598984" cy="3923461"/>
          </a:xfrm>
          <a:prstGeom prst="rect">
            <a:avLst/>
          </a:prstGeom>
          <a:solidFill>
            <a:srgbClr val="ED7D31">
              <a:lumMod val="60000"/>
              <a:lumOff val="40000"/>
            </a:srgbClr>
          </a:solidFill>
          <a:ln w="12700" cap="flat" cmpd="sng" algn="ctr">
            <a:solidFill>
              <a:srgbClr val="ED7D31">
                <a:lumMod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0" name="TextBox 22">
            <a:extLst>
              <a:ext uri="{FF2B5EF4-FFF2-40B4-BE49-F238E27FC236}">
                <a16:creationId xmlns:a16="http://schemas.microsoft.com/office/drawing/2014/main" id="{795FED6C-05D3-779D-54B0-5B51BE03F9F8}"/>
              </a:ext>
            </a:extLst>
          </p:cNvPr>
          <p:cNvSpPr txBox="1"/>
          <p:nvPr/>
        </p:nvSpPr>
        <p:spPr>
          <a:xfrm>
            <a:off x="7868507" y="1512059"/>
            <a:ext cx="374915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Demonstration Area: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Large emission events, Advancing measurement technology and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cal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val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21" name="Rectangle 20">
            <a:extLst>
              <a:ext uri="{FF2B5EF4-FFF2-40B4-BE49-F238E27FC236}">
                <a16:creationId xmlns:a16="http://schemas.microsoft.com/office/drawing/2014/main" id="{E86C076F-0341-8C98-F699-75A1D132876F}"/>
              </a:ext>
            </a:extLst>
          </p:cNvPr>
          <p:cNvSpPr/>
          <p:nvPr/>
        </p:nvSpPr>
        <p:spPr>
          <a:xfrm>
            <a:off x="7943590" y="2159500"/>
            <a:ext cx="1852800" cy="1838820"/>
          </a:xfrm>
          <a:prstGeom prst="rect">
            <a:avLst/>
          </a:prstGeom>
          <a:solidFill>
            <a:srgbClr val="ED7D31">
              <a:lumMod val="40000"/>
              <a:lumOff val="60000"/>
            </a:srgbClr>
          </a:solidFill>
          <a:ln w="57150" cap="flat" cmpd="sng" algn="ctr">
            <a:solidFill>
              <a:srgbClr val="ED7D31">
                <a:lumMod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Rectangle 21">
            <a:extLst>
              <a:ext uri="{FF2B5EF4-FFF2-40B4-BE49-F238E27FC236}">
                <a16:creationId xmlns:a16="http://schemas.microsoft.com/office/drawing/2014/main" id="{B3E9539E-8552-AEF6-BFFC-59E8BFDE3977}"/>
              </a:ext>
            </a:extLst>
          </p:cNvPr>
          <p:cNvSpPr/>
          <p:nvPr/>
        </p:nvSpPr>
        <p:spPr>
          <a:xfrm>
            <a:off x="9818166" y="2157381"/>
            <a:ext cx="1724409" cy="1838820"/>
          </a:xfrm>
          <a:prstGeom prst="rect">
            <a:avLst/>
          </a:prstGeom>
          <a:solidFill>
            <a:srgbClr val="ED7D31">
              <a:lumMod val="20000"/>
              <a:lumOff val="80000"/>
            </a:srgbClr>
          </a:solidFill>
          <a:ln w="12700" cap="flat" cmpd="sng" algn="ctr">
            <a:solidFill>
              <a:srgbClr val="ED7D31">
                <a:lumMod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3" name="TextBox 25">
            <a:extLst>
              <a:ext uri="{FF2B5EF4-FFF2-40B4-BE49-F238E27FC236}">
                <a16:creationId xmlns:a16="http://schemas.microsoft.com/office/drawing/2014/main" id="{FD099AD4-C495-503F-496B-16C40EC921DD}"/>
              </a:ext>
            </a:extLst>
          </p:cNvPr>
          <p:cNvSpPr txBox="1"/>
          <p:nvPr/>
        </p:nvSpPr>
        <p:spPr>
          <a:xfrm>
            <a:off x="7921815" y="2269980"/>
            <a:ext cx="1938636" cy="18158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Use Case 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Identify and quantify emissions from large CH</a:t>
            </a:r>
            <a:r>
              <a:rPr kumimoji="0" lang="en-US" sz="1400" b="0" i="1" u="none" strike="noStrike" kern="1200" cap="none" spc="0" normalizeH="0" baseline="-25000" noProof="0" dirty="0">
                <a:ln>
                  <a:noFill/>
                </a:ln>
                <a:solidFill>
                  <a:prstClr val="black"/>
                </a:solidFill>
                <a:effectLst/>
                <a:uLnTx/>
                <a:uFillTx/>
                <a:latin typeface="Calibri" panose="020F0502020204030204"/>
                <a:ea typeface="+mn-ea"/>
                <a:cs typeface="+mn-cs"/>
                <a:sym typeface="Arial"/>
              </a:rPr>
              <a:t>4</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 leak events leveraging aircraft and satellite data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24" name="TextBox 26">
            <a:extLst>
              <a:ext uri="{FF2B5EF4-FFF2-40B4-BE49-F238E27FC236}">
                <a16:creationId xmlns:a16="http://schemas.microsoft.com/office/drawing/2014/main" id="{57F5C99A-95EE-D0BA-5188-F66DC14C952B}"/>
              </a:ext>
            </a:extLst>
          </p:cNvPr>
          <p:cNvSpPr txBox="1"/>
          <p:nvPr/>
        </p:nvSpPr>
        <p:spPr>
          <a:xfrm>
            <a:off x="9774484" y="2195795"/>
            <a:ext cx="1861180" cy="2031325"/>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Add. Interagency Opportunities</a:t>
            </a: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sym typeface="Arial"/>
              </a:rPr>
              <a:t>. </a:t>
            </a:r>
            <a:r>
              <a:rPr kumimoji="0" lang="en-US" sz="1400" b="0" i="1"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Collaboration on </a:t>
            </a:r>
            <a:r>
              <a:rPr kumimoji="0" lang="en-US" sz="1400" b="0" i="1" u="none" strike="noStrike" kern="1200" cap="none" spc="0" normalizeH="0" baseline="0" noProof="0" dirty="0" err="1">
                <a:ln>
                  <a:noFill/>
                </a:ln>
                <a:solidFill>
                  <a:srgbClr val="000000"/>
                </a:solidFill>
                <a:effectLst/>
                <a:uLnTx/>
                <a:uFillTx/>
                <a:latin typeface="Calibri" panose="020F0502020204030204"/>
                <a:ea typeface="Calibri"/>
                <a:cs typeface="Calibri"/>
                <a:sym typeface="Calibri"/>
              </a:rPr>
              <a:t>cal</a:t>
            </a:r>
            <a:r>
              <a:rPr kumimoji="0" lang="en-US" sz="1400" b="0" i="1"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a:t>
            </a:r>
            <a:r>
              <a:rPr kumimoji="0" lang="en-US" sz="1400" b="0" i="1" u="none" strike="noStrike" kern="1200" cap="none" spc="0" normalizeH="0" baseline="0" noProof="0" dirty="0" err="1">
                <a:ln>
                  <a:noFill/>
                </a:ln>
                <a:solidFill>
                  <a:srgbClr val="000000"/>
                </a:solidFill>
                <a:effectLst/>
                <a:uLnTx/>
                <a:uFillTx/>
                <a:latin typeface="Calibri" panose="020F0502020204030204"/>
                <a:ea typeface="Calibri"/>
                <a:cs typeface="Calibri"/>
                <a:sym typeface="Calibri"/>
              </a:rPr>
              <a:t>val</a:t>
            </a:r>
            <a:r>
              <a:rPr kumimoji="0" lang="en-US" sz="1400" b="0" i="1" u="none" strike="noStrike" kern="1200" cap="none" spc="0" normalizeH="0" baseline="0" noProof="0" dirty="0">
                <a:ln>
                  <a:noFill/>
                </a:ln>
                <a:solidFill>
                  <a:srgbClr val="000000"/>
                </a:solidFill>
                <a:effectLst/>
                <a:uLnTx/>
                <a:uFillTx/>
                <a:latin typeface="Calibri" panose="020F0502020204030204"/>
                <a:ea typeface="Calibri"/>
                <a:cs typeface="Calibri"/>
                <a:sym typeface="Calibri"/>
              </a:rPr>
              <a:t> standards, coordinated measurement deployments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25" name="TextBox 27">
            <a:extLst>
              <a:ext uri="{FF2B5EF4-FFF2-40B4-BE49-F238E27FC236}">
                <a16:creationId xmlns:a16="http://schemas.microsoft.com/office/drawing/2014/main" id="{92A0F591-F5C6-892B-C22A-A4A0B27982BD}"/>
              </a:ext>
            </a:extLst>
          </p:cNvPr>
          <p:cNvSpPr txBox="1"/>
          <p:nvPr/>
        </p:nvSpPr>
        <p:spPr>
          <a:xfrm>
            <a:off x="7965367" y="4078800"/>
            <a:ext cx="3598984"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sym typeface="Arial"/>
              </a:rPr>
              <a:t>International.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sym typeface="Arial"/>
              </a:rPr>
              <a:t>Explore contributions to UNEP IMEO/MARS initiatives to enable timely access of satellite plume mapping data for large/transient emissions detection and inter-comparison of plume mapping instruments with emissions release.</a:t>
            </a:r>
          </a:p>
        </p:txBody>
      </p:sp>
      <p:sp>
        <p:nvSpPr>
          <p:cNvPr id="26" name="TextBox 25">
            <a:extLst>
              <a:ext uri="{FF2B5EF4-FFF2-40B4-BE49-F238E27FC236}">
                <a16:creationId xmlns:a16="http://schemas.microsoft.com/office/drawing/2014/main" id="{39ABAC27-39FA-7946-4E3F-04FD60AB618F}"/>
              </a:ext>
            </a:extLst>
          </p:cNvPr>
          <p:cNvSpPr txBox="1"/>
          <p:nvPr/>
        </p:nvSpPr>
        <p:spPr>
          <a:xfrm>
            <a:off x="8845826" y="5625548"/>
            <a:ext cx="1818861" cy="307777"/>
          </a:xfrm>
          <a:prstGeom prst="rect">
            <a:avLst/>
          </a:prstGeom>
          <a:noFill/>
          <a:ln>
            <a:solidFill>
              <a:srgbClr val="FC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solidFill>
                <a:effectLst/>
                <a:uLnTx/>
                <a:uFillTx/>
                <a:latin typeface="Arial"/>
                <a:ea typeface="+mn-ea"/>
                <a:cs typeface="Arial"/>
                <a:sym typeface="Arial"/>
              </a:rPr>
              <a:t>LOCAL </a:t>
            </a:r>
          </a:p>
        </p:txBody>
      </p:sp>
      <p:sp>
        <p:nvSpPr>
          <p:cNvPr id="27" name="TextBox 26">
            <a:extLst>
              <a:ext uri="{FF2B5EF4-FFF2-40B4-BE49-F238E27FC236}">
                <a16:creationId xmlns:a16="http://schemas.microsoft.com/office/drawing/2014/main" id="{D883B831-F60E-2429-610E-0C8559708101}"/>
              </a:ext>
            </a:extLst>
          </p:cNvPr>
          <p:cNvSpPr txBox="1"/>
          <p:nvPr/>
        </p:nvSpPr>
        <p:spPr>
          <a:xfrm>
            <a:off x="5186569" y="5626643"/>
            <a:ext cx="1818861" cy="307777"/>
          </a:xfrm>
          <a:prstGeom prst="rect">
            <a:avLst/>
          </a:prstGeom>
          <a:noFill/>
          <a:ln>
            <a:solidFill>
              <a:srgbClr val="FC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solidFill>
                <a:effectLst/>
                <a:uLnTx/>
                <a:uFillTx/>
                <a:latin typeface="Arial"/>
                <a:ea typeface="+mn-ea"/>
                <a:cs typeface="Arial"/>
                <a:sym typeface="Arial"/>
              </a:rPr>
              <a:t>GLOBAL  </a:t>
            </a:r>
          </a:p>
        </p:txBody>
      </p:sp>
      <p:sp>
        <p:nvSpPr>
          <p:cNvPr id="28" name="TextBox 27">
            <a:extLst>
              <a:ext uri="{FF2B5EF4-FFF2-40B4-BE49-F238E27FC236}">
                <a16:creationId xmlns:a16="http://schemas.microsoft.com/office/drawing/2014/main" id="{A0144F3F-BC08-6F6F-0411-9E08F6563C05}"/>
              </a:ext>
            </a:extLst>
          </p:cNvPr>
          <p:cNvSpPr txBox="1"/>
          <p:nvPr/>
        </p:nvSpPr>
        <p:spPr>
          <a:xfrm>
            <a:off x="1355966" y="5625548"/>
            <a:ext cx="1818861" cy="307777"/>
          </a:xfrm>
          <a:prstGeom prst="rect">
            <a:avLst/>
          </a:prstGeom>
          <a:noFill/>
          <a:ln w="12700">
            <a:solidFill>
              <a:srgbClr val="FC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solidFill>
                <a:effectLst/>
                <a:uLnTx/>
                <a:uFillTx/>
                <a:latin typeface="Arial"/>
                <a:ea typeface="+mn-ea"/>
                <a:cs typeface="Arial"/>
                <a:sym typeface="Arial"/>
              </a:rPr>
              <a:t>REGIONAL  </a:t>
            </a:r>
          </a:p>
        </p:txBody>
      </p:sp>
    </p:spTree>
    <p:extLst>
      <p:ext uri="{BB962C8B-B14F-4D97-AF65-F5344CB8AC3E}">
        <p14:creationId xmlns:p14="http://schemas.microsoft.com/office/powerpoint/2010/main" val="3554891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6748B4-42E7-E67C-EA89-FAE20F1EBB29}"/>
              </a:ext>
            </a:extLst>
          </p:cNvPr>
          <p:cNvSpPr>
            <a:spLocks noGrp="1"/>
          </p:cNvSpPr>
          <p:nvPr>
            <p:ph type="title"/>
          </p:nvPr>
        </p:nvSpPr>
        <p:spPr>
          <a:xfrm>
            <a:off x="187478" y="107359"/>
            <a:ext cx="9386864" cy="779002"/>
          </a:xfrm>
        </p:spPr>
        <p:txBody>
          <a:bodyPr/>
          <a:lstStyle/>
          <a:p>
            <a:r>
              <a:rPr lang="en-US" sz="3000" dirty="0"/>
              <a:t>Demonstration Area 1: Human Emissions, Cyberinfrastructure </a:t>
            </a:r>
          </a:p>
        </p:txBody>
      </p:sp>
      <p:pic>
        <p:nvPicPr>
          <p:cNvPr id="2052" name="Picture 4">
            <a:extLst>
              <a:ext uri="{FF2B5EF4-FFF2-40B4-BE49-F238E27FC236}">
                <a16:creationId xmlns:a16="http://schemas.microsoft.com/office/drawing/2014/main" id="{D636F1D3-2C83-53CA-780D-25B5FFE17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 y="1280160"/>
            <a:ext cx="4410552" cy="33604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1D389B-E64A-519B-A255-4AB52D2253A6}"/>
              </a:ext>
            </a:extLst>
          </p:cNvPr>
          <p:cNvSpPr txBox="1"/>
          <p:nvPr/>
        </p:nvSpPr>
        <p:spPr>
          <a:xfrm>
            <a:off x="510540" y="4726602"/>
            <a:ext cx="4529751" cy="307777"/>
          </a:xfrm>
          <a:prstGeom prst="rect">
            <a:avLst/>
          </a:prstGeom>
          <a:noFill/>
        </p:spPr>
        <p:txBody>
          <a:bodyPr wrap="square">
            <a:spAutoFit/>
          </a:bodyPr>
          <a:lstStyle/>
          <a:p>
            <a:r>
              <a:rPr lang="en-US" b="0" i="0" dirty="0">
                <a:solidFill>
                  <a:schemeClr val="tx1"/>
                </a:solidFill>
                <a:effectLst/>
                <a:latin typeface="Helvetica" pitchFamily="2" charset="0"/>
              </a:rPr>
              <a:t>EPA Gridded Express 2020 - Total Methane Emissions</a:t>
            </a:r>
            <a:endParaRPr lang="en-US" dirty="0">
              <a:solidFill>
                <a:schemeClr val="tx1"/>
              </a:solidFill>
              <a:latin typeface="Helvetica" pitchFamily="2" charset="0"/>
            </a:endParaRPr>
          </a:p>
        </p:txBody>
      </p:sp>
      <p:sp>
        <p:nvSpPr>
          <p:cNvPr id="11" name="TextBox 10">
            <a:extLst>
              <a:ext uri="{FF2B5EF4-FFF2-40B4-BE49-F238E27FC236}">
                <a16:creationId xmlns:a16="http://schemas.microsoft.com/office/drawing/2014/main" id="{B35A963D-747E-2AAA-A481-16514D27CBBB}"/>
              </a:ext>
            </a:extLst>
          </p:cNvPr>
          <p:cNvSpPr txBox="1"/>
          <p:nvPr/>
        </p:nvSpPr>
        <p:spPr>
          <a:xfrm>
            <a:off x="5554980" y="1202969"/>
            <a:ext cx="6126480" cy="2400657"/>
          </a:xfrm>
          <a:prstGeom prst="rect">
            <a:avLst/>
          </a:prstGeom>
          <a:noFill/>
        </p:spPr>
        <p:txBody>
          <a:bodyPr wrap="square">
            <a:spAutoFit/>
          </a:bodyPr>
          <a:lstStyle/>
          <a:p>
            <a:pPr marL="285750" indent="-285750">
              <a:buFont typeface="Wingdings" pitchFamily="2" charset="2"/>
              <a:buChar char="v"/>
            </a:pPr>
            <a:r>
              <a:rPr lang="en-US" sz="1500" b="0" i="0" dirty="0">
                <a:solidFill>
                  <a:srgbClr val="000000"/>
                </a:solidFill>
                <a:effectLst/>
                <a:latin typeface="Helvetica" pitchFamily="2" charset="0"/>
              </a:rPr>
              <a:t>The gridded EPA U.S. anthropogenic methane greenhouse gas inventory includes gridded maps of annual anthropogenic methane emissions (0.1°×0.1°) for the contiguous United States.</a:t>
            </a:r>
          </a:p>
          <a:p>
            <a:pPr marL="285750" indent="-285750">
              <a:buFont typeface="Wingdings" pitchFamily="2" charset="2"/>
              <a:buChar char="v"/>
            </a:pPr>
            <a:endParaRPr lang="en-US" sz="1500" b="0" i="0" dirty="0">
              <a:solidFill>
                <a:srgbClr val="000000"/>
              </a:solidFill>
              <a:effectLst/>
              <a:latin typeface="Helvetica" pitchFamily="2" charset="0"/>
            </a:endParaRPr>
          </a:p>
          <a:p>
            <a:pPr marL="285750" indent="-285750">
              <a:buFont typeface="Wingdings" pitchFamily="2" charset="2"/>
              <a:buChar char="v"/>
            </a:pPr>
            <a:r>
              <a:rPr lang="en-US" sz="1500" dirty="0">
                <a:latin typeface="Helvetica" pitchFamily="2" charset="0"/>
              </a:rPr>
              <a:t>Mapping human-caused sources of methane across the U.S. provides insight into source and emission trends. This geographic representation enables new comparisons between emission locations and includes methane estimates informed by atmospheric observations. The aim is to improve national and state-level methane emission estimates.</a:t>
            </a:r>
          </a:p>
        </p:txBody>
      </p:sp>
      <p:pic>
        <p:nvPicPr>
          <p:cNvPr id="2060" name="Picture 12" descr="Map of the United States with dark blue on most of the western half indicating less CO2 than the eastern light green half ">
            <a:hlinkClick r:id="rId3"/>
            <a:extLst>
              <a:ext uri="{FF2B5EF4-FFF2-40B4-BE49-F238E27FC236}">
                <a16:creationId xmlns:a16="http://schemas.microsoft.com/office/drawing/2014/main" id="{887B0A55-41DE-9061-6DC1-9E48147EA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571" y="4414211"/>
            <a:ext cx="3056279" cy="1852869"/>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This map shows the western US is emitting less NOx than the eastern half of the country. ">
            <a:hlinkClick r:id="rId5"/>
            <a:extLst>
              <a:ext uri="{FF2B5EF4-FFF2-40B4-BE49-F238E27FC236}">
                <a16:creationId xmlns:a16="http://schemas.microsoft.com/office/drawing/2014/main" id="{53B6E807-50EE-A736-F099-C53C48EE66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2831" y="4379731"/>
            <a:ext cx="3056279" cy="18528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C2F1F16-DFFC-212F-D474-E97D64EB9FF1}"/>
              </a:ext>
            </a:extLst>
          </p:cNvPr>
          <p:cNvSpPr txBox="1"/>
          <p:nvPr/>
        </p:nvSpPr>
        <p:spPr>
          <a:xfrm>
            <a:off x="5664480" y="4003766"/>
            <a:ext cx="664727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u="none" strike="noStrike" kern="1200" cap="none" spc="0" normalizeH="0" baseline="0" noProof="0" dirty="0">
                <a:ln>
                  <a:noFill/>
                </a:ln>
                <a:solidFill>
                  <a:prstClr val="black"/>
                </a:solidFill>
                <a:effectLst/>
                <a:uLnTx/>
                <a:uFillTx/>
                <a:latin typeface="Helvetica" pitchFamily="2" charset="0"/>
                <a:ea typeface="+mn-ea"/>
                <a:cs typeface="+mn-cs"/>
                <a:sym typeface="Arial"/>
              </a:rPr>
              <a:t>Collaboration on low latency GHG, AQ emissions (e.g., through GRA</a:t>
            </a:r>
            <a:r>
              <a:rPr kumimoji="0" lang="en-US" sz="1400" b="1" u="none" strike="noStrike" kern="1200" cap="none" spc="0" normalizeH="0" baseline="30000" noProof="0" dirty="0">
                <a:ln>
                  <a:noFill/>
                </a:ln>
                <a:solidFill>
                  <a:prstClr val="black"/>
                </a:solidFill>
                <a:effectLst/>
                <a:uLnTx/>
                <a:uFillTx/>
                <a:latin typeface="Helvetica" pitchFamily="2" charset="0"/>
                <a:ea typeface="+mn-ea"/>
                <a:cs typeface="+mn-cs"/>
                <a:sym typeface="Arial"/>
              </a:rPr>
              <a:t>2</a:t>
            </a:r>
            <a:r>
              <a:rPr kumimoji="0" lang="en-US" sz="1400" b="1" u="none" strike="noStrike" kern="1200" cap="none" spc="0" normalizeH="0" baseline="0" noProof="0" dirty="0">
                <a:ln>
                  <a:noFill/>
                </a:ln>
                <a:solidFill>
                  <a:prstClr val="black"/>
                </a:solidFill>
                <a:effectLst/>
                <a:uLnTx/>
                <a:uFillTx/>
                <a:latin typeface="Helvetica" pitchFamily="2" charset="0"/>
                <a:ea typeface="+mn-ea"/>
                <a:cs typeface="+mn-cs"/>
                <a:sym typeface="Arial"/>
              </a:rPr>
              <a:t>PES)</a:t>
            </a:r>
          </a:p>
        </p:txBody>
      </p:sp>
      <p:cxnSp>
        <p:nvCxnSpPr>
          <p:cNvPr id="15" name="Straight Connector 14">
            <a:extLst>
              <a:ext uri="{FF2B5EF4-FFF2-40B4-BE49-F238E27FC236}">
                <a16:creationId xmlns:a16="http://schemas.microsoft.com/office/drawing/2014/main" id="{5496E04F-51BB-2B77-9AA5-8C02EB231DE2}"/>
              </a:ext>
            </a:extLst>
          </p:cNvPr>
          <p:cNvCxnSpPr>
            <a:cxnSpLocks/>
          </p:cNvCxnSpPr>
          <p:nvPr/>
        </p:nvCxnSpPr>
        <p:spPr>
          <a:xfrm>
            <a:off x="7291346" y="3825702"/>
            <a:ext cx="2507644" cy="0"/>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385CEDB3-700F-BC72-009E-E5B280055097}"/>
              </a:ext>
            </a:extLst>
          </p:cNvPr>
          <p:cNvCxnSpPr>
            <a:cxnSpLocks/>
          </p:cNvCxnSpPr>
          <p:nvPr/>
        </p:nvCxnSpPr>
        <p:spPr>
          <a:xfrm>
            <a:off x="5234276" y="4293660"/>
            <a:ext cx="0" cy="1846596"/>
          </a:xfrm>
          <a:prstGeom prst="line">
            <a:avLst/>
          </a:prstGeom>
          <a:ln>
            <a:solidFill>
              <a:schemeClr val="bg2"/>
            </a:solidFill>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C9EFC1BC-06C5-79F6-6831-C6C19F6ACF63}"/>
              </a:ext>
            </a:extLst>
          </p:cNvPr>
          <p:cNvSpPr txBox="1"/>
          <p:nvPr/>
        </p:nvSpPr>
        <p:spPr>
          <a:xfrm>
            <a:off x="7291346" y="6181379"/>
            <a:ext cx="3173730" cy="307777"/>
          </a:xfrm>
          <a:prstGeom prst="rect">
            <a:avLst/>
          </a:prstGeom>
          <a:noFill/>
        </p:spPr>
        <p:txBody>
          <a:bodyPr wrap="square">
            <a:spAutoFit/>
          </a:bodyPr>
          <a:lstStyle/>
          <a:p>
            <a:r>
              <a:rPr lang="en-US" dirty="0"/>
              <a:t>Credit: Colin Harkins, NOAA / CIRES</a:t>
            </a:r>
          </a:p>
        </p:txBody>
      </p:sp>
    </p:spTree>
    <p:extLst>
      <p:ext uri="{BB962C8B-B14F-4D97-AF65-F5344CB8AC3E}">
        <p14:creationId xmlns:p14="http://schemas.microsoft.com/office/powerpoint/2010/main" val="130601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6748B4-42E7-E67C-EA89-FAE20F1EBB29}"/>
              </a:ext>
            </a:extLst>
          </p:cNvPr>
          <p:cNvSpPr>
            <a:spLocks noGrp="1"/>
          </p:cNvSpPr>
          <p:nvPr>
            <p:ph type="title"/>
          </p:nvPr>
        </p:nvSpPr>
        <p:spPr>
          <a:xfrm>
            <a:off x="187478" y="107359"/>
            <a:ext cx="9386864" cy="779002"/>
          </a:xfrm>
        </p:spPr>
        <p:txBody>
          <a:bodyPr/>
          <a:lstStyle/>
          <a:p>
            <a:r>
              <a:rPr lang="en-US" sz="3000" dirty="0"/>
              <a:t>Demonstration Area 2: Natural Sources and Sinks, Modeling and Data Assimilation </a:t>
            </a:r>
          </a:p>
        </p:txBody>
      </p:sp>
      <p:sp>
        <p:nvSpPr>
          <p:cNvPr id="2" name="Rectangle 1">
            <a:extLst>
              <a:ext uri="{FF2B5EF4-FFF2-40B4-BE49-F238E27FC236}">
                <a16:creationId xmlns:a16="http://schemas.microsoft.com/office/drawing/2014/main" id="{CE44B49E-C1C8-4186-4710-EA1A06FC92DA}"/>
              </a:ext>
            </a:extLst>
          </p:cNvPr>
          <p:cNvSpPr/>
          <p:nvPr/>
        </p:nvSpPr>
        <p:spPr>
          <a:xfrm>
            <a:off x="419101" y="1519082"/>
            <a:ext cx="11040396" cy="25995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BD178A-29C6-A7DF-68D0-5AA2C40291A4}"/>
              </a:ext>
            </a:extLst>
          </p:cNvPr>
          <p:cNvSpPr txBox="1"/>
          <p:nvPr/>
        </p:nvSpPr>
        <p:spPr>
          <a:xfrm>
            <a:off x="419101" y="4369422"/>
            <a:ext cx="11014493" cy="1708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Helvetica" pitchFamily="2" charset="0"/>
                <a:ea typeface="+mn-ea"/>
                <a:cs typeface="+mn-cs"/>
              </a:rPr>
              <a:t>1. Improved delivery, quality, and resolution of natural source and sink estimates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Helvetica" pitchFamily="2" charset="0"/>
                <a:ea typeface="+mn-ea"/>
                <a:cs typeface="+mn-cs"/>
              </a:rPr>
              <a:t>2. Monitoring and early warning of changes in sources and sinks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Helvetica" pitchFamily="2" charset="0"/>
                <a:ea typeface="+mn-ea"/>
                <a:cs typeface="+mn-cs"/>
              </a:rPr>
              <a:t>3. Evaluation and refinement of source and sink observations using top-down constraints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Helvetica" pitchFamily="2" charset="0"/>
                <a:ea typeface="+mn-ea"/>
                <a:cs typeface="+mn-cs"/>
              </a:rPr>
              <a:t>4. Contribution to coordinated standards for model intercomparison and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Helvetica" pitchFamily="2" charset="0"/>
                <a:ea typeface="+mn-ea"/>
                <a:cs typeface="+mn-cs"/>
              </a:rPr>
              <a:t>5. Develop future workforce to ensure sustainability of model-based products</a:t>
            </a:r>
          </a:p>
        </p:txBody>
      </p:sp>
      <p:pic>
        <p:nvPicPr>
          <p:cNvPr id="5" name="Picture 4">
            <a:extLst>
              <a:ext uri="{FF2B5EF4-FFF2-40B4-BE49-F238E27FC236}">
                <a16:creationId xmlns:a16="http://schemas.microsoft.com/office/drawing/2014/main" id="{E144C02C-38DE-244D-138A-62241EF7423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9101" y="1591230"/>
            <a:ext cx="4360612" cy="2452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1713BAC-832C-4B19-CD89-F34C6F9C03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84" b="6782"/>
          <a:stretch/>
        </p:blipFill>
        <p:spPr bwMode="auto">
          <a:xfrm>
            <a:off x="5033979" y="1519082"/>
            <a:ext cx="2992508" cy="26014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80E85B2-FAAD-1213-14AE-5E38B38ECE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502"/>
          <a:stretch/>
        </p:blipFill>
        <p:spPr bwMode="auto">
          <a:xfrm>
            <a:off x="8516722" y="1668750"/>
            <a:ext cx="2770710" cy="2449901"/>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48828200-0AA7-C7FA-037A-340E32BF7C18}"/>
              </a:ext>
            </a:extLst>
          </p:cNvPr>
          <p:cNvSpPr/>
          <p:nvPr/>
        </p:nvSpPr>
        <p:spPr>
          <a:xfrm>
            <a:off x="4388146" y="2409068"/>
            <a:ext cx="978408" cy="484632"/>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6C7558E0-B7C1-D8F3-23A6-9AC5D41F91EA}"/>
              </a:ext>
            </a:extLst>
          </p:cNvPr>
          <p:cNvSpPr/>
          <p:nvPr/>
        </p:nvSpPr>
        <p:spPr>
          <a:xfrm>
            <a:off x="7727338" y="2409068"/>
            <a:ext cx="978408" cy="484632"/>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FEAA766-BEA8-09A7-83ED-64909FCA9A0D}"/>
              </a:ext>
            </a:extLst>
          </p:cNvPr>
          <p:cNvSpPr txBox="1"/>
          <p:nvPr/>
        </p:nvSpPr>
        <p:spPr>
          <a:xfrm>
            <a:off x="838201" y="1113676"/>
            <a:ext cx="31935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Improved bottom-up estimates</a:t>
            </a:r>
          </a:p>
        </p:txBody>
      </p:sp>
      <p:sp>
        <p:nvSpPr>
          <p:cNvPr id="14" name="TextBox 13">
            <a:extLst>
              <a:ext uri="{FF2B5EF4-FFF2-40B4-BE49-F238E27FC236}">
                <a16:creationId xmlns:a16="http://schemas.microsoft.com/office/drawing/2014/main" id="{B0B53E4F-B647-F6E7-AB1B-404C749EC9D6}"/>
              </a:ext>
            </a:extLst>
          </p:cNvPr>
          <p:cNvSpPr txBox="1"/>
          <p:nvPr/>
        </p:nvSpPr>
        <p:spPr>
          <a:xfrm>
            <a:off x="4436661" y="1113676"/>
            <a:ext cx="37798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Refinement through atmospheric DA </a:t>
            </a:r>
          </a:p>
        </p:txBody>
      </p:sp>
      <p:sp>
        <p:nvSpPr>
          <p:cNvPr id="15" name="TextBox 14">
            <a:extLst>
              <a:ext uri="{FF2B5EF4-FFF2-40B4-BE49-F238E27FC236}">
                <a16:creationId xmlns:a16="http://schemas.microsoft.com/office/drawing/2014/main" id="{8BED5D8C-502E-EC22-5B9C-2D0BD2C279F3}"/>
              </a:ext>
            </a:extLst>
          </p:cNvPr>
          <p:cNvSpPr txBox="1"/>
          <p:nvPr/>
        </p:nvSpPr>
        <p:spPr>
          <a:xfrm>
            <a:off x="8621499" y="1113676"/>
            <a:ext cx="24390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Improved GHG budgets</a:t>
            </a:r>
          </a:p>
        </p:txBody>
      </p:sp>
    </p:spTree>
    <p:extLst>
      <p:ext uri="{BB962C8B-B14F-4D97-AF65-F5344CB8AC3E}">
        <p14:creationId xmlns:p14="http://schemas.microsoft.com/office/powerpoint/2010/main" val="2612276243"/>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4998</TotalTime>
  <Words>1485</Words>
  <Application>Microsoft Macintosh PowerPoint</Application>
  <PresentationFormat>Widescreen</PresentationFormat>
  <Paragraphs>193</Paragraphs>
  <Slides>14</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Helvetica</vt:lpstr>
      <vt:lpstr>Calibri</vt:lpstr>
      <vt:lpstr>Montserrat</vt:lpstr>
      <vt:lpstr>Wingdings</vt:lpstr>
      <vt:lpstr>Noto Sans Symbols</vt:lpstr>
      <vt:lpstr>Calibri Light</vt:lpstr>
      <vt:lpstr>Arial</vt:lpstr>
      <vt:lpstr>ceos</vt:lpstr>
      <vt:lpstr>2_Office Theme</vt:lpstr>
      <vt:lpstr>The U.S. Greenhouse  Gas Center  </vt:lpstr>
      <vt:lpstr>PowerPoint Presentation</vt:lpstr>
      <vt:lpstr>PowerPoint Presentation</vt:lpstr>
      <vt:lpstr>PowerPoint Presentation</vt:lpstr>
      <vt:lpstr>U.S. GHG Center  Stakeholder Driven • Sustained Impact • Leverages Mature  Capabilities across Partner Agencies</vt:lpstr>
      <vt:lpstr>Prototyping the US GHG Center</vt:lpstr>
      <vt:lpstr>Demonstration Areas</vt:lpstr>
      <vt:lpstr>Demonstration Area 1: Human Emissions, Cyberinfrastructure </vt:lpstr>
      <vt:lpstr>Demonstration Area 2: Natural Sources and Sinks, Modeling and Data Assimilation </vt:lpstr>
      <vt:lpstr>Demonstration Area 3: Large Emission Events, Expanding GHG Cal/Val </vt:lpstr>
      <vt:lpstr>Demonstration Area 3: Large Emission Events, Expanding GHG Cal/Val  </vt:lpstr>
      <vt:lpstr>US GHG Center Stakeholders</vt:lpstr>
      <vt:lpstr>[DRAFT] U.S. Greenhouse Gas Center: Public-Facing Milestones, FY24 </vt:lpstr>
      <vt:lpstr>The U.S. Greenhouse Gas Center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Prototyping the U.S. Greenhouse Gas Center </dc:title>
  <cp:lastModifiedBy>Kavvada, Argyro (HQ-DK000)</cp:lastModifiedBy>
  <cp:revision>12</cp:revision>
  <dcterms:modified xsi:type="dcterms:W3CDTF">2023-10-17T00:17:23Z</dcterms:modified>
</cp:coreProperties>
</file>