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Montserrat"/>
      <p:regular r:id="rId24"/>
      <p:bold r:id="rId25"/>
      <p:italic r:id="rId26"/>
      <p:boldItalic r:id="rId27"/>
    </p:embeddedFont>
    <p:embeddedFont>
      <p:font typeface="Lato"/>
      <p:regular r:id="rId28"/>
      <p:bold r:id="rId29"/>
      <p:italic r:id="rId30"/>
      <p:boldItalic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2T7CcbIv03OV6OL8iKPa+AtnR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231CF7-B44E-4AD5-8511-A48BE4C4BA6A}">
  <a:tblStyle styleId="{59231CF7-B44E-4AD5-8511-A48BE4C4BA6A}"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3B193AF-F073-478D-8688-D624EBCC344E}"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4fad97009d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4fad97009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7.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9"/>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0"/>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2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2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2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8"/>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gcc02.safelinks.protection.outlook.com/?url=https%3A%2F%2Fiopscience.iop.org%2Farticle%2F10.1088%2F1748-9326%2Facba31&amp;data=05%7C01%7Cbenjamin.poulter%40nasa.gov%7C5623e491acf24758252a08dbcf222678%7C7005d45845be48ae8140d43da96dd17b%7C0%7C0%7C638331517803568502%7CUnknown%7CTWFpbGZsb3d8eyJWIjoiMC4wLjAwMDAiLCJQIjoiV2luMzIiLCJBTiI6Ik1haWwiLCJXVCI6Mn0%3D%7C3000%7C%7C%7C&amp;sdata=sJJRUv%2BWkO13peaQhIizJtmgFPt9aClV8eX0Y5r2R5Y%3D&amp;reserved=0" TargetMode="External"/><Relationship Id="rId10" Type="http://schemas.openxmlformats.org/officeDocument/2006/relationships/image" Target="../media/image17.png"/><Relationship Id="rId9" Type="http://schemas.openxmlformats.org/officeDocument/2006/relationships/hyperlink" Target="https://gcc02.safelinks.protection.outlook.com/?url=https%3A%2F%2Fwww.sciencedirect.com%2Fscience%2Farticle%2Fpii%2FS2589004223005667&amp;data=05%7C01%7Cbenjamin.poulter%40nasa.gov%7C5623e491acf24758252a08dbcf222678%7C7005d45845be48ae8140d43da96dd17b%7C0%7C0%7C638331517803724742%7CUnknown%7CTWFpbGZsb3d8eyJWIjoiMC4wLjAwMDAiLCJQIjoiV2luMzIiLCJBTiI6Ik1haWwiLCJXVCI6Mn0%3D%7C3000%7C%7C%7C&amp;sdata=j55KNox5HXxftSECggzxLvWtH%2FYmQlTCiHCkNjjeOhM%3D&amp;reserved=0" TargetMode="External"/><Relationship Id="rId5" Type="http://schemas.openxmlformats.org/officeDocument/2006/relationships/hyperlink" Target="https://gcc02.safelinks.protection.outlook.com/?url=https%3A%2F%2Fiopscience.iop.org%2Farticle%2F10.1088%2F1748-9326%2Facba31&amp;data=05%7C01%7Cbenjamin.poulter%40nasa.gov%7C5623e491acf24758252a08dbcf222678%7C7005d45845be48ae8140d43da96dd17b%7C0%7C0%7C638331517803568502%7CUnknown%7CTWFpbGZsb3d8eyJWIjoiMC4wLjAwMDAiLCJQIjoiV2luMzIiLCJBTiI6Ik1haWwiLCJXVCI6Mn0%3D%7C3000%7C%7C%7C&amp;sdata=sJJRUv%2BWkO13peaQhIizJtmgFPt9aClV8eX0Y5r2R5Y%3D&amp;reserved=0" TargetMode="External"/><Relationship Id="rId6" Type="http://schemas.openxmlformats.org/officeDocument/2006/relationships/hyperlink" Target="https://gcc02.safelinks.protection.outlook.com/?url=https%3A%2F%2Fiopscience.iop.org%2Farticle%2F10.1088%2F1748-9326%2Facdf03%2Fmeta&amp;data=05%7C01%7Cbenjamin.poulter%40nasa.gov%7C5623e491acf24758252a08dbcf222678%7C7005d45845be48ae8140d43da96dd17b%7C0%7C0%7C638331517803568502%7CUnknown%7CTWFpbGZsb3d8eyJWIjoiMC4wLjAwMDAiLCJQIjoiV2luMzIiLCJBTiI6Ik1haWwiLCJXVCI6Mn0%3D%7C3000%7C%7C%7C&amp;sdata=wQIhXGkgQm77SQ8QBjacnGF6ZRbClIX%2F55ZgBiIKaGo%3D&amp;reserved=0" TargetMode="External"/><Relationship Id="rId7" Type="http://schemas.openxmlformats.org/officeDocument/2006/relationships/hyperlink" Target="https://gcc02.safelinks.protection.outlook.com/?url=https%3A%2F%2Fiopscience.iop.org%2Farticle%2F10.1088%2F1748-9326%2Facdf03%2Fmeta&amp;data=05%7C01%7Cbenjamin.poulter%40nasa.gov%7C5623e491acf24758252a08dbcf222678%7C7005d45845be48ae8140d43da96dd17b%7C0%7C0%7C638331517803568502%7CUnknown%7CTWFpbGZsb3d8eyJWIjoiMC4wLjAwMDAiLCJQIjoiV2luMzIiLCJBTiI6Ik1haWwiLCJXVCI6Mn0%3D%7C3000%7C%7C%7C&amp;sdata=wQIhXGkgQm77SQ8QBjacnGF6ZRbClIX%2F55ZgBiIKaGo%3D&amp;reserved=0" TargetMode="External"/><Relationship Id="rId8" Type="http://schemas.openxmlformats.org/officeDocument/2006/relationships/hyperlink" Target="https://gcc02.safelinks.protection.outlook.com/?url=https%3A%2F%2Fiopscience.iop.org%2Farticle%2F10.1088%2F1748-9326%2Facdf03%2Fmeta&amp;data=05%7C01%7Cbenjamin.poulter%40nasa.gov%7C5623e491acf24758252a08dbcf222678%7C7005d45845be48ae8140d43da96dd17b%7C0%7C0%7C638331517803724742%7CUnknown%7CTWFpbGZsb3d8eyJWIjoiMC4wLjAwMDAiLCJQIjoiV2luMzIiLCJBTiI6Ik1haWwiLCJXVCI6Mn0%3D%7C3000%7C%7C%7C&amp;sdata=BH%2F7Oe6RnBvcYtT2p%2Be6A6a7gFZzg00nHae%2BBPPPAy8%3D&amp;reserved=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SIT</a:t>
            </a:r>
            <a:r>
              <a:rPr lang="en-US" sz="7500"/>
              <a:t> Technical Workshop</a:t>
            </a:r>
            <a:r>
              <a:rPr lang="en-US" sz="7500">
                <a:latin typeface="Montserrat"/>
                <a:ea typeface="Montserrat"/>
                <a:cs typeface="Montserrat"/>
                <a:sym typeface="Montserrat"/>
              </a:rPr>
              <a:t> 2023</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US" sz="4000">
                <a:latin typeface="Montserrat"/>
                <a:ea typeface="Montserrat"/>
                <a:cs typeface="Montserrat"/>
                <a:sym typeface="Montserrat"/>
              </a:rPr>
              <a:t>The CEOS AFOLU Roadmap:</a:t>
            </a:r>
            <a:br>
              <a:rPr i="1" lang="en-US" sz="4000">
                <a:latin typeface="Montserrat"/>
                <a:ea typeface="Montserrat"/>
                <a:cs typeface="Montserrat"/>
                <a:sym typeface="Montserrat"/>
              </a:rPr>
            </a:br>
            <a:r>
              <a:rPr i="1" lang="en-US" sz="3600">
                <a:latin typeface="Montserrat"/>
                <a:ea typeface="Montserrat"/>
                <a:cs typeface="Montserrat"/>
                <a:sym typeface="Montserrat"/>
              </a:rPr>
              <a:t>Update &amp; recommendations</a:t>
            </a:r>
            <a:endParaRPr i="1" sz="3600">
              <a:latin typeface="Montserrat"/>
              <a:ea typeface="Montserrat"/>
              <a:cs typeface="Montserrat"/>
              <a:sym typeface="Montserrat"/>
            </a:endParaRPr>
          </a:p>
        </p:txBody>
      </p:sp>
      <p:sp>
        <p:nvSpPr>
          <p:cNvPr id="67" name="Google Shape;67;p1"/>
          <p:cNvSpPr/>
          <p:nvPr/>
        </p:nvSpPr>
        <p:spPr>
          <a:xfrm>
            <a:off x="5656500" y="348665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Ben Poulter, NASA</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lang="en-US" sz="2200">
                <a:solidFill>
                  <a:schemeClr val="accent1"/>
                </a:solidFill>
                <a:latin typeface="Montserrat"/>
                <a:ea typeface="Montserrat"/>
                <a:cs typeface="Montserrat"/>
                <a:sym typeface="Montserrat"/>
              </a:rPr>
              <a:t>Osamu Ochiai, JAXA</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lang="en-US" sz="2200">
                <a:solidFill>
                  <a:schemeClr val="accent1"/>
                </a:solidFill>
                <a:latin typeface="Montserrat"/>
                <a:ea typeface="Montserrat"/>
                <a:cs typeface="Montserrat"/>
                <a:sym typeface="Montserrat"/>
              </a:rPr>
              <a:t>Frank-Martin Seifert (ESA)</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3.1</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 Technical Workshop 2023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18th - 19th October 2023, ESA/ESRIN</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principles</a:t>
            </a:r>
            <a:endParaRPr/>
          </a:p>
        </p:txBody>
      </p:sp>
      <p:sp>
        <p:nvSpPr>
          <p:cNvPr id="139" name="Google Shape;139;p9"/>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40" name="Google Shape;140;p9"/>
          <p:cNvSpPr/>
          <p:nvPr/>
        </p:nvSpPr>
        <p:spPr>
          <a:xfrm>
            <a:off x="6125294" y="1083104"/>
            <a:ext cx="2199473" cy="1257377"/>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D5DBE5"/>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3F3F3F"/>
                </a:solidFill>
                <a:latin typeface="Arial"/>
                <a:ea typeface="Arial"/>
                <a:cs typeface="Arial"/>
                <a:sym typeface="Arial"/>
              </a:rPr>
              <a:t>Ensure continuity and evolution of observations</a:t>
            </a:r>
            <a:endParaRPr/>
          </a:p>
        </p:txBody>
      </p:sp>
      <p:sp>
        <p:nvSpPr>
          <p:cNvPr id="141" name="Google Shape;141;p9"/>
          <p:cNvSpPr/>
          <p:nvPr/>
        </p:nvSpPr>
        <p:spPr>
          <a:xfrm>
            <a:off x="8156697" y="1674849"/>
            <a:ext cx="1737214" cy="1178664"/>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ACB8CA"/>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Support policy relevance &amp; impact of CEOS data</a:t>
            </a:r>
            <a:endParaRPr/>
          </a:p>
        </p:txBody>
      </p:sp>
      <p:sp>
        <p:nvSpPr>
          <p:cNvPr id="142" name="Google Shape;142;p9"/>
          <p:cNvSpPr/>
          <p:nvPr/>
        </p:nvSpPr>
        <p:spPr>
          <a:xfrm>
            <a:off x="8890047" y="2744788"/>
            <a:ext cx="1860410" cy="1178663"/>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8296B0"/>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Engage w national inventories to support uptake</a:t>
            </a:r>
            <a:endParaRPr/>
          </a:p>
        </p:txBody>
      </p:sp>
      <p:sp>
        <p:nvSpPr>
          <p:cNvPr id="143" name="Google Shape;143;p9"/>
          <p:cNvSpPr/>
          <p:nvPr/>
        </p:nvSpPr>
        <p:spPr>
          <a:xfrm>
            <a:off x="8890047" y="3923451"/>
            <a:ext cx="1612200" cy="1054119"/>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323F4F"/>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Support top-down and bottom-up comparisons</a:t>
            </a:r>
            <a:endParaRPr/>
          </a:p>
        </p:txBody>
      </p:sp>
      <p:sp>
        <p:nvSpPr>
          <p:cNvPr id="144" name="Google Shape;144;p9"/>
          <p:cNvSpPr/>
          <p:nvPr/>
        </p:nvSpPr>
        <p:spPr>
          <a:xfrm>
            <a:off x="9025304" y="3909383"/>
            <a:ext cx="1860410" cy="828675"/>
          </a:xfrm>
          <a:custGeom>
            <a:rect b="b" l="l" r="r" t="t"/>
            <a:pathLst>
              <a:path extrusionOk="0" h="828675" w="1243012">
                <a:moveTo>
                  <a:pt x="0" y="0"/>
                </a:moveTo>
                <a:lnTo>
                  <a:pt x="1243012" y="0"/>
                </a:lnTo>
                <a:lnTo>
                  <a:pt x="1243012" y="828675"/>
                </a:lnTo>
                <a:lnTo>
                  <a:pt x="0" y="828675"/>
                </a:lnTo>
                <a:lnTo>
                  <a:pt x="0" y="0"/>
                </a:lnTo>
                <a:close/>
              </a:path>
            </a:pathLst>
          </a:custGeom>
          <a:noFill/>
          <a:ln>
            <a:noFill/>
          </a:ln>
        </p:spPr>
        <p:txBody>
          <a:bodyPr anchorCtr="0" anchor="ctr" bIns="0" lIns="0" spcFirstLastPara="1" rIns="0" wrap="square" tIns="0">
            <a:noAutofit/>
          </a:bodyPr>
          <a:lstStyle/>
          <a:p>
            <a:pPr indent="0" lvl="1" marL="285750" marR="0" rtl="0" algn="l">
              <a:lnSpc>
                <a:spcPct val="90000"/>
              </a:lnSpc>
              <a:spcBef>
                <a:spcPts val="0"/>
              </a:spcBef>
              <a:spcAft>
                <a:spcPts val="0"/>
              </a:spcAft>
              <a:buClr>
                <a:srgbClr val="000000"/>
              </a:buClr>
              <a:buSzPts val="6300"/>
              <a:buFont typeface="Arial"/>
              <a:buNone/>
            </a:pPr>
            <a:r>
              <a:t/>
            </a:r>
            <a:endParaRPr b="0" i="0" sz="6300" u="none" cap="none" strike="noStrike">
              <a:solidFill>
                <a:schemeClr val="dk1"/>
              </a:solidFill>
              <a:latin typeface="Arial"/>
              <a:ea typeface="Arial"/>
              <a:cs typeface="Arial"/>
              <a:sym typeface="Arial"/>
            </a:endParaRPr>
          </a:p>
        </p:txBody>
      </p:sp>
      <p:sp>
        <p:nvSpPr>
          <p:cNvPr id="145" name="Google Shape;145;p9"/>
          <p:cNvSpPr/>
          <p:nvPr/>
        </p:nvSpPr>
        <p:spPr>
          <a:xfrm>
            <a:off x="7876822" y="4822416"/>
            <a:ext cx="1644783" cy="1054119"/>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222A35"/>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Guidance for Non-CEOS providers</a:t>
            </a:r>
            <a:endParaRPr/>
          </a:p>
        </p:txBody>
      </p:sp>
      <p:sp>
        <p:nvSpPr>
          <p:cNvPr id="146" name="Google Shape;146;p9"/>
          <p:cNvSpPr/>
          <p:nvPr/>
        </p:nvSpPr>
        <p:spPr>
          <a:xfrm>
            <a:off x="9337466" y="4829427"/>
            <a:ext cx="1860410" cy="828675"/>
          </a:xfrm>
          <a:custGeom>
            <a:rect b="b" l="l" r="r" t="t"/>
            <a:pathLst>
              <a:path extrusionOk="0" h="828675" w="1243012">
                <a:moveTo>
                  <a:pt x="0" y="0"/>
                </a:moveTo>
                <a:lnTo>
                  <a:pt x="1243012" y="0"/>
                </a:lnTo>
                <a:lnTo>
                  <a:pt x="1243012" y="828675"/>
                </a:lnTo>
                <a:lnTo>
                  <a:pt x="0" y="828675"/>
                </a:lnTo>
                <a:lnTo>
                  <a:pt x="0" y="0"/>
                </a:lnTo>
                <a:close/>
              </a:path>
            </a:pathLst>
          </a:custGeom>
          <a:noFill/>
          <a:ln>
            <a:noFill/>
          </a:ln>
        </p:spPr>
        <p:txBody>
          <a:bodyPr anchorCtr="0" anchor="ctr" bIns="0" lIns="0" spcFirstLastPara="1" rIns="0" wrap="square" tIns="0">
            <a:noAutofit/>
          </a:bodyPr>
          <a:lstStyle/>
          <a:p>
            <a:pPr indent="0" lvl="1" marL="285750" marR="0" rtl="0" algn="l">
              <a:lnSpc>
                <a:spcPct val="90000"/>
              </a:lnSpc>
              <a:spcBef>
                <a:spcPts val="0"/>
              </a:spcBef>
              <a:spcAft>
                <a:spcPts val="0"/>
              </a:spcAft>
              <a:buClr>
                <a:srgbClr val="000000"/>
              </a:buClr>
              <a:buSzPts val="6300"/>
              <a:buFont typeface="Arial"/>
              <a:buNone/>
            </a:pPr>
            <a:r>
              <a:t/>
            </a:r>
            <a:endParaRPr b="0" i="0" sz="6300" u="none" cap="none" strike="noStrike">
              <a:solidFill>
                <a:schemeClr val="dk1"/>
              </a:solidFill>
              <a:latin typeface="Arial"/>
              <a:ea typeface="Arial"/>
              <a:cs typeface="Arial"/>
              <a:sym typeface="Arial"/>
            </a:endParaRPr>
          </a:p>
        </p:txBody>
      </p:sp>
      <p:sp>
        <p:nvSpPr>
          <p:cNvPr id="147" name="Google Shape;147;p9"/>
          <p:cNvSpPr/>
          <p:nvPr/>
        </p:nvSpPr>
        <p:spPr>
          <a:xfrm>
            <a:off x="6410186" y="5371584"/>
            <a:ext cx="1629690" cy="1115194"/>
          </a:xfrm>
          <a:custGeom>
            <a:rect b="b" l="l" r="r" t="t"/>
            <a:pathLst>
              <a:path extrusionOk="0" h="828675" w="828675">
                <a:moveTo>
                  <a:pt x="0" y="414338"/>
                </a:moveTo>
                <a:cubicBezTo>
                  <a:pt x="0" y="185505"/>
                  <a:pt x="185505" y="0"/>
                  <a:pt x="414338" y="0"/>
                </a:cubicBezTo>
                <a:cubicBezTo>
                  <a:pt x="643171" y="0"/>
                  <a:pt x="828676" y="185505"/>
                  <a:pt x="828676" y="414338"/>
                </a:cubicBezTo>
                <a:cubicBezTo>
                  <a:pt x="828676" y="643171"/>
                  <a:pt x="643171" y="828676"/>
                  <a:pt x="414338" y="828676"/>
                </a:cubicBezTo>
                <a:cubicBezTo>
                  <a:pt x="185505" y="828676"/>
                  <a:pt x="0" y="643171"/>
                  <a:pt x="0" y="414338"/>
                </a:cubicBezTo>
                <a:close/>
              </a:path>
            </a:pathLst>
          </a:custGeom>
          <a:solidFill>
            <a:srgbClr val="222A35"/>
          </a:solidFill>
          <a:ln cap="flat" cmpd="sng" w="25400">
            <a:solidFill>
              <a:schemeClr val="lt1"/>
            </a:solidFill>
            <a:prstDash val="solid"/>
            <a:round/>
            <a:headEnd len="sm" w="sm" type="none"/>
            <a:tailEnd len="sm" w="sm" type="none"/>
          </a:ln>
        </p:spPr>
        <p:txBody>
          <a:bodyPr anchorCtr="0" anchor="ctr" bIns="125800" lIns="125800" spcFirstLastPara="1" rIns="125800" wrap="square" tIns="1258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Coordination w. GHG Roadmap</a:t>
            </a:r>
            <a:endParaRPr/>
          </a:p>
        </p:txBody>
      </p:sp>
      <p:sp>
        <p:nvSpPr>
          <p:cNvPr id="148" name="Google Shape;148;p9"/>
          <p:cNvSpPr/>
          <p:nvPr/>
        </p:nvSpPr>
        <p:spPr>
          <a:xfrm>
            <a:off x="8890047" y="5323727"/>
            <a:ext cx="1860410" cy="828675"/>
          </a:xfrm>
          <a:custGeom>
            <a:rect b="b" l="l" r="r" t="t"/>
            <a:pathLst>
              <a:path extrusionOk="0" h="828675" w="1243012">
                <a:moveTo>
                  <a:pt x="0" y="0"/>
                </a:moveTo>
                <a:lnTo>
                  <a:pt x="1243012" y="0"/>
                </a:lnTo>
                <a:lnTo>
                  <a:pt x="1243012" y="828675"/>
                </a:lnTo>
                <a:lnTo>
                  <a:pt x="0" y="828675"/>
                </a:lnTo>
                <a:lnTo>
                  <a:pt x="0" y="0"/>
                </a:lnTo>
                <a:close/>
              </a:path>
            </a:pathLst>
          </a:custGeom>
          <a:noFill/>
          <a:ln>
            <a:noFill/>
          </a:ln>
        </p:spPr>
        <p:txBody>
          <a:bodyPr anchorCtr="0" anchor="ctr" bIns="0" lIns="0" spcFirstLastPara="1" rIns="0" wrap="square" tIns="0">
            <a:noAutofit/>
          </a:bodyPr>
          <a:lstStyle/>
          <a:p>
            <a:pPr indent="-196850" lvl="1" marL="285750" marR="0" rtl="0" algn="l">
              <a:lnSpc>
                <a:spcPct val="9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cxnSp>
        <p:nvCxnSpPr>
          <p:cNvPr id="149" name="Google Shape;149;p9"/>
          <p:cNvCxnSpPr/>
          <p:nvPr/>
        </p:nvCxnSpPr>
        <p:spPr>
          <a:xfrm flipH="1" rot="10800000">
            <a:off x="4387714" y="1986500"/>
            <a:ext cx="1898444" cy="660886"/>
          </a:xfrm>
          <a:prstGeom prst="straightConnector1">
            <a:avLst/>
          </a:prstGeom>
          <a:noFill/>
          <a:ln cap="flat" cmpd="sng" w="28575">
            <a:solidFill>
              <a:srgbClr val="2F415D"/>
            </a:solidFill>
            <a:prstDash val="solid"/>
            <a:round/>
            <a:headEnd len="sm" w="sm" type="none"/>
            <a:tailEnd len="sm" w="sm" type="none"/>
          </a:ln>
        </p:spPr>
      </p:cxnSp>
      <p:cxnSp>
        <p:nvCxnSpPr>
          <p:cNvPr id="150" name="Google Shape;150;p9"/>
          <p:cNvCxnSpPr/>
          <p:nvPr/>
        </p:nvCxnSpPr>
        <p:spPr>
          <a:xfrm flipH="1" rot="10800000">
            <a:off x="4540114" y="2454576"/>
            <a:ext cx="3703545" cy="345210"/>
          </a:xfrm>
          <a:prstGeom prst="straightConnector1">
            <a:avLst/>
          </a:prstGeom>
          <a:noFill/>
          <a:ln cap="flat" cmpd="sng" w="28575">
            <a:solidFill>
              <a:srgbClr val="2F415D"/>
            </a:solidFill>
            <a:prstDash val="solid"/>
            <a:round/>
            <a:headEnd len="sm" w="sm" type="none"/>
            <a:tailEnd len="sm" w="sm" type="none"/>
          </a:ln>
        </p:spPr>
      </p:cxnSp>
      <p:cxnSp>
        <p:nvCxnSpPr>
          <p:cNvPr id="151" name="Google Shape;151;p9"/>
          <p:cNvCxnSpPr/>
          <p:nvPr/>
        </p:nvCxnSpPr>
        <p:spPr>
          <a:xfrm>
            <a:off x="4605452" y="3271721"/>
            <a:ext cx="4419852" cy="77233"/>
          </a:xfrm>
          <a:prstGeom prst="straightConnector1">
            <a:avLst/>
          </a:prstGeom>
          <a:noFill/>
          <a:ln cap="flat" cmpd="sng" w="28575">
            <a:solidFill>
              <a:srgbClr val="2F415D"/>
            </a:solidFill>
            <a:prstDash val="solid"/>
            <a:round/>
            <a:headEnd len="sm" w="sm" type="none"/>
            <a:tailEnd len="sm" w="sm" type="none"/>
          </a:ln>
        </p:spPr>
      </p:cxnSp>
      <p:cxnSp>
        <p:nvCxnSpPr>
          <p:cNvPr id="152" name="Google Shape;152;p9"/>
          <p:cNvCxnSpPr/>
          <p:nvPr/>
        </p:nvCxnSpPr>
        <p:spPr>
          <a:xfrm>
            <a:off x="4302748" y="4368549"/>
            <a:ext cx="2316537" cy="1289553"/>
          </a:xfrm>
          <a:prstGeom prst="straightConnector1">
            <a:avLst/>
          </a:prstGeom>
          <a:noFill/>
          <a:ln cap="flat" cmpd="sng" w="28575">
            <a:solidFill>
              <a:srgbClr val="2F415D"/>
            </a:solidFill>
            <a:prstDash val="solid"/>
            <a:round/>
            <a:headEnd len="sm" w="sm" type="none"/>
            <a:tailEnd len="sm" w="sm" type="none"/>
          </a:ln>
        </p:spPr>
      </p:cxnSp>
      <p:cxnSp>
        <p:nvCxnSpPr>
          <p:cNvPr id="153" name="Google Shape;153;p9"/>
          <p:cNvCxnSpPr/>
          <p:nvPr/>
        </p:nvCxnSpPr>
        <p:spPr>
          <a:xfrm>
            <a:off x="4511794" y="3940712"/>
            <a:ext cx="3528082" cy="1270723"/>
          </a:xfrm>
          <a:prstGeom prst="straightConnector1">
            <a:avLst/>
          </a:prstGeom>
          <a:noFill/>
          <a:ln cap="flat" cmpd="sng" w="28575">
            <a:solidFill>
              <a:srgbClr val="2F415D"/>
            </a:solidFill>
            <a:prstDash val="solid"/>
            <a:round/>
            <a:headEnd len="sm" w="sm" type="none"/>
            <a:tailEnd len="sm" w="sm" type="none"/>
          </a:ln>
        </p:spPr>
      </p:cxnSp>
      <p:cxnSp>
        <p:nvCxnSpPr>
          <p:cNvPr id="154" name="Google Shape;154;p9"/>
          <p:cNvCxnSpPr/>
          <p:nvPr/>
        </p:nvCxnSpPr>
        <p:spPr>
          <a:xfrm>
            <a:off x="4572007" y="3721987"/>
            <a:ext cx="4366652" cy="646561"/>
          </a:xfrm>
          <a:prstGeom prst="straightConnector1">
            <a:avLst/>
          </a:prstGeom>
          <a:noFill/>
          <a:ln cap="flat" cmpd="sng" w="28575">
            <a:solidFill>
              <a:srgbClr val="2F415D"/>
            </a:solidFill>
            <a:prstDash val="solid"/>
            <a:round/>
            <a:headEnd len="sm" w="sm" type="none"/>
            <a:tailEnd len="sm" w="sm" type="none"/>
          </a:ln>
        </p:spPr>
      </p:cxnSp>
      <p:sp>
        <p:nvSpPr>
          <p:cNvPr id="155" name="Google Shape;155;p9"/>
          <p:cNvSpPr/>
          <p:nvPr/>
        </p:nvSpPr>
        <p:spPr>
          <a:xfrm>
            <a:off x="1600972" y="2437882"/>
            <a:ext cx="3526970" cy="2224385"/>
          </a:xfrm>
          <a:prstGeom prst="ellipse">
            <a:avLst/>
          </a:prstGeom>
          <a:solidFill>
            <a:srgbClr val="9D3F44"/>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Ensuring that every country has the land satellite data required to report to UNFCCC under IPCC guidance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1</a:t>
            </a:r>
            <a:endParaRPr/>
          </a:p>
        </p:txBody>
      </p:sp>
      <p:graphicFrame>
        <p:nvGraphicFramePr>
          <p:cNvPr id="161" name="Google Shape;161;p10"/>
          <p:cNvGraphicFramePr/>
          <p:nvPr/>
        </p:nvGraphicFramePr>
        <p:xfrm>
          <a:off x="87086" y="1264325"/>
          <a:ext cx="3000000" cy="3000000"/>
        </p:xfrm>
        <a:graphic>
          <a:graphicData uri="http://schemas.openxmlformats.org/drawingml/2006/table">
            <a:tbl>
              <a:tblPr>
                <a:noFill/>
                <a:tableStyleId>{59231CF7-B44E-4AD5-8511-A48BE4C4BA6A}</a:tableStyleId>
              </a:tblPr>
              <a:tblGrid>
                <a:gridCol w="3275650"/>
                <a:gridCol w="1510425"/>
                <a:gridCol w="7188200"/>
              </a:tblGrid>
              <a:tr h="110025">
                <a:tc>
                  <a:txBody>
                    <a:bodyPr/>
                    <a:lstStyle/>
                    <a:p>
                      <a:pPr indent="0" lvl="0" marL="0" marR="0" rtl="0" algn="l">
                        <a:lnSpc>
                          <a:spcPct val="100000"/>
                        </a:lnSpc>
                        <a:spcBef>
                          <a:spcPts val="0"/>
                        </a:spcBef>
                        <a:spcAft>
                          <a:spcPts val="0"/>
                        </a:spcAft>
                        <a:buNone/>
                      </a:pPr>
                      <a:r>
                        <a:t/>
                      </a:r>
                      <a:endParaRPr b="0" sz="20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000" u="none" cap="none" strike="noStrike">
                          <a:solidFill>
                            <a:schemeClr val="lt1"/>
                          </a:solidFill>
                        </a:rPr>
                        <a:t>Audience</a:t>
                      </a:r>
                      <a:endParaRPr sz="20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000" u="none" cap="none" strike="noStrike">
                          <a:solidFill>
                            <a:schemeClr val="lt1"/>
                          </a:solidFill>
                        </a:rPr>
                        <a:t>Recommendation</a:t>
                      </a:r>
                      <a:endParaRPr sz="2000" u="none" cap="none" strike="noStrike">
                        <a:solidFill>
                          <a:schemeClr val="lt1"/>
                        </a:solidFill>
                      </a:endParaRPr>
                    </a:p>
                  </a:txBody>
                  <a:tcPr marT="25000" marB="25000" marR="25000" marL="25000">
                    <a:solidFill>
                      <a:srgbClr val="263347"/>
                    </a:solidFill>
                  </a:tcPr>
                </a:tc>
              </a:tr>
              <a:tr h="710225">
                <a:tc>
                  <a:txBody>
                    <a:bodyPr/>
                    <a:lstStyle/>
                    <a:p>
                      <a:pPr indent="0" lvl="0" marL="0" marR="0" rtl="0" algn="l">
                        <a:lnSpc>
                          <a:spcPct val="100000"/>
                        </a:lnSpc>
                        <a:spcBef>
                          <a:spcPts val="0"/>
                        </a:spcBef>
                        <a:spcAft>
                          <a:spcPts val="0"/>
                        </a:spcAft>
                        <a:buNone/>
                      </a:pPr>
                      <a:r>
                        <a:rPr b="0" lang="en-US" sz="2000" u="none" cap="none" strike="noStrike">
                          <a:solidFill>
                            <a:srgbClr val="000000"/>
                          </a:solidFill>
                        </a:rPr>
                        <a:t>Ensure long-term continuity and backward compatibility for missions providing activity data and emission factors</a:t>
                      </a:r>
                      <a:endParaRPr sz="20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000" u="none" cap="none" strike="noStrike">
                          <a:solidFill>
                            <a:srgbClr val="000000"/>
                          </a:solidFill>
                        </a:rPr>
                        <a:t>CEOS Agencies</a:t>
                      </a:r>
                      <a:endParaRPr sz="20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000" u="none" cap="none" strike="noStrike">
                          <a:solidFill>
                            <a:srgbClr val="000000"/>
                          </a:solidFill>
                        </a:rPr>
                        <a:t>1a: Support continuation of remote sensing missions and derived products that provide activity data and biomass change information so that countries can safely embed these data streams into their inventory workflows and guidance documents.</a:t>
                      </a:r>
                      <a:endParaRPr/>
                    </a:p>
                    <a:p>
                      <a:pPr indent="0" lvl="0" marL="0" marR="0" rtl="0" algn="l">
                        <a:lnSpc>
                          <a:spcPct val="100000"/>
                        </a:lnSpc>
                        <a:spcBef>
                          <a:spcPts val="0"/>
                        </a:spcBef>
                        <a:spcAft>
                          <a:spcPts val="0"/>
                        </a:spcAft>
                        <a:buNone/>
                      </a:pPr>
                      <a:r>
                        <a:t/>
                      </a:r>
                      <a:endParaRPr sz="2000" u="none" cap="none" strike="noStrike"/>
                    </a:p>
                    <a:p>
                      <a:pPr indent="0" lvl="0" marL="0" marR="0" rtl="0" algn="l">
                        <a:lnSpc>
                          <a:spcPct val="100000"/>
                        </a:lnSpc>
                        <a:spcBef>
                          <a:spcPts val="0"/>
                        </a:spcBef>
                        <a:spcAft>
                          <a:spcPts val="0"/>
                        </a:spcAft>
                        <a:buNone/>
                      </a:pPr>
                      <a:r>
                        <a:rPr b="0" lang="en-US" sz="2000" u="none" cap="none" strike="noStrike">
                          <a:solidFill>
                            <a:srgbClr val="000000"/>
                          </a:solidFill>
                        </a:rPr>
                        <a:t>1b: Explore harmonization and integration activities that generate temporal continuity and provide complete and consistent spatial coverage of activity data and biomass estimates.</a:t>
                      </a:r>
                      <a:endParaRPr sz="2000" u="none" cap="none" strike="noStrike"/>
                    </a:p>
                    <a:p>
                      <a:pPr indent="0" lvl="0" marL="0" marR="0" rtl="0" algn="l">
                        <a:lnSpc>
                          <a:spcPct val="100000"/>
                        </a:lnSpc>
                        <a:spcBef>
                          <a:spcPts val="0"/>
                        </a:spcBef>
                        <a:spcAft>
                          <a:spcPts val="0"/>
                        </a:spcAft>
                        <a:buNone/>
                      </a:pPr>
                      <a:r>
                        <a:t/>
                      </a:r>
                      <a:endParaRPr b="0" sz="2000" u="none" cap="none" strike="noStrike">
                        <a:solidFill>
                          <a:srgbClr val="000000"/>
                        </a:solidFill>
                      </a:endParaRPr>
                    </a:p>
                    <a:p>
                      <a:pPr indent="0" lvl="0" marL="0" marR="0" rtl="0" algn="l">
                        <a:lnSpc>
                          <a:spcPct val="100000"/>
                        </a:lnSpc>
                        <a:spcBef>
                          <a:spcPts val="0"/>
                        </a:spcBef>
                        <a:spcAft>
                          <a:spcPts val="0"/>
                        </a:spcAft>
                        <a:buNone/>
                      </a:pPr>
                      <a:r>
                        <a:rPr b="0" lang="en-US" sz="2000" u="none" cap="none" strike="noStrike">
                          <a:solidFill>
                            <a:srgbClr val="000000"/>
                          </a:solidFill>
                        </a:rPr>
                        <a:t>1c: Evaluate the planned program of record to identify mission gaps and to define future missions, including backward compatibility of next-generation missions, to support activity data and biomass estimates.</a:t>
                      </a:r>
                      <a:endParaRPr sz="2000" u="none" cap="none" strike="noStrike"/>
                    </a:p>
                  </a:txBody>
                  <a:tcPr marT="25000" marB="25000" marR="25000" marL="25000"/>
                </a:tc>
              </a:tr>
            </a:tbl>
          </a:graphicData>
        </a:graphic>
      </p:graphicFrame>
      <p:sp>
        <p:nvSpPr>
          <p:cNvPr id="162" name="Google Shape;162;p10"/>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2</a:t>
            </a:r>
            <a:endParaRPr/>
          </a:p>
        </p:txBody>
      </p:sp>
      <p:graphicFrame>
        <p:nvGraphicFramePr>
          <p:cNvPr id="168" name="Google Shape;168;p11"/>
          <p:cNvGraphicFramePr/>
          <p:nvPr/>
        </p:nvGraphicFramePr>
        <p:xfrm>
          <a:off x="176048" y="1113576"/>
          <a:ext cx="3000000" cy="3000000"/>
        </p:xfrm>
        <a:graphic>
          <a:graphicData uri="http://schemas.openxmlformats.org/drawingml/2006/table">
            <a:tbl>
              <a:tblPr>
                <a:noFill/>
                <a:tableStyleId>{59231CF7-B44E-4AD5-8511-A48BE4C4BA6A}</a:tableStyleId>
              </a:tblPr>
              <a:tblGrid>
                <a:gridCol w="3120800"/>
                <a:gridCol w="1439025"/>
                <a:gridCol w="6848400"/>
              </a:tblGrid>
              <a:tr h="110025">
                <a:tc>
                  <a:txBody>
                    <a:bodyPr/>
                    <a:lstStyle/>
                    <a:p>
                      <a:pPr indent="0" lvl="0" marL="0" marR="0" rtl="0" algn="l">
                        <a:lnSpc>
                          <a:spcPct val="100000"/>
                        </a:lnSpc>
                        <a:spcBef>
                          <a:spcPts val="0"/>
                        </a:spcBef>
                        <a:spcAft>
                          <a:spcPts val="0"/>
                        </a:spcAft>
                        <a:buClr>
                          <a:srgbClr val="000000"/>
                        </a:buClr>
                        <a:buSzPts val="1600"/>
                        <a:buFont typeface="Arial"/>
                        <a:buNone/>
                      </a:pPr>
                      <a:r>
                        <a:rPr b="0" lang="en-US" sz="1600" u="none" cap="none" strike="noStrike">
                          <a:solidFill>
                            <a:schemeClr val="lt1"/>
                          </a:solidFill>
                        </a:rPr>
                        <a:t>Thematic Area</a:t>
                      </a:r>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1600" u="none" cap="none" strike="noStrike">
                          <a:solidFill>
                            <a:schemeClr val="lt1"/>
                          </a:solidFill>
                        </a:rPr>
                        <a:t>Audience</a:t>
                      </a:r>
                      <a:endParaRPr sz="16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1600" u="none" cap="none" strike="noStrike">
                          <a:solidFill>
                            <a:schemeClr val="lt1"/>
                          </a:solidFill>
                        </a:rPr>
                        <a:t>Recommendation</a:t>
                      </a:r>
                      <a:endParaRPr sz="1600" u="none" cap="none" strike="noStrike">
                        <a:solidFill>
                          <a:schemeClr val="lt1"/>
                        </a:solidFill>
                      </a:endParaRPr>
                    </a:p>
                  </a:txBody>
                  <a:tcPr marT="25000" marB="25000" marR="25000" marL="25000">
                    <a:solidFill>
                      <a:srgbClr val="263347"/>
                    </a:solidFill>
                  </a:tcPr>
                </a:tc>
              </a:tr>
              <a:tr h="1130350">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Improve use of Earth observation data in UNFCCC reporting and IPCC Guidelines.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1600" u="none" cap="none" strike="noStrike">
                          <a:solidFill>
                            <a:srgbClr val="000000"/>
                          </a:solidFill>
                        </a:rPr>
                        <a:t>UNFCCC/ IPCC</a:t>
                      </a:r>
                      <a:endParaRPr sz="16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1600" u="none" cap="none" strike="noStrike">
                          <a:solidFill>
                            <a:srgbClr val="000000"/>
                          </a:solidFill>
                        </a:rPr>
                        <a:t>2a: Formalize a dialog between CEOS GST activities and the UNFCCC regarding the systematic use of Earth observations to inventory guidelines and reporting.</a:t>
                      </a:r>
                      <a:endParaRPr sz="1600" u="none" cap="none" strike="noStrike"/>
                    </a:p>
                    <a:p>
                      <a:pPr indent="0" lvl="0" marL="0" marR="0" rtl="0" algn="l">
                        <a:lnSpc>
                          <a:spcPct val="100000"/>
                        </a:lnSpc>
                        <a:spcBef>
                          <a:spcPts val="0"/>
                        </a:spcBef>
                        <a:spcAft>
                          <a:spcPts val="0"/>
                        </a:spcAft>
                        <a:buNone/>
                      </a:pPr>
                      <a:r>
                        <a:t/>
                      </a:r>
                      <a:endParaRPr b="0" sz="1600" u="none" cap="none" strike="noStrike">
                        <a:solidFill>
                          <a:srgbClr val="000000"/>
                        </a:solidFill>
                      </a:endParaRPr>
                    </a:p>
                    <a:p>
                      <a:pPr indent="0" lvl="0" marL="0" marR="0" rtl="0" algn="l">
                        <a:lnSpc>
                          <a:spcPct val="100000"/>
                        </a:lnSpc>
                        <a:spcBef>
                          <a:spcPts val="0"/>
                        </a:spcBef>
                        <a:spcAft>
                          <a:spcPts val="0"/>
                        </a:spcAft>
                        <a:buNone/>
                      </a:pPr>
                      <a:r>
                        <a:rPr b="0" lang="en-US" sz="1600" u="none" cap="none" strike="noStrike">
                          <a:solidFill>
                            <a:srgbClr val="000000"/>
                          </a:solidFill>
                        </a:rPr>
                        <a:t>2b: Develop a protocol or best-practice guidance to use EO-based estimates of AGB in support of national estimation, reporting and climate policy support, including guidance on the use of spatially disaggregated land cover change and biomass estimates in inventories.</a:t>
                      </a:r>
                      <a:endParaRPr/>
                    </a:p>
                    <a:p>
                      <a:pPr indent="0" lvl="0" marL="0" marR="0" rtl="0" algn="l">
                        <a:lnSpc>
                          <a:spcPct val="100000"/>
                        </a:lnSpc>
                        <a:spcBef>
                          <a:spcPts val="0"/>
                        </a:spcBef>
                        <a:spcAft>
                          <a:spcPts val="0"/>
                        </a:spcAft>
                        <a:buNone/>
                      </a:pPr>
                      <a:r>
                        <a:t/>
                      </a:r>
                      <a:endParaRPr sz="1600" u="none" cap="none" strike="noStrike"/>
                    </a:p>
                    <a:p>
                      <a:pPr indent="0" lvl="0" marL="0" marR="0" rtl="0" algn="l">
                        <a:lnSpc>
                          <a:spcPct val="100000"/>
                        </a:lnSpc>
                        <a:spcBef>
                          <a:spcPts val="0"/>
                        </a:spcBef>
                        <a:spcAft>
                          <a:spcPts val="0"/>
                        </a:spcAft>
                        <a:buNone/>
                      </a:pPr>
                      <a:r>
                        <a:rPr b="0" lang="en-US" sz="1600" u="none" cap="none" strike="noStrike">
                          <a:solidFill>
                            <a:srgbClr val="000000"/>
                          </a:solidFill>
                        </a:rPr>
                        <a:t>2c: Enable international activities such as the establishment of Forest Biomass Reference Measurement in-situ long-term monitoring plots (e.g.  Geo-Trees) to ensure space-derived data are of the highest quality, uncertainties are well characterized.</a:t>
                      </a:r>
                      <a:endParaRPr/>
                    </a:p>
                    <a:p>
                      <a:pPr indent="0" lvl="0" marL="0" marR="0" rtl="0" algn="l">
                        <a:lnSpc>
                          <a:spcPct val="100000"/>
                        </a:lnSpc>
                        <a:spcBef>
                          <a:spcPts val="0"/>
                        </a:spcBef>
                        <a:spcAft>
                          <a:spcPts val="0"/>
                        </a:spcAft>
                        <a:buNone/>
                      </a:pPr>
                      <a:r>
                        <a:t/>
                      </a:r>
                      <a:endParaRPr sz="1600" u="none" cap="none" strike="noStrike"/>
                    </a:p>
                    <a:p>
                      <a:pPr indent="0" lvl="0" marL="0" marR="0" rtl="0" algn="l">
                        <a:lnSpc>
                          <a:spcPct val="100000"/>
                        </a:lnSpc>
                        <a:spcBef>
                          <a:spcPts val="0"/>
                        </a:spcBef>
                        <a:spcAft>
                          <a:spcPts val="0"/>
                        </a:spcAft>
                        <a:buNone/>
                      </a:pPr>
                      <a:r>
                        <a:rPr b="0" lang="en-US" sz="1600" u="none" cap="none" strike="noStrike">
                          <a:solidFill>
                            <a:srgbClr val="000000"/>
                          </a:solidFill>
                        </a:rPr>
                        <a:t>2d: Align terminology and analytical frameworks of uncertainty assessments and the release of AGB estimates consistent with IPCC Guidelines.</a:t>
                      </a:r>
                      <a:endParaRPr sz="1600" u="none" cap="none" strike="noStrike"/>
                    </a:p>
                    <a:p>
                      <a:pPr indent="0" lvl="0" marL="0" marR="0" rtl="0" algn="l">
                        <a:lnSpc>
                          <a:spcPct val="100000"/>
                        </a:lnSpc>
                        <a:spcBef>
                          <a:spcPts val="0"/>
                        </a:spcBef>
                        <a:spcAft>
                          <a:spcPts val="0"/>
                        </a:spcAft>
                        <a:buNone/>
                      </a:pPr>
                      <a:r>
                        <a:t/>
                      </a:r>
                      <a:endParaRPr b="0" sz="1600" u="none" cap="none" strike="noStrike">
                        <a:solidFill>
                          <a:srgbClr val="000000"/>
                        </a:solidFill>
                      </a:endParaRPr>
                    </a:p>
                    <a:p>
                      <a:pPr indent="0" lvl="0" marL="0" marR="0" rtl="0" algn="l">
                        <a:lnSpc>
                          <a:spcPct val="100000"/>
                        </a:lnSpc>
                        <a:spcBef>
                          <a:spcPts val="0"/>
                        </a:spcBef>
                        <a:spcAft>
                          <a:spcPts val="0"/>
                        </a:spcAft>
                        <a:buNone/>
                      </a:pPr>
                      <a:r>
                        <a:rPr b="0" lang="en-US" sz="1600" u="none" cap="none" strike="noStrike">
                          <a:solidFill>
                            <a:srgbClr val="000000"/>
                          </a:solidFill>
                        </a:rPr>
                        <a:t>2e: Develop traceability and flexibility for different land activity definitions to be consistent with national definitions used in GHG inventories.</a:t>
                      </a:r>
                      <a:endParaRPr sz="1600" u="none" cap="none" strike="noStrike"/>
                    </a:p>
                  </a:txBody>
                  <a:tcPr marT="25000" marB="25000" marR="25000" marL="25000"/>
                </a:tc>
              </a:tr>
            </a:tbl>
          </a:graphicData>
        </a:graphic>
      </p:graphicFrame>
      <p:sp>
        <p:nvSpPr>
          <p:cNvPr id="169" name="Google Shape;169;p11"/>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3</a:t>
            </a:r>
            <a:endParaRPr/>
          </a:p>
        </p:txBody>
      </p:sp>
      <p:sp>
        <p:nvSpPr>
          <p:cNvPr id="175" name="Google Shape;175;p12"/>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176" name="Google Shape;176;p12"/>
          <p:cNvGraphicFramePr/>
          <p:nvPr/>
        </p:nvGraphicFramePr>
        <p:xfrm>
          <a:off x="426420" y="1723176"/>
          <a:ext cx="3000000" cy="3000000"/>
        </p:xfrm>
        <a:graphic>
          <a:graphicData uri="http://schemas.openxmlformats.org/drawingml/2006/table">
            <a:tbl>
              <a:tblPr>
                <a:noFill/>
                <a:tableStyleId>{03B193AF-F073-478D-8688-D624EBCC344E}</a:tableStyleId>
              </a:tblPr>
              <a:tblGrid>
                <a:gridCol w="3144100"/>
                <a:gridCol w="1992075"/>
                <a:gridCol w="6357250"/>
              </a:tblGrid>
              <a:tr h="110025">
                <a:tc>
                  <a:txBody>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Calibri"/>
                          <a:ea typeface="Calibri"/>
                          <a:cs typeface="Calibri"/>
                          <a:sym typeface="Calibri"/>
                        </a:rPr>
                        <a:t>Thematic Area</a:t>
                      </a:r>
                      <a:endParaRPr sz="2400" u="none" cap="none" strike="noStrike">
                        <a:solidFill>
                          <a:schemeClr val="lt1"/>
                        </a:solidFill>
                      </a:endParaRPr>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63347"/>
                    </a:solidFill>
                  </a:tcPr>
                </a:tc>
                <a:tc>
                  <a:txBody>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Calibri"/>
                          <a:ea typeface="Calibri"/>
                          <a:cs typeface="Calibri"/>
                          <a:sym typeface="Calibri"/>
                        </a:rPr>
                        <a:t>Audience</a:t>
                      </a:r>
                      <a:endParaRPr sz="2400" u="none" cap="none" strike="noStrike">
                        <a:solidFill>
                          <a:schemeClr val="lt1"/>
                        </a:solidFill>
                      </a:endParaRPr>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63347"/>
                    </a:solidFill>
                  </a:tcPr>
                </a:tc>
                <a:tc>
                  <a:txBody>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Calibri"/>
                          <a:ea typeface="Calibri"/>
                          <a:cs typeface="Calibri"/>
                          <a:sym typeface="Calibri"/>
                        </a:rPr>
                        <a:t>Recommendation</a:t>
                      </a:r>
                      <a:endParaRPr sz="2400" u="none" cap="none" strike="noStrike">
                        <a:solidFill>
                          <a:schemeClr val="lt1"/>
                        </a:solidFill>
                      </a:endParaRPr>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63347"/>
                    </a:solidFill>
                  </a:tcPr>
                </a:tc>
              </a:tr>
              <a:tr h="530175">
                <a:tc>
                  <a:txBody>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Recognizing that different countries have various requirements to support their system for reporting, enable dialog between inventory practitioners and CEOS community </a:t>
                      </a:r>
                      <a:endParaRPr sz="2400" u="none" cap="none" strike="noStrike"/>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National Inventories /</a:t>
                      </a:r>
                      <a:endParaRPr sz="2400" u="none" cap="none" strike="noStrike"/>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CEOS Agencies</a:t>
                      </a:r>
                      <a:endParaRPr sz="2400" u="none" cap="none" strike="noStrike"/>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3a: Work with national measurement and reporting teams to define, develop and evaluate Earth observation datasets that serve common needs of countries.</a:t>
                      </a:r>
                      <a:endParaRPr/>
                    </a:p>
                    <a:p>
                      <a:pPr indent="0" lvl="0" marL="0" marR="0" rtl="0" algn="l">
                        <a:lnSpc>
                          <a:spcPct val="100000"/>
                        </a:lnSpc>
                        <a:spcBef>
                          <a:spcPts val="0"/>
                        </a:spcBef>
                        <a:spcAft>
                          <a:spcPts val="0"/>
                        </a:spcAft>
                        <a:buNone/>
                      </a:pPr>
                      <a:r>
                        <a:t/>
                      </a:r>
                      <a:endParaRPr sz="2400" u="none" cap="none" strike="noStrike"/>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3b: Build capacity for national GHG inventory teams to integrate Earth observations data with existing and new inventory guidelines through demonstration projects.</a:t>
                      </a:r>
                      <a:endParaRPr sz="2400" u="none" cap="none" strike="noStrike"/>
                    </a:p>
                  </a:txBody>
                  <a:tcPr marT="25000" marB="25000" marR="25000" marL="25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77" name="Google Shape;177;p12"/>
          <p:cNvSpPr/>
          <p:nvPr/>
        </p:nvSpPr>
        <p:spPr>
          <a:xfrm>
            <a:off x="-18283175" y="1500485"/>
            <a:ext cx="56772003"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4</a:t>
            </a:r>
            <a:endParaRPr/>
          </a:p>
        </p:txBody>
      </p:sp>
      <p:graphicFrame>
        <p:nvGraphicFramePr>
          <p:cNvPr id="183" name="Google Shape;183;p13"/>
          <p:cNvGraphicFramePr/>
          <p:nvPr/>
        </p:nvGraphicFramePr>
        <p:xfrm>
          <a:off x="261257" y="1723176"/>
          <a:ext cx="3000000" cy="3000000"/>
        </p:xfrm>
        <a:graphic>
          <a:graphicData uri="http://schemas.openxmlformats.org/drawingml/2006/table">
            <a:tbl>
              <a:tblPr>
                <a:noFill/>
                <a:tableStyleId>{59231CF7-B44E-4AD5-8511-A48BE4C4BA6A}</a:tableStyleId>
              </a:tblPr>
              <a:tblGrid>
                <a:gridCol w="3120800"/>
                <a:gridCol w="1614500"/>
                <a:gridCol w="6672950"/>
              </a:tblGrid>
              <a:tr h="11002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350100">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Support efforts to reconcile bottom-up, top-down, and inventory estimates of GHG emissions and removals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Research community</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4a: Develop guidance and datasets to support the consistent comparison and assessment of bottom-up and top-down methodologies with national GHG inventories.</a:t>
                      </a:r>
                      <a:endParaRPr sz="2400" u="none" cap="none" strike="noStrike"/>
                    </a:p>
                  </a:txBody>
                  <a:tcPr marT="25000" marB="25000" marR="25000" marL="25000"/>
                </a:tc>
              </a:tr>
            </a:tbl>
          </a:graphicData>
        </a:graphic>
      </p:graphicFrame>
      <p:sp>
        <p:nvSpPr>
          <p:cNvPr id="184" name="Google Shape;184;p13"/>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5</a:t>
            </a:r>
            <a:endParaRPr/>
          </a:p>
        </p:txBody>
      </p:sp>
      <p:graphicFrame>
        <p:nvGraphicFramePr>
          <p:cNvPr id="190" name="Google Shape;190;p14"/>
          <p:cNvGraphicFramePr/>
          <p:nvPr/>
        </p:nvGraphicFramePr>
        <p:xfrm>
          <a:off x="261257" y="1734062"/>
          <a:ext cx="3000000" cy="3000000"/>
        </p:xfrm>
        <a:graphic>
          <a:graphicData uri="http://schemas.openxmlformats.org/drawingml/2006/table">
            <a:tbl>
              <a:tblPr>
                <a:noFill/>
                <a:tableStyleId>{59231CF7-B44E-4AD5-8511-A48BE4C4BA6A}</a:tableStyleId>
              </a:tblPr>
              <a:tblGrid>
                <a:gridCol w="3120800"/>
                <a:gridCol w="1439025"/>
                <a:gridCol w="6848400"/>
              </a:tblGrid>
              <a:tr h="110025">
                <a:tc>
                  <a:txBody>
                    <a:bodyPr/>
                    <a:lstStyle/>
                    <a:p>
                      <a:pPr indent="0" lvl="0" marL="0" marR="0" rtl="0" algn="l">
                        <a:lnSpc>
                          <a:spcPct val="100000"/>
                        </a:lnSpc>
                        <a:spcBef>
                          <a:spcPts val="0"/>
                        </a:spcBef>
                        <a:spcAft>
                          <a:spcPts val="0"/>
                        </a:spcAft>
                        <a:buClr>
                          <a:srgbClr val="000000"/>
                        </a:buClr>
                        <a:buSzPts val="2400"/>
                        <a:buFont typeface="Arial"/>
                        <a:buNone/>
                      </a:pPr>
                      <a:r>
                        <a:rPr b="0" lang="en-US" sz="2400" u="none" cap="none" strike="noStrike">
                          <a:solidFill>
                            <a:schemeClr val="lt1"/>
                          </a:solidFill>
                        </a:rPr>
                        <a:t>Thematic Area</a:t>
                      </a:r>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410125">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Integration of New Space and commercial partnerships in supporting national GHG inventories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CEOS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5a: Provide guidance for how new forms of activity and biomass data from non-government supported space agencies can be integrated within public-space Earth observation workflows.</a:t>
                      </a:r>
                      <a:endParaRPr/>
                    </a:p>
                    <a:p>
                      <a:pPr indent="0" lvl="0" marL="0" marR="0" rtl="0" algn="l">
                        <a:lnSpc>
                          <a:spcPct val="100000"/>
                        </a:lnSpc>
                        <a:spcBef>
                          <a:spcPts val="0"/>
                        </a:spcBef>
                        <a:spcAft>
                          <a:spcPts val="0"/>
                        </a:spcAft>
                        <a:buNone/>
                      </a:pPr>
                      <a:r>
                        <a:t/>
                      </a:r>
                      <a:endParaRPr sz="2400" u="none" cap="none" strike="noStrike"/>
                    </a:p>
                    <a:p>
                      <a:pPr indent="0" lvl="0" marL="0" marR="0" rtl="0" algn="l">
                        <a:lnSpc>
                          <a:spcPct val="100000"/>
                        </a:lnSpc>
                        <a:spcBef>
                          <a:spcPts val="0"/>
                        </a:spcBef>
                        <a:spcAft>
                          <a:spcPts val="0"/>
                        </a:spcAft>
                        <a:buNone/>
                      </a:pPr>
                      <a:r>
                        <a:rPr b="0" lang="en-US" sz="2400" u="none" cap="none" strike="noStrike">
                          <a:solidFill>
                            <a:srgbClr val="000000"/>
                          </a:solidFill>
                        </a:rPr>
                        <a:t>5b: Establish protocols for open-source science sharing tools and cloud computing to facilitate data and code development.</a:t>
                      </a:r>
                      <a:endParaRPr sz="2400" u="none" cap="none" strike="noStrike"/>
                    </a:p>
                  </a:txBody>
                  <a:tcPr marT="25000" marB="25000" marR="25000" marL="25000"/>
                </a:tc>
              </a:tr>
            </a:tbl>
          </a:graphicData>
        </a:graphic>
      </p:graphicFrame>
      <p:sp>
        <p:nvSpPr>
          <p:cNvPr id="191" name="Google Shape;191;p14"/>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6</a:t>
            </a:r>
            <a:endParaRPr/>
          </a:p>
        </p:txBody>
      </p:sp>
      <p:graphicFrame>
        <p:nvGraphicFramePr>
          <p:cNvPr id="197" name="Google Shape;197;p15"/>
          <p:cNvGraphicFramePr/>
          <p:nvPr/>
        </p:nvGraphicFramePr>
        <p:xfrm>
          <a:off x="261257" y="1734062"/>
          <a:ext cx="3000000" cy="3000000"/>
        </p:xfrm>
        <a:graphic>
          <a:graphicData uri="http://schemas.openxmlformats.org/drawingml/2006/table">
            <a:tbl>
              <a:tblPr>
                <a:noFill/>
                <a:tableStyleId>{59231CF7-B44E-4AD5-8511-A48BE4C4BA6A}</a:tableStyleId>
              </a:tblPr>
              <a:tblGrid>
                <a:gridCol w="3120800"/>
                <a:gridCol w="1439025"/>
                <a:gridCol w="6848400"/>
              </a:tblGrid>
              <a:tr h="110025">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Thematic Area</a:t>
                      </a:r>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470150">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Ensure consistency of CEOS AFOLU and GHG Roadmaps to support a integrated national GHG inventory systems, GHG+.</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CEOS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6a: Coordination with GHG Task Team to integrate bottom-up and top-down measurements in support of national GHG reporting.</a:t>
                      </a:r>
                      <a:endParaRPr sz="2400" u="none" cap="none" strike="noStrike"/>
                    </a:p>
                    <a:p>
                      <a:pPr indent="0" lvl="0" marL="0" marR="0" rtl="0" algn="l">
                        <a:lnSpc>
                          <a:spcPct val="100000"/>
                        </a:lnSpc>
                        <a:spcBef>
                          <a:spcPts val="0"/>
                        </a:spcBef>
                        <a:spcAft>
                          <a:spcPts val="0"/>
                        </a:spcAft>
                        <a:buNone/>
                      </a:pPr>
                      <a:r>
                        <a:t/>
                      </a:r>
                      <a:endParaRPr b="0" sz="2400" u="none" cap="none" strike="noStrike">
                        <a:solidFill>
                          <a:srgbClr val="000000"/>
                        </a:solidFill>
                      </a:endParaRPr>
                    </a:p>
                    <a:p>
                      <a:pPr indent="0" lvl="0" marL="0" marR="0" rtl="0" algn="l">
                        <a:lnSpc>
                          <a:spcPct val="100000"/>
                        </a:lnSpc>
                        <a:spcBef>
                          <a:spcPts val="0"/>
                        </a:spcBef>
                        <a:spcAft>
                          <a:spcPts val="0"/>
                        </a:spcAft>
                        <a:buNone/>
                      </a:pPr>
                      <a:r>
                        <a:rPr b="0" lang="en-US" sz="2400" u="none" cap="none" strike="noStrike">
                          <a:solidFill>
                            <a:srgbClr val="000000"/>
                          </a:solidFill>
                        </a:rPr>
                        <a:t>6b: Expand the purview of CEOS AFOLU Roadmap to include methane and nitrous-oxide emissions from agriculture.</a:t>
                      </a:r>
                      <a:endParaRPr sz="2400" u="none" cap="none" strike="noStrike"/>
                    </a:p>
                    <a:p>
                      <a:pPr indent="0" lvl="0" marL="0" marR="0" rtl="0" algn="l">
                        <a:lnSpc>
                          <a:spcPct val="100000"/>
                        </a:lnSpc>
                        <a:spcBef>
                          <a:spcPts val="0"/>
                        </a:spcBef>
                        <a:spcAft>
                          <a:spcPts val="0"/>
                        </a:spcAft>
                        <a:buNone/>
                      </a:pPr>
                      <a:r>
                        <a:t/>
                      </a:r>
                      <a:endParaRPr b="0" sz="2400" u="none" cap="none" strike="noStrike">
                        <a:solidFill>
                          <a:srgbClr val="000000"/>
                        </a:solidFill>
                      </a:endParaRPr>
                    </a:p>
                    <a:p>
                      <a:pPr indent="0" lvl="0" marL="0" marR="0" rtl="0" algn="l">
                        <a:lnSpc>
                          <a:spcPct val="100000"/>
                        </a:lnSpc>
                        <a:spcBef>
                          <a:spcPts val="0"/>
                        </a:spcBef>
                        <a:spcAft>
                          <a:spcPts val="0"/>
                        </a:spcAft>
                        <a:buNone/>
                      </a:pPr>
                      <a:r>
                        <a:rPr b="0" lang="en-US" sz="2400" u="none" cap="none" strike="noStrike">
                          <a:solidFill>
                            <a:srgbClr val="000000"/>
                          </a:solidFill>
                        </a:rPr>
                        <a:t>6c: Work with WMO to facilitate and support the development of a Global Greenhouse Gas Watch (G3W).</a:t>
                      </a:r>
                      <a:endParaRPr sz="2400" u="none" cap="none" strike="noStrike"/>
                    </a:p>
                  </a:txBody>
                  <a:tcPr marT="25000" marB="25000" marR="25000" marL="25000"/>
                </a:tc>
              </a:tr>
            </a:tbl>
          </a:graphicData>
        </a:graphic>
      </p:graphicFrame>
      <p:sp>
        <p:nvSpPr>
          <p:cNvPr id="198" name="Google Shape;198;p15"/>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Recommendation 7</a:t>
            </a:r>
            <a:endParaRPr/>
          </a:p>
        </p:txBody>
      </p:sp>
      <p:graphicFrame>
        <p:nvGraphicFramePr>
          <p:cNvPr id="204" name="Google Shape;204;p16"/>
          <p:cNvGraphicFramePr/>
          <p:nvPr/>
        </p:nvGraphicFramePr>
        <p:xfrm>
          <a:off x="283028" y="2713777"/>
          <a:ext cx="3000000" cy="3000000"/>
        </p:xfrm>
        <a:graphic>
          <a:graphicData uri="http://schemas.openxmlformats.org/drawingml/2006/table">
            <a:tbl>
              <a:tblPr>
                <a:noFill/>
                <a:tableStyleId>{59231CF7-B44E-4AD5-8511-A48BE4C4BA6A}</a:tableStyleId>
              </a:tblPr>
              <a:tblGrid>
                <a:gridCol w="3120800"/>
                <a:gridCol w="1439025"/>
                <a:gridCol w="6848400"/>
              </a:tblGrid>
              <a:tr h="110025">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Thematic Area</a:t>
                      </a:r>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Audience</a:t>
                      </a:r>
                      <a:endParaRPr sz="2400" u="none" cap="none" strike="noStrike">
                        <a:solidFill>
                          <a:schemeClr val="lt1"/>
                        </a:solidFill>
                      </a:endParaRPr>
                    </a:p>
                  </a:txBody>
                  <a:tcPr marT="25000" marB="25000" marR="25000" marL="25000">
                    <a:solidFill>
                      <a:srgbClr val="263347"/>
                    </a:solidFill>
                  </a:tcPr>
                </a:tc>
                <a:tc>
                  <a:txBody>
                    <a:bodyPr/>
                    <a:lstStyle/>
                    <a:p>
                      <a:pPr indent="0" lvl="0" marL="0" marR="0" rtl="0" algn="l">
                        <a:lnSpc>
                          <a:spcPct val="100000"/>
                        </a:lnSpc>
                        <a:spcBef>
                          <a:spcPts val="0"/>
                        </a:spcBef>
                        <a:spcAft>
                          <a:spcPts val="0"/>
                        </a:spcAft>
                        <a:buNone/>
                      </a:pPr>
                      <a:r>
                        <a:rPr b="0" lang="en-US" sz="2400" u="none" cap="none" strike="noStrike">
                          <a:solidFill>
                            <a:schemeClr val="lt1"/>
                          </a:solidFill>
                        </a:rPr>
                        <a:t>Recommendation</a:t>
                      </a:r>
                      <a:endParaRPr sz="2400" u="none" cap="none" strike="noStrike">
                        <a:solidFill>
                          <a:schemeClr val="lt1"/>
                        </a:solidFill>
                      </a:endParaRPr>
                    </a:p>
                  </a:txBody>
                  <a:tcPr marT="25000" marB="25000" marR="25000" marL="25000">
                    <a:solidFill>
                      <a:srgbClr val="263347"/>
                    </a:solidFill>
                  </a:tcPr>
                </a:tc>
              </a:tr>
              <a:tr h="290100">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Development of actions to support the CEOS AFOLU recommendations</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CEOS AFOLU</a:t>
                      </a:r>
                      <a:endParaRPr sz="2400" u="none" cap="none" strike="noStrike"/>
                    </a:p>
                  </a:txBody>
                  <a:tcPr marT="25000" marB="25000" marR="25000" marL="25000"/>
                </a:tc>
                <a:tc>
                  <a:txBody>
                    <a:bodyPr/>
                    <a:lstStyle/>
                    <a:p>
                      <a:pPr indent="0" lvl="0" marL="0" marR="0" rtl="0" algn="l">
                        <a:lnSpc>
                          <a:spcPct val="100000"/>
                        </a:lnSpc>
                        <a:spcBef>
                          <a:spcPts val="0"/>
                        </a:spcBef>
                        <a:spcAft>
                          <a:spcPts val="0"/>
                        </a:spcAft>
                        <a:buNone/>
                      </a:pPr>
                      <a:r>
                        <a:rPr b="0" lang="en-US" sz="2400" u="none" cap="none" strike="noStrike">
                          <a:solidFill>
                            <a:srgbClr val="000000"/>
                          </a:solidFill>
                        </a:rPr>
                        <a:t>Develop series of actions for implementing the CEOS AFOLU Roadmap for CEOS SIT 2024</a:t>
                      </a:r>
                      <a:endParaRPr sz="2400" u="none" cap="none" strike="noStrike"/>
                    </a:p>
                  </a:txBody>
                  <a:tcPr marT="25000" marB="25000" marR="25000" marL="25000"/>
                </a:tc>
              </a:tr>
            </a:tbl>
          </a:graphicData>
        </a:graphic>
      </p:graphicFrame>
      <p:sp>
        <p:nvSpPr>
          <p:cNvPr id="205" name="Google Shape;205;p16"/>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Next steps</a:t>
            </a:r>
            <a:endParaRPr/>
          </a:p>
        </p:txBody>
      </p:sp>
      <p:sp>
        <p:nvSpPr>
          <p:cNvPr id="211" name="Google Shape;211;p17"/>
          <p:cNvSpPr/>
          <p:nvPr/>
        </p:nvSpPr>
        <p:spPr>
          <a:xfrm>
            <a:off x="-17862280" y="1500485"/>
            <a:ext cx="56351108"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212" name="Google Shape;212;p17"/>
          <p:cNvPicPr preferRelativeResize="0"/>
          <p:nvPr/>
        </p:nvPicPr>
        <p:blipFill rotWithShape="1">
          <a:blip r:embed="rId3">
            <a:alphaModFix/>
          </a:blip>
          <a:srcRect b="0" l="0" r="0" t="0"/>
          <a:stretch/>
        </p:blipFill>
        <p:spPr>
          <a:xfrm>
            <a:off x="21300" y="1134725"/>
            <a:ext cx="3689315" cy="5220990"/>
          </a:xfrm>
          <a:prstGeom prst="rect">
            <a:avLst/>
          </a:prstGeom>
          <a:noFill/>
          <a:ln>
            <a:noFill/>
          </a:ln>
        </p:spPr>
      </p:pic>
      <p:sp>
        <p:nvSpPr>
          <p:cNvPr id="213" name="Google Shape;213;p17"/>
          <p:cNvSpPr txBox="1"/>
          <p:nvPr/>
        </p:nvSpPr>
        <p:spPr>
          <a:xfrm>
            <a:off x="3710615" y="1293080"/>
            <a:ext cx="8481385" cy="504742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rgbClr val="000000"/>
                </a:solidFill>
                <a:latin typeface="Montserrat"/>
                <a:ea typeface="Montserrat"/>
                <a:cs typeface="Montserrat"/>
                <a:sym typeface="Montserrat"/>
              </a:rPr>
              <a:t>JAXA/ESA/RESTEC/GOFC-GOLD side event on Satellite Observation at COP28 </a:t>
            </a:r>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Set of ‘actions’ to implement the Roadmap recommendations defined by SIT-40 (2024)</a:t>
            </a:r>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ESA-led Amazonia field campaign w INPE and NASA contributions (2024+)</a:t>
            </a:r>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AFOLU Roadmap for endorsement by the CEOS Plenary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A team effort across/beyond CEOS</a:t>
            </a:r>
            <a:endParaRPr/>
          </a:p>
        </p:txBody>
      </p:sp>
      <p:sp>
        <p:nvSpPr>
          <p:cNvPr id="73" name="Google Shape;73;p2"/>
          <p:cNvSpPr txBox="1"/>
          <p:nvPr/>
        </p:nvSpPr>
        <p:spPr>
          <a:xfrm>
            <a:off x="4093698" y="1243464"/>
            <a:ext cx="7798011" cy="4803154"/>
          </a:xfrm>
          <a:prstGeom prst="rect">
            <a:avLst/>
          </a:prstGeom>
          <a:noFill/>
          <a:ln>
            <a:noFill/>
          </a:ln>
        </p:spPr>
        <p:txBody>
          <a:bodyPr anchorCtr="0" anchor="t" bIns="45700" lIns="91425" spcFirstLastPara="1" rIns="91425" wrap="square" tIns="45700">
            <a:noAutofit/>
          </a:bodyPr>
          <a:lstStyle/>
          <a:p>
            <a:pPr indent="0" lvl="1" marL="457200" marR="0" rtl="0" algn="just">
              <a:lnSpc>
                <a:spcPct val="115000"/>
              </a:lnSpc>
              <a:spcBef>
                <a:spcPts val="0"/>
              </a:spcBef>
              <a:spcAft>
                <a:spcPts val="0"/>
              </a:spcAft>
              <a:buClr>
                <a:schemeClr val="dk1"/>
              </a:buClr>
              <a:buSzPts val="2400"/>
              <a:buFont typeface="Montserrat"/>
              <a:buNone/>
            </a:pPr>
            <a:r>
              <a:rPr b="1" i="0" lang="en-US" sz="2200" u="none" cap="none" strike="noStrike">
                <a:solidFill>
                  <a:schemeClr val="dk1"/>
                </a:solidFill>
                <a:latin typeface="Calibri"/>
                <a:ea typeface="Calibri"/>
                <a:cs typeface="Calibri"/>
                <a:sym typeface="Calibri"/>
              </a:rPr>
              <a:t>Ben Poulter (NASA Goddard Space Flight Center), Osamu Ochiai (JAXA), Frank-Martin Siefert (ESA), </a:t>
            </a:r>
            <a:r>
              <a:rPr b="0" i="0" lang="en-US" sz="2200" u="none" cap="none" strike="noStrike">
                <a:solidFill>
                  <a:schemeClr val="dk1"/>
                </a:solidFill>
                <a:latin typeface="Calibri"/>
                <a:ea typeface="Calibri"/>
                <a:cs typeface="Calibri"/>
                <a:sym typeface="Calibri"/>
              </a:rPr>
              <a:t>Clement Albergel (ESA), Stephen Briggs (ESA), Mark Dowell (EC-JRC), Laura Duncanson (University of Maryland), Sven Gilliams (VITO), Nancy Harris (WRI), Martin Herold (GFZ), Neha Hunka (University of Maryland), Heather Friendship-Kay (Aberystwyth University), Ian Jarvis (GeoGlam), Richard Lucas (Aberystwyth University), Yasjka Meijer (ESA), Joana Melo (EC-JRC), Shaun Quegan (University of Sheffield), Ake Rosenquist (JAXA), Frank-Martin Seifert (ESA), Lindsey Sloat (WRI), Terry Sohl (USGS), Daniela Requena Suarez (GFZ/WUR/GFOI), Stephen Ward (JAXA), Alyssa Whitcraft (University of Maryland), S</a:t>
            </a:r>
            <a:r>
              <a:rPr lang="en-US" sz="2200">
                <a:solidFill>
                  <a:schemeClr val="dk1"/>
                </a:solidFill>
                <a:latin typeface="Calibri"/>
                <a:ea typeface="Calibri"/>
                <a:cs typeface="Calibri"/>
                <a:sym typeface="Calibri"/>
              </a:rPr>
              <a:t>y</a:t>
            </a:r>
            <a:r>
              <a:rPr b="0" i="0" lang="en-US" sz="2200" u="none" cap="none" strike="noStrike">
                <a:solidFill>
                  <a:schemeClr val="dk1"/>
                </a:solidFill>
                <a:latin typeface="Calibri"/>
                <a:ea typeface="Calibri"/>
                <a:cs typeface="Calibri"/>
                <a:sym typeface="Calibri"/>
              </a:rPr>
              <a:t>lvia Wilson (USGS)</a:t>
            </a:r>
            <a:endParaRPr/>
          </a:p>
        </p:txBody>
      </p:sp>
      <p:pic>
        <p:nvPicPr>
          <p:cNvPr id="74" name="Google Shape;74;p2"/>
          <p:cNvPicPr preferRelativeResize="0"/>
          <p:nvPr/>
        </p:nvPicPr>
        <p:blipFill rotWithShape="1">
          <a:blip r:embed="rId3">
            <a:alphaModFix/>
          </a:blip>
          <a:srcRect b="0" l="0" r="0" t="0"/>
          <a:stretch/>
        </p:blipFill>
        <p:spPr>
          <a:xfrm>
            <a:off x="462500" y="1065552"/>
            <a:ext cx="3753788" cy="53122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105710" y="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The Global Stocktake of the Paris Agreement</a:t>
            </a:r>
            <a:endParaRPr/>
          </a:p>
        </p:txBody>
      </p:sp>
      <p:pic>
        <p:nvPicPr>
          <p:cNvPr id="80" name="Google Shape;80;p3"/>
          <p:cNvPicPr preferRelativeResize="0"/>
          <p:nvPr/>
        </p:nvPicPr>
        <p:blipFill rotWithShape="1">
          <a:blip r:embed="rId3">
            <a:alphaModFix/>
          </a:blip>
          <a:srcRect b="0" l="0" r="0" t="5970"/>
          <a:stretch/>
        </p:blipFill>
        <p:spPr>
          <a:xfrm>
            <a:off x="0" y="1049368"/>
            <a:ext cx="10958732" cy="5498744"/>
          </a:xfrm>
          <a:prstGeom prst="rect">
            <a:avLst/>
          </a:prstGeom>
          <a:noFill/>
          <a:ln>
            <a:noFill/>
          </a:ln>
        </p:spPr>
      </p:pic>
      <p:sp>
        <p:nvSpPr>
          <p:cNvPr id="81" name="Google Shape;81;p3"/>
          <p:cNvSpPr txBox="1"/>
          <p:nvPr/>
        </p:nvSpPr>
        <p:spPr>
          <a:xfrm>
            <a:off x="9717416" y="1144878"/>
            <a:ext cx="26139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https://www.climate-chance.org/en/comprehend/blog-observatory-global-africa/cop28-first-global-stocktake-what-to-expect-paris-agreement/</a:t>
            </a:r>
            <a:endParaRPr/>
          </a:p>
        </p:txBody>
      </p:sp>
      <p:pic>
        <p:nvPicPr>
          <p:cNvPr descr="Technical dialogue of the first global stocktake. Synthesis report by the  co-facilitators of the technical dialogue" id="82" name="Google Shape;82;p3"/>
          <p:cNvPicPr preferRelativeResize="0"/>
          <p:nvPr/>
        </p:nvPicPr>
        <p:blipFill rotWithShape="1">
          <a:blip r:embed="rId4">
            <a:alphaModFix/>
          </a:blip>
          <a:srcRect b="0" l="0" r="0" t="0"/>
          <a:stretch/>
        </p:blipFill>
        <p:spPr>
          <a:xfrm>
            <a:off x="6015996" y="3514934"/>
            <a:ext cx="4675449" cy="3033177"/>
          </a:xfrm>
          <a:prstGeom prst="rect">
            <a:avLst/>
          </a:prstGeom>
          <a:noFill/>
          <a:ln>
            <a:noFill/>
          </a:ln>
        </p:spPr>
      </p:pic>
      <p:cxnSp>
        <p:nvCxnSpPr>
          <p:cNvPr id="83" name="Google Shape;83;p3"/>
          <p:cNvCxnSpPr/>
          <p:nvPr/>
        </p:nvCxnSpPr>
        <p:spPr>
          <a:xfrm>
            <a:off x="3165231" y="5486400"/>
            <a:ext cx="2729132" cy="0"/>
          </a:xfrm>
          <a:prstGeom prst="straightConnector1">
            <a:avLst/>
          </a:prstGeom>
          <a:noFill/>
          <a:ln cap="flat" cmpd="sng" w="38100">
            <a:solidFill>
              <a:schemeClr val="dk1"/>
            </a:solidFill>
            <a:prstDash val="solid"/>
            <a:round/>
            <a:headEnd len="sm" w="sm" type="none"/>
            <a:tailEnd len="med" w="med" type="triangle"/>
          </a:ln>
        </p:spPr>
      </p:cxnSp>
      <p:cxnSp>
        <p:nvCxnSpPr>
          <p:cNvPr id="84" name="Google Shape;84;p3"/>
          <p:cNvCxnSpPr/>
          <p:nvPr/>
        </p:nvCxnSpPr>
        <p:spPr>
          <a:xfrm>
            <a:off x="3165231" y="4107766"/>
            <a:ext cx="0" cy="1392702"/>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type="title"/>
          </p:nvPr>
        </p:nvSpPr>
        <p:spPr>
          <a:xfrm>
            <a:off x="105710" y="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The Global Stocktake of the Paris Agreement</a:t>
            </a:r>
            <a:endParaRPr/>
          </a:p>
        </p:txBody>
      </p:sp>
      <p:pic>
        <p:nvPicPr>
          <p:cNvPr id="90" name="Google Shape;90;p4"/>
          <p:cNvPicPr preferRelativeResize="0"/>
          <p:nvPr/>
        </p:nvPicPr>
        <p:blipFill rotWithShape="1">
          <a:blip r:embed="rId3">
            <a:alphaModFix/>
          </a:blip>
          <a:srcRect b="0" l="0" r="0" t="0"/>
          <a:stretch/>
        </p:blipFill>
        <p:spPr>
          <a:xfrm>
            <a:off x="1417744" y="1067157"/>
            <a:ext cx="9771628" cy="540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A close-up of a document&#10;&#10;Description automatically generated" id="95" name="Google Shape;95;p5"/>
          <p:cNvPicPr preferRelativeResize="0"/>
          <p:nvPr/>
        </p:nvPicPr>
        <p:blipFill rotWithShape="1">
          <a:blip r:embed="rId3">
            <a:alphaModFix/>
          </a:blip>
          <a:srcRect b="5589" l="0" r="0" t="0"/>
          <a:stretch/>
        </p:blipFill>
        <p:spPr>
          <a:xfrm>
            <a:off x="1730326" y="2364507"/>
            <a:ext cx="9289634" cy="3726803"/>
          </a:xfrm>
          <a:prstGeom prst="rect">
            <a:avLst/>
          </a:prstGeom>
          <a:noFill/>
          <a:ln>
            <a:noFill/>
          </a:ln>
        </p:spPr>
      </p:pic>
      <p:sp>
        <p:nvSpPr>
          <p:cNvPr id="96" name="Google Shape;96;p5"/>
          <p:cNvSpPr txBox="1"/>
          <p:nvPr>
            <p:ph type="title"/>
          </p:nvPr>
        </p:nvSpPr>
        <p:spPr>
          <a:xfrm>
            <a:off x="105710" y="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600"/>
              <a:t>The Global Stocktake of the Paris Agreement</a:t>
            </a:r>
            <a:endParaRPr/>
          </a:p>
        </p:txBody>
      </p:sp>
      <p:sp>
        <p:nvSpPr>
          <p:cNvPr id="97" name="Google Shape;97;p5"/>
          <p:cNvSpPr txBox="1"/>
          <p:nvPr/>
        </p:nvSpPr>
        <p:spPr>
          <a:xfrm>
            <a:off x="0" y="1170183"/>
            <a:ext cx="1199974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The 2021 CEOS Strategy document to support the Global Stocktake was approved to: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A close-up of a text&#10;&#10;Description automatically generated" id="102" name="Google Shape;102;p6"/>
          <p:cNvPicPr preferRelativeResize="0"/>
          <p:nvPr/>
        </p:nvPicPr>
        <p:blipFill rotWithShape="1">
          <a:blip r:embed="rId3">
            <a:alphaModFix/>
          </a:blip>
          <a:srcRect b="0" l="0" r="0" t="0"/>
          <a:stretch/>
        </p:blipFill>
        <p:spPr>
          <a:xfrm>
            <a:off x="176048" y="1244416"/>
            <a:ext cx="6351892" cy="2297122"/>
          </a:xfrm>
          <a:prstGeom prst="rect">
            <a:avLst/>
          </a:prstGeom>
          <a:noFill/>
          <a:ln>
            <a:noFill/>
          </a:ln>
        </p:spPr>
      </p:pic>
      <p:sp>
        <p:nvSpPr>
          <p:cNvPr id="103" name="Google Shape;103;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800"/>
              <a:t>Milestones and key accomplishments</a:t>
            </a:r>
            <a:endParaRPr/>
          </a:p>
        </p:txBody>
      </p:sp>
      <p:sp>
        <p:nvSpPr>
          <p:cNvPr id="104" name="Google Shape;104;p6"/>
          <p:cNvSpPr txBox="1"/>
          <p:nvPr>
            <p:ph idx="1" type="body"/>
          </p:nvPr>
        </p:nvSpPr>
        <p:spPr>
          <a:xfrm>
            <a:off x="4670474" y="1041008"/>
            <a:ext cx="7521600" cy="5077200"/>
          </a:xfrm>
          <a:prstGeom prst="rect">
            <a:avLst/>
          </a:prstGeom>
          <a:solidFill>
            <a:schemeClr val="lt1"/>
          </a:solid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chemeClr val="dk1"/>
              </a:buClr>
              <a:buSzPts val="2800"/>
              <a:buFont typeface="Montserrat"/>
              <a:buChar char="❖"/>
            </a:pPr>
            <a:r>
              <a:rPr lang="en-US" sz="1800"/>
              <a:t>Distribution 1</a:t>
            </a:r>
            <a:r>
              <a:rPr baseline="30000" lang="en-US" sz="1800"/>
              <a:t>st</a:t>
            </a:r>
            <a:r>
              <a:rPr lang="en-US" sz="1800"/>
              <a:t> draft, CEOS review, May 2023</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Presentation of AFOLU Roadmap WRI Land Carbon Lab. Summit &amp; 24</a:t>
            </a:r>
            <a:r>
              <a:rPr baseline="30000" lang="en-US" sz="1800"/>
              <a:t>th</a:t>
            </a:r>
            <a:r>
              <a:rPr lang="en-US" sz="1800"/>
              <a:t> Session of GCOS/WCRP/TOPC, summer 2023</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Contribution of AFOLU section to CEOS New Space report</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Contribution to GCOS IP updates on biomass</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t>Engagement with CEOS LSI-VC, WGClimate and GHG TT</a:t>
            </a:r>
            <a:endParaRPr/>
          </a:p>
          <a:p>
            <a:pPr indent="-406400" lvl="0" marL="457200" marR="0" rtl="0" algn="l">
              <a:lnSpc>
                <a:spcPct val="100000"/>
              </a:lnSpc>
              <a:spcBef>
                <a:spcPts val="0"/>
              </a:spcBef>
              <a:spcAft>
                <a:spcPts val="0"/>
              </a:spcAft>
              <a:buClr>
                <a:schemeClr val="dk1"/>
              </a:buClr>
              <a:buSzPts val="2800"/>
              <a:buFont typeface="Montserrat"/>
              <a:buChar char="❖"/>
            </a:pPr>
            <a:r>
              <a:rPr lang="en-US" sz="1800">
                <a:latin typeface="Arial"/>
                <a:ea typeface="Arial"/>
                <a:cs typeface="Arial"/>
                <a:sym typeface="Arial"/>
              </a:rPr>
              <a:t>Key papers</a:t>
            </a:r>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Joana Melo </a:t>
            </a:r>
            <a:r>
              <a:rPr i="1" lang="en-US" sz="1100">
                <a:latin typeface="Arial"/>
                <a:ea typeface="Arial"/>
                <a:cs typeface="Arial"/>
                <a:sym typeface="Arial"/>
              </a:rPr>
              <a:t>et al</a:t>
            </a:r>
            <a:r>
              <a:rPr lang="en-US" sz="1100">
                <a:latin typeface="Arial"/>
                <a:ea typeface="Arial"/>
                <a:cs typeface="Arial"/>
                <a:sym typeface="Arial"/>
              </a:rPr>
              <a:t> 2023 Satellite-based global maps are rarely used in forest reference levels submitted to the UNFCCC. </a:t>
            </a:r>
            <a:r>
              <a:rPr i="1" lang="en-US" sz="1100">
                <a:latin typeface="Arial"/>
                <a:ea typeface="Arial"/>
                <a:cs typeface="Arial"/>
                <a:sym typeface="Arial"/>
              </a:rPr>
              <a:t>Environ. Res. Lett.</a:t>
            </a:r>
            <a:r>
              <a:rPr lang="en-US" sz="1100">
                <a:latin typeface="Arial"/>
                <a:ea typeface="Arial"/>
                <a:cs typeface="Arial"/>
                <a:sym typeface="Arial"/>
              </a:rPr>
              <a:t> </a:t>
            </a:r>
            <a:r>
              <a:rPr b="1" lang="en-US" sz="1100" u="sng">
                <a:solidFill>
                  <a:srgbClr val="0000E9"/>
                </a:solidFill>
                <a:latin typeface="Arial"/>
                <a:ea typeface="Arial"/>
                <a:cs typeface="Arial"/>
                <a:sym typeface="Arial"/>
                <a:hlinkClick r:id="rId4">
                  <a:extLst>
                    <a:ext uri="{A12FA001-AC4F-418D-AE19-62706E023703}">
                      <ahyp:hlinkClr val="tx"/>
                    </a:ext>
                  </a:extLst>
                </a:hlinkClick>
              </a:rPr>
              <a:t>18</a:t>
            </a:r>
            <a:r>
              <a:rPr lang="en-US" sz="1100" u="sng">
                <a:solidFill>
                  <a:srgbClr val="0000E9"/>
                </a:solidFill>
                <a:latin typeface="Arial"/>
                <a:ea typeface="Arial"/>
                <a:cs typeface="Arial"/>
                <a:sym typeface="Arial"/>
                <a:hlinkClick r:id="rId5">
                  <a:extLst>
                    <a:ext uri="{A12FA001-AC4F-418D-AE19-62706E023703}">
                      <ahyp:hlinkClr val="tx"/>
                    </a:ext>
                  </a:extLst>
                </a:hlinkClick>
              </a:rPr>
              <a:t> 034021</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Eric L Bullock </a:t>
            </a:r>
            <a:r>
              <a:rPr i="1" lang="en-US" sz="1100">
                <a:latin typeface="Arial"/>
                <a:ea typeface="Arial"/>
                <a:cs typeface="Arial"/>
                <a:sym typeface="Arial"/>
              </a:rPr>
              <a:t>et al</a:t>
            </a:r>
            <a:r>
              <a:rPr lang="en-US" sz="1100">
                <a:latin typeface="Arial"/>
                <a:ea typeface="Arial"/>
                <a:cs typeface="Arial"/>
                <a:sym typeface="Arial"/>
              </a:rPr>
              <a:t> 2023 Estimating aboveground biomass density using hybrid statistical inference with GEDI lidar data and Paraguay's national forest inventory. </a:t>
            </a:r>
            <a:r>
              <a:rPr i="1" lang="en-US" sz="1100">
                <a:latin typeface="Arial"/>
                <a:ea typeface="Arial"/>
                <a:cs typeface="Arial"/>
                <a:sym typeface="Arial"/>
              </a:rPr>
              <a:t>Environ. Res. Lett.</a:t>
            </a:r>
            <a:r>
              <a:rPr lang="en-US" sz="1100">
                <a:latin typeface="Arial"/>
                <a:ea typeface="Arial"/>
                <a:cs typeface="Arial"/>
                <a:sym typeface="Arial"/>
              </a:rPr>
              <a:t> </a:t>
            </a:r>
            <a:r>
              <a:rPr b="1" lang="en-US" sz="1100" u="sng">
                <a:solidFill>
                  <a:srgbClr val="0000E9"/>
                </a:solidFill>
                <a:latin typeface="Arial"/>
                <a:ea typeface="Arial"/>
                <a:cs typeface="Arial"/>
                <a:sym typeface="Arial"/>
                <a:hlinkClick r:id="rId6">
                  <a:extLst>
                    <a:ext uri="{A12FA001-AC4F-418D-AE19-62706E023703}">
                      <ahyp:hlinkClr val="tx"/>
                    </a:ext>
                  </a:extLst>
                </a:hlinkClick>
              </a:rPr>
              <a:t>18</a:t>
            </a:r>
            <a:r>
              <a:rPr lang="en-US" sz="1100" u="sng">
                <a:solidFill>
                  <a:srgbClr val="0000E9"/>
                </a:solidFill>
                <a:latin typeface="Arial"/>
                <a:ea typeface="Arial"/>
                <a:cs typeface="Arial"/>
                <a:sym typeface="Arial"/>
                <a:hlinkClick r:id="rId7">
                  <a:extLst>
                    <a:ext uri="{A12FA001-AC4F-418D-AE19-62706E023703}">
                      <ahyp:hlinkClr val="tx"/>
                    </a:ext>
                  </a:extLst>
                </a:hlinkClick>
              </a:rPr>
              <a:t> </a:t>
            </a:r>
            <a:r>
              <a:rPr lang="en-US" sz="1100" u="sng">
                <a:solidFill>
                  <a:srgbClr val="0000E9"/>
                </a:solidFill>
                <a:latin typeface="Arial"/>
                <a:ea typeface="Arial"/>
                <a:cs typeface="Arial"/>
                <a:sym typeface="Arial"/>
                <a:hlinkClick r:id="rId8">
                  <a:extLst>
                    <a:ext uri="{A12FA001-AC4F-418D-AE19-62706E023703}">
                      <ahyp:hlinkClr val="tx"/>
                    </a:ext>
                  </a:extLst>
                </a:hlinkClick>
              </a:rPr>
              <a:t>085001</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Osamu Ochiai </a:t>
            </a:r>
            <a:r>
              <a:rPr i="1" lang="en-US" sz="1100">
                <a:latin typeface="Arial"/>
                <a:ea typeface="Arial"/>
                <a:cs typeface="Arial"/>
                <a:sym typeface="Arial"/>
              </a:rPr>
              <a:t>et al</a:t>
            </a:r>
            <a:r>
              <a:rPr lang="en-US" sz="1100">
                <a:latin typeface="Arial"/>
                <a:ea typeface="Arial"/>
                <a:cs typeface="Arial"/>
                <a:sym typeface="Arial"/>
              </a:rPr>
              <a:t> 2023 Towards a roadmap for space-based observations of the land sector for the UNFCCC global stocktake, iScience </a:t>
            </a:r>
            <a:r>
              <a:rPr lang="en-US" sz="1100" u="sng">
                <a:solidFill>
                  <a:srgbClr val="0000E9"/>
                </a:solidFill>
                <a:latin typeface="Arial"/>
                <a:ea typeface="Arial"/>
                <a:cs typeface="Arial"/>
                <a:sym typeface="Arial"/>
                <a:hlinkClick r:id="rId9">
                  <a:extLst>
                    <a:ext uri="{A12FA001-AC4F-418D-AE19-62706E023703}">
                      <ahyp:hlinkClr val="tx"/>
                    </a:ext>
                  </a:extLst>
                </a:hlinkClick>
              </a:rPr>
              <a:t>26 106489</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Neha Hunka </a:t>
            </a:r>
            <a:r>
              <a:rPr i="1" lang="en-US" sz="1100">
                <a:latin typeface="Arial"/>
                <a:ea typeface="Arial"/>
                <a:cs typeface="Arial"/>
                <a:sym typeface="Arial"/>
              </a:rPr>
              <a:t>et al</a:t>
            </a:r>
            <a:r>
              <a:rPr lang="en-US" sz="1100">
                <a:latin typeface="Arial"/>
                <a:ea typeface="Arial"/>
                <a:cs typeface="Arial"/>
                <a:sym typeface="Arial"/>
              </a:rPr>
              <a:t> On the NASA GEDI and ESA CCI biomass maps: Aligning for uptake in the UNFCCC Global Stocktake </a:t>
            </a:r>
            <a:r>
              <a:rPr i="1" lang="en-US" sz="1100">
                <a:latin typeface="Arial"/>
                <a:ea typeface="Arial"/>
                <a:cs typeface="Arial"/>
                <a:sym typeface="Arial"/>
              </a:rPr>
              <a:t>Environ. Res. Lett  </a:t>
            </a:r>
            <a:r>
              <a:rPr lang="en-US" sz="1100">
                <a:latin typeface="Arial"/>
                <a:ea typeface="Arial"/>
                <a:cs typeface="Arial"/>
                <a:sym typeface="Arial"/>
              </a:rPr>
              <a:t>(</a:t>
            </a:r>
            <a:r>
              <a:rPr b="1" lang="en-US" sz="1100">
                <a:latin typeface="Arial"/>
                <a:ea typeface="Arial"/>
                <a:cs typeface="Arial"/>
                <a:sym typeface="Arial"/>
              </a:rPr>
              <a:t>in review)</a:t>
            </a:r>
            <a:endParaRPr sz="1100">
              <a:latin typeface="Helvetica Neue"/>
              <a:ea typeface="Helvetica Neue"/>
              <a:cs typeface="Helvetica Neue"/>
              <a:sym typeface="Helvetica Neue"/>
            </a:endParaRPr>
          </a:p>
          <a:p>
            <a:pPr indent="-381000" lvl="1" marL="914400" rtl="0" algn="l">
              <a:lnSpc>
                <a:spcPct val="100000"/>
              </a:lnSpc>
              <a:spcBef>
                <a:spcPts val="0"/>
              </a:spcBef>
              <a:spcAft>
                <a:spcPts val="0"/>
              </a:spcAft>
              <a:buSzPts val="2400"/>
              <a:buChar char="▪"/>
            </a:pPr>
            <a:r>
              <a:rPr lang="en-US" sz="1100">
                <a:latin typeface="Arial"/>
                <a:ea typeface="Arial"/>
                <a:cs typeface="Arial"/>
                <a:sym typeface="Arial"/>
              </a:rPr>
              <a:t>Neha Hunka et al How the map-product estimates compare to the IPCC default tables for Tier 1 estimates (i.e. Tables 4.7 to 4.10 in Chapter 4, IPCC 2019 Refinement Guidelines)? (</a:t>
            </a:r>
            <a:r>
              <a:rPr b="1" lang="en-US" sz="1100">
                <a:latin typeface="Arial"/>
                <a:ea typeface="Arial"/>
                <a:cs typeface="Arial"/>
                <a:sym typeface="Arial"/>
              </a:rPr>
              <a:t>in prep</a:t>
            </a:r>
            <a:r>
              <a:rPr lang="en-US" sz="1100">
                <a:latin typeface="Arial"/>
                <a:ea typeface="Arial"/>
                <a:cs typeface="Arial"/>
                <a:sym typeface="Arial"/>
              </a:rPr>
              <a:t>)</a:t>
            </a:r>
            <a:endParaRPr sz="1100"/>
          </a:p>
        </p:txBody>
      </p:sp>
      <p:pic>
        <p:nvPicPr>
          <p:cNvPr descr="A screenshot of a website&#10;&#10;Description automatically generated" id="105" name="Google Shape;105;p6"/>
          <p:cNvPicPr preferRelativeResize="0"/>
          <p:nvPr/>
        </p:nvPicPr>
        <p:blipFill rotWithShape="1">
          <a:blip r:embed="rId10">
            <a:alphaModFix/>
          </a:blip>
          <a:srcRect b="0" l="0" r="0" t="0"/>
          <a:stretch/>
        </p:blipFill>
        <p:spPr>
          <a:xfrm>
            <a:off x="176048" y="3688101"/>
            <a:ext cx="4947137" cy="22971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800"/>
              <a:t>Milestones and key accomplishments</a:t>
            </a:r>
            <a:endParaRPr/>
          </a:p>
        </p:txBody>
      </p:sp>
      <p:pic>
        <p:nvPicPr>
          <p:cNvPr descr="A group of people standing together&#10;&#10;Description automatically generated" id="111" name="Google Shape;111;p7"/>
          <p:cNvPicPr preferRelativeResize="0"/>
          <p:nvPr/>
        </p:nvPicPr>
        <p:blipFill rotWithShape="1">
          <a:blip r:embed="rId3">
            <a:alphaModFix/>
          </a:blip>
          <a:srcRect b="0" l="0" r="0" t="0"/>
          <a:stretch/>
        </p:blipFill>
        <p:spPr>
          <a:xfrm>
            <a:off x="7568417" y="3444595"/>
            <a:ext cx="4522787" cy="2996838"/>
          </a:xfrm>
          <a:prstGeom prst="rect">
            <a:avLst/>
          </a:prstGeom>
          <a:noFill/>
          <a:ln>
            <a:noFill/>
          </a:ln>
        </p:spPr>
      </p:pic>
      <p:pic>
        <p:nvPicPr>
          <p:cNvPr descr="A map of the world with different colored circles&#10;&#10;Description automatically generated with low confidence" id="112" name="Google Shape;112;p7"/>
          <p:cNvPicPr preferRelativeResize="0"/>
          <p:nvPr/>
        </p:nvPicPr>
        <p:blipFill rotWithShape="1">
          <a:blip r:embed="rId4">
            <a:alphaModFix/>
          </a:blip>
          <a:srcRect b="0" l="0" r="0" t="0"/>
          <a:stretch/>
        </p:blipFill>
        <p:spPr>
          <a:xfrm>
            <a:off x="3565818" y="2156960"/>
            <a:ext cx="5172222" cy="2346542"/>
          </a:xfrm>
          <a:prstGeom prst="rect">
            <a:avLst/>
          </a:prstGeom>
          <a:noFill/>
          <a:ln>
            <a:noFill/>
          </a:ln>
        </p:spPr>
      </p:pic>
      <p:pic>
        <p:nvPicPr>
          <p:cNvPr descr="A white background with black text&#10;&#10;Description automatically generated" id="113" name="Google Shape;113;p7"/>
          <p:cNvPicPr preferRelativeResize="0"/>
          <p:nvPr/>
        </p:nvPicPr>
        <p:blipFill rotWithShape="1">
          <a:blip r:embed="rId5">
            <a:alphaModFix/>
          </a:blip>
          <a:srcRect b="0" l="0" r="0" t="0"/>
          <a:stretch/>
        </p:blipFill>
        <p:spPr>
          <a:xfrm>
            <a:off x="100795" y="1626070"/>
            <a:ext cx="3826283" cy="2595450"/>
          </a:xfrm>
          <a:prstGeom prst="rect">
            <a:avLst/>
          </a:prstGeom>
          <a:noFill/>
          <a:ln>
            <a:noFill/>
          </a:ln>
        </p:spPr>
      </p:pic>
      <p:sp>
        <p:nvSpPr>
          <p:cNvPr id="114" name="Google Shape;114;p7"/>
          <p:cNvSpPr txBox="1"/>
          <p:nvPr/>
        </p:nvSpPr>
        <p:spPr>
          <a:xfrm>
            <a:off x="46892" y="1237957"/>
            <a:ext cx="419858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Land Cover Working Group</a:t>
            </a:r>
            <a:endParaRPr/>
          </a:p>
        </p:txBody>
      </p:sp>
      <p:pic>
        <p:nvPicPr>
          <p:cNvPr descr="A aerial view of a farm&#10;&#10;Description automatically generated" id="115" name="Google Shape;115;p7"/>
          <p:cNvPicPr preferRelativeResize="0"/>
          <p:nvPr/>
        </p:nvPicPr>
        <p:blipFill rotWithShape="1">
          <a:blip r:embed="rId6">
            <a:alphaModFix/>
          </a:blip>
          <a:srcRect b="0" l="0" r="0" t="0"/>
          <a:stretch/>
        </p:blipFill>
        <p:spPr>
          <a:xfrm>
            <a:off x="46892" y="4221520"/>
            <a:ext cx="3826283" cy="2219913"/>
          </a:xfrm>
          <a:prstGeom prst="rect">
            <a:avLst/>
          </a:prstGeom>
          <a:noFill/>
          <a:ln>
            <a:noFill/>
          </a:ln>
        </p:spPr>
      </p:pic>
      <p:sp>
        <p:nvSpPr>
          <p:cNvPr id="116" name="Google Shape;116;p7"/>
          <p:cNvSpPr txBox="1"/>
          <p:nvPr/>
        </p:nvSpPr>
        <p:spPr>
          <a:xfrm>
            <a:off x="3999738" y="1695295"/>
            <a:ext cx="430438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Biomass Harmonization WG</a:t>
            </a:r>
            <a:endParaRPr/>
          </a:p>
        </p:txBody>
      </p:sp>
      <p:sp>
        <p:nvSpPr>
          <p:cNvPr id="117" name="Google Shape;117;p7"/>
          <p:cNvSpPr txBox="1"/>
          <p:nvPr/>
        </p:nvSpPr>
        <p:spPr>
          <a:xfrm>
            <a:off x="7643555" y="6041323"/>
            <a:ext cx="450155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lt1"/>
                </a:solidFill>
                <a:latin typeface="Lato"/>
                <a:ea typeface="Lato"/>
                <a:cs typeface="Lato"/>
                <a:sym typeface="Lato"/>
              </a:rPr>
              <a:t>GISTDA-SilvaCarbon Workshop 2023</a:t>
            </a:r>
            <a:endParaRPr b="1" i="0" sz="2000" u="none" cap="none" strike="noStrike">
              <a:solidFill>
                <a:schemeClr val="lt1"/>
              </a:solidFill>
              <a:latin typeface="Arial"/>
              <a:ea typeface="Arial"/>
              <a:cs typeface="Arial"/>
              <a:sym typeface="Arial"/>
            </a:endParaRPr>
          </a:p>
        </p:txBody>
      </p:sp>
      <p:sp>
        <p:nvSpPr>
          <p:cNvPr id="118" name="Google Shape;118;p7"/>
          <p:cNvSpPr txBox="1"/>
          <p:nvPr/>
        </p:nvSpPr>
        <p:spPr>
          <a:xfrm>
            <a:off x="9087449" y="2925647"/>
            <a:ext cx="256031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Stakeholder WG</a:t>
            </a:r>
            <a:endParaRPr/>
          </a:p>
        </p:txBody>
      </p:sp>
      <p:sp>
        <p:nvSpPr>
          <p:cNvPr id="119" name="Google Shape;119;p7"/>
          <p:cNvSpPr txBox="1"/>
          <p:nvPr/>
        </p:nvSpPr>
        <p:spPr>
          <a:xfrm>
            <a:off x="7340013" y="2153049"/>
            <a:ext cx="131959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Melo et al., 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Table of Contents</a:t>
            </a:r>
            <a:endParaRPr/>
          </a:p>
        </p:txBody>
      </p:sp>
      <p:sp>
        <p:nvSpPr>
          <p:cNvPr id="125" name="Google Shape;125;p8"/>
          <p:cNvSpPr txBox="1"/>
          <p:nvPr/>
        </p:nvSpPr>
        <p:spPr>
          <a:xfrm>
            <a:off x="4206240" y="1144701"/>
            <a:ext cx="7809711" cy="5354070"/>
          </a:xfrm>
          <a:prstGeom prst="rect">
            <a:avLst/>
          </a:prstGeom>
          <a:noFill/>
          <a:ln>
            <a:noFill/>
          </a:ln>
        </p:spPr>
        <p:txBody>
          <a:bodyPr anchorCtr="0" anchor="t" bIns="45700" lIns="91425" spcFirstLastPara="1" rIns="91425" wrap="square" tIns="45700">
            <a:normAutofit lnSpcReduction="10000"/>
          </a:bodyPr>
          <a:lstStyle/>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Overview of IPCC methodologies</a:t>
            </a:r>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Stock change</a:t>
            </a:r>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Gain loss</a:t>
            </a:r>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EO for Activity Data</a:t>
            </a:r>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Land cover change working group</a:t>
            </a:r>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EO for Emissions Factors</a:t>
            </a:r>
            <a:endParaRPr/>
          </a:p>
          <a:p>
            <a:pPr indent="-381000" lvl="1" marL="914400" marR="0" rtl="0" algn="l">
              <a:lnSpc>
                <a:spcPct val="100000"/>
              </a:lnSpc>
              <a:spcBef>
                <a:spcPts val="500"/>
              </a:spcBef>
              <a:spcAft>
                <a:spcPts val="0"/>
              </a:spcAft>
              <a:buClr>
                <a:schemeClr val="dk1"/>
              </a:buClr>
              <a:buSzPts val="2400"/>
              <a:buFont typeface="Montserrat"/>
              <a:buChar char="▪"/>
            </a:pPr>
            <a:r>
              <a:rPr b="0" i="0" lang="en-US" sz="2200" u="none" cap="none" strike="noStrike">
                <a:solidFill>
                  <a:schemeClr val="dk1"/>
                </a:solidFill>
                <a:latin typeface="Montserrat"/>
                <a:ea typeface="Montserrat"/>
                <a:cs typeface="Montserrat"/>
                <a:sym typeface="Montserrat"/>
              </a:rPr>
              <a:t>Biomass harmonization working group</a:t>
            </a:r>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Capacity Building and Stakeholder Engagement</a:t>
            </a:r>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Integrated Monitoring and Verification System</a:t>
            </a:r>
            <a:endParaRPr/>
          </a:p>
          <a:p>
            <a:pPr indent="-406400" lvl="0" marL="457200" marR="0" rtl="0" algn="l">
              <a:lnSpc>
                <a:spcPct val="100000"/>
              </a:lnSpc>
              <a:spcBef>
                <a:spcPts val="1000"/>
              </a:spcBef>
              <a:spcAft>
                <a:spcPts val="0"/>
              </a:spcAft>
              <a:buClr>
                <a:schemeClr val="dk1"/>
              </a:buClr>
              <a:buSzPts val="2800"/>
              <a:buFont typeface="Montserrat"/>
              <a:buChar char="❖"/>
            </a:pPr>
            <a:r>
              <a:rPr b="0" i="0" lang="en-US" sz="2400" u="none" cap="none" strike="noStrike">
                <a:solidFill>
                  <a:schemeClr val="dk1"/>
                </a:solidFill>
                <a:latin typeface="Montserrat"/>
                <a:ea typeface="Montserrat"/>
                <a:cs typeface="Montserrat"/>
                <a:sym typeface="Montserrat"/>
              </a:rPr>
              <a:t>Recommendations (&amp; actions)</a:t>
            </a:r>
            <a:endParaRPr/>
          </a:p>
        </p:txBody>
      </p:sp>
      <p:pic>
        <p:nvPicPr>
          <p:cNvPr id="126" name="Google Shape;126;p8"/>
          <p:cNvPicPr preferRelativeResize="0"/>
          <p:nvPr/>
        </p:nvPicPr>
        <p:blipFill rotWithShape="1">
          <a:blip r:embed="rId3">
            <a:alphaModFix/>
          </a:blip>
          <a:srcRect b="0" l="0" r="0" t="0"/>
          <a:stretch/>
        </p:blipFill>
        <p:spPr>
          <a:xfrm>
            <a:off x="176048" y="1144701"/>
            <a:ext cx="3783354" cy="53540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4fad97009d_3_0"/>
          <p:cNvSpPr txBox="1"/>
          <p:nvPr>
            <p:ph type="title"/>
          </p:nvPr>
        </p:nvSpPr>
        <p:spPr>
          <a:xfrm>
            <a:off x="23648" y="235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500"/>
              <a:t>Assessed contributions of radar, optical and lidar missions</a:t>
            </a:r>
            <a:endParaRPr sz="3500"/>
          </a:p>
        </p:txBody>
      </p:sp>
      <p:pic>
        <p:nvPicPr>
          <p:cNvPr id="132" name="Google Shape;132;g24fad97009d_3_0"/>
          <p:cNvPicPr preferRelativeResize="0"/>
          <p:nvPr/>
        </p:nvPicPr>
        <p:blipFill>
          <a:blip r:embed="rId3">
            <a:alphaModFix/>
          </a:blip>
          <a:stretch>
            <a:fillRect/>
          </a:stretch>
        </p:blipFill>
        <p:spPr>
          <a:xfrm>
            <a:off x="4616275" y="1079552"/>
            <a:ext cx="7199076" cy="5399300"/>
          </a:xfrm>
          <a:prstGeom prst="rect">
            <a:avLst/>
          </a:prstGeom>
          <a:noFill/>
          <a:ln>
            <a:noFill/>
          </a:ln>
        </p:spPr>
      </p:pic>
      <p:sp>
        <p:nvSpPr>
          <p:cNvPr id="133" name="Google Shape;133;g24fad97009d_3_0"/>
          <p:cNvSpPr txBox="1"/>
          <p:nvPr/>
        </p:nvSpPr>
        <p:spPr>
          <a:xfrm>
            <a:off x="23650" y="1394975"/>
            <a:ext cx="4872600" cy="49254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Char char="●"/>
            </a:pPr>
            <a:r>
              <a:rPr lang="en-US" sz="2200"/>
              <a:t>Reviewed the use of Earth observations </a:t>
            </a:r>
            <a:r>
              <a:rPr lang="en-US" sz="2200"/>
              <a:t>in</a:t>
            </a:r>
            <a:r>
              <a:rPr lang="en-US" sz="2200"/>
              <a:t> national GHG inventories</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US" sz="2200"/>
              <a:t>Identified thematic areas where EO data are successfully used, i.e., forests, agriculture, wetlands, or biomass</a:t>
            </a:r>
            <a:endParaRPr sz="2200"/>
          </a:p>
          <a:p>
            <a:pPr indent="0" lvl="0" marL="457200" rtl="0" algn="l">
              <a:spcBef>
                <a:spcPts val="0"/>
              </a:spcBef>
              <a:spcAft>
                <a:spcPts val="0"/>
              </a:spcAft>
              <a:buNone/>
            </a:pPr>
            <a:r>
              <a:t/>
            </a:r>
            <a:endParaRPr sz="2200"/>
          </a:p>
          <a:p>
            <a:pPr indent="-368300" lvl="0" marL="457200" rtl="0" algn="l">
              <a:spcBef>
                <a:spcPts val="0"/>
              </a:spcBef>
              <a:spcAft>
                <a:spcPts val="0"/>
              </a:spcAft>
              <a:buSzPts val="2200"/>
              <a:buChar char="●"/>
            </a:pPr>
            <a:r>
              <a:rPr lang="en-US" sz="2200"/>
              <a:t>Identified challenges and opportunities in using EO data in national GHG inventories as basis for Recommendations and actions</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