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3" r:id="rId1"/>
  </p:sldMasterIdLst>
  <p:notesMasterIdLst>
    <p:notesMasterId r:id="rId9"/>
  </p:notesMasterIdLst>
  <p:sldIdLst>
    <p:sldId id="256" r:id="rId2"/>
    <p:sldId id="260" r:id="rId3"/>
    <p:sldId id="262" r:id="rId4"/>
    <p:sldId id="263" r:id="rId5"/>
    <p:sldId id="266" r:id="rId6"/>
    <p:sldId id="270" r:id="rId7"/>
    <p:sldId id="271" r:id="rId8"/>
  </p:sldIdLst>
  <p:sldSz cx="12192000" cy="6858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Arial Narrow" panose="020B0606020202030204" pitchFamily="34" charset="0"/>
      <p:regular r:id="rId14"/>
      <p:bold r:id="rId15"/>
      <p:italic r:id="rId16"/>
      <p:boldItalic r:id="rId17"/>
    </p:embeddedFont>
    <p:embeddedFont>
      <p:font typeface="Cambria Math" panose="02040503050406030204" pitchFamily="18" charset="0"/>
      <p:regular r:id="rId18"/>
    </p:embeddedFont>
    <p:embeddedFont>
      <p:font typeface="Montserrat" panose="020B0604020202020204" charset="0"/>
      <p:regular r:id="rId19"/>
      <p:bold r:id="rId20"/>
      <p:italic r:id="rId21"/>
      <p:boldItalic r:id="rId22"/>
    </p:embeddedFont>
    <p:embeddedFont>
      <p:font typeface="Arial Black" panose="020B0A04020102020204" pitchFamily="34" charset="0"/>
      <p:bold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6AC1"/>
    <a:srgbClr val="F094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78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13"/>
          <a:stretch/>
        </p:blipFill>
        <p:spPr>
          <a:xfrm rot="10800000" flipH="1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 descr="A picture containing nature&#10;&#10;Description automatically generated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 flipH="1">
            <a:off x="5456394" y="1968439"/>
            <a:ext cx="6751471" cy="4901119"/>
          </a:xfrm>
          <a:custGeom>
            <a:avLst/>
            <a:gdLst/>
            <a:ahLst/>
            <a:cxnLst/>
            <a:rect l="l" t="t" r="r" b="b"/>
            <a:pathLst>
              <a:path w="6751471" h="4901119" extrusionOk="0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13500000" algn="b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 flipH="1">
            <a:off x="-4784" y="-14542"/>
            <a:ext cx="12199164" cy="6874921"/>
          </a:xfrm>
          <a:custGeom>
            <a:avLst/>
            <a:gdLst/>
            <a:ahLst/>
            <a:cxnLst/>
            <a:rect l="l" t="t" r="r" b="b"/>
            <a:pathLst>
              <a:path w="14761910" h="6836301" extrusionOk="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6" cstate="email">
            <a:alphaModFix amt="3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582" t="2399" r="8554" b="-8773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 rotWithShape="1">
          <a:blip r:embed="rId6" cstate="email">
            <a:alphaModFix amt="3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4016" t="36081" r="11355" b="673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>
            <a:spLocks noGrp="1"/>
          </p:cNvSpPr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Montserrat"/>
              <a:buNone/>
              <a:defRPr sz="800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3"/>
          <p:cNvPicPr preferRelativeResize="0"/>
          <p:nvPr/>
        </p:nvPicPr>
        <p:blipFill rotWithShape="1">
          <a:blip r:embed="rId2"/>
          <a:srcRect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3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5" name="Google Shape;25;p3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lang="en-GB" sz="14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400" b="1" i="0" u="none" strike="noStrike" cap="non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" name="Google Shape;28;p3"/>
          <p:cNvSpPr txBox="1"/>
          <p:nvPr/>
        </p:nvSpPr>
        <p:spPr>
          <a:xfrm>
            <a:off x="-24384" y="6562799"/>
            <a:ext cx="49257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</a:t>
            </a:r>
            <a:r>
              <a:rPr lang="en-GB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Technical Workshop</a:t>
            </a:r>
            <a:r>
              <a:rPr lang="en-GB" sz="14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GB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18-19 October 2023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" name="Google Shape;29;p3"/>
          <p:cNvSpPr txBox="1">
            <a:spLocks noGrp="1"/>
          </p:cNvSpPr>
          <p:nvPr>
            <p:ph type="body" idx="1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sz="2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sz="24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429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sz="440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4"/>
          <p:cNvPicPr preferRelativeResize="0"/>
          <p:nvPr/>
        </p:nvPicPr>
        <p:blipFill rotWithShape="1">
          <a:blip r:embed="rId2"/>
          <a:srcRect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4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5" name="Google Shape;35;p4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4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4"/>
          <p:cNvSpPr txBox="1">
            <a:spLocks noGrp="1"/>
          </p:cNvSpPr>
          <p:nvPr>
            <p:ph type="body" idx="1"/>
          </p:nvPr>
        </p:nvSpPr>
        <p:spPr>
          <a:xfrm>
            <a:off x="386632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sz="2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sz="24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429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body" idx="2"/>
          </p:nvPr>
        </p:nvSpPr>
        <p:spPr>
          <a:xfrm>
            <a:off x="6296361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sz="2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sz="24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429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9" name="Google Shape;39;p4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lang="en-GB" sz="14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400"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" name="Google Shape;40;p4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sz="440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1" name="Google Shape;41;p4"/>
          <p:cNvSpPr txBox="1"/>
          <p:nvPr/>
        </p:nvSpPr>
        <p:spPr>
          <a:xfrm>
            <a:off x="-24384" y="6562799"/>
            <a:ext cx="49257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</a:t>
            </a:r>
            <a:r>
              <a:rPr lang="en-GB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Technical Workshop</a:t>
            </a:r>
            <a:r>
              <a:rPr lang="en-GB" sz="14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GB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18-19 October 2023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5"/>
          <p:cNvPicPr preferRelativeResize="0"/>
          <p:nvPr/>
        </p:nvPicPr>
        <p:blipFill rotWithShape="1">
          <a:blip r:embed="rId2"/>
          <a:srcRect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5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6" name="Google Shape;46;p5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5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5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lang="en-GB" sz="14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400"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" name="Google Shape;49;p5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sz="440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0" name="Google Shape;50;p5"/>
          <p:cNvSpPr txBox="1"/>
          <p:nvPr/>
        </p:nvSpPr>
        <p:spPr>
          <a:xfrm>
            <a:off x="-24384" y="6562799"/>
            <a:ext cx="49257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</a:t>
            </a:r>
            <a:r>
              <a:rPr lang="en-GB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Technical Workshop</a:t>
            </a:r>
            <a:r>
              <a:rPr lang="en-GB" sz="14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GB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18-19 October 2023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p6"/>
          <p:cNvPicPr preferRelativeResize="0"/>
          <p:nvPr/>
        </p:nvPicPr>
        <p:blipFill rotWithShape="1">
          <a:blip r:embed="rId2"/>
          <a:srcRect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6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5" name="Google Shape;55;p6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6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6"/>
          <p:cNvSpPr txBox="1">
            <a:spLocks noGrp="1"/>
          </p:cNvSpPr>
          <p:nvPr>
            <p:ph type="body" idx="1"/>
          </p:nvPr>
        </p:nvSpPr>
        <p:spPr>
          <a:xfrm>
            <a:off x="5180012" y="1373852"/>
            <a:ext cx="6172200" cy="4694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"/>
              <a:buChar char="❖"/>
              <a:defRPr sz="32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4064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▪"/>
              <a:defRPr sz="2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810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o"/>
              <a:defRPr sz="24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8" name="Google Shape;58;p6"/>
          <p:cNvSpPr txBox="1">
            <a:spLocks noGrp="1"/>
          </p:cNvSpPr>
          <p:nvPr>
            <p:ph type="body" idx="2"/>
          </p:nvPr>
        </p:nvSpPr>
        <p:spPr>
          <a:xfrm>
            <a:off x="839788" y="1373852"/>
            <a:ext cx="3932237" cy="4630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228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228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sz="12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228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sz="1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228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sz="1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228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sz="1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228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sz="1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228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sz="1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228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sz="1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9" name="Google Shape;59;p6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lang="en-GB" sz="14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400"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0" name="Google Shape;60;p6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sz="440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61" name="Google Shape;61;p6"/>
          <p:cNvSpPr txBox="1"/>
          <p:nvPr/>
        </p:nvSpPr>
        <p:spPr>
          <a:xfrm>
            <a:off x="-24384" y="6562799"/>
            <a:ext cx="49257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</a:t>
            </a:r>
            <a:r>
              <a:rPr lang="en-GB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Technical Workshop</a:t>
            </a:r>
            <a:r>
              <a:rPr lang="en-GB" sz="14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GB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18-19 October 2023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"/>
          <p:cNvPicPr preferRelativeResize="0"/>
          <p:nvPr/>
        </p:nvPicPr>
        <p:blipFill rotWithShape="1">
          <a:blip r:embed="rId7"/>
          <a:srcRect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"/>
          <p:cNvPicPr preferRelativeResize="0"/>
          <p:nvPr/>
        </p:nvPicPr>
        <p:blipFill rotWithShape="1"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" name="Google Shape;9;p1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iopscience.iop.org/article/10.1088/1748-9326/acba31" TargetMode="External"/><Relationship Id="rId4" Type="http://schemas.openxmlformats.org/officeDocument/2006/relationships/image" Target="../media/image27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6.png"/><Relationship Id="rId5" Type="http://schemas.openxmlformats.org/officeDocument/2006/relationships/image" Target="../media/image11.png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hyperlink" Target="https://essd.copernicus.org/articles/15/1093/2023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8.png"/><Relationship Id="rId7" Type="http://schemas.openxmlformats.org/officeDocument/2006/relationships/hyperlink" Target="https://essd.copernicus.org/articles/15/1093/2023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hyperlink" Target="https://www.nature.com/articles/s41893-022-00854-3" TargetMode="External"/><Relationship Id="rId4" Type="http://schemas.openxmlformats.org/officeDocument/2006/relationships/image" Target="../media/image19.png"/><Relationship Id="rId9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 txBox="1">
            <a:spLocks noGrp="1"/>
          </p:cNvSpPr>
          <p:nvPr>
            <p:ph type="title"/>
          </p:nvPr>
        </p:nvSpPr>
        <p:spPr>
          <a:xfrm>
            <a:off x="176050" y="175950"/>
            <a:ext cx="9396000" cy="397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GB" sz="7500" dirty="0">
                <a:latin typeface="Montserrat"/>
                <a:ea typeface="Montserrat"/>
                <a:cs typeface="Montserrat"/>
                <a:sym typeface="Montserrat"/>
              </a:rPr>
              <a:t>SIT</a:t>
            </a:r>
            <a:r>
              <a:rPr lang="en-GB" sz="7500" dirty="0"/>
              <a:t> Technical Workshop</a:t>
            </a:r>
            <a:r>
              <a:rPr lang="en-GB" sz="7500" dirty="0">
                <a:latin typeface="Montserrat"/>
                <a:ea typeface="Montserrat"/>
                <a:cs typeface="Montserrat"/>
                <a:sym typeface="Montserrat"/>
              </a:rPr>
              <a:t> 2023</a:t>
            </a:r>
            <a:endParaRPr sz="7500" dirty="0">
              <a:latin typeface="Montserrat"/>
              <a:ea typeface="Montserrat"/>
              <a:cs typeface="Montserrat"/>
              <a:sym typeface="Montserrat"/>
            </a:endParaRPr>
          </a:p>
          <a:p>
            <a:pPr lvl="0">
              <a:lnSpc>
                <a:spcPct val="115000"/>
              </a:lnSpc>
            </a:pPr>
            <a:r>
              <a:rPr lang="en-GB" sz="4000" dirty="0">
                <a:solidFill>
                  <a:schemeClr val="bg1"/>
                </a:solidFill>
              </a:rPr>
              <a:t>Satellite-based global maps in support of the </a:t>
            </a:r>
            <a:r>
              <a:rPr lang="en-GB" sz="4000" smtClean="0">
                <a:solidFill>
                  <a:schemeClr val="bg1"/>
                </a:solidFill>
              </a:rPr>
              <a:t>global stocktake</a:t>
            </a:r>
            <a:endParaRPr sz="4000" i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7" name="Google Shape;67;p7"/>
          <p:cNvSpPr/>
          <p:nvPr/>
        </p:nvSpPr>
        <p:spPr>
          <a:xfrm>
            <a:off x="6316717" y="4378400"/>
            <a:ext cx="5827808" cy="247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 i="0" u="none" strike="noStrike" cap="none" dirty="0" smtClean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Joana </a:t>
            </a:r>
            <a:r>
              <a:rPr lang="en-GB" sz="2200" b="1" i="0" u="none" strike="noStrike" cap="none" dirty="0" smtClean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Melo, EC JRC</a:t>
            </a:r>
            <a:endParaRPr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 i="0" u="none" strike="noStrike" cap="none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Agenda Item </a:t>
            </a:r>
            <a:r>
              <a:rPr lang="en-GB" sz="2200" b="1" i="0" u="none" strike="noStrike" cap="none" dirty="0" smtClean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3.2 biomass harmonization update</a:t>
            </a:r>
            <a:endParaRPr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 i="0" u="none" strike="noStrike" cap="none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</a:t>
            </a:r>
            <a:r>
              <a:rPr lang="en-GB" sz="220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Technical Workshop 2023 </a:t>
            </a:r>
            <a:endParaRPr sz="2200" b="1" dirty="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18th - 19th October 2023, ESA/ESRIN</a:t>
            </a:r>
            <a:endParaRPr sz="2200" b="1" dirty="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6048" y="144409"/>
            <a:ext cx="9386864" cy="77900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2800" dirty="0">
                <a:solidFill>
                  <a:schemeClr val="bg1"/>
                </a:solidFill>
              </a:rPr>
              <a:t>Satellite-based global maps in support of the </a:t>
            </a:r>
            <a:r>
              <a:rPr lang="en-GB" sz="2800" dirty="0" smtClean="0">
                <a:solidFill>
                  <a:schemeClr val="bg1"/>
                </a:solidFill>
              </a:rPr>
              <a:t>GST</a:t>
            </a:r>
            <a:r>
              <a:rPr lang="en-GB" sz="2400" dirty="0">
                <a:solidFill>
                  <a:schemeClr val="bg1"/>
                </a:solidFill>
              </a:rPr>
              <a:t/>
            </a:r>
            <a:br>
              <a:rPr lang="en-GB" sz="2400" dirty="0">
                <a:solidFill>
                  <a:schemeClr val="bg1"/>
                </a:solidFill>
              </a:rPr>
            </a:br>
            <a:r>
              <a:rPr lang="en-GB" sz="1600" dirty="0" smtClean="0">
                <a:solidFill>
                  <a:srgbClr val="FFC000"/>
                </a:solidFill>
              </a:rPr>
              <a:t>Uptake </a:t>
            </a:r>
            <a:r>
              <a:rPr lang="en-GB" sz="1600" dirty="0">
                <a:solidFill>
                  <a:srgbClr val="FFC000"/>
                </a:solidFill>
              </a:rPr>
              <a:t>in national GHG </a:t>
            </a:r>
            <a:r>
              <a:rPr lang="en-GB" sz="1600" dirty="0" smtClean="0">
                <a:solidFill>
                  <a:srgbClr val="FFC000"/>
                </a:solidFill>
              </a:rPr>
              <a:t>inventories – our baseline</a:t>
            </a:r>
            <a:r>
              <a:rPr lang="en-GB" sz="2400" dirty="0">
                <a:solidFill>
                  <a:srgbClr val="FFC000"/>
                </a:solidFill>
              </a:rPr>
              <a:t/>
            </a:r>
            <a:br>
              <a:rPr lang="en-GB" sz="2400" dirty="0">
                <a:solidFill>
                  <a:srgbClr val="FFC000"/>
                </a:solidFill>
              </a:rPr>
            </a:br>
            <a:endParaRPr lang="en-GB" sz="2400" dirty="0"/>
          </a:p>
        </p:txBody>
      </p:sp>
      <p:pic>
        <p:nvPicPr>
          <p:cNvPr id="4" name="Graphic 2">
            <a:extLst>
              <a:ext uri="{FF2B5EF4-FFF2-40B4-BE49-F238E27FC236}">
                <a16:creationId xmlns:a16="http://schemas.microsoft.com/office/drawing/2014/main" id="{27C8C610-1918-7469-F02D-509D5B77E12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0" y="1038225"/>
            <a:ext cx="12192000" cy="5524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7D556A5-C2FF-389C-77CB-0B31616C3412}"/>
              </a:ext>
            </a:extLst>
          </p:cNvPr>
          <p:cNvSpPr txBox="1"/>
          <p:nvPr/>
        </p:nvSpPr>
        <p:spPr>
          <a:xfrm>
            <a:off x="4334941" y="4490770"/>
            <a:ext cx="3408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latin typeface="Arial Narrow" panose="020B0606020202030204" pitchFamily="34" charset="0"/>
              </a:rPr>
              <a:t>Use of satellite-based global maps?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4007992"/>
              </p:ext>
            </p:extLst>
          </p:nvPr>
        </p:nvGraphicFramePr>
        <p:xfrm>
          <a:off x="3926107" y="4957914"/>
          <a:ext cx="3267075" cy="1466660"/>
        </p:xfrm>
        <a:graphic>
          <a:graphicData uri="http://schemas.openxmlformats.org/drawingml/2006/table">
            <a:tbl>
              <a:tblPr firstRow="1"/>
              <a:tblGrid>
                <a:gridCol w="1828800">
                  <a:extLst>
                    <a:ext uri="{9D8B030D-6E8A-4147-A177-3AD203B41FA5}">
                      <a16:colId xmlns:a16="http://schemas.microsoft.com/office/drawing/2014/main" val="143522712"/>
                    </a:ext>
                  </a:extLst>
                </a:gridCol>
                <a:gridCol w="361950">
                  <a:extLst>
                    <a:ext uri="{9D8B030D-6E8A-4147-A177-3AD203B41FA5}">
                      <a16:colId xmlns:a16="http://schemas.microsoft.com/office/drawing/2014/main" val="1446260715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2440165462"/>
                    </a:ext>
                  </a:extLst>
                </a:gridCol>
                <a:gridCol w="748665">
                  <a:extLst>
                    <a:ext uri="{9D8B030D-6E8A-4147-A177-3AD203B41FA5}">
                      <a16:colId xmlns:a16="http://schemas.microsoft.com/office/drawing/2014/main" val="4177455024"/>
                    </a:ext>
                  </a:extLst>
                </a:gridCol>
              </a:tblGrid>
              <a:tr h="179705">
                <a:tc>
                  <a:txBody>
                    <a:bodyPr/>
                    <a:lstStyle/>
                    <a:p>
                      <a:pPr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Global product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AD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EF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Indirectly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65040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Global forest change (GFC)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463673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MODIS Fire (BA, AF)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930850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Saatchi et al (2011)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144042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Baccini et al (2012)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16444751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A125ACFA-BF2C-4DDE-0DEE-F9AA2CC586E2}"/>
              </a:ext>
            </a:extLst>
          </p:cNvPr>
          <p:cNvSpPr txBox="1"/>
          <p:nvPr/>
        </p:nvSpPr>
        <p:spPr>
          <a:xfrm>
            <a:off x="0" y="5051882"/>
            <a:ext cx="39261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75 submissions to the UNFCCC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56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countries (a subset of the 153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developing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countries included in the JRC database)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80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% tropical forests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2B358B-CC74-5F0D-EBE0-F9E9A868E411}"/>
              </a:ext>
            </a:extLst>
          </p:cNvPr>
          <p:cNvSpPr txBox="1"/>
          <p:nvPr/>
        </p:nvSpPr>
        <p:spPr>
          <a:xfrm>
            <a:off x="9444372" y="1014985"/>
            <a:ext cx="276049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900" dirty="0">
                <a:latin typeface="Montserrat" panose="00000500000000000000" pitchFamily="2" charset="0"/>
              </a:rPr>
              <a:t>Melo et al 2023 Environ. Res. Lett. </a:t>
            </a:r>
            <a:r>
              <a:rPr lang="en-GB" sz="900" dirty="0">
                <a:latin typeface="Montserrat" panose="00000500000000000000" pitchFamily="2" charset="0"/>
                <a:hlinkClick r:id="rId5"/>
              </a:rPr>
              <a:t>18 034021</a:t>
            </a:r>
            <a:endParaRPr lang="en-GB" sz="900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090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6048" y="144409"/>
            <a:ext cx="9386864" cy="77900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2800" dirty="0">
                <a:solidFill>
                  <a:schemeClr val="bg1"/>
                </a:solidFill>
              </a:rPr>
              <a:t>Satellite-based global maps in support of the </a:t>
            </a:r>
            <a:r>
              <a:rPr lang="en-GB" sz="2800" dirty="0" smtClean="0">
                <a:solidFill>
                  <a:schemeClr val="bg1"/>
                </a:solidFill>
              </a:rPr>
              <a:t>GST</a:t>
            </a:r>
            <a:r>
              <a:rPr lang="en-GB" sz="2400" dirty="0">
                <a:solidFill>
                  <a:schemeClr val="bg1"/>
                </a:solidFill>
              </a:rPr>
              <a:t/>
            </a:r>
            <a:br>
              <a:rPr lang="en-GB" sz="2400" dirty="0">
                <a:solidFill>
                  <a:schemeClr val="bg1"/>
                </a:solidFill>
              </a:rPr>
            </a:br>
            <a:r>
              <a:rPr lang="en-GB" sz="1600" dirty="0" smtClean="0">
                <a:solidFill>
                  <a:srgbClr val="FFC000"/>
                </a:solidFill>
              </a:rPr>
              <a:t>Considerations </a:t>
            </a:r>
            <a:r>
              <a:rPr lang="en-US" sz="1600" dirty="0" smtClean="0">
                <a:solidFill>
                  <a:srgbClr val="FFC000"/>
                </a:solidFill>
              </a:rPr>
              <a:t>for uptake and for global </a:t>
            </a:r>
            <a:r>
              <a:rPr lang="en-US" sz="1600" dirty="0">
                <a:solidFill>
                  <a:srgbClr val="FFC000"/>
                </a:solidFill>
              </a:rPr>
              <a:t>independent estimates</a:t>
            </a:r>
            <a:r>
              <a:rPr lang="en-GB" sz="2400" dirty="0">
                <a:solidFill>
                  <a:srgbClr val="FFC000"/>
                </a:solidFill>
              </a:rPr>
              <a:t/>
            </a:r>
            <a:br>
              <a:rPr lang="en-GB" sz="2400" dirty="0">
                <a:solidFill>
                  <a:srgbClr val="FFC000"/>
                </a:solidFill>
              </a:rPr>
            </a:br>
            <a:endParaRPr lang="en-GB" sz="2400" dirty="0"/>
          </a:p>
        </p:txBody>
      </p:sp>
      <p:pic>
        <p:nvPicPr>
          <p:cNvPr id="4" name="Picture 3" descr="A picture containing outdoor, mountain, nature&#10;&#10;Description automatically generated">
            <a:extLst>
              <a:ext uri="{FF2B5EF4-FFF2-40B4-BE49-F238E27FC236}">
                <a16:creationId xmlns:a16="http://schemas.microsoft.com/office/drawing/2014/main" id="{13B44CF8-3369-5841-E14C-569359A624F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2230" y="3204563"/>
            <a:ext cx="4678370" cy="15134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C4E76CA-18D2-827B-3AEC-2937A389A128}"/>
                  </a:ext>
                </a:extLst>
              </p:cNvPr>
              <p:cNvSpPr txBox="1"/>
              <p:nvPr/>
            </p:nvSpPr>
            <p:spPr>
              <a:xfrm>
                <a:off x="-60292" y="2146536"/>
                <a:ext cx="2035428" cy="51129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16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GB" sz="16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  <m:r>
                        <a:rPr lang="pt-PT" sz="16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sz="1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PT" sz="16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6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GB" sz="16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6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GB" sz="16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</m:sSub>
                          <m:r>
                            <a:rPr lang="en-GB" sz="1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PT" sz="16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6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GB" sz="16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6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GB" sz="16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PT" sz="16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6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GB" sz="16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GB" sz="1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PT" sz="16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6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GB" sz="16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PT" sz="16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C4E76CA-18D2-827B-3AEC-2937A389A1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0292" y="2146536"/>
                <a:ext cx="2035428" cy="51129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9FC51BD-CC3D-82C0-4F95-68F99B67C628}"/>
                  </a:ext>
                </a:extLst>
              </p:cNvPr>
              <p:cNvSpPr txBox="1"/>
              <p:nvPr/>
            </p:nvSpPr>
            <p:spPr>
              <a:xfrm>
                <a:off x="126815" y="2921675"/>
                <a:ext cx="3100552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PT" sz="16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</m:t>
                      </m:r>
                      <m:r>
                        <a:rPr lang="en-GB" sz="16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𝑚𝑖𝑠𝑠𝑖𝑜𝑛</m:t>
                      </m:r>
                      <m:r>
                        <a:rPr lang="pt-PT" sz="16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GB" sz="160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GB" sz="16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𝐸𝐹</m:t>
                      </m:r>
                    </m:oMath>
                  </m:oMathPara>
                </a14:m>
                <a:endParaRPr lang="pt-PT" sz="1600" i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9FC51BD-CC3D-82C0-4F95-68F99B67C6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815" y="2921675"/>
                <a:ext cx="3100552" cy="246221"/>
              </a:xfrm>
              <a:prstGeom prst="rect">
                <a:avLst/>
              </a:prstGeom>
              <a:blipFill>
                <a:blip r:embed="rId4"/>
                <a:stretch>
                  <a:fillRect b="-73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C149544-2891-0886-8679-F17636205F82}"/>
                  </a:ext>
                </a:extLst>
              </p:cNvPr>
              <p:cNvSpPr txBox="1"/>
              <p:nvPr/>
            </p:nvSpPr>
            <p:spPr>
              <a:xfrm>
                <a:off x="1952944" y="2548703"/>
                <a:ext cx="3780903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GB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r>
                      <a:rPr lang="pt-PT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PT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GB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GB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en-GB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pt-PT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GB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GB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𝐶𝑂𝑁𝑉𝐸𝑅𝑆𝐼𝑂𝑁</m:t>
                        </m:r>
                      </m:sub>
                    </m:sSub>
                    <m:r>
                      <a:rPr lang="en-GB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pt-PT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GB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GB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endParaRPr lang="pt-PT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C149544-2891-0886-8679-F17636205F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2944" y="2548703"/>
                <a:ext cx="3780903" cy="215444"/>
              </a:xfrm>
              <a:prstGeom prst="rect">
                <a:avLst/>
              </a:prstGeom>
              <a:blipFill>
                <a:blip r:embed="rId5"/>
                <a:stretch>
                  <a:fillRect l="-161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B267FC45-0E57-6C9B-D587-105AD7F09AE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2928" y="4772381"/>
            <a:ext cx="2340000" cy="159396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732E3D4-11B8-A811-89F8-1E3781D8847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127" y="4772381"/>
            <a:ext cx="2340000" cy="1595454"/>
          </a:xfrm>
          <a:prstGeom prst="rect">
            <a:avLst/>
          </a:prstGeom>
        </p:spPr>
      </p:pic>
      <p:pic>
        <p:nvPicPr>
          <p:cNvPr id="14" name="Picture 4" descr="Image">
            <a:extLst>
              <a:ext uri="{FF2B5EF4-FFF2-40B4-BE49-F238E27FC236}">
                <a16:creationId xmlns:a16="http://schemas.microsoft.com/office/drawing/2014/main" id="{F4425D73-38A5-3836-6144-54DFA62A9A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71517" y="2902285"/>
            <a:ext cx="289172" cy="2455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590FAB1-AF72-D8F7-0535-60E36BDAF89D}"/>
              </a:ext>
            </a:extLst>
          </p:cNvPr>
          <p:cNvSpPr txBox="1"/>
          <p:nvPr/>
        </p:nvSpPr>
        <p:spPr>
          <a:xfrm>
            <a:off x="8664483" y="6189205"/>
            <a:ext cx="326439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900" dirty="0">
                <a:latin typeface="Montserrat" panose="00000500000000000000" pitchFamily="2" charset="0"/>
              </a:rPr>
              <a:t>Grassi et al 2023 Earth Syst. Sci. Data, </a:t>
            </a:r>
            <a:r>
              <a:rPr lang="en-GB" sz="900" dirty="0">
                <a:latin typeface="Montserrat" panose="00000500000000000000" pitchFamily="2" charset="0"/>
                <a:hlinkClick r:id="rId9"/>
              </a:rPr>
              <a:t>15, 1093–1114</a:t>
            </a:r>
            <a:endParaRPr lang="en-GB" sz="900" dirty="0">
              <a:latin typeface="Montserrat" panose="00000500000000000000" pitchFamily="2" charset="0"/>
            </a:endParaRPr>
          </a:p>
        </p:txBody>
      </p:sp>
      <p:sp>
        <p:nvSpPr>
          <p:cNvPr id="17" name="Google Shape;92;p11">
            <a:extLst>
              <a:ext uri="{FF2B5EF4-FFF2-40B4-BE49-F238E27FC236}">
                <a16:creationId xmlns:a16="http://schemas.microsoft.com/office/drawing/2014/main" id="{617A67DB-797D-A646-D6F6-0F2191304113}"/>
              </a:ext>
            </a:extLst>
          </p:cNvPr>
          <p:cNvSpPr txBox="1">
            <a:spLocks/>
          </p:cNvSpPr>
          <p:nvPr/>
        </p:nvSpPr>
        <p:spPr>
          <a:xfrm>
            <a:off x="5969936" y="1677697"/>
            <a:ext cx="5263431" cy="4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429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>
              <a:spcBef>
                <a:spcPts val="0"/>
              </a:spcBef>
              <a:buFont typeface="Montserrat"/>
              <a:buNone/>
            </a:pPr>
            <a:r>
              <a:rPr lang="en-GB" sz="1800" dirty="0">
                <a:latin typeface="+mj-lt"/>
              </a:rPr>
              <a:t>and explaining the </a:t>
            </a:r>
            <a:r>
              <a:rPr lang="en-GB" sz="1800" dirty="0" smtClean="0">
                <a:latin typeface="+mj-lt"/>
              </a:rPr>
              <a:t>differences to GHGI</a:t>
            </a:r>
            <a:endParaRPr lang="en-GB" sz="1800" dirty="0">
              <a:latin typeface="+mj-lt"/>
            </a:endParaRPr>
          </a:p>
        </p:txBody>
      </p:sp>
      <p:sp>
        <p:nvSpPr>
          <p:cNvPr id="18" name="Google Shape;92;p11">
            <a:extLst>
              <a:ext uri="{FF2B5EF4-FFF2-40B4-BE49-F238E27FC236}">
                <a16:creationId xmlns:a16="http://schemas.microsoft.com/office/drawing/2014/main" id="{AD5DF6B3-B8DF-D7AB-970C-19DCBE0091B8}"/>
              </a:ext>
            </a:extLst>
          </p:cNvPr>
          <p:cNvSpPr txBox="1">
            <a:spLocks/>
          </p:cNvSpPr>
          <p:nvPr/>
        </p:nvSpPr>
        <p:spPr>
          <a:xfrm>
            <a:off x="-60292" y="1613475"/>
            <a:ext cx="6259286" cy="62269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800" dirty="0">
                <a:ea typeface="Montserrat"/>
                <a:cs typeface="Montserrat"/>
                <a:sym typeface="Montserrat"/>
              </a:rPr>
              <a:t> </a:t>
            </a:r>
            <a:r>
              <a:rPr lang="en-US" sz="1800" dirty="0" smtClean="0">
                <a:ea typeface="Montserrat"/>
                <a:cs typeface="Montserrat"/>
                <a:sym typeface="Montserrat"/>
              </a:rPr>
              <a:t>Adherence to IPCC guidance and national definitions</a:t>
            </a:r>
            <a:endParaRPr lang="en-US" sz="1800" dirty="0">
              <a:ea typeface="Montserrat"/>
              <a:cs typeface="Montserrat"/>
              <a:sym typeface="Montserrat"/>
            </a:endParaRPr>
          </a:p>
        </p:txBody>
      </p:sp>
      <p:sp>
        <p:nvSpPr>
          <p:cNvPr id="19" name="Google Shape;92;p11">
            <a:extLst>
              <a:ext uri="{FF2B5EF4-FFF2-40B4-BE49-F238E27FC236}">
                <a16:creationId xmlns:a16="http://schemas.microsoft.com/office/drawing/2014/main" id="{617A67DB-797D-A646-D6F6-0F2191304113}"/>
              </a:ext>
            </a:extLst>
          </p:cNvPr>
          <p:cNvSpPr txBox="1">
            <a:spLocks/>
          </p:cNvSpPr>
          <p:nvPr/>
        </p:nvSpPr>
        <p:spPr>
          <a:xfrm>
            <a:off x="76101" y="6257880"/>
            <a:ext cx="1164120" cy="347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429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>
              <a:spcBef>
                <a:spcPts val="0"/>
              </a:spcBef>
              <a:buFont typeface="Montserrat"/>
              <a:buNone/>
            </a:pPr>
            <a:r>
              <a:rPr lang="en-GB" sz="1400" dirty="0" smtClean="0">
                <a:latin typeface="+mj-lt"/>
              </a:rPr>
              <a:t>settlements</a:t>
            </a:r>
            <a:endParaRPr lang="en-GB" sz="1400" dirty="0">
              <a:latin typeface="+mj-lt"/>
            </a:endParaRPr>
          </a:p>
        </p:txBody>
      </p:sp>
      <p:sp>
        <p:nvSpPr>
          <p:cNvPr id="20" name="Google Shape;92;p11">
            <a:extLst>
              <a:ext uri="{FF2B5EF4-FFF2-40B4-BE49-F238E27FC236}">
                <a16:creationId xmlns:a16="http://schemas.microsoft.com/office/drawing/2014/main" id="{617A67DB-797D-A646-D6F6-0F2191304113}"/>
              </a:ext>
            </a:extLst>
          </p:cNvPr>
          <p:cNvSpPr txBox="1">
            <a:spLocks/>
          </p:cNvSpPr>
          <p:nvPr/>
        </p:nvSpPr>
        <p:spPr>
          <a:xfrm>
            <a:off x="2410902" y="6268390"/>
            <a:ext cx="966531" cy="36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429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>
              <a:spcBef>
                <a:spcPts val="0"/>
              </a:spcBef>
              <a:buFont typeface="Montserrat"/>
              <a:buNone/>
            </a:pPr>
            <a:r>
              <a:rPr lang="en-GB" sz="1400" dirty="0" smtClean="0">
                <a:latin typeface="+mj-lt"/>
              </a:rPr>
              <a:t>cropland</a:t>
            </a:r>
            <a:endParaRPr lang="en-GB" sz="1400" dirty="0">
              <a:latin typeface="+mj-lt"/>
            </a:endParaRPr>
          </a:p>
        </p:txBody>
      </p:sp>
      <p:sp>
        <p:nvSpPr>
          <p:cNvPr id="21" name="Google Shape;92;p11">
            <a:extLst>
              <a:ext uri="{FF2B5EF4-FFF2-40B4-BE49-F238E27FC236}">
                <a16:creationId xmlns:a16="http://schemas.microsoft.com/office/drawing/2014/main" id="{617A67DB-797D-A646-D6F6-0F2191304113}"/>
              </a:ext>
            </a:extLst>
          </p:cNvPr>
          <p:cNvSpPr txBox="1">
            <a:spLocks/>
          </p:cNvSpPr>
          <p:nvPr/>
        </p:nvSpPr>
        <p:spPr>
          <a:xfrm>
            <a:off x="99405" y="4387477"/>
            <a:ext cx="3278028" cy="36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429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>
              <a:spcBef>
                <a:spcPts val="0"/>
              </a:spcBef>
              <a:buFont typeface="Montserrat"/>
              <a:buNone/>
            </a:pPr>
            <a:r>
              <a:rPr lang="en-GB" sz="1400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Forest land converted to cropland</a:t>
            </a:r>
            <a:endParaRPr lang="en-GB" sz="1400" dirty="0">
              <a:solidFill>
                <a:schemeClr val="bg1">
                  <a:lumMod val="95000"/>
                </a:schemeClr>
              </a:solidFill>
              <a:latin typeface="+mj-lt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24873" y="2300389"/>
            <a:ext cx="3051010" cy="374465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8" name="Picture 4" descr="Image">
            <a:extLst>
              <a:ext uri="{FF2B5EF4-FFF2-40B4-BE49-F238E27FC236}">
                <a16:creationId xmlns:a16="http://schemas.microsoft.com/office/drawing/2014/main" id="{F4425D73-38A5-3836-6144-54DFA62A9A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440638" y="4137523"/>
            <a:ext cx="2321967" cy="2082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Google Shape;92;p11">
            <a:extLst>
              <a:ext uri="{FF2B5EF4-FFF2-40B4-BE49-F238E27FC236}">
                <a16:creationId xmlns:a16="http://schemas.microsoft.com/office/drawing/2014/main" id="{AD5DF6B3-B8DF-D7AB-970C-19DCBE0091B8}"/>
              </a:ext>
            </a:extLst>
          </p:cNvPr>
          <p:cNvSpPr txBox="1">
            <a:spLocks/>
          </p:cNvSpPr>
          <p:nvPr/>
        </p:nvSpPr>
        <p:spPr>
          <a:xfrm>
            <a:off x="1382486" y="1072248"/>
            <a:ext cx="9818913" cy="62269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800" dirty="0" smtClean="0">
                <a:latin typeface="Arial Black" panose="020B0A04020102020204" pitchFamily="34" charset="0"/>
                <a:ea typeface="Montserrat"/>
                <a:cs typeface="Montserrat"/>
                <a:sym typeface="Montserrat"/>
              </a:rPr>
              <a:t>Contributing to the Global </a:t>
            </a:r>
            <a:r>
              <a:rPr lang="en-US" sz="1800" dirty="0" err="1" smtClean="0">
                <a:latin typeface="Arial Black" panose="020B0A04020102020204" pitchFamily="34" charset="0"/>
                <a:ea typeface="Montserrat"/>
                <a:cs typeface="Montserrat"/>
                <a:sym typeface="Montserrat"/>
              </a:rPr>
              <a:t>Stocktake</a:t>
            </a:r>
            <a:r>
              <a:rPr lang="en-US" sz="1800" dirty="0" smtClean="0">
                <a:latin typeface="Arial Black" panose="020B0A04020102020204" pitchFamily="34" charset="0"/>
                <a:ea typeface="Montserrat"/>
                <a:cs typeface="Montserrat"/>
                <a:sym typeface="Montserrat"/>
              </a:rPr>
              <a:t> with independent estimates requires</a:t>
            </a:r>
            <a:endParaRPr lang="en-US" sz="1800" dirty="0">
              <a:latin typeface="Arial Black" panose="020B0A040201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071579" y="3147858"/>
            <a:ext cx="13468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464646"/>
                </a:solidFill>
                <a:latin typeface="Open Sans"/>
              </a:rPr>
              <a:t>6.7 GtCO</a:t>
            </a:r>
            <a:r>
              <a:rPr lang="en-GB" b="1" baseline="-25000" dirty="0">
                <a:solidFill>
                  <a:srgbClr val="464646"/>
                </a:solidFill>
                <a:latin typeface="Open Sans"/>
              </a:rPr>
              <a:t>2</a:t>
            </a:r>
            <a:r>
              <a:rPr lang="en-GB" b="1" dirty="0">
                <a:solidFill>
                  <a:srgbClr val="464646"/>
                </a:solidFill>
                <a:latin typeface="Open Sans"/>
              </a:rPr>
              <a:t> yr</a:t>
            </a:r>
            <a:r>
              <a:rPr lang="en-GB" b="1" baseline="30000" dirty="0">
                <a:solidFill>
                  <a:srgbClr val="464646"/>
                </a:solidFill>
                <a:latin typeface="Open Sans"/>
              </a:rPr>
              <a:t>−1</a:t>
            </a:r>
            <a:endParaRPr lang="en-GB" b="1" dirty="0"/>
          </a:p>
        </p:txBody>
      </p:sp>
      <p:sp>
        <p:nvSpPr>
          <p:cNvPr id="6" name="Rectangle 5"/>
          <p:cNvSpPr/>
          <p:nvPr/>
        </p:nvSpPr>
        <p:spPr>
          <a:xfrm>
            <a:off x="8665503" y="2690114"/>
            <a:ext cx="131638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F09454"/>
                </a:solidFill>
                <a:latin typeface="Open Sans"/>
              </a:rPr>
              <a:t>4.8 GtCO</a:t>
            </a:r>
            <a:r>
              <a:rPr lang="en-GB" baseline="-25000" dirty="0">
                <a:solidFill>
                  <a:srgbClr val="F09454"/>
                </a:solidFill>
                <a:latin typeface="Open Sans"/>
              </a:rPr>
              <a:t>2</a:t>
            </a:r>
            <a:r>
              <a:rPr lang="en-GB" dirty="0">
                <a:solidFill>
                  <a:srgbClr val="F09454"/>
                </a:solidFill>
                <a:latin typeface="Open Sans"/>
              </a:rPr>
              <a:t> yr</a:t>
            </a:r>
            <a:r>
              <a:rPr lang="en-GB" baseline="30000" dirty="0">
                <a:solidFill>
                  <a:srgbClr val="F09454"/>
                </a:solidFill>
                <a:latin typeface="Open Sans"/>
              </a:rPr>
              <a:t>−1</a:t>
            </a:r>
            <a:endParaRPr lang="en-GB" dirty="0">
              <a:solidFill>
                <a:srgbClr val="F09454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632895" y="3603777"/>
            <a:ext cx="14205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3A6AC1"/>
                </a:solidFill>
                <a:latin typeface="Open Sans"/>
              </a:rPr>
              <a:t>−1.9 GtCO</a:t>
            </a:r>
            <a:r>
              <a:rPr lang="en-GB" baseline="-25000" dirty="0">
                <a:solidFill>
                  <a:srgbClr val="3A6AC1"/>
                </a:solidFill>
                <a:latin typeface="Open Sans"/>
              </a:rPr>
              <a:t>2</a:t>
            </a:r>
            <a:r>
              <a:rPr lang="en-GB" dirty="0">
                <a:solidFill>
                  <a:srgbClr val="3A6AC1"/>
                </a:solidFill>
                <a:latin typeface="Open Sans"/>
              </a:rPr>
              <a:t> yr</a:t>
            </a:r>
            <a:r>
              <a:rPr lang="en-GB" baseline="30000" dirty="0">
                <a:solidFill>
                  <a:srgbClr val="3A6AC1"/>
                </a:solidFill>
                <a:latin typeface="Open Sans"/>
              </a:rPr>
              <a:t>−1</a:t>
            </a:r>
            <a:endParaRPr lang="en-GB" dirty="0">
              <a:solidFill>
                <a:srgbClr val="3A6AC1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0097499" y="2917573"/>
            <a:ext cx="0" cy="759774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2068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image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2325" y="1622906"/>
            <a:ext cx="5860076" cy="3055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6318342" y="1955072"/>
            <a:ext cx="3768615" cy="2249237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176048" y="144409"/>
            <a:ext cx="9386864" cy="77900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2800" dirty="0">
                <a:solidFill>
                  <a:schemeClr val="bg1"/>
                </a:solidFill>
              </a:rPr>
              <a:t>Satellite-based global maps in support of the </a:t>
            </a:r>
            <a:r>
              <a:rPr lang="en-GB" sz="2800" dirty="0" smtClean="0">
                <a:solidFill>
                  <a:schemeClr val="bg1"/>
                </a:solidFill>
              </a:rPr>
              <a:t>GST</a:t>
            </a:r>
            <a:r>
              <a:rPr lang="en-GB" sz="2400" dirty="0">
                <a:solidFill>
                  <a:schemeClr val="bg1"/>
                </a:solidFill>
              </a:rPr>
              <a:t/>
            </a:r>
            <a:br>
              <a:rPr lang="en-GB" sz="2400" dirty="0">
                <a:solidFill>
                  <a:schemeClr val="bg1"/>
                </a:solidFill>
              </a:rPr>
            </a:br>
            <a:r>
              <a:rPr lang="en-GB" sz="1600" dirty="0" smtClean="0">
                <a:solidFill>
                  <a:srgbClr val="FFC000"/>
                </a:solidFill>
              </a:rPr>
              <a:t>Considerations </a:t>
            </a:r>
            <a:r>
              <a:rPr lang="en-US" sz="1600" dirty="0" smtClean="0">
                <a:solidFill>
                  <a:srgbClr val="FFC000"/>
                </a:solidFill>
              </a:rPr>
              <a:t>for uptake and for global </a:t>
            </a:r>
            <a:r>
              <a:rPr lang="en-US" sz="1600" dirty="0">
                <a:solidFill>
                  <a:srgbClr val="FFC000"/>
                </a:solidFill>
              </a:rPr>
              <a:t>independent </a:t>
            </a:r>
            <a:r>
              <a:rPr lang="en-US" sz="1600" dirty="0" smtClean="0">
                <a:solidFill>
                  <a:srgbClr val="FFC000"/>
                </a:solidFill>
              </a:rPr>
              <a:t>estimates - example</a:t>
            </a:r>
            <a:r>
              <a:rPr lang="en-GB" sz="2400" dirty="0">
                <a:solidFill>
                  <a:srgbClr val="FFC000"/>
                </a:solidFill>
              </a:rPr>
              <a:t/>
            </a:r>
            <a:br>
              <a:rPr lang="en-GB" sz="2400" dirty="0">
                <a:solidFill>
                  <a:srgbClr val="FFC000"/>
                </a:solidFill>
              </a:rPr>
            </a:br>
            <a:endParaRPr lang="en-GB" sz="2400" dirty="0"/>
          </a:p>
        </p:txBody>
      </p:sp>
      <p:pic>
        <p:nvPicPr>
          <p:cNvPr id="7" name="Picture 2" descr="image0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1638" y="1528772"/>
            <a:ext cx="4683002" cy="3521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7454" y="5050620"/>
            <a:ext cx="3164290" cy="8772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10312" y="4818006"/>
            <a:ext cx="4388076" cy="5983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10312" y="5387514"/>
            <a:ext cx="4388076" cy="49088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807661F-67BC-1D6F-AFD7-6F80F77383E3}"/>
              </a:ext>
            </a:extLst>
          </p:cNvPr>
          <p:cNvSpPr txBox="1"/>
          <p:nvPr/>
        </p:nvSpPr>
        <p:spPr>
          <a:xfrm>
            <a:off x="6210312" y="5985889"/>
            <a:ext cx="326439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dirty="0">
                <a:latin typeface="Arial Narrow" panose="020B0606020202030204" pitchFamily="34" charset="0"/>
              </a:rPr>
              <a:t>Grassi et al 2023 Earth Syst. Sci. Data, </a:t>
            </a:r>
            <a:r>
              <a:rPr lang="en-GB" sz="1100" dirty="0">
                <a:latin typeface="Arial Narrow" panose="020B0606020202030204" pitchFamily="34" charset="0"/>
                <a:hlinkClick r:id="rId7"/>
              </a:rPr>
              <a:t>15, 1093–1114</a:t>
            </a:r>
            <a:endParaRPr lang="en-GB" sz="1100" dirty="0">
              <a:latin typeface="Arial Narrow" panose="020B0606020202030204" pitchFamily="34" charset="0"/>
            </a:endParaRPr>
          </a:p>
        </p:txBody>
      </p:sp>
      <p:pic>
        <p:nvPicPr>
          <p:cNvPr id="12" name="Picture 5" descr="Surface cracked ground sketch crack texture split Vector Image"/>
          <p:cNvPicPr>
            <a:picLocks noChangeAspect="1" noChangeArrowheads="1"/>
          </p:cNvPicPr>
          <p:nvPr/>
        </p:nvPicPr>
        <p:blipFill rotWithShape="1"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46680" y="1021581"/>
            <a:ext cx="857354" cy="557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val 12"/>
          <p:cNvSpPr/>
          <p:nvPr/>
        </p:nvSpPr>
        <p:spPr>
          <a:xfrm>
            <a:off x="10208403" y="3785782"/>
            <a:ext cx="1403970" cy="5263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" descr="image002"/>
          <p:cNvPicPr>
            <a:picLocks noChangeAspect="1" noChangeArrowheads="1"/>
          </p:cNvPicPr>
          <p:nvPr/>
        </p:nvPicPr>
        <p:blipFill rotWithShape="1"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13804" y="1760887"/>
            <a:ext cx="3731113" cy="607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807661F-67BC-1D6F-AFD7-6F80F77383E3}"/>
              </a:ext>
            </a:extLst>
          </p:cNvPr>
          <p:cNvSpPr txBox="1"/>
          <p:nvPr/>
        </p:nvSpPr>
        <p:spPr>
          <a:xfrm>
            <a:off x="1105720" y="5985889"/>
            <a:ext cx="235232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dirty="0" smtClean="0">
                <a:latin typeface="Arial Narrow" panose="020B0606020202030204" pitchFamily="34" charset="0"/>
              </a:rPr>
              <a:t>Feng et al </a:t>
            </a:r>
            <a:r>
              <a:rPr lang="en-GB" sz="1100" dirty="0">
                <a:latin typeface="Arial Narrow" panose="020B0606020202030204" pitchFamily="34" charset="0"/>
              </a:rPr>
              <a:t>2022 Nat Sustain </a:t>
            </a:r>
            <a:r>
              <a:rPr lang="en-GB" sz="1100" dirty="0">
                <a:latin typeface="Arial Narrow" panose="020B0606020202030204" pitchFamily="34" charset="0"/>
                <a:hlinkClick r:id="rId10"/>
              </a:rPr>
              <a:t>5, 444–451</a:t>
            </a:r>
            <a:endParaRPr lang="en-GB" sz="1100" dirty="0">
              <a:latin typeface="Arial Narrow" panose="020B0606020202030204" pitchFamily="34" charset="0"/>
            </a:endParaRPr>
          </a:p>
        </p:txBody>
      </p:sp>
      <p:sp>
        <p:nvSpPr>
          <p:cNvPr id="17" name="Google Shape;92;p11">
            <a:extLst>
              <a:ext uri="{FF2B5EF4-FFF2-40B4-BE49-F238E27FC236}">
                <a16:creationId xmlns:a16="http://schemas.microsoft.com/office/drawing/2014/main" id="{AD5DF6B3-B8DF-D7AB-970C-19DCBE0091B8}"/>
              </a:ext>
            </a:extLst>
          </p:cNvPr>
          <p:cNvSpPr txBox="1">
            <a:spLocks/>
          </p:cNvSpPr>
          <p:nvPr/>
        </p:nvSpPr>
        <p:spPr>
          <a:xfrm>
            <a:off x="528108" y="1000214"/>
            <a:ext cx="4586622" cy="62269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800" dirty="0">
                <a:ea typeface="Montserrat"/>
                <a:cs typeface="Montserrat"/>
                <a:sym typeface="Montserrat"/>
              </a:rPr>
              <a:t> </a:t>
            </a:r>
            <a:r>
              <a:rPr lang="en-US" sz="1800" dirty="0" smtClean="0">
                <a:ea typeface="Montserrat"/>
                <a:cs typeface="Montserrat"/>
                <a:sym typeface="Montserrat"/>
              </a:rPr>
              <a:t>independent estimates using EO datasets</a:t>
            </a:r>
            <a:endParaRPr lang="en-US" sz="1800" dirty="0">
              <a:ea typeface="Montserrat"/>
              <a:cs typeface="Montserrat"/>
              <a:sym typeface="Montserrat"/>
            </a:endParaRPr>
          </a:p>
        </p:txBody>
      </p:sp>
      <p:sp>
        <p:nvSpPr>
          <p:cNvPr id="18" name="Google Shape;92;p11">
            <a:extLst>
              <a:ext uri="{FF2B5EF4-FFF2-40B4-BE49-F238E27FC236}">
                <a16:creationId xmlns:a16="http://schemas.microsoft.com/office/drawing/2014/main" id="{AD5DF6B3-B8DF-D7AB-970C-19DCBE0091B8}"/>
              </a:ext>
            </a:extLst>
          </p:cNvPr>
          <p:cNvSpPr txBox="1">
            <a:spLocks/>
          </p:cNvSpPr>
          <p:nvPr/>
        </p:nvSpPr>
        <p:spPr>
          <a:xfrm>
            <a:off x="6111039" y="1016730"/>
            <a:ext cx="4586622" cy="62269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800" dirty="0">
                <a:ea typeface="Montserrat"/>
                <a:cs typeface="Montserrat"/>
                <a:sym typeface="Montserrat"/>
              </a:rPr>
              <a:t> </a:t>
            </a:r>
            <a:r>
              <a:rPr lang="en-US" sz="1800" dirty="0" smtClean="0">
                <a:ea typeface="Montserrat"/>
                <a:cs typeface="Montserrat"/>
                <a:sym typeface="Montserrat"/>
              </a:rPr>
              <a:t>aggregation of national GHG inventories</a:t>
            </a:r>
            <a:endParaRPr lang="en-US" sz="1800" dirty="0"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617812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176048" y="144409"/>
            <a:ext cx="9386864" cy="77900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2800" dirty="0">
                <a:solidFill>
                  <a:schemeClr val="bg1"/>
                </a:solidFill>
              </a:rPr>
              <a:t>Satellite-based global maps in support of the </a:t>
            </a:r>
            <a:r>
              <a:rPr lang="en-GB" sz="2800" dirty="0" smtClean="0">
                <a:solidFill>
                  <a:schemeClr val="bg1"/>
                </a:solidFill>
              </a:rPr>
              <a:t>GST</a:t>
            </a:r>
            <a:r>
              <a:rPr lang="en-GB" sz="2400" dirty="0">
                <a:solidFill>
                  <a:schemeClr val="bg1"/>
                </a:solidFill>
              </a:rPr>
              <a:t/>
            </a:r>
            <a:br>
              <a:rPr lang="en-GB" sz="2400" dirty="0">
                <a:solidFill>
                  <a:schemeClr val="bg1"/>
                </a:solidFill>
              </a:rPr>
            </a:br>
            <a:r>
              <a:rPr lang="en-GB" sz="1600" dirty="0" smtClean="0">
                <a:solidFill>
                  <a:srgbClr val="FFC000"/>
                </a:solidFill>
              </a:rPr>
              <a:t>Considerations </a:t>
            </a:r>
            <a:r>
              <a:rPr lang="en-US" sz="1600" dirty="0" smtClean="0">
                <a:solidFill>
                  <a:srgbClr val="FFC000"/>
                </a:solidFill>
              </a:rPr>
              <a:t>for uptake and for global </a:t>
            </a:r>
            <a:r>
              <a:rPr lang="en-US" sz="1600" dirty="0">
                <a:solidFill>
                  <a:srgbClr val="FFC000"/>
                </a:solidFill>
              </a:rPr>
              <a:t>independent </a:t>
            </a:r>
            <a:r>
              <a:rPr lang="en-US" sz="1600" dirty="0" smtClean="0">
                <a:solidFill>
                  <a:srgbClr val="FFC000"/>
                </a:solidFill>
              </a:rPr>
              <a:t>estimates - example</a:t>
            </a:r>
            <a:r>
              <a:rPr lang="en-GB" sz="2400" dirty="0">
                <a:solidFill>
                  <a:srgbClr val="FFC000"/>
                </a:solidFill>
              </a:rPr>
              <a:t/>
            </a:r>
            <a:br>
              <a:rPr lang="en-GB" sz="2400" dirty="0">
                <a:solidFill>
                  <a:srgbClr val="FFC000"/>
                </a:solidFill>
              </a:rPr>
            </a:br>
            <a:endParaRPr lang="en-GB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2230" y="3470726"/>
            <a:ext cx="4066384" cy="293852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333563" y="1963492"/>
            <a:ext cx="2807092" cy="206540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48" y="1119231"/>
            <a:ext cx="3855406" cy="29096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4374" y="2646426"/>
            <a:ext cx="1010736" cy="8918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48" y="4107485"/>
            <a:ext cx="1964558" cy="24057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5642" y="4098029"/>
            <a:ext cx="1982842" cy="241516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0835964" y="5305613"/>
            <a:ext cx="81304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b"/>
            <a:r>
              <a:rPr lang="en-GB" sz="1100" dirty="0" smtClean="0">
                <a:solidFill>
                  <a:srgbClr val="00B050"/>
                </a:solidFill>
                <a:latin typeface="Arial Narrow" panose="020B0606020202030204" pitchFamily="34" charset="0"/>
              </a:rPr>
              <a:t>-317 MtCO</a:t>
            </a:r>
            <a:r>
              <a:rPr lang="en-GB" sz="1100" dirty="0">
                <a:solidFill>
                  <a:srgbClr val="00B050"/>
                </a:solidFill>
                <a:latin typeface="Arial Narrow" panose="020B0606020202030204" pitchFamily="34" charset="0"/>
              </a:rPr>
              <a:t>2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874436" y="4816191"/>
            <a:ext cx="77457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b"/>
            <a:r>
              <a:rPr lang="en-GB" sz="1100" dirty="0" smtClean="0">
                <a:solidFill>
                  <a:schemeClr val="tx1">
                    <a:lumMod val="50000"/>
                  </a:schemeClr>
                </a:solidFill>
                <a:latin typeface="Arial Narrow" panose="020B0606020202030204" pitchFamily="34" charset="0"/>
              </a:rPr>
              <a:t>736 MtCO2</a:t>
            </a:r>
            <a:endParaRPr lang="en-GB" sz="1100" dirty="0">
              <a:solidFill>
                <a:schemeClr val="tx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002676" y="5077760"/>
            <a:ext cx="64633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b"/>
            <a:r>
              <a:rPr lang="en-GB" sz="1100" dirty="0" smtClean="0">
                <a:solidFill>
                  <a:schemeClr val="accent4"/>
                </a:solidFill>
                <a:latin typeface="Arial Narrow" panose="020B0606020202030204" pitchFamily="34" charset="0"/>
              </a:rPr>
              <a:t>7 MtCO</a:t>
            </a:r>
            <a:r>
              <a:rPr lang="en-GB" sz="1100" dirty="0">
                <a:solidFill>
                  <a:schemeClr val="accent4"/>
                </a:solidFill>
                <a:latin typeface="Arial Narrow" panose="020B0606020202030204" pitchFamily="34" charset="0"/>
              </a:rPr>
              <a:t>2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777600" y="4599591"/>
            <a:ext cx="87075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b"/>
            <a:r>
              <a:rPr lang="en-GB" sz="11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1,093 MtCO</a:t>
            </a:r>
            <a:r>
              <a:rPr lang="en-GB" sz="1100" dirty="0">
                <a:solidFill>
                  <a:srgbClr val="FF0000"/>
                </a:solidFill>
                <a:latin typeface="Arial Narrow" panose="020B0606020202030204" pitchFamily="34" charset="0"/>
              </a:rPr>
              <a:t>2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824303" y="3554519"/>
            <a:ext cx="119776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b"/>
            <a:r>
              <a:rPr lang="en-GB" sz="1100" dirty="0" smtClean="0">
                <a:latin typeface="Arial Narrow" panose="020B0606020202030204" pitchFamily="34" charset="0"/>
              </a:rPr>
              <a:t>Average 2001-2021</a:t>
            </a:r>
            <a:endParaRPr lang="en-GB" sz="1100" dirty="0">
              <a:latin typeface="Arial Narrow" panose="020B0606020202030204" pitchFamily="34" charset="0"/>
            </a:endParaRPr>
          </a:p>
        </p:txBody>
      </p:sp>
      <p:sp>
        <p:nvSpPr>
          <p:cNvPr id="15" name="Google Shape;92;p11">
            <a:extLst>
              <a:ext uri="{FF2B5EF4-FFF2-40B4-BE49-F238E27FC236}">
                <a16:creationId xmlns:a16="http://schemas.microsoft.com/office/drawing/2014/main" id="{617A67DB-797D-A646-D6F6-0F2191304113}"/>
              </a:ext>
            </a:extLst>
          </p:cNvPr>
          <p:cNvSpPr txBox="1">
            <a:spLocks/>
          </p:cNvSpPr>
          <p:nvPr/>
        </p:nvSpPr>
        <p:spPr>
          <a:xfrm>
            <a:off x="7644176" y="2262717"/>
            <a:ext cx="4837044" cy="622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429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>
              <a:spcBef>
                <a:spcPts val="0"/>
              </a:spcBef>
              <a:buFont typeface="Montserrat"/>
              <a:buNone/>
            </a:pPr>
            <a:r>
              <a:rPr lang="en-GB" sz="1400" dirty="0" smtClean="0">
                <a:latin typeface="+mj-lt"/>
              </a:rPr>
              <a:t>MRV capacity / submissions to the UNFCCC</a:t>
            </a:r>
          </a:p>
          <a:p>
            <a:pPr marL="285750" indent="-285750">
              <a:spcBef>
                <a:spcPts val="0"/>
              </a:spcBef>
              <a:buFontTx/>
              <a:buChar char="-"/>
            </a:pPr>
            <a:r>
              <a:rPr lang="en-GB" sz="1400" dirty="0" smtClean="0">
                <a:latin typeface="+mj-lt"/>
              </a:rPr>
              <a:t>NC4</a:t>
            </a:r>
          </a:p>
          <a:p>
            <a:pPr marL="285750" indent="-285750">
              <a:spcBef>
                <a:spcPts val="0"/>
              </a:spcBef>
              <a:buFontTx/>
              <a:buChar char="-"/>
            </a:pPr>
            <a:r>
              <a:rPr lang="en-GB" sz="1400" dirty="0" smtClean="0">
                <a:latin typeface="+mj-lt"/>
              </a:rPr>
              <a:t>BUR4 with REDD+ Annex</a:t>
            </a:r>
          </a:p>
          <a:p>
            <a:pPr marL="285750" indent="-285750">
              <a:spcBef>
                <a:spcPts val="0"/>
              </a:spcBef>
              <a:buFontTx/>
              <a:buChar char="-"/>
            </a:pPr>
            <a:r>
              <a:rPr lang="en-GB" sz="1400" dirty="0" smtClean="0">
                <a:latin typeface="+mj-lt"/>
              </a:rPr>
              <a:t>FREL 2014, 2017, 2018, 2023 </a:t>
            </a:r>
          </a:p>
        </p:txBody>
      </p:sp>
      <p:sp>
        <p:nvSpPr>
          <p:cNvPr id="17" name="Google Shape;92;p11">
            <a:extLst>
              <a:ext uri="{FF2B5EF4-FFF2-40B4-BE49-F238E27FC236}">
                <a16:creationId xmlns:a16="http://schemas.microsoft.com/office/drawing/2014/main" id="{617A67DB-797D-A646-D6F6-0F2191304113}"/>
              </a:ext>
            </a:extLst>
          </p:cNvPr>
          <p:cNvSpPr txBox="1">
            <a:spLocks/>
          </p:cNvSpPr>
          <p:nvPr/>
        </p:nvSpPr>
        <p:spPr>
          <a:xfrm>
            <a:off x="4378763" y="1978248"/>
            <a:ext cx="2851504" cy="622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429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lower </a:t>
            </a:r>
            <a:r>
              <a:rPr lang="en-GB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forest </a:t>
            </a:r>
            <a:r>
              <a:rPr lang="en-GB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sink in the GHGI </a:t>
            </a:r>
            <a:r>
              <a:rPr lang="en-GB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(-317 </a:t>
            </a:r>
            <a:r>
              <a:rPr lang="en-GB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MtCO2) </a:t>
            </a:r>
            <a:r>
              <a:rPr lang="en-GB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compared to -835 MtCO2 in </a:t>
            </a:r>
            <a:r>
              <a:rPr lang="en-GB" sz="16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ctrees</a:t>
            </a:r>
            <a:r>
              <a:rPr lang="en-GB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) – unmanaged forest (?)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higher emissions from deforestation </a:t>
            </a:r>
            <a:r>
              <a:rPr lang="en-GB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in the GHGI (1093 </a:t>
            </a:r>
            <a:r>
              <a:rPr lang="en-GB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vs 862 MtCO2 in </a:t>
            </a:r>
            <a:r>
              <a:rPr lang="en-GB" sz="16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ctrees</a:t>
            </a:r>
            <a:r>
              <a:rPr lang="en-GB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)</a:t>
            </a:r>
          </a:p>
        </p:txBody>
      </p:sp>
      <p:sp>
        <p:nvSpPr>
          <p:cNvPr id="18" name="Google Shape;92;p11">
            <a:extLst>
              <a:ext uri="{FF2B5EF4-FFF2-40B4-BE49-F238E27FC236}">
                <a16:creationId xmlns:a16="http://schemas.microsoft.com/office/drawing/2014/main" id="{617A67DB-797D-A646-D6F6-0F2191304113}"/>
              </a:ext>
            </a:extLst>
          </p:cNvPr>
          <p:cNvSpPr txBox="1">
            <a:spLocks/>
          </p:cNvSpPr>
          <p:nvPr/>
        </p:nvSpPr>
        <p:spPr>
          <a:xfrm>
            <a:off x="4108484" y="1133987"/>
            <a:ext cx="7913583" cy="622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429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 algn="ctr">
              <a:spcBef>
                <a:spcPts val="0"/>
              </a:spcBef>
              <a:buFont typeface="Montserrat"/>
              <a:buNone/>
            </a:pPr>
            <a:r>
              <a:rPr lang="en-GB" sz="2000" b="1" dirty="0" smtClean="0">
                <a:solidFill>
                  <a:schemeClr val="tx1"/>
                </a:solidFill>
                <a:latin typeface="+mj-lt"/>
              </a:rPr>
              <a:t>Brazil</a:t>
            </a:r>
            <a:r>
              <a:rPr lang="en-GB" sz="20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GB" sz="2000" dirty="0" smtClean="0">
                <a:solidFill>
                  <a:schemeClr val="tx1"/>
                </a:solidFill>
                <a:latin typeface="+mj-lt"/>
              </a:rPr>
              <a:t>as a </a:t>
            </a:r>
            <a:r>
              <a:rPr lang="en-GB" sz="2000" dirty="0" smtClean="0">
                <a:solidFill>
                  <a:schemeClr val="tx1"/>
                </a:solidFill>
                <a:latin typeface="+mj-lt"/>
              </a:rPr>
              <a:t>much larger source in the GHGI than in independent estimates</a:t>
            </a:r>
            <a:endParaRPr lang="en-GB" sz="2000" dirty="0" smtClean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95977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6112" y="3483950"/>
            <a:ext cx="4066384" cy="2944623"/>
          </a:xfrm>
          <a:prstGeom prst="rect">
            <a:avLst/>
          </a:prstGeom>
        </p:spPr>
      </p:pic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176048" y="144409"/>
            <a:ext cx="9386864" cy="77900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2800" dirty="0">
                <a:solidFill>
                  <a:schemeClr val="bg1"/>
                </a:solidFill>
              </a:rPr>
              <a:t>Satellite-based global maps in support of the </a:t>
            </a:r>
            <a:r>
              <a:rPr lang="en-GB" sz="2800" dirty="0" smtClean="0">
                <a:solidFill>
                  <a:schemeClr val="bg1"/>
                </a:solidFill>
              </a:rPr>
              <a:t>GST</a:t>
            </a:r>
            <a:r>
              <a:rPr lang="en-GB" sz="2400" dirty="0">
                <a:solidFill>
                  <a:schemeClr val="bg1"/>
                </a:solidFill>
              </a:rPr>
              <a:t/>
            </a:r>
            <a:br>
              <a:rPr lang="en-GB" sz="2400" dirty="0">
                <a:solidFill>
                  <a:schemeClr val="bg1"/>
                </a:solidFill>
              </a:rPr>
            </a:br>
            <a:r>
              <a:rPr lang="en-GB" sz="1600" dirty="0" smtClean="0">
                <a:solidFill>
                  <a:srgbClr val="FFC000"/>
                </a:solidFill>
              </a:rPr>
              <a:t>Considerations </a:t>
            </a:r>
            <a:r>
              <a:rPr lang="en-US" sz="1600" dirty="0" smtClean="0">
                <a:solidFill>
                  <a:srgbClr val="FFC000"/>
                </a:solidFill>
              </a:rPr>
              <a:t>for uptake and for global </a:t>
            </a:r>
            <a:r>
              <a:rPr lang="en-US" sz="1600" dirty="0">
                <a:solidFill>
                  <a:srgbClr val="FFC000"/>
                </a:solidFill>
              </a:rPr>
              <a:t>independent </a:t>
            </a:r>
            <a:r>
              <a:rPr lang="en-US" sz="1600" dirty="0" smtClean="0">
                <a:solidFill>
                  <a:srgbClr val="FFC000"/>
                </a:solidFill>
              </a:rPr>
              <a:t>estimates - example</a:t>
            </a:r>
            <a:r>
              <a:rPr lang="en-GB" sz="2400" dirty="0">
                <a:solidFill>
                  <a:srgbClr val="FFC000"/>
                </a:solidFill>
              </a:rPr>
              <a:t/>
            </a:r>
            <a:br>
              <a:rPr lang="en-GB" sz="2400" dirty="0">
                <a:solidFill>
                  <a:srgbClr val="FFC000"/>
                </a:solidFill>
              </a:rPr>
            </a:br>
            <a:endParaRPr lang="en-GB" sz="24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533" y="1119230"/>
            <a:ext cx="3730121" cy="279759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4468241" y="1988906"/>
            <a:ext cx="3394144" cy="156561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2127" y="2645115"/>
            <a:ext cx="1010736" cy="891825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0874436" y="4208437"/>
            <a:ext cx="77457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b"/>
            <a:r>
              <a:rPr lang="en-GB" sz="1100" dirty="0" smtClean="0">
                <a:solidFill>
                  <a:schemeClr val="tx1">
                    <a:lumMod val="50000"/>
                  </a:schemeClr>
                </a:solidFill>
                <a:latin typeface="Arial Narrow" panose="020B0606020202030204" pitchFamily="34" charset="0"/>
              </a:rPr>
              <a:t>290 MtCO2</a:t>
            </a:r>
            <a:endParaRPr lang="en-GB" sz="1100" dirty="0">
              <a:solidFill>
                <a:schemeClr val="tx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0873780" y="4047593"/>
            <a:ext cx="77457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b"/>
            <a:r>
              <a:rPr lang="en-GB" sz="11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295 MtCO</a:t>
            </a:r>
            <a:r>
              <a:rPr lang="en-GB" sz="1100" dirty="0">
                <a:solidFill>
                  <a:srgbClr val="FF0000"/>
                </a:solidFill>
                <a:latin typeface="Arial Narrow" panose="020B0606020202030204" pitchFamily="34" charset="0"/>
              </a:rPr>
              <a:t>2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0824303" y="3554519"/>
            <a:ext cx="119776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b"/>
            <a:r>
              <a:rPr lang="en-GB" sz="1100" dirty="0" smtClean="0">
                <a:latin typeface="Arial Narrow" panose="020B0606020202030204" pitchFamily="34" charset="0"/>
              </a:rPr>
              <a:t>Average 2001-2021</a:t>
            </a:r>
            <a:endParaRPr lang="en-GB" sz="1100" dirty="0">
              <a:latin typeface="Arial Narrow" panose="020B0606020202030204" pitchFamily="34" charset="0"/>
            </a:endParaRPr>
          </a:p>
        </p:txBody>
      </p:sp>
      <p:sp>
        <p:nvSpPr>
          <p:cNvPr id="24" name="Google Shape;92;p11">
            <a:extLst>
              <a:ext uri="{FF2B5EF4-FFF2-40B4-BE49-F238E27FC236}">
                <a16:creationId xmlns:a16="http://schemas.microsoft.com/office/drawing/2014/main" id="{617A67DB-797D-A646-D6F6-0F2191304113}"/>
              </a:ext>
            </a:extLst>
          </p:cNvPr>
          <p:cNvSpPr txBox="1">
            <a:spLocks/>
          </p:cNvSpPr>
          <p:nvPr/>
        </p:nvSpPr>
        <p:spPr>
          <a:xfrm>
            <a:off x="8313682" y="2407929"/>
            <a:ext cx="4004441" cy="622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429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>
              <a:spcBef>
                <a:spcPts val="0"/>
              </a:spcBef>
              <a:buFont typeface="Montserrat"/>
              <a:buNone/>
            </a:pPr>
            <a:r>
              <a:rPr lang="en-GB" sz="1400" dirty="0" smtClean="0">
                <a:latin typeface="+mj-lt"/>
              </a:rPr>
              <a:t>MRV capacity / submissions to the UNFCCC</a:t>
            </a:r>
          </a:p>
          <a:p>
            <a:pPr marL="285750" indent="-285750">
              <a:spcBef>
                <a:spcPts val="0"/>
              </a:spcBef>
              <a:buFontTx/>
              <a:buChar char="-"/>
            </a:pPr>
            <a:r>
              <a:rPr lang="en-GB" sz="1400" dirty="0" smtClean="0">
                <a:latin typeface="+mj-lt"/>
              </a:rPr>
              <a:t>NC3</a:t>
            </a:r>
          </a:p>
          <a:p>
            <a:pPr marL="285750" indent="-285750">
              <a:spcBef>
                <a:spcPts val="0"/>
              </a:spcBef>
              <a:buFontTx/>
              <a:buChar char="-"/>
            </a:pPr>
            <a:r>
              <a:rPr lang="en-GB" sz="1400" dirty="0" smtClean="0">
                <a:latin typeface="+mj-lt"/>
              </a:rPr>
              <a:t>BUR2</a:t>
            </a:r>
          </a:p>
          <a:p>
            <a:pPr marL="285750" indent="-285750">
              <a:spcBef>
                <a:spcPts val="0"/>
              </a:spcBef>
              <a:buFontTx/>
              <a:buChar char="-"/>
            </a:pPr>
            <a:r>
              <a:rPr lang="en-GB" sz="1400" dirty="0" smtClean="0">
                <a:latin typeface="+mj-lt"/>
              </a:rPr>
              <a:t>FREL 2018, 2019 </a:t>
            </a:r>
          </a:p>
        </p:txBody>
      </p:sp>
      <p:sp>
        <p:nvSpPr>
          <p:cNvPr id="26" name="Google Shape;92;p11">
            <a:extLst>
              <a:ext uri="{FF2B5EF4-FFF2-40B4-BE49-F238E27FC236}">
                <a16:creationId xmlns:a16="http://schemas.microsoft.com/office/drawing/2014/main" id="{617A67DB-797D-A646-D6F6-0F2191304113}"/>
              </a:ext>
            </a:extLst>
          </p:cNvPr>
          <p:cNvSpPr txBox="1">
            <a:spLocks/>
          </p:cNvSpPr>
          <p:nvPr/>
        </p:nvSpPr>
        <p:spPr>
          <a:xfrm>
            <a:off x="4512785" y="2022423"/>
            <a:ext cx="3349600" cy="622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429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No </a:t>
            </a:r>
            <a:r>
              <a:rPr lang="en-GB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forest sink </a:t>
            </a:r>
            <a:r>
              <a:rPr lang="en-GB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reported in the GHGI vs </a:t>
            </a:r>
            <a:r>
              <a:rPr lang="en-GB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-279 MtCO2 in </a:t>
            </a:r>
            <a:r>
              <a:rPr lang="en-GB" sz="16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ctrees</a:t>
            </a:r>
            <a:r>
              <a:rPr lang="en-GB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higher emissions from deforestation </a:t>
            </a:r>
            <a:r>
              <a:rPr lang="en-GB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in the NGHGI (295 </a:t>
            </a:r>
            <a:r>
              <a:rPr lang="en-GB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vs 68 MtCO2 in </a:t>
            </a:r>
            <a:r>
              <a:rPr lang="en-GB" sz="16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ctrees</a:t>
            </a:r>
            <a:r>
              <a:rPr lang="en-GB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; FREL = 32.4 MtCO2</a:t>
            </a:r>
            <a:r>
              <a:rPr lang="en-GB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)</a:t>
            </a:r>
            <a:endParaRPr lang="en-GB" sz="16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590" y="3997826"/>
            <a:ext cx="2014750" cy="248329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6253" y="3997827"/>
            <a:ext cx="1989970" cy="2483296"/>
          </a:xfrm>
          <a:prstGeom prst="rect">
            <a:avLst/>
          </a:prstGeom>
        </p:spPr>
      </p:pic>
      <p:sp>
        <p:nvSpPr>
          <p:cNvPr id="29" name="Google Shape;92;p11">
            <a:extLst>
              <a:ext uri="{FF2B5EF4-FFF2-40B4-BE49-F238E27FC236}">
                <a16:creationId xmlns:a16="http://schemas.microsoft.com/office/drawing/2014/main" id="{617A67DB-797D-A646-D6F6-0F2191304113}"/>
              </a:ext>
            </a:extLst>
          </p:cNvPr>
          <p:cNvSpPr txBox="1">
            <a:spLocks/>
          </p:cNvSpPr>
          <p:nvPr/>
        </p:nvSpPr>
        <p:spPr>
          <a:xfrm>
            <a:off x="4130566" y="1133987"/>
            <a:ext cx="7891501" cy="622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429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 algn="ctr">
              <a:spcBef>
                <a:spcPts val="0"/>
              </a:spcBef>
              <a:buFont typeface="Montserrat"/>
              <a:buNone/>
            </a:pPr>
            <a:r>
              <a:rPr lang="en-GB" sz="2000" b="1" dirty="0" smtClean="0">
                <a:solidFill>
                  <a:schemeClr val="tx1"/>
                </a:solidFill>
                <a:latin typeface="+mj-lt"/>
              </a:rPr>
              <a:t>Nigeria</a:t>
            </a:r>
            <a:r>
              <a:rPr lang="en-GB" sz="20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GB" sz="2000" dirty="0" smtClean="0">
                <a:solidFill>
                  <a:schemeClr val="tx1"/>
                </a:solidFill>
                <a:latin typeface="+mj-lt"/>
              </a:rPr>
              <a:t>as a large </a:t>
            </a:r>
            <a:r>
              <a:rPr lang="en-GB" sz="2000" dirty="0" smtClean="0">
                <a:solidFill>
                  <a:schemeClr val="tx1"/>
                </a:solidFill>
                <a:latin typeface="+mj-lt"/>
              </a:rPr>
              <a:t>source in the GHGI and a sink in independent estimates</a:t>
            </a:r>
            <a:endParaRPr lang="en-GB" sz="2000" dirty="0" smtClean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362357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012" y="1037928"/>
            <a:ext cx="4236469" cy="45018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401" y="5092896"/>
            <a:ext cx="4189080" cy="13079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1499" y="2153243"/>
            <a:ext cx="4249756" cy="33865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4559" y="5405802"/>
            <a:ext cx="4306909" cy="682090"/>
          </a:xfrm>
          <a:prstGeom prst="rect">
            <a:avLst/>
          </a:prstGeom>
        </p:spPr>
      </p:pic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176048" y="144409"/>
            <a:ext cx="9386864" cy="77900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2800" dirty="0">
                <a:solidFill>
                  <a:schemeClr val="bg1"/>
                </a:solidFill>
              </a:rPr>
              <a:t>Satellite-based global maps in support of the </a:t>
            </a:r>
            <a:r>
              <a:rPr lang="en-GB" sz="2800" dirty="0" smtClean="0">
                <a:solidFill>
                  <a:schemeClr val="bg1"/>
                </a:solidFill>
              </a:rPr>
              <a:t>GST</a:t>
            </a:r>
            <a:r>
              <a:rPr lang="en-GB" sz="2400" dirty="0">
                <a:solidFill>
                  <a:schemeClr val="bg1"/>
                </a:solidFill>
              </a:rPr>
              <a:t/>
            </a:r>
            <a:br>
              <a:rPr lang="en-GB" sz="2400" dirty="0">
                <a:solidFill>
                  <a:schemeClr val="bg1"/>
                </a:solidFill>
              </a:rPr>
            </a:br>
            <a:r>
              <a:rPr lang="en-GB" sz="1600" dirty="0" smtClean="0">
                <a:solidFill>
                  <a:srgbClr val="FFC000"/>
                </a:solidFill>
              </a:rPr>
              <a:t>moving forward with the implementation of the AFOLU roadmap</a:t>
            </a:r>
            <a:r>
              <a:rPr lang="en-GB" sz="2400" dirty="0">
                <a:solidFill>
                  <a:srgbClr val="FFC000"/>
                </a:solidFill>
              </a:rPr>
              <a:t/>
            </a:r>
            <a:br>
              <a:rPr lang="en-GB" sz="2400" dirty="0">
                <a:solidFill>
                  <a:srgbClr val="FFC000"/>
                </a:solidFill>
              </a:rPr>
            </a:b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239378219"/>
      </p:ext>
    </p:extLst>
  </p:cSld>
  <p:clrMapOvr>
    <a:masterClrMapping/>
  </p:clrMapOvr>
</p:sld>
</file>

<file path=ppt/theme/theme1.xml><?xml version="1.0" encoding="utf-8"?>
<a:theme xmlns:a="http://schemas.openxmlformats.org/drawingml/2006/main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501</TotalTime>
  <Words>550</Words>
  <Application>Microsoft Office PowerPoint</Application>
  <PresentationFormat>Widescreen</PresentationFormat>
  <Paragraphs>76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Arial</vt:lpstr>
      <vt:lpstr>Open Sans</vt:lpstr>
      <vt:lpstr>Calibri</vt:lpstr>
      <vt:lpstr>Arial Narrow</vt:lpstr>
      <vt:lpstr>Times New Roman</vt:lpstr>
      <vt:lpstr>Cambria Math</vt:lpstr>
      <vt:lpstr>Montserrat</vt:lpstr>
      <vt:lpstr>Arial Black</vt:lpstr>
      <vt:lpstr>ceos</vt:lpstr>
      <vt:lpstr>SIT Technical Workshop 2023 Satellite-based global maps in support of the global stocktake</vt:lpstr>
      <vt:lpstr>Satellite-based global maps in support of the GST Uptake in national GHG inventories – our baseline </vt:lpstr>
      <vt:lpstr>Satellite-based global maps in support of the GST Considerations for uptake and for global independent estimates </vt:lpstr>
      <vt:lpstr>Satellite-based global maps in support of the GST Considerations for uptake and for global independent estimates - example </vt:lpstr>
      <vt:lpstr>Satellite-based global maps in support of the GST Considerations for uptake and for global independent estimates - example </vt:lpstr>
      <vt:lpstr>Satellite-based global maps in support of the GST Considerations for uptake and for global independent estimates - example </vt:lpstr>
      <vt:lpstr>Satellite-based global maps in support of the GST moving forward with the implementation of the AFOLU roadmap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SIT Technical Workshop 2023 Presentation Template and Guidance</dc:title>
  <dc:creator>MELO Joana (JRC-ISPRA)</dc:creator>
  <cp:lastModifiedBy>MELO Joana (JRC-ISPRA)</cp:lastModifiedBy>
  <cp:revision>22</cp:revision>
  <dcterms:modified xsi:type="dcterms:W3CDTF">2023-10-17T21:43:00Z</dcterms:modified>
</cp:coreProperties>
</file>