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Montserrat"/>
      <p:regular r:id="rId21"/>
      <p:bold r:id="rId22"/>
      <p:italic r:id="rId23"/>
      <p:boldItalic r:id="rId24"/>
    </p:embeddedFont>
    <p:embeddedFont>
      <p:font typeface="Open Sans Light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hyX1li6xGh3m7BE7F3Zv4VLHj5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00049D6-FFDB-4C8D-8C10-0E8B70288856}">
  <a:tblStyle styleId="{500049D6-FFDB-4C8D-8C10-0E8B7028885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8E9"/>
          </a:solidFill>
        </a:fill>
      </a:tcStyle>
    </a:wholeTbl>
    <a:band1H>
      <a:tcTxStyle/>
      <a:tcStyle>
        <a:fill>
          <a:solidFill>
            <a:srgbClr val="CCCDD1"/>
          </a:solidFill>
        </a:fill>
      </a:tcStyle>
    </a:band1H>
    <a:band2H>
      <a:tcTxStyle/>
    </a:band2H>
    <a:band1V>
      <a:tcTxStyle/>
      <a:tcStyle>
        <a:fill>
          <a:solidFill>
            <a:srgbClr val="CCCDD1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Light-bold.fntdata"/><Relationship Id="rId25" Type="http://schemas.openxmlformats.org/officeDocument/2006/relationships/font" Target="fonts/OpenSansLight-regular.fntdata"/><Relationship Id="rId28" Type="http://schemas.openxmlformats.org/officeDocument/2006/relationships/font" Target="fonts/OpenSansLight-boldItalic.fntdata"/><Relationship Id="rId27" Type="http://schemas.openxmlformats.org/officeDocument/2006/relationships/font" Target="fonts/OpenSans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" name="Google Shape;6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/>
              <a:t>GEO is a supporing implementing partner of the EW4All, </a:t>
            </a:r>
            <a:r>
              <a:rPr lang="en-GB" sz="1200">
                <a:solidFill>
                  <a:srgbClr val="444444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 UN Global Early Warning Initiative for the Implementation of Climate Adaptation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GEO has been supporting planning of implementation for Pillar 1 and 2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Having a chance to collaborate with the 4 leads (WMO, UNDRR, ITU and IFRC) as well as other implementing partners, such as REAP, FAO, WFP, UNICEF, UNEP, UNESCO and UNFCCC.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p1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Within this outcome 7, GEO and UNFCCC Technology Executive Committee (TEC) is now planning on a new knowledge product to conduct gap assessment in available risk knowledge in developing countries, especially in SIDS and LDCs with regards to the early earning systems.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This work is positioned as an official work of TEC, and the proposal is presented at TEC meeting on 19-22 September for formal approval.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Rui intends to leveradge the experties of GEO DRR and Climate WGs to conduct this work.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CEOS members are most welcome. Please contact Rui if you are interested.</a:t>
            </a:r>
            <a:endParaRPr/>
          </a:p>
        </p:txBody>
      </p:sp>
      <p:sp>
        <p:nvSpPr>
          <p:cNvPr id="168" name="Google Shape;168;p1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1" name="Google Shape;18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GFOI: Leadership group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/>
              <a:t>Climate WG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b="1" i="0" lang="en-GB" sz="1100" u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Mark Dowell (JRC) - Co-chair of CC-WG</a:t>
            </a:r>
            <a:endParaRPr b="0" i="0" sz="1100" u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b="1" i="0" lang="en-GB" sz="1100" u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Virginia Burkett (USGS) -  Co-chair of CC-WG</a:t>
            </a:r>
            <a:endParaRPr b="0" i="0" sz="1100" u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b="1" i="0" lang="en-GB" sz="1100" u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Wenying Su (NASA) </a:t>
            </a:r>
            <a:endParaRPr b="0" i="0" sz="1100" u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b="0" i="0" lang="en-GB" sz="1100" u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Patrick Taylor (NASA)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b="1" i="0" lang="en-GB" sz="1100" u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Osamu Ochiai (JAXA)</a:t>
            </a:r>
            <a:endParaRPr b="0" i="0" sz="1100" u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b="0" i="0" lang="en-GB" sz="1100" u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Joerg Schulz (EUMETSAT)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b="1" i="0" lang="en-GB" sz="1100" u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Frank Martin Seifert (ESA)</a:t>
            </a:r>
            <a:endParaRPr b="0" i="0" sz="1100" u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b="0" i="0" lang="en-GB" sz="1100" u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Susanne Mecklenburg (ESA)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b="0" i="0" lang="en-GB" sz="1100" u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Simon Pinnock (ESA)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b="0" i="0" lang="en-GB" sz="1100" u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Albrecth von Bargen (DLR)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b="0" i="0" lang="en-GB" sz="1100" u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Laurence Monnoyer-Smith (CNES)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b="0" i="0" lang="en-GB" sz="1100" u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Emma Fernandes (CSA)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b="0" i="0" lang="en-GB" sz="1100" u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Maria Libera Battagliere (ASI)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b="0" i="0" lang="en-GB" sz="1100" u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Armel Nzue Mba (AGEOS)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b="0" i="0" lang="en-GB" sz="1100" u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b="0" i="0" lang="en-GB" sz="1100" u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Others are not CEOS agencies while they participate in both GEO and CEOS-CGMS WGClimate: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b="0" i="0" lang="en-GB" sz="1100" u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Stefan Roesner (DWD)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b="0" i="0" lang="en-GB" sz="1100" u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Antonio Bombelli (GCOS)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b="0" i="0" lang="en-GB" sz="1100" u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Joanna Post (UNFCCC) – now replaced by Tracy Tollman</a:t>
            </a:r>
            <a:endParaRPr b="0" i="0" sz="1100" u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/>
              <a:t>DRR WG</a:t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GB" sz="800"/>
              <a:t>David Borges (NASA)</a:t>
            </a:r>
            <a:endParaRPr b="1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en-GB" sz="1100" u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Bandela Ajay Kumar (INCOIS, not ISRO..I don’t know why he is a CEOS representative)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en-GB" sz="1100" u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Helene De Boissezon (CNES) (last year’s CEOS WG Disaster chair), 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en-GB" sz="1100" u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Laura Frulla (CONAe) (this year’s CEOS WG Disaster chair), 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en-GB" sz="1100" u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Amy Parker (CSIRO)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100" u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en-GB" sz="1100" u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Stefano Salvi and Marcelo Uriburu Quirno are also members to both CEOS and GEO Disaster Working Groups. This is because we have integrated each other’s activities: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en-GB" sz="1100" u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GSNL and GWIS Initiatives are registered as CEOS WG Disaster activities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en-GB" sz="1100" u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EO4DRM Initiative is an umbrella for a few CEOS WG disaster activities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100" u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p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.jpg"/><Relationship Id="rId4" Type="http://schemas.openxmlformats.org/officeDocument/2006/relationships/image" Target="../media/image5.jpg"/><Relationship Id="rId5" Type="http://schemas.openxmlformats.org/officeDocument/2006/relationships/image" Target="../media/image8.png"/><Relationship Id="rId6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7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7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7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7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7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7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8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Workshop, 18-19 October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1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19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2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8" name="Google Shape;38;p2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0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20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2" name="Google Shape;42;p2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" name="Google Shape;43;p2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4" name="Google Shape;44;p20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Workshop, 18-19 October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2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9" name="Google Shape;49;p2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" name="Google Shape;52;p2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21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Workshop, 18-19 October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22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8" name="Google Shape;58;p22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2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2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22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22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2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4" name="Google Shape;64;p22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Workshop, 18-19 October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6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png"/><Relationship Id="rId10" Type="http://schemas.openxmlformats.org/officeDocument/2006/relationships/image" Target="../media/image15.png"/><Relationship Id="rId13" Type="http://schemas.openxmlformats.org/officeDocument/2006/relationships/image" Target="../media/image28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Relationship Id="rId15" Type="http://schemas.openxmlformats.org/officeDocument/2006/relationships/image" Target="../media/image32.png"/><Relationship Id="rId14" Type="http://schemas.openxmlformats.org/officeDocument/2006/relationships/image" Target="../media/image23.png"/><Relationship Id="rId17" Type="http://schemas.openxmlformats.org/officeDocument/2006/relationships/image" Target="../media/image24.png"/><Relationship Id="rId16" Type="http://schemas.openxmlformats.org/officeDocument/2006/relationships/image" Target="../media/image29.png"/><Relationship Id="rId5" Type="http://schemas.openxmlformats.org/officeDocument/2006/relationships/image" Target="../media/image17.jpg"/><Relationship Id="rId6" Type="http://schemas.openxmlformats.org/officeDocument/2006/relationships/image" Target="../media/image19.jpg"/><Relationship Id="rId7" Type="http://schemas.openxmlformats.org/officeDocument/2006/relationships/image" Target="../media/image18.png"/><Relationship Id="rId8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/>
          <p:nvPr>
            <p:ph type="title"/>
          </p:nvPr>
        </p:nvSpPr>
        <p:spPr>
          <a:xfrm>
            <a:off x="247486" y="93244"/>
            <a:ext cx="10196675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4400">
                <a:latin typeface="Montserrat"/>
                <a:ea typeface="Montserrat"/>
                <a:cs typeface="Montserrat"/>
                <a:sym typeface="Montserrat"/>
              </a:rPr>
              <a:t>Session 4: GEO-CEOS Relationship</a:t>
            </a:r>
            <a:br>
              <a:rPr lang="en-GB" sz="44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4400">
                <a:latin typeface="Montserrat"/>
                <a:ea typeface="Montserrat"/>
                <a:cs typeface="Montserrat"/>
                <a:sym typeface="Montserrat"/>
              </a:rPr>
              <a:t>4.2 GEO Work Programme</a:t>
            </a:r>
            <a:endParaRPr i="1"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"/>
          <p:cNvSpPr/>
          <p:nvPr/>
        </p:nvSpPr>
        <p:spPr>
          <a:xfrm>
            <a:off x="5685225" y="4378400"/>
            <a:ext cx="6459300" cy="2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Wenbo Chu, GEO Secretariat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#4.2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 2023 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18th - 19th October 2023, ESA/ESRIN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Timeline</a:t>
            </a:r>
            <a:endParaRPr/>
          </a:p>
        </p:txBody>
      </p:sp>
      <p:pic>
        <p:nvPicPr>
          <p:cNvPr descr="A diagram of a meeting&#10;&#10;Description automatically generated" id="131" name="Google Shape;13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4781" y="1446130"/>
            <a:ext cx="10542437" cy="4686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Near-term activities</a:t>
            </a:r>
            <a:endParaRPr/>
          </a:p>
        </p:txBody>
      </p:sp>
      <p:pic>
        <p:nvPicPr>
          <p:cNvPr descr="A diagram of a puzzle&#10;&#10;Description automatically generated" id="137" name="Google Shape;13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4375" y="1549400"/>
            <a:ext cx="7772400" cy="4212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12"/>
          <p:cNvGrpSpPr/>
          <p:nvPr/>
        </p:nvGrpSpPr>
        <p:grpSpPr>
          <a:xfrm>
            <a:off x="6599881" y="1540276"/>
            <a:ext cx="4526073" cy="4313717"/>
            <a:chOff x="50436" y="213239"/>
            <a:chExt cx="4658259" cy="4753977"/>
          </a:xfrm>
        </p:grpSpPr>
        <p:pic>
          <p:nvPicPr>
            <p:cNvPr descr="Diagram, text&#10;&#10;Description automatically generated" id="144" name="Google Shape;144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436" y="213239"/>
              <a:ext cx="4658259" cy="47539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Google Shape;145;p12"/>
            <p:cNvSpPr txBox="1"/>
            <p:nvPr/>
          </p:nvSpPr>
          <p:spPr>
            <a:xfrm>
              <a:off x="2954034" y="669333"/>
              <a:ext cx="721431" cy="2068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882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(2023-2027)</a:t>
              </a:r>
              <a:endParaRPr/>
            </a:p>
          </p:txBody>
        </p:sp>
        <p:sp>
          <p:nvSpPr>
            <p:cNvPr id="146" name="Google Shape;146;p12"/>
            <p:cNvSpPr/>
            <p:nvPr/>
          </p:nvSpPr>
          <p:spPr>
            <a:xfrm>
              <a:off x="1136073" y="1839819"/>
              <a:ext cx="1330036" cy="570872"/>
            </a:xfrm>
            <a:prstGeom prst="ellipse">
              <a:avLst/>
            </a:prstGeom>
            <a:noFill/>
            <a:ln cap="flat" cmpd="sng" w="793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315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2"/>
            <p:cNvSpPr/>
            <p:nvPr/>
          </p:nvSpPr>
          <p:spPr>
            <a:xfrm>
              <a:off x="2552205" y="1839819"/>
              <a:ext cx="1394600" cy="570872"/>
            </a:xfrm>
            <a:prstGeom prst="ellipse">
              <a:avLst/>
            </a:prstGeom>
            <a:noFill/>
            <a:ln cap="flat" cmpd="sng" w="793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315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GEO logo" id="148" name="Google Shape;14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7051" y="1388371"/>
            <a:ext cx="4764903" cy="10913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ld Meteorological Organization (@WMO) / Twitter" id="149" name="Google Shape;149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51874" y="2108598"/>
            <a:ext cx="592124" cy="5921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DRR | 2030 Agenda in Latin America and the Caribbean" id="150" name="Google Shape;150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45444" y="2122296"/>
            <a:ext cx="471299" cy="471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se of Logos - ITU PP-18 - Plenipotentiary Conference" id="151" name="Google Shape;151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3141" y="5329207"/>
            <a:ext cx="372372" cy="41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2"/>
          <p:cNvPicPr preferRelativeResize="0"/>
          <p:nvPr/>
        </p:nvPicPr>
        <p:blipFill rotWithShape="1">
          <a:blip r:embed="rId8">
            <a:alphaModFix/>
          </a:blip>
          <a:srcRect b="365" l="0" r="14213" t="0"/>
          <a:stretch/>
        </p:blipFill>
        <p:spPr>
          <a:xfrm>
            <a:off x="6844371" y="5319132"/>
            <a:ext cx="372372" cy="4118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UR MISSION | REAP" id="153" name="Google Shape;153;p1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7394" y="5795021"/>
            <a:ext cx="1336930" cy="4436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icon&#10;&#10;Description automatically generated" id="154" name="Google Shape;154;p1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868639" y="5839121"/>
            <a:ext cx="421571" cy="4000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155" name="Google Shape;155;p1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873442" y="5795021"/>
            <a:ext cx="504084" cy="4960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156" name="Google Shape;156;p1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368734" y="5801688"/>
            <a:ext cx="416070" cy="4159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157" name="Google Shape;157;p1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383642" y="5770923"/>
            <a:ext cx="776131" cy="483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158" name="Google Shape;158;p1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103762" y="5822354"/>
            <a:ext cx="600101" cy="3565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ing COP 26 to London | Kevin Hollinrake" id="159" name="Google Shape;159;p1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367152" y="5770924"/>
            <a:ext cx="593279" cy="59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2"/>
          <p:cNvSpPr txBox="1"/>
          <p:nvPr/>
        </p:nvSpPr>
        <p:spPr>
          <a:xfrm>
            <a:off x="1005276" y="3098968"/>
            <a:ext cx="5376561" cy="603420"/>
          </a:xfrm>
          <a:prstGeom prst="rect">
            <a:avLst/>
          </a:prstGeom>
          <a:noFill/>
          <a:ln>
            <a:noFill/>
          </a:ln>
        </p:spPr>
        <p:txBody>
          <a:bodyPr anchorCtr="0" anchor="t" bIns="50400" lIns="100800" spcFirstLastPara="1" rIns="100800" wrap="square" tIns="504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supporting implementing partner</a:t>
            </a:r>
            <a:endParaRPr b="0" i="0" sz="22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arly Warnings 4 All " id="161" name="Google Shape;161;p1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745776" y="3945907"/>
            <a:ext cx="2051861" cy="127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2"/>
          <p:cNvPicPr preferRelativeResize="0"/>
          <p:nvPr/>
        </p:nvPicPr>
        <p:blipFill rotWithShape="1">
          <a:blip r:embed="rId17">
            <a:alphaModFix/>
          </a:blip>
          <a:srcRect b="27347" l="35851" r="35976" t="27476"/>
          <a:stretch/>
        </p:blipFill>
        <p:spPr>
          <a:xfrm>
            <a:off x="4772259" y="5823944"/>
            <a:ext cx="436840" cy="46716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2"/>
          <p:cNvSpPr txBox="1"/>
          <p:nvPr/>
        </p:nvSpPr>
        <p:spPr>
          <a:xfrm>
            <a:off x="1620499" y="4372580"/>
            <a:ext cx="3770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endParaRPr/>
          </a:p>
        </p:txBody>
      </p:sp>
      <p:sp>
        <p:nvSpPr>
          <p:cNvPr id="164" name="Google Shape;164;p1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b="1" lang="en-GB" sz="3600"/>
              <a:t>Engagement Opportunity – EW4ALL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 txBox="1"/>
          <p:nvPr/>
        </p:nvSpPr>
        <p:spPr>
          <a:xfrm>
            <a:off x="739199" y="1019706"/>
            <a:ext cx="5878617" cy="1460734"/>
          </a:xfrm>
          <a:prstGeom prst="rect">
            <a:avLst/>
          </a:prstGeom>
          <a:noFill/>
          <a:ln>
            <a:noFill/>
          </a:ln>
        </p:spPr>
        <p:txBody>
          <a:bodyPr anchorCtr="0" anchor="ctr" bIns="52150" lIns="0" spcFirstLastPara="1" rIns="104300" wrap="square" tIns="52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F85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0C4F85"/>
                </a:solidFill>
                <a:latin typeface="Arial"/>
                <a:ea typeface="Arial"/>
                <a:cs typeface="Arial"/>
                <a:sym typeface="Arial"/>
              </a:rPr>
              <a:t>UNFCCC TEC-GEO collaboration: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F85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C4F85"/>
                </a:solidFill>
                <a:latin typeface="Arial"/>
                <a:ea typeface="Arial"/>
                <a:cs typeface="Arial"/>
                <a:sym typeface="Arial"/>
              </a:rPr>
              <a:t>A knowledge product on innovation for risk knowledge</a:t>
            </a:r>
            <a:endParaRPr b="0" i="0" sz="2800" u="none" cap="none" strike="noStrike">
              <a:solidFill>
                <a:srgbClr val="0C4F8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3"/>
          <p:cNvSpPr txBox="1"/>
          <p:nvPr>
            <p:ph idx="1" type="body"/>
          </p:nvPr>
        </p:nvSpPr>
        <p:spPr>
          <a:xfrm>
            <a:off x="352700" y="2645675"/>
            <a:ext cx="6847500" cy="35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❖"/>
            </a:pPr>
            <a:r>
              <a:rPr lang="en-GB" sz="1600"/>
              <a:t>Assessing gaps in available risk knowledge in developing countries, especially in SIDS and LDCs with regards to the early warning systems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❖"/>
            </a:pPr>
            <a:r>
              <a:rPr lang="en-GB" sz="1600"/>
              <a:t>Possible sources of info: GCF, AF, CREWS etc.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❖"/>
            </a:pPr>
            <a:r>
              <a:rPr lang="en-GB" sz="1600"/>
              <a:t>Aiming to provide guidance/insights on how gaps could be overcome through utilizing existing and emerging technologies, tools and innovation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❖"/>
            </a:pPr>
            <a:r>
              <a:rPr lang="en-GB" sz="1600"/>
              <a:t>Concept note was presented and agreed at TEC meeting (21 September)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❖"/>
            </a:pPr>
            <a:r>
              <a:rPr lang="en-GB" sz="1600"/>
              <a:t>Planning to leverage GEO WGs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600"/>
          </a:p>
        </p:txBody>
      </p:sp>
      <p:pic>
        <p:nvPicPr>
          <p:cNvPr descr="A document with text on it&#10;&#10;Description automatically generated" id="172" name="Google Shape;17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3994" y="1099412"/>
            <a:ext cx="3809576" cy="540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een and white card with text&#10;&#10;Description automatically generated" id="177" name="Google Shape;17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2581" y="1171269"/>
            <a:ext cx="8986837" cy="504120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b="1" lang="en-GB" sz="3600"/>
              <a:t>Engagement Opportunity – COP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/>
          <p:nvPr>
            <p:ph type="title"/>
          </p:nvPr>
        </p:nvSpPr>
        <p:spPr>
          <a:xfrm>
            <a:off x="1114425" y="1328738"/>
            <a:ext cx="9329736" cy="2737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200">
                <a:latin typeface="Montserrat"/>
                <a:ea typeface="Montserrat"/>
                <a:cs typeface="Montserrat"/>
                <a:sym typeface="Montserrat"/>
              </a:rPr>
              <a:t>Thank you</a:t>
            </a:r>
            <a:endParaRPr i="1" sz="7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15"/>
          <p:cNvSpPr/>
          <p:nvPr/>
        </p:nvSpPr>
        <p:spPr>
          <a:xfrm>
            <a:off x="5685225" y="4757738"/>
            <a:ext cx="6116250" cy="2100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Wenbo Chu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wchu@geosec.org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CEOS in GEO Work Programme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6" name="Google Shape;7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8994" y="2187613"/>
            <a:ext cx="2616834" cy="1331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4568" y="2353221"/>
            <a:ext cx="3247653" cy="7078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SNL" id="78" name="Google Shape;7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38994" y="4002444"/>
            <a:ext cx="2146300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"/>
          <p:cNvSpPr txBox="1"/>
          <p:nvPr/>
        </p:nvSpPr>
        <p:spPr>
          <a:xfrm>
            <a:off x="4550578" y="4244253"/>
            <a:ext cx="237743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000" u="none" cap="none" strike="noStrike">
                <a:solidFill>
                  <a:srgbClr val="3C887A"/>
                </a:solidFill>
                <a:latin typeface="Arial"/>
                <a:ea typeface="Arial"/>
                <a:cs typeface="Arial"/>
                <a:sym typeface="Arial"/>
              </a:rPr>
              <a:t>EO4DRM</a:t>
            </a:r>
            <a:endParaRPr/>
          </a:p>
        </p:txBody>
      </p:sp>
      <p:sp>
        <p:nvSpPr>
          <p:cNvPr id="80" name="Google Shape;80;p2"/>
          <p:cNvSpPr txBox="1"/>
          <p:nvPr/>
        </p:nvSpPr>
        <p:spPr>
          <a:xfrm>
            <a:off x="7394901" y="4244253"/>
            <a:ext cx="237743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000" u="none" cap="none" strike="noStrike">
                <a:solidFill>
                  <a:srgbClr val="3C887A"/>
                </a:solidFill>
                <a:latin typeface="Arial"/>
                <a:ea typeface="Arial"/>
                <a:cs typeface="Arial"/>
                <a:sym typeface="Arial"/>
              </a:rPr>
              <a:t>EO4SDG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CEOS in WGs</a:t>
            </a:r>
            <a:endParaRPr/>
          </a:p>
        </p:txBody>
      </p:sp>
      <p:pic>
        <p:nvPicPr>
          <p:cNvPr descr="A group of text on a table&#10;&#10;Description automatically generated with medium confidence" id="86" name="Google Shape;8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6562" y="771124"/>
            <a:ext cx="9838876" cy="599019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"/>
          <p:cNvSpPr txBox="1"/>
          <p:nvPr/>
        </p:nvSpPr>
        <p:spPr>
          <a:xfrm>
            <a:off x="1100957" y="175939"/>
            <a:ext cx="10996449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b="1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CEOS Agencies in GEO Work Programme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 sz="4000"/>
              <a:t>CEOS Agencies in GEO WGs and TT</a:t>
            </a:r>
            <a:endParaRPr/>
          </a:p>
        </p:txBody>
      </p:sp>
      <p:sp>
        <p:nvSpPr>
          <p:cNvPr id="93" name="Google Shape;93;p4"/>
          <p:cNvSpPr txBox="1"/>
          <p:nvPr/>
        </p:nvSpPr>
        <p:spPr>
          <a:xfrm>
            <a:off x="2996293" y="3487383"/>
            <a:ext cx="614498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4" name="Google Shape;94;p4"/>
          <p:cNvGraphicFramePr/>
          <p:nvPr/>
        </p:nvGraphicFramePr>
        <p:xfrm>
          <a:off x="557213" y="13430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{500049D6-FFDB-4C8D-8C10-0E8B70288856}</a:tableStyleId>
              </a:tblPr>
              <a:tblGrid>
                <a:gridCol w="6086475"/>
                <a:gridCol w="5172075"/>
              </a:tblGrid>
              <a:tr h="5072075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Arial"/>
                        <a:buChar char="•"/>
                      </a:pPr>
                      <a:r>
                        <a:rPr b="1"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Capacity Development WG</a:t>
                      </a:r>
                      <a:endParaRPr/>
                    </a:p>
                    <a:p>
                      <a:pPr indent="0" lvl="1" marL="5334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b="0" lang="en-GB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Nancy Searby (NASA) - Co-chair</a:t>
                      </a:r>
                      <a:endParaRPr/>
                    </a:p>
                    <a:p>
                      <a:pPr indent="0" lvl="1" marL="5334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b="0" lang="en-GB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Allison Craddock (NASA) – Co-chair</a:t>
                      </a:r>
                      <a:endParaRPr b="0"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42900" lvl="0" marL="342900" marR="0" rtl="0" algn="l">
                        <a:lnSpc>
                          <a:spcPct val="12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Arial"/>
                        <a:buChar char="•"/>
                      </a:pPr>
                      <a:r>
                        <a:rPr b="1"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Climate WG</a:t>
                      </a:r>
                      <a:endParaRPr/>
                    </a:p>
                    <a:p>
                      <a:pPr indent="0" lvl="1" marL="5334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b="0" lang="en-GB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Mark Dowell (EC) - Co-chair</a:t>
                      </a:r>
                      <a:endParaRPr/>
                    </a:p>
                    <a:p>
                      <a:pPr indent="0" lvl="1" marL="5334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b="0" lang="en-GB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Virginia Burkett (USGS) -  Co-chair</a:t>
                      </a:r>
                      <a:endParaRPr/>
                    </a:p>
                    <a:p>
                      <a:pPr indent="0" lvl="1" marL="5334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b="0" lang="en-GB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Wenying Su (NASA) </a:t>
                      </a:r>
                      <a:endParaRPr/>
                    </a:p>
                    <a:p>
                      <a:pPr indent="0" lvl="1" marL="5334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b="0" lang="en-GB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Osamu Ochiai (JAXA)</a:t>
                      </a:r>
                      <a:endParaRPr/>
                    </a:p>
                    <a:p>
                      <a:pPr indent="0" lvl="1" marL="5334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b="0" lang="en-GB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Frank Martin Seifert (ESA)</a:t>
                      </a:r>
                      <a:endParaRPr b="0"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342900" lvl="0" marL="342900" marR="0" rtl="0" algn="l">
                        <a:lnSpc>
                          <a:spcPct val="12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Arial"/>
                        <a:buChar char="•"/>
                      </a:pPr>
                      <a:r>
                        <a:rPr b="1"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Data WG</a:t>
                      </a:r>
                      <a:endParaRPr/>
                    </a:p>
                    <a:p>
                      <a:pPr indent="0" lvl="1" marL="5334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b="0" lang="en-GB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Richard Moreno (CNES) – Co-chair</a:t>
                      </a:r>
                      <a:endParaRPr b="0"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Arial"/>
                        <a:buChar char="•"/>
                      </a:pPr>
                      <a:r>
                        <a:rPr b="1"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DRR WG</a:t>
                      </a:r>
                      <a:endParaRPr/>
                    </a:p>
                    <a:p>
                      <a:pPr indent="0" lvl="1" marL="5334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GB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David Borges (NASA)</a:t>
                      </a:r>
                      <a:endParaRPr/>
                    </a:p>
                    <a:p>
                      <a:pPr indent="0" lvl="1" marL="5334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GB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Bandela Ajay Kumar (INCOIS)</a:t>
                      </a:r>
                      <a:endParaRPr/>
                    </a:p>
                    <a:p>
                      <a:pPr indent="0" lvl="1" marL="5334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GB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Helene De Boissezon (CNES)</a:t>
                      </a:r>
                      <a:endParaRPr/>
                    </a:p>
                    <a:p>
                      <a:pPr indent="0" lvl="1" marL="5334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GB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Laura Frulla (CONAe)</a:t>
                      </a:r>
                      <a:endParaRPr/>
                    </a:p>
                    <a:p>
                      <a:pPr indent="0" lvl="1" marL="5334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GB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Amy Parker (CSIRO)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2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Arial"/>
                        <a:buChar char="•"/>
                      </a:pPr>
                      <a:r>
                        <a:rPr b="1" i="0"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GIDTT</a:t>
                      </a:r>
                      <a:endParaRPr/>
                    </a:p>
                    <a:p>
                      <a:pPr indent="0" lvl="1" marL="5334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GB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David Borges (NASA)</a:t>
                      </a:r>
                      <a:endParaRPr/>
                    </a:p>
                    <a:p>
                      <a:pPr indent="0" lvl="1" marL="5334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GB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Mirko Albani (ESA)</a:t>
                      </a:r>
                      <a:endParaRPr/>
                    </a:p>
                    <a:p>
                      <a:pPr indent="0" lvl="1" marL="5334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GB" sz="2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Richard Moreno (CNES)</a:t>
                      </a:r>
                      <a:endParaRPr/>
                    </a:p>
                    <a:p>
                      <a:pPr indent="-215900" lvl="0" marL="3429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GB"/>
              <a:t>Programme Board: 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CEOS has been continuously sitting on the GEO Programme Board since 2016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Representatives from CEOS agencies: ESA, JAXA, NASA, NOAA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GB"/>
              <a:t>Executive Committee: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CEOS is an observer at the GEO ExCOM meetings 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00" name="Google Shape;100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CEOS in GEO Governance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GB"/>
              <a:t>GEO greatly values the contribution of CEOS and its agencies and associates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GB"/>
              <a:t>GEO is a brand and network that we all share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GB"/>
              <a:t>Looking ahead, there are many new opportunities for GEO and CEOS to continue working together</a:t>
            </a:r>
            <a:endParaRPr/>
          </a:p>
        </p:txBody>
      </p:sp>
      <p:sp>
        <p:nvSpPr>
          <p:cNvPr id="106" name="Google Shape;106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Observations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 txBox="1"/>
          <p:nvPr>
            <p:ph type="title"/>
          </p:nvPr>
        </p:nvSpPr>
        <p:spPr>
          <a:xfrm>
            <a:off x="204623" y="147360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Engagement Opportunity</a:t>
            </a:r>
            <a:endParaRPr/>
          </a:p>
        </p:txBody>
      </p:sp>
      <p:pic>
        <p:nvPicPr>
          <p:cNvPr descr="A close-up of a text&#10;&#10;Description automatically generated" id="112" name="Google Shape;11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908424"/>
            <a:ext cx="10515600" cy="387141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7"/>
          <p:cNvSpPr txBox="1"/>
          <p:nvPr/>
        </p:nvSpPr>
        <p:spPr>
          <a:xfrm>
            <a:off x="204623" y="1256614"/>
            <a:ext cx="1036812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36445D"/>
                </a:solidFill>
                <a:latin typeface="Arial"/>
                <a:ea typeface="Arial"/>
                <a:cs typeface="Arial"/>
                <a:sym typeface="Arial"/>
              </a:rPr>
              <a:t>Shaping the Post-2025 GEO Work Programme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GB" sz="2400"/>
              <a:t>The PB to steer the development process until the next “GEO Week” (April 2025) of designing the Post-2025 GEO Work Programme (part of the Post-2025 Implementation Plan) which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400"/>
              <a:buChar char="▪"/>
            </a:pPr>
            <a:r>
              <a:rPr lang="en-GB" sz="2000"/>
              <a:t>Aligns with the Post-2025 Strategy: focused on delivering transformative programmes that deliver value against major policy priorities and innovative operational services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 sz="2000"/>
              <a:t>Transitions from the current GWP 2023-25 through the “d</a:t>
            </a:r>
            <a:r>
              <a:rPr i="1" lang="en-GB" sz="2000"/>
              <a:t>evelopment of a prioritization framework for the GEO Work Programme”</a:t>
            </a:r>
            <a:endParaRPr i="1" sz="2000"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 sz="2000"/>
              <a:t>Conceptualizes and documents the process and the principles to initiate and operate Post-2025 Incubators. </a:t>
            </a:r>
            <a:endParaRPr sz="2000"/>
          </a:p>
        </p:txBody>
      </p:sp>
      <p:sp>
        <p:nvSpPr>
          <p:cNvPr id="119" name="Google Shape;119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PB Task Force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Google Shape;125;p9"/>
          <p:cNvGraphicFramePr/>
          <p:nvPr/>
        </p:nvGraphicFramePr>
        <p:xfrm>
          <a:off x="642938" y="16052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{500049D6-FFDB-4C8D-8C10-0E8B70288856}</a:tableStyleId>
              </a:tblPr>
              <a:tblGrid>
                <a:gridCol w="6200775"/>
                <a:gridCol w="5172075"/>
              </a:tblGrid>
              <a:tr h="4209725"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1" i="0" lang="en-GB" sz="2000" u="none" cap="none" strike="noStrike">
                          <a:solidFill>
                            <a:srgbClr val="21212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Anthony Milne (GRSS) - Lead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1" i="0" lang="en-GB" sz="2000" u="none" cap="none" strike="noStrike">
                          <a:solidFill>
                            <a:srgbClr val="21212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Evangelos Gerasopoulos (Greece) - Lead</a:t>
                      </a:r>
                      <a:endParaRPr b="1" i="0" sz="2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28600" lvl="0" marL="228600" marR="0" rtl="0" algn="l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1" i="0" lang="en-GB" sz="2000" u="none" cap="none" strike="noStrike">
                          <a:solidFill>
                            <a:srgbClr val="21212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Amos Kabo-Bah (Ghana) - Lead</a:t>
                      </a:r>
                      <a:endParaRPr b="1" i="0" sz="20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28600" lvl="0" marL="228600" marR="0" rtl="0" algn="l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1" i="0" lang="en-GB" sz="2000" u="none" cap="none" strike="noStrike">
                          <a:solidFill>
                            <a:srgbClr val="21212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Xiang Zhou (China)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1" i="0" lang="en-GB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Mark Dowell (EC)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1" i="0" lang="en-GB" sz="2000" u="none" cap="none" strike="noStrike">
                          <a:solidFill>
                            <a:srgbClr val="21212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Thierry Ranchin (France)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1" i="0" lang="en-GB" sz="2000" u="none" cap="none" strike="noStrike">
                          <a:solidFill>
                            <a:srgbClr val="21212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Laurent Durieux (France)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1" i="0" lang="en-GB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Osamu Ochiai (Japan)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1" i="0" lang="en-GB" sz="2000" u="none" cap="none" strike="noStrike">
                          <a:solidFill>
                            <a:srgbClr val="21212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Hiroyuki Muraoka (Japan)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GB" sz="2000" u="none" cap="none" strike="noStrike">
                          <a:solidFill>
                            <a:srgbClr val="21212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Jesarela Lopez Aguilar (Mexico)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GB" sz="2000" u="none" cap="none" strike="noStrike">
                          <a:solidFill>
                            <a:srgbClr val="21212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Matthew Foote (UK)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GB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Justyna Nicinska (US)</a:t>
                      </a:r>
                      <a:endParaRPr b="0" i="0" sz="20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28600" lvl="0" marL="228600" marR="0" rtl="0" algn="l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b="1" i="0" lang="en-GB" sz="2000" u="none" cap="none" strike="noStrike">
                          <a:solidFill>
                            <a:srgbClr val="21212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Karl Benedict (ESIP)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GB" sz="20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Allison Craddock (IAG)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GB" sz="20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Bapon Fakhruddin (ISC)</a:t>
                      </a:r>
                      <a:endParaRPr/>
                    </a:p>
                    <a:p>
                      <a:pPr indent="-228600" lvl="0" marL="228600" marR="0" rtl="0" algn="l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GB" sz="2000" u="none" cap="none" strike="noStrike">
                          <a:solidFill>
                            <a:srgbClr val="21212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Nils Hempelmann (OGC)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