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foUTM4bGtxbSGKFqIjtfOWuQe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B34762-04DE-421D-BAB7-ED2349BF087B}">
  <a:tblStyle styleId="{EEB34762-04DE-421D-BAB7-ED2349BF087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FR" sz="3000"/>
              <a:t>Committee on Earth</a:t>
            </a:r>
            <a:br>
              <a:rPr lang="en-FR" sz="3000"/>
            </a:br>
            <a:r>
              <a:rPr lang="en-FR" sz="3000"/>
              <a:t>Observation Satellites (CEOS)</a:t>
            </a:r>
            <a:br>
              <a:rPr lang="en-FR" sz="3000"/>
            </a:br>
            <a:r>
              <a:rPr lang="en-FR" sz="3000"/>
              <a:t>and</a:t>
            </a:r>
            <a:br>
              <a:rPr lang="en-FR" sz="3000"/>
            </a:br>
            <a:r>
              <a:rPr lang="en-FR" sz="3000"/>
              <a:t>Group on Earth Observations (GEO)</a:t>
            </a:r>
            <a:br>
              <a:rPr lang="en-FR" sz="3000"/>
            </a:br>
            <a:r>
              <a:rPr lang="en-FR" sz="3000"/>
              <a:t>Relationship</a:t>
            </a:r>
            <a:br>
              <a:rPr lang="en-FR" sz="3000"/>
            </a:br>
            <a:br>
              <a:rPr lang="en-FR" sz="3000"/>
            </a:br>
            <a:r>
              <a:rPr lang="en-FR" sz="3000"/>
              <a:t>Discussion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2023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Pilot Initiatives</a:t>
            </a:r>
            <a:endParaRPr/>
          </a:p>
        </p:txBody>
      </p:sp>
      <p:graphicFrame>
        <p:nvGraphicFramePr>
          <p:cNvPr id="126" name="Google Shape;126;p10"/>
          <p:cNvGraphicFramePr/>
          <p:nvPr/>
        </p:nvGraphicFramePr>
        <p:xfrm>
          <a:off x="219402" y="12346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{EEB34762-04DE-421D-BAB7-ED2349BF087B}</a:tableStyleId>
              </a:tblPr>
              <a:tblGrid>
                <a:gridCol w="5076250"/>
                <a:gridCol w="6896350"/>
              </a:tblGrid>
              <a:tr h="51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AIS-MONITORING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ARCTIC-GEOSS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NOAA, EC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DE-PACIFIC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GA, CEOS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EO4KARST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EO4MIN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EO4WEF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NOAA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GEO-TREES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ESA, INPE, NASA, UKSA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GEO-CITSCI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EC, GA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GEOCRI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NOAA, EC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GEO-EV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GEODESY4SENDAI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IAG(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GGOS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GEOARC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CSIRO, FAO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CHEMICAL-EARTH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GEOEVPRODUCTS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NOAA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GEOPDRS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IN-SITU-ESC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NIGHT-LIGHT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OEA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CSRIO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SPACE-SECURITY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ESA, UNESCO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UHCO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ESA, UNESCO, CSA, ECMWF, SANSA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/>
              <a:t>General engagement with GEO </a:t>
            </a:r>
            <a:r>
              <a:rPr lang="en-FR" sz="2800"/>
              <a:t>and </a:t>
            </a:r>
            <a:r>
              <a:rPr lang="en-FR"/>
              <a:t>its </a:t>
            </a:r>
            <a:r>
              <a:rPr lang="en-FR" sz="2800"/>
              <a:t>efficacy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/>
              <a:t>CEOS’s special relationship as the ‘space arm’ of GEO: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FR" sz="2800"/>
              <a:t>What CEOS expects from GEO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FR" sz="2800"/>
              <a:t>What GEO expects from CEOS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/>
              <a:t>Implications from the post-2025 GEO strategic visioning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2" name="Google Shape;132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Outline for discussion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215807" y="2190281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FR" sz="5000"/>
              <a:t>Thank  you!</a:t>
            </a:r>
            <a:endParaRPr i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90647" y="154073"/>
            <a:ext cx="863327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CEOS Long-term Priorities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1417309" y="1227814"/>
            <a:ext cx="10402323" cy="514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1638" lvl="0" marL="401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climate observation requirements identified by the Global Climate Observing System (GCOS) – and implications of the Paris Climate Agreement – are addressed. </a:t>
            </a:r>
            <a:endParaRPr/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Ensure, in the context of the Sendai Framework for Disaster Risk Reduction 2015-2030, that CEOS Agency data are made available in support of disaster risk reduction and that CEOS continues engagement with UN agencies and authorities. </a:t>
            </a:r>
            <a:endParaRPr/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space-based Earth observations support the success of the next decade of the Group on Earth Observations (GEO), and that CEOS engagement in GEO governance and leadership is enhanced.</a:t>
            </a:r>
            <a:endParaRPr/>
          </a:p>
          <a:p>
            <a:pPr indent="-2873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Proactively engage in global discussions on the critical challenges that face society, in support of the UN 2030 Agenda for Sustainable Development. 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967" y="2603163"/>
            <a:ext cx="869399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47" y="4297892"/>
            <a:ext cx="1119649" cy="44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246" y="5574963"/>
            <a:ext cx="902258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047" y="1251245"/>
            <a:ext cx="1166955" cy="36708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79512" y="4055166"/>
            <a:ext cx="11529391" cy="1466789"/>
          </a:xfrm>
          <a:prstGeom prst="rect">
            <a:avLst/>
          </a:prstGeom>
          <a:blipFill rotWithShape="1">
            <a:blip r:embed="rId7">
              <a:alphaModFix amt="16000"/>
            </a:blip>
            <a:tile algn="tl" flip="none" tx="0" sx="100000" ty="0" sy="100000"/>
          </a:blipFill>
          <a:ln cap="flat" cmpd="sng" w="508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idx="1" type="body"/>
          </p:nvPr>
        </p:nvSpPr>
        <p:spPr>
          <a:xfrm>
            <a:off x="271681" y="10975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000"/>
              <a:t>CEOS is a Participating Organisation (PO) to GEO but has a slightly different status than other POs as its ‘Space Arm’.  CEOS members are the most prolific data providers.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000"/>
              <a:t>CEOS has historically been handled differently than other POs and, up until early 2023, always had a dedicated liaison point at the GEO Secretariat who attended the three main CEOS meetings, Working Group meetings when appropriate, and all monthly CEOS Secretariat telecons.  This stopped in April 2023.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000"/>
              <a:t>CEOS and its members provide significant support to GEO at all levels: Work Programme, Flagships, Engagement Priorities, Regional GEOs, GEOSS, post-2025 strategic planning, etc.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000"/>
              <a:t>CEOS has Observer status on the 2023 GEO Executive Committee.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000"/>
              <a:t>CEOS is an elected member of the GEO Programme Board for 2023-2025.</a:t>
            </a:r>
            <a:endParaRPr/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176048" y="242199"/>
            <a:ext cx="956430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 sz="3600"/>
              <a:t>Current strategic engagement with GEO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48300" y="118016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/>
              <a:t>Co-chairs</a:t>
            </a:r>
            <a:r>
              <a:rPr lang="en-FR" sz="2400"/>
              <a:t>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/>
              <a:t>South Africa (DSI)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/>
              <a:t>Europe (EC)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/>
              <a:t>China (MOST)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/>
              <a:t>USA (</a:t>
            </a:r>
            <a:r>
              <a:rPr lang="en-FR">
                <a:solidFill>
                  <a:srgbClr val="FF0000"/>
                </a:solidFill>
              </a:rPr>
              <a:t>NOAA</a:t>
            </a:r>
            <a:r>
              <a:rPr lang="en-FR"/>
              <a:t>)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/>
              <a:t>Members</a:t>
            </a:r>
            <a:r>
              <a:rPr lang="en-FR" sz="2400"/>
              <a:t>: Nigeria, Senegal, South Africa, Costa Rica, Peru, USA, </a:t>
            </a:r>
            <a:r>
              <a:rPr lang="en-FR" sz="2400">
                <a:solidFill>
                  <a:srgbClr val="FF0000"/>
                </a:solidFill>
              </a:rPr>
              <a:t>Australia</a:t>
            </a:r>
            <a:r>
              <a:rPr lang="en-FR" sz="2400"/>
              <a:t>, China, Japan, Republic of Korea, Armenia, Russian Federation, EC, France, Italy, Spain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/>
              <a:t>Observers</a:t>
            </a:r>
            <a:r>
              <a:rPr lang="en-FR" sz="2400"/>
              <a:t>: </a:t>
            </a:r>
            <a:r>
              <a:rPr lang="en-FR" sz="2400">
                <a:solidFill>
                  <a:srgbClr val="FF0000"/>
                </a:solidFill>
              </a:rPr>
              <a:t>CEOS</a:t>
            </a:r>
            <a:r>
              <a:rPr lang="en-FR" sz="2400"/>
              <a:t>, EEA, IAG (</a:t>
            </a:r>
            <a:r>
              <a:rPr lang="en-FR" sz="2400">
                <a:solidFill>
                  <a:srgbClr val="FF0000"/>
                </a:solidFill>
              </a:rPr>
              <a:t>GGOS</a:t>
            </a:r>
            <a:r>
              <a:rPr lang="en-FR" sz="2400"/>
              <a:t>)</a:t>
            </a:r>
            <a:endParaRPr/>
          </a:p>
        </p:txBody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Executive Committee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Members</a:t>
            </a:r>
            <a:r>
              <a:rPr lang="en-FR"/>
              <a:t>: Australia (</a:t>
            </a:r>
            <a:r>
              <a:rPr lang="en-FR">
                <a:solidFill>
                  <a:srgbClr val="FF0000"/>
                </a:solidFill>
              </a:rPr>
              <a:t>GA, CSIRO</a:t>
            </a:r>
            <a:r>
              <a:rPr lang="en-FR"/>
              <a:t>), Cambodia, Canada (</a:t>
            </a:r>
            <a:r>
              <a:rPr lang="en-FR">
                <a:solidFill>
                  <a:srgbClr val="FF0000"/>
                </a:solidFill>
              </a:rPr>
              <a:t>CSA</a:t>
            </a:r>
            <a:r>
              <a:rPr lang="en-FR"/>
              <a:t>), China, Ecuador, </a:t>
            </a:r>
            <a:r>
              <a:rPr lang="en-FR">
                <a:solidFill>
                  <a:srgbClr val="FF0000"/>
                </a:solidFill>
              </a:rPr>
              <a:t>EC</a:t>
            </a:r>
            <a:r>
              <a:rPr lang="en-FR"/>
              <a:t>, Finland, France (</a:t>
            </a:r>
            <a:r>
              <a:rPr lang="en-FR">
                <a:solidFill>
                  <a:srgbClr val="FF0000"/>
                </a:solidFill>
              </a:rPr>
              <a:t>CNES</a:t>
            </a:r>
            <a:r>
              <a:rPr lang="en-FR"/>
              <a:t>), Germany, Ghana, Greece, Japan (</a:t>
            </a:r>
            <a:r>
              <a:rPr lang="en-FR">
                <a:solidFill>
                  <a:srgbClr val="FF0000"/>
                </a:solidFill>
              </a:rPr>
              <a:t>JAXA</a:t>
            </a:r>
            <a:r>
              <a:rPr lang="en-FR"/>
              <a:t>), Mexico, South Africa (</a:t>
            </a:r>
            <a:r>
              <a:rPr lang="en-FR">
                <a:solidFill>
                  <a:srgbClr val="FF0000"/>
                </a:solidFill>
              </a:rPr>
              <a:t>CSIR</a:t>
            </a:r>
            <a:r>
              <a:rPr lang="en-FR"/>
              <a:t>), UK, USA (</a:t>
            </a:r>
            <a:r>
              <a:rPr lang="en-FR">
                <a:solidFill>
                  <a:srgbClr val="FF0000"/>
                </a:solidFill>
              </a:rPr>
              <a:t>NOAA</a:t>
            </a:r>
            <a:r>
              <a:rPr lang="en-FR"/>
              <a:t>)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Participating Organisations</a:t>
            </a:r>
            <a:r>
              <a:rPr lang="en-FR"/>
              <a:t>: ACCREC, CBD, </a:t>
            </a:r>
            <a:r>
              <a:rPr lang="en-FR">
                <a:solidFill>
                  <a:srgbClr val="FF0000"/>
                </a:solidFill>
              </a:rPr>
              <a:t>CEOS</a:t>
            </a:r>
            <a:r>
              <a:rPr lang="en-FR"/>
              <a:t>, COSPAR, </a:t>
            </a:r>
            <a:r>
              <a:rPr lang="en-FR">
                <a:solidFill>
                  <a:srgbClr val="FF0000"/>
                </a:solidFill>
              </a:rPr>
              <a:t>ESA</a:t>
            </a:r>
            <a:r>
              <a:rPr lang="en-FR"/>
              <a:t>, EEA, ESIP, Eurisy, GRSS, IAG (</a:t>
            </a:r>
            <a:r>
              <a:rPr lang="en-FR">
                <a:solidFill>
                  <a:srgbClr val="FF0000"/>
                </a:solidFill>
              </a:rPr>
              <a:t>GGOS</a:t>
            </a:r>
            <a:r>
              <a:rPr lang="en-FR"/>
              <a:t>), ISC, MRI, OGC, Plan4all, SPREP, SWF</a:t>
            </a:r>
            <a:endParaRPr/>
          </a:p>
        </p:txBody>
      </p:sp>
      <p:sp>
        <p:nvSpPr>
          <p:cNvPr id="96" name="Google Shape;96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Programme Board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AFRIGEO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SANSA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AMERIGEO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CONAE, INPE, NASA, NOAA, USGS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-1771650" lvl="0" marL="18224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AOGEO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GA, CSIRO, ISRO, JAXA, GISTDA, VAST/VNSC, FAO, IOC, ISPRS, UNEP, UNESCO, WMO, CEOS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EUROGEO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EC, ESA, ECMWF, EUMETSAT</a:t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Regional GEOs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Working Groups</a:t>
            </a:r>
            <a:endParaRPr/>
          </a:p>
        </p:txBody>
      </p:sp>
      <p:graphicFrame>
        <p:nvGraphicFramePr>
          <p:cNvPr id="108" name="Google Shape;108;p7"/>
          <p:cNvGraphicFramePr/>
          <p:nvPr/>
        </p:nvGraphicFramePr>
        <p:xfrm>
          <a:off x="176047" y="12031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{EEB34762-04DE-421D-BAB7-ED2349BF087B}</a:tableStyleId>
              </a:tblPr>
              <a:tblGrid>
                <a:gridCol w="5876600"/>
                <a:gridCol w="5876600"/>
              </a:tblGrid>
              <a:tr h="5155625">
                <a:tc>
                  <a:txBody>
                    <a:bodyPr/>
                    <a:lstStyle/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Capacity Development WG</a:t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co-chairs</a:t>
                      </a:r>
                      <a:endParaRPr/>
                    </a:p>
                    <a:p>
                      <a:pPr indent="-342900" lvl="3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Nancy Searby 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Allison Craddock (IAG(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GGOS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))</a:t>
                      </a:r>
                      <a:endParaRPr/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Climate Change WG</a:t>
                      </a:r>
                      <a:endParaRPr/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co-chairs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Virginia Burkett 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USGS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 Dowell 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Lucia Perugini (CMCC)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Angel Alberto Valdiviezo Ajila (SNGRE)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Data WG</a:t>
                      </a:r>
                      <a:endParaRPr/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co-chairs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Alena Rybkina (GCRAS)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Anastasia Wahome (SEVIR)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Robert Downs (CIESIN)</a:t>
                      </a:r>
                      <a:endParaRPr/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Richard Moreno 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CNES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Disaster Risk Reduction WG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co-chairs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David Borges (</a:t>
                      </a:r>
                      <a:r>
                        <a:rPr b="0" i="0" lang="en-FR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</a:t>
                      </a: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Nathaniel Newlands (</a:t>
                      </a:r>
                      <a:r>
                        <a:rPr b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AAFC)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Kene Onukwube (DEAR Africa)</a:t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176048" y="1275504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GEO BON </a:t>
            </a:r>
            <a:r>
              <a:rPr lang="en-FR"/>
              <a:t>– </a:t>
            </a:r>
            <a:r>
              <a:rPr lang="en-FR">
                <a:solidFill>
                  <a:srgbClr val="FF0000"/>
                </a:solidFill>
              </a:rPr>
              <a:t>NASA, ESA, NOAA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-2314575" lvl="0" marL="2365375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GEOGLAM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CSRIO, INPE, EC, CNES, ISRO, JAXA, CSIR, GISTDA, NASA, VAST/VNSC, ESA, WMO, UKSA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-2170113" lvl="0" marL="2224088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GEO-LDN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CSIRO, FAO, CSIR, EC, NASA, NOAA, ESA, SANSA, JAXA, GA, DLR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GFOI</a:t>
            </a:r>
            <a:r>
              <a:rPr lang="en-FR"/>
              <a:t> – </a:t>
            </a:r>
            <a:r>
              <a:rPr lang="en-FR">
                <a:solidFill>
                  <a:srgbClr val="FF0000"/>
                </a:solidFill>
              </a:rPr>
              <a:t>USGS, CEOS, ESA, FAO, JAXA, VAST/VNSC, UKSA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/>
              <a:t>GOS4M</a:t>
            </a:r>
            <a:r>
              <a:rPr lang="en-FR"/>
              <a:t> - None</a:t>
            </a:r>
            <a:endParaRPr/>
          </a:p>
        </p:txBody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Flagships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/>
              <a:t>GEO Initiatives</a:t>
            </a:r>
            <a:endParaRPr/>
          </a:p>
        </p:txBody>
      </p:sp>
      <p:graphicFrame>
        <p:nvGraphicFramePr>
          <p:cNvPr id="120" name="Google Shape;120;p9"/>
          <p:cNvGraphicFramePr/>
          <p:nvPr/>
        </p:nvGraphicFramePr>
        <p:xfrm>
          <a:off x="219402" y="1129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{EEB34762-04DE-421D-BAB7-ED2349BF087B}</a:tableStyleId>
              </a:tblPr>
              <a:tblGrid>
                <a:gridCol w="5771500"/>
                <a:gridCol w="6201100"/>
              </a:tblGrid>
              <a:tr h="51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AQUAWATCH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NOAA, DLR, UKSA, CSIRO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None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DE-AFRICA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GA, SANSA</a:t>
                      </a:r>
                      <a:endParaRPr/>
                    </a:p>
                    <a:p>
                      <a:pPr indent="-314325" lvl="0" marL="314325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EO4DRM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CNES, CONAE, NASA, ESA, NOAA, CSA, FAO, UNOOSA, CEOS</a:t>
                      </a:r>
                      <a:endParaRPr/>
                    </a:p>
                    <a:p>
                      <a:pPr indent="-314325" lvl="0" marL="314325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EO4EA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NOAA, USGS, ESA, FAO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EO4HEALTH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NOAA</a:t>
                      </a:r>
                      <a:endParaRPr/>
                    </a:p>
                    <a:p>
                      <a:pPr indent="-357188" lvl="0" marL="357188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EO4SDG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JAXA, CSIRO, JAXA, SANSA, ESA, UNOOSA, NOAA, CEOS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GEO-BLUE-PLANET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NOAA, IOC</a:t>
                      </a:r>
                      <a:endParaRPr/>
                    </a:p>
                    <a:p>
                      <a:pPr indent="-357188" lvl="0" marL="357188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GEOGLOWS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CNES, EC, NASA, WMO, NOAA, ECMWF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90525" lvl="0" marL="444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HUMAN-PLANET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EC, NASA, NOAA,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DLR, SANSA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GEO-VENER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NASA, ESA, EC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GEO-CRADLE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</a:t>
                      </a:r>
                      <a:endParaRPr/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GEO-WETLANDS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ESA, NASA, JAXA, USGS, GA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GSNL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USGS, NASA, CONAE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GDIS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NOAA, EC, NASA, ECMWF, WMO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GEOMOUNTAINS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EC, USGS, WMO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GOS4POPS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</a:t>
                      </a:r>
                      <a:endParaRPr/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GUOI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DLR, SANSA, NASA, NOAA, USGS</a:t>
                      </a:r>
                      <a:endParaRPr/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GWIS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INPE, EC, DLR, NASA, NOAA, ECMWF, FAO, ESA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