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797675" cy="9928225"/>
  <p:embeddedFontLst>
    <p:embeddedFont>
      <p:font typeface="Montserrat"/>
      <p:regular r:id="rId21"/>
      <p:bold r:id="rId22"/>
      <p:italic r:id="rId23"/>
      <p:bold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yE437f/192PEQAwrvx1/4FZX6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94AAD3-FD82-49A3-B5B6-1130182580FB}">
  <a:tblStyle styleId="{CB94AAD3-FD82-49A3-B5B6-1130182580F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0: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0"/>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New Space Task Team</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White Paper Overview and Recommendations</a:t>
            </a:r>
            <a:endParaRPr i="1" sz="4000">
              <a:latin typeface="Montserrat"/>
              <a:ea typeface="Montserrat"/>
              <a:cs typeface="Montserrat"/>
              <a:sym typeface="Montserrat"/>
            </a:endParaRPr>
          </a:p>
        </p:txBody>
      </p:sp>
      <p:sp>
        <p:nvSpPr>
          <p:cNvPr id="67" name="Google Shape;67;p1"/>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Antonio Ciccolella, ESA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5.1</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 Technical Workshop 2023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18th - 19th October 2023, ESA/ESRIN</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176047" y="175939"/>
            <a:ext cx="9415821"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800"/>
              <a:t>Observation Gaps and Opportunities for New Space</a:t>
            </a:r>
            <a:endParaRPr/>
          </a:p>
        </p:txBody>
      </p:sp>
      <p:graphicFrame>
        <p:nvGraphicFramePr>
          <p:cNvPr id="168" name="Google Shape;168;p10"/>
          <p:cNvGraphicFramePr/>
          <p:nvPr/>
        </p:nvGraphicFramePr>
        <p:xfrm>
          <a:off x="1747935" y="1131186"/>
          <a:ext cx="3000000" cy="3000000"/>
        </p:xfrm>
        <a:graphic>
          <a:graphicData uri="http://schemas.openxmlformats.org/drawingml/2006/table">
            <a:tbl>
              <a:tblPr>
                <a:noFill/>
                <a:tableStyleId>{CB94AAD3-FD82-49A3-B5B6-1130182580FB}</a:tableStyleId>
              </a:tblPr>
              <a:tblGrid>
                <a:gridCol w="1498200"/>
                <a:gridCol w="7083475"/>
              </a:tblGrid>
              <a:tr h="269775">
                <a:tc gridSpan="2">
                  <a:txBody>
                    <a:bodyPr/>
                    <a:lstStyle/>
                    <a:p>
                      <a:pPr indent="0" lvl="0" marL="0" marR="0" rtl="0" algn="ctr">
                        <a:lnSpc>
                          <a:spcPct val="100000"/>
                        </a:lnSpc>
                        <a:spcBef>
                          <a:spcPts val="0"/>
                        </a:spcBef>
                        <a:spcAft>
                          <a:spcPts val="0"/>
                        </a:spcAft>
                        <a:buNone/>
                      </a:pPr>
                      <a:r>
                        <a:rPr b="1" i="0" lang="en-GB" sz="1300" u="none" cap="none" strike="noStrike">
                          <a:solidFill>
                            <a:srgbClr val="000000"/>
                          </a:solidFill>
                          <a:latin typeface="Calibri"/>
                          <a:ea typeface="Calibri"/>
                          <a:cs typeface="Calibri"/>
                          <a:sym typeface="Calibri"/>
                        </a:rPr>
                        <a:t>Thematic Areas Observation Gaps - Opportunities</a:t>
                      </a:r>
                      <a:endParaRPr/>
                    </a:p>
                  </a:txBody>
                  <a:tcPr marT="7475" marB="0" marR="7475" marL="74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hMerge="1"/>
              </a:tr>
              <a:tr h="4066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Agricolture Forests and  Other Land Use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Documenting smaller scale AFOLU variables and land management, augmenting rather than replacing the observations of long-term programmes, increasing the revisit time.</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89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SDG</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Very High spatial and temporal resolution, with short latency tasking over specific location</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00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Precipitation</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Timely precipitation products in near-real time for operational weather and hydrological services, ensuring consistency over time scales from few hours to decades. 2) Expanding the measurement network of GHG, provided that transparency on algorithms and datasets are guaranteed (IPR). </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00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Climate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Low-cost,  affordable and sustainable frequent sampling and redundancy are potentially transformative for climate work, but dataset homogeneity shall be guaranteed, and the potential value depends upon the data use. 2) IPR and data costs may hinder the benefits of "New Space" implying commonality of contractual language</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005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Disaster</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Urgent tasking, acquisition and short latency from the data request, high revisit and high resolution for the different stages of disaster 2) Great interest for  emergency response in spite of the intrinsically limited image quality 3) Identify provisions to access free and open data policy while preserving the commercial interests of industry </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7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Agriculture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New Space data are already used e.g. in precision agriculture and crop classification, requiring consistent radiometric calibration 2) 10 m resolution TIR (+ VNIR) and 10-30 m radiometers with reliable and long- term access to archives 3) Hyperspectral data potentially add value to agricultural application 4) CEOS Agencies cooperate with industry  and provide to develop user cases in exchange of data. Unclear the sustainability of this process.</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6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Capacity Development </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Albeit not traditionally engaged with the private sector in their activities, WDCapD advocate free and open use of data archives held by the private sector. Historical archives are of interest, which have negligible commercial value. </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9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Land Surface Imaging</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 Defined acquisition requirements for Essential Agriculture Variables: moderate resolution and  tasking time can be contributed by Commercial/New Space 2) Fill the gaps in LST for Climate data record 3) Analysis Ready Data is of great interest in this sector, with trends in Machine learning and Artificial Intelligence</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9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Ocean Surface       Wind Vector </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1)For studies on mesoscale the target is 10 km with a frequency of, ideally, 6 h so addressing the need of scatterometer constellation 2) Ocean Current Retrivial, would, in future require Doppler scatterometers  3) Ocean Wind information would also require accurate information for wind speed greater than 30 m/s</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5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Sea Surface Temperature</a:t>
                      </a:r>
                      <a:endParaRPr/>
                    </a:p>
                  </a:txBody>
                  <a:tcPr marT="7475" marB="0" marR="7475" marL="7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 New Space could push the boundaries for higher spatial IR and temporal resolution for observations dynamic in sub-mesoscale coastal ocean region (0.1-10 km) [Niche application]</a:t>
                      </a:r>
                      <a:endParaRPr/>
                    </a:p>
                  </a:txBody>
                  <a:tcPr marT="7475" marB="0" marR="7475" marL="7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idx="1" type="body"/>
          </p:nvPr>
        </p:nvSpPr>
        <p:spPr>
          <a:xfrm>
            <a:off x="140385" y="1141791"/>
            <a:ext cx="11495400" cy="5215467"/>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GNSS - Radio Occultation</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GNSS - Reflectometry</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Hyperspectral Imaging Spectroscopy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Synthetic Aperture Radar</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Thermal Infrared Remote Sensing</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VHR Commercial Optical Imagery (&lt; 2 m)</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Hyperspectral Imaging</a:t>
            </a:r>
            <a:endParaRPr/>
          </a:p>
          <a:p>
            <a:pPr indent="0" lvl="0" marL="50800" rtl="0" algn="l">
              <a:lnSpc>
                <a:spcPct val="115000"/>
              </a:lnSpc>
              <a:spcBef>
                <a:spcPts val="1000"/>
              </a:spcBef>
              <a:spcAft>
                <a:spcPts val="0"/>
              </a:spcAft>
              <a:buSzPts val="2800"/>
              <a:buNone/>
            </a:pPr>
            <a:r>
              <a:t/>
            </a:r>
            <a:endParaRPr sz="2000"/>
          </a:p>
        </p:txBody>
      </p:sp>
      <p:sp>
        <p:nvSpPr>
          <p:cNvPr id="174" name="Google Shape;174;p11"/>
          <p:cNvSpPr txBox="1"/>
          <p:nvPr>
            <p:ph type="title"/>
          </p:nvPr>
        </p:nvSpPr>
        <p:spPr>
          <a:xfrm>
            <a:off x="711004" y="238143"/>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2800"/>
              <a:t>Opportunities of New Space to support Science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2"/>
          <p:cNvSpPr txBox="1"/>
          <p:nvPr>
            <p:ph type="title"/>
          </p:nvPr>
        </p:nvSpPr>
        <p:spPr>
          <a:xfrm>
            <a:off x="112253" y="0"/>
            <a:ext cx="10637264" cy="11956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Activities Supporting New Space in CEOS</a:t>
            </a:r>
            <a:endParaRPr/>
          </a:p>
        </p:txBody>
      </p:sp>
      <p:graphicFrame>
        <p:nvGraphicFramePr>
          <p:cNvPr id="180" name="Google Shape;180;p12"/>
          <p:cNvGraphicFramePr/>
          <p:nvPr/>
        </p:nvGraphicFramePr>
        <p:xfrm>
          <a:off x="605743" y="1111170"/>
          <a:ext cx="3000000" cy="3000000"/>
        </p:xfrm>
        <a:graphic>
          <a:graphicData uri="http://schemas.openxmlformats.org/drawingml/2006/table">
            <a:tbl>
              <a:tblPr>
                <a:noFill/>
                <a:tableStyleId>{CB94AAD3-FD82-49A3-B5B6-1130182580FB}</a:tableStyleId>
              </a:tblPr>
              <a:tblGrid>
                <a:gridCol w="1853675"/>
                <a:gridCol w="8764175"/>
              </a:tblGrid>
              <a:tr h="211200">
                <a:tc gridSpan="2">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libri"/>
                          <a:ea typeface="Calibri"/>
                          <a:cs typeface="Calibri"/>
                          <a:sym typeface="Calibri"/>
                        </a:rPr>
                        <a:t>Current Activities Supporting New Space in CEOS</a:t>
                      </a:r>
                      <a:endParaRPr/>
                    </a:p>
                  </a:txBody>
                  <a:tcPr marT="6575" marB="0" marR="6575" marL="6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hMerge="1"/>
              </a:tr>
              <a:tr h="6106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Calibration and Validation References</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1) CEOS WGCV provides reference for Cal/Val and allow comparison of results that New Space can use to anchor its own satellites’ observations to assess fitness of purpose for these new data sources so reducing time to market and the return of investments 2) Achieve a good understanding of observation characteristics for interoperability and increase opportunity for global applications (agriculture, water use, climate applications etc). Harmonisation in Cal/Val is fundamental for augmenting the trust in accuracy and characterisation 3) Establishing reference for geometry and image quality Cal/Val via Reference Ground Control Point Database</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75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Intercomparison of CEOS and New Space Data Base</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WGCV has ongoing activities aimed at establishing intercomparison algorithms or approaches to Cal/Val, with obvious benefits for New Space</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667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SI-Traceable Satellite SITSat Coordination</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WGCV is coordinating SI-Traceable Satellite missions for the traceability of the measurement standards and measuring instruments to the International System of Units (SI) considering unbroken chain of calibrations or comparisons linking them to relevant primary standards of the SI units of measurements. A dedicated WG has been proposed for mission coordination, new technologies and spectral domain in view of integrated system approach.</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667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Cal/Val Maturity Matrix</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NASA launched the CSDA Project and ESA the EDAP to assess the quality of data from new vendors and constituted a common framework to verify  claimed mission performances (ESA-NASA EO Mission Quality Assessment Framework). This is an interactive process between assessors and vendors. New Space gains knowledge of their data quality and have a feedback for improvements, increasing synergies between New Space and CEOS missions</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42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CEOS  Analysis Ready Data (CEOS-ARD)</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CEOS-ARD and LSI-VC have engaged with a few new Space Providers and continues establishing dialogue for the sector, developing connections in the frame of VH-RODA, JACIE and LPS meetings. Having datasets processed to a minimum set of requirement and organised in a form allowing immediate analysis is of great benefit for New Space. </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75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CEOS Interoperability Framework</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The 2022 CEOS Plenary recorded a decision for a CEOS Interoperability Framework to be developed as a multi-Working Group and multi-Virtual Constellation activity, to provide guidance for the development of interoperable service and data. This may include and be beneficial for “New Space”</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7300">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Open Data Cube</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The Open Data Cube (ODC), created and facilitated by CEOS, is an open-source software architecture that  can be equally used to manage CEOS datasets and New Space datasets. To date, there have not been any efforts to integrate and test CEOS data with New Space data in an ODC framework, but it can offer obvious advantages to CEOS and NS firms</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9725">
                <a:tc>
                  <a:txBody>
                    <a:bodyPr/>
                    <a:lstStyle/>
                    <a:p>
                      <a:pPr indent="0" lvl="0" marL="0" marR="0" rtl="0" algn="ctr">
                        <a:lnSpc>
                          <a:spcPct val="100000"/>
                        </a:lnSpc>
                        <a:spcBef>
                          <a:spcPts val="0"/>
                        </a:spcBef>
                        <a:spcAft>
                          <a:spcPts val="0"/>
                        </a:spcAft>
                        <a:buNone/>
                      </a:pPr>
                      <a:r>
                        <a:rPr b="1" i="0" lang="en-GB" sz="1200" u="none" cap="none" strike="noStrike">
                          <a:solidFill>
                            <a:srgbClr val="002060"/>
                          </a:solidFill>
                          <a:latin typeface="Calibri"/>
                          <a:ea typeface="Calibri"/>
                          <a:cs typeface="Calibri"/>
                          <a:sym typeface="Calibri"/>
                        </a:rPr>
                        <a:t>CEOS Engagement with Standard Organisations</a:t>
                      </a:r>
                      <a:endParaRPr/>
                    </a:p>
                  </a:txBody>
                  <a:tcPr marT="6575" marB="0" marR="6575" marL="6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If CEOS considers the definition of standards to be one of its roles in supporting the New Space sector, additional coordination is necessary. In fact, New space has been active in the Spatio-Temporal Access Catalogue specification (i.e. a common language to describe geospatial information, so it can more easily be worked with, indexed, and discovered). CEOS needs to be reactive on this.</a:t>
                      </a:r>
                      <a:endParaRPr/>
                    </a:p>
                  </a:txBody>
                  <a:tcPr marT="6575" marB="0" marR="6575" marL="6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idx="1" type="body"/>
          </p:nvPr>
        </p:nvSpPr>
        <p:spPr>
          <a:xfrm>
            <a:off x="140385" y="1141791"/>
            <a:ext cx="11495400" cy="5215467"/>
          </a:xfrm>
          <a:prstGeom prst="rect">
            <a:avLst/>
          </a:prstGeom>
          <a:noFill/>
          <a:ln>
            <a:noFill/>
          </a:ln>
        </p:spPr>
        <p:txBody>
          <a:bodyPr anchorCtr="0" anchor="t" bIns="45700" lIns="91425" spcFirstLastPara="1" rIns="91425" wrap="square" tIns="45700">
            <a:noAutofit/>
          </a:bodyPr>
          <a:lstStyle/>
          <a:p>
            <a:pPr indent="-368300" lvl="1" marL="914400" rtl="0" algn="l">
              <a:lnSpc>
                <a:spcPct val="115000"/>
              </a:lnSpc>
              <a:spcBef>
                <a:spcPts val="500"/>
              </a:spcBef>
              <a:spcAft>
                <a:spcPts val="0"/>
              </a:spcAft>
              <a:buSzPts val="2200"/>
              <a:buChar char="▪"/>
            </a:pPr>
            <a:r>
              <a:rPr lang="en-GB" sz="1400"/>
              <a:t>Institutional long-term programmes are the reference for New Space industry</a:t>
            </a:r>
            <a:endParaRPr sz="2200"/>
          </a:p>
          <a:p>
            <a:pPr indent="-368300" lvl="1" marL="914400" rtl="0" algn="l">
              <a:lnSpc>
                <a:spcPct val="115000"/>
              </a:lnSpc>
              <a:spcBef>
                <a:spcPts val="500"/>
              </a:spcBef>
              <a:spcAft>
                <a:spcPts val="0"/>
              </a:spcAft>
              <a:buSzPts val="2200"/>
              <a:buChar char="▪"/>
            </a:pPr>
            <a:r>
              <a:rPr lang="en-GB" sz="1400"/>
              <a:t>New Space should be seen as augmenting long-term institutional programmes, albeit with reduced quality, rather than replacing them. Data quality is an essential factor for scientific and operational endeavours and needs harmonised assessment methods</a:t>
            </a:r>
            <a:endParaRPr sz="2200"/>
          </a:p>
          <a:p>
            <a:pPr indent="-368300" lvl="1" marL="914400" rtl="0" algn="l">
              <a:lnSpc>
                <a:spcPct val="115000"/>
              </a:lnSpc>
              <a:spcBef>
                <a:spcPts val="500"/>
              </a:spcBef>
              <a:spcAft>
                <a:spcPts val="0"/>
              </a:spcAft>
              <a:buSzPts val="2200"/>
              <a:buChar char="▪"/>
            </a:pPr>
            <a:r>
              <a:rPr lang="en-GB" sz="1400"/>
              <a:t>Many New Space EO companies have started to re-structure their businesses with governments and public customers in mind, with data policies regulated by End-User License Agreement</a:t>
            </a:r>
            <a:endParaRPr sz="2200"/>
          </a:p>
          <a:p>
            <a:pPr indent="-368300" lvl="1" marL="914400" rtl="0" algn="l">
              <a:lnSpc>
                <a:spcPct val="115000"/>
              </a:lnSpc>
              <a:spcBef>
                <a:spcPts val="500"/>
              </a:spcBef>
              <a:spcAft>
                <a:spcPts val="0"/>
              </a:spcAft>
              <a:buSzPts val="2200"/>
              <a:buChar char="▪"/>
            </a:pPr>
            <a:r>
              <a:rPr lang="en-GB" sz="1400"/>
              <a:t>B2G is prevalent in EO, B2B is increasing in certain areas (e.g. insurance). B2C is not existent </a:t>
            </a:r>
            <a:endParaRPr sz="2200"/>
          </a:p>
          <a:p>
            <a:pPr indent="-368300" lvl="1" marL="914400" rtl="0" algn="l">
              <a:lnSpc>
                <a:spcPct val="115000"/>
              </a:lnSpc>
              <a:spcBef>
                <a:spcPts val="500"/>
              </a:spcBef>
              <a:spcAft>
                <a:spcPts val="0"/>
              </a:spcAft>
              <a:buSzPts val="2200"/>
              <a:buChar char="▪"/>
            </a:pPr>
            <a:r>
              <a:rPr lang="en-GB" sz="1400"/>
              <a:t>New Space applications are on the rise for some EO disciplines such as carbon monitoring, climate risk reporting etc. </a:t>
            </a:r>
            <a:endParaRPr sz="2200"/>
          </a:p>
          <a:p>
            <a:pPr indent="-368300" lvl="1" marL="914400" rtl="0" algn="l">
              <a:lnSpc>
                <a:spcPct val="115000"/>
              </a:lnSpc>
              <a:spcBef>
                <a:spcPts val="500"/>
              </a:spcBef>
              <a:spcAft>
                <a:spcPts val="0"/>
              </a:spcAft>
              <a:buSzPts val="2200"/>
              <a:buChar char="▪"/>
            </a:pPr>
            <a:r>
              <a:rPr lang="en-GB" sz="1400"/>
              <a:t>New Space firms are still evolving and face the challenge to enlarge the user base beyond the public/government one to ensure an affordable and sustainable business case</a:t>
            </a:r>
            <a:endParaRPr sz="2200"/>
          </a:p>
          <a:p>
            <a:pPr indent="-368300" lvl="1" marL="914400" rtl="0" algn="l">
              <a:lnSpc>
                <a:spcPct val="115000"/>
              </a:lnSpc>
              <a:spcBef>
                <a:spcPts val="500"/>
              </a:spcBef>
              <a:spcAft>
                <a:spcPts val="0"/>
              </a:spcAft>
              <a:buSzPts val="2200"/>
              <a:buChar char="▪"/>
            </a:pPr>
            <a:r>
              <a:rPr lang="en-GB" sz="1400"/>
              <a:t>The business continuity of New Space firm cannot be given for granted a priori</a:t>
            </a:r>
            <a:endParaRPr sz="2200"/>
          </a:p>
          <a:p>
            <a:pPr indent="-393700" lvl="0" marL="457200" marR="0" rtl="0" algn="l">
              <a:lnSpc>
                <a:spcPct val="115000"/>
              </a:lnSpc>
              <a:spcBef>
                <a:spcPts val="1000"/>
              </a:spcBef>
              <a:spcAft>
                <a:spcPts val="0"/>
              </a:spcAft>
              <a:buClr>
                <a:schemeClr val="dk1"/>
              </a:buClr>
              <a:buSzPts val="2600"/>
              <a:buFont typeface="Montserrat"/>
              <a:buChar char="❖"/>
            </a:pPr>
            <a:r>
              <a:rPr lang="en-GB" sz="1800"/>
              <a:t>In general, today it is premature to assess the maturity of the commercial space market for EO and the definition of its priorities, which are still with public/governmental entities</a:t>
            </a:r>
            <a:endParaRPr sz="2600"/>
          </a:p>
          <a:p>
            <a:pPr indent="-228600" lvl="1" marL="914400" rtl="0" algn="l">
              <a:lnSpc>
                <a:spcPct val="115000"/>
              </a:lnSpc>
              <a:spcBef>
                <a:spcPts val="500"/>
              </a:spcBef>
              <a:spcAft>
                <a:spcPts val="0"/>
              </a:spcAft>
              <a:buSzPts val="2400"/>
              <a:buNone/>
            </a:pPr>
            <a:r>
              <a:t/>
            </a:r>
            <a:endParaRPr sz="1400"/>
          </a:p>
          <a:p>
            <a:pPr indent="-228600" lvl="1" marL="914400" rtl="0" algn="l">
              <a:lnSpc>
                <a:spcPct val="115000"/>
              </a:lnSpc>
              <a:spcBef>
                <a:spcPts val="500"/>
              </a:spcBef>
              <a:spcAft>
                <a:spcPts val="0"/>
              </a:spcAft>
              <a:buSzPts val="2400"/>
              <a:buNone/>
            </a:pPr>
            <a:r>
              <a:t/>
            </a:r>
            <a:endParaRPr sz="1400"/>
          </a:p>
          <a:p>
            <a:pPr indent="-228600" lvl="1" marL="914400" rtl="0" algn="l">
              <a:lnSpc>
                <a:spcPct val="115000"/>
              </a:lnSpc>
              <a:spcBef>
                <a:spcPts val="500"/>
              </a:spcBef>
              <a:spcAft>
                <a:spcPts val="0"/>
              </a:spcAft>
              <a:buSzPts val="2400"/>
              <a:buNone/>
            </a:pPr>
            <a:r>
              <a:t/>
            </a:r>
            <a:endParaRPr sz="1400"/>
          </a:p>
        </p:txBody>
      </p:sp>
      <p:sp>
        <p:nvSpPr>
          <p:cNvPr id="186" name="Google Shape;186;p13"/>
          <p:cNvSpPr txBox="1"/>
          <p:nvPr>
            <p:ph type="title"/>
          </p:nvPr>
        </p:nvSpPr>
        <p:spPr>
          <a:xfrm>
            <a:off x="1451232" y="157278"/>
            <a:ext cx="8128197"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sz="4800"/>
              <a:t>Conclusions 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txBox="1"/>
          <p:nvPr>
            <p:ph type="title"/>
          </p:nvPr>
        </p:nvSpPr>
        <p:spPr>
          <a:xfrm>
            <a:off x="1389027" y="175939"/>
            <a:ext cx="8321030"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sz="4800"/>
              <a:t>Conclusions 2/2</a:t>
            </a:r>
            <a:endParaRPr/>
          </a:p>
        </p:txBody>
      </p:sp>
      <p:sp>
        <p:nvSpPr>
          <p:cNvPr id="192" name="Google Shape;192;p14"/>
          <p:cNvSpPr txBox="1"/>
          <p:nvPr>
            <p:ph idx="1" type="body"/>
          </p:nvPr>
        </p:nvSpPr>
        <p:spPr>
          <a:xfrm>
            <a:off x="348456" y="1097756"/>
            <a:ext cx="11675102" cy="5262939"/>
          </a:xfrm>
          <a:prstGeom prst="rect">
            <a:avLst/>
          </a:prstGeom>
          <a:noFill/>
          <a:ln>
            <a:noFill/>
          </a:ln>
        </p:spPr>
        <p:txBody>
          <a:bodyPr anchorCtr="0" anchor="t" bIns="45700" lIns="91425" spcFirstLastPara="1" rIns="91425" wrap="square" tIns="45700">
            <a:noAutofit/>
          </a:bodyPr>
          <a:lstStyle/>
          <a:p>
            <a:pPr indent="-400050" lvl="0" marL="457200" marR="0" rtl="0" algn="l">
              <a:lnSpc>
                <a:spcPct val="115000"/>
              </a:lnSpc>
              <a:spcBef>
                <a:spcPts val="1000"/>
              </a:spcBef>
              <a:spcAft>
                <a:spcPts val="0"/>
              </a:spcAft>
              <a:buClr>
                <a:schemeClr val="dk1"/>
              </a:buClr>
              <a:buSzPts val="2700"/>
              <a:buFont typeface="Montserrat"/>
              <a:buChar char="❖"/>
            </a:pPr>
            <a:r>
              <a:rPr lang="en-GB" sz="1900"/>
              <a:t>Nonetheless, the overall volume of investments is such that public and private cooperation it is expected to continue, generating a natural selection of the commercial firms</a:t>
            </a:r>
            <a:endParaRPr sz="2700"/>
          </a:p>
          <a:p>
            <a:pPr indent="-228600" lvl="0" marL="457200" marR="0" rtl="0" algn="l">
              <a:lnSpc>
                <a:spcPct val="115000"/>
              </a:lnSpc>
              <a:spcBef>
                <a:spcPts val="1000"/>
              </a:spcBef>
              <a:spcAft>
                <a:spcPts val="0"/>
              </a:spcAft>
              <a:buClr>
                <a:schemeClr val="dk1"/>
              </a:buClr>
              <a:buSzPts val="2800"/>
              <a:buFont typeface="Montserrat"/>
              <a:buNone/>
            </a:pPr>
            <a:r>
              <a:t/>
            </a:r>
            <a:endParaRPr sz="700"/>
          </a:p>
          <a:p>
            <a:pPr indent="-400050" lvl="0" marL="457200" marR="0" rtl="0" algn="l">
              <a:lnSpc>
                <a:spcPct val="115000"/>
              </a:lnSpc>
              <a:spcBef>
                <a:spcPts val="1000"/>
              </a:spcBef>
              <a:spcAft>
                <a:spcPts val="0"/>
              </a:spcAft>
              <a:buClr>
                <a:schemeClr val="dk1"/>
              </a:buClr>
              <a:buSzPts val="2700"/>
              <a:buFont typeface="Montserrat"/>
              <a:buChar char="❖"/>
            </a:pPr>
            <a:r>
              <a:rPr lang="en-GB" sz="1900"/>
              <a:t>In line with CEOS objectives, CEOS should have a supporting role to play within this nascent industrial community, e.g. (not exhaustive) :</a:t>
            </a:r>
            <a:endParaRPr sz="2700"/>
          </a:p>
          <a:p>
            <a:pPr indent="-228600" lvl="0" marL="457200" marR="0" rtl="0" algn="l">
              <a:lnSpc>
                <a:spcPct val="115000"/>
              </a:lnSpc>
              <a:spcBef>
                <a:spcPts val="1000"/>
              </a:spcBef>
              <a:spcAft>
                <a:spcPts val="0"/>
              </a:spcAft>
              <a:buClr>
                <a:schemeClr val="dk1"/>
              </a:buClr>
              <a:buSzPts val="2800"/>
              <a:buFont typeface="Montserrat"/>
              <a:buNone/>
            </a:pPr>
            <a:r>
              <a:t/>
            </a:r>
            <a:endParaRPr sz="700"/>
          </a:p>
          <a:p>
            <a:pPr indent="-374650" lvl="1" marL="914400" rtl="0" algn="l">
              <a:lnSpc>
                <a:spcPct val="115000"/>
              </a:lnSpc>
              <a:spcBef>
                <a:spcPts val="500"/>
              </a:spcBef>
              <a:spcAft>
                <a:spcPts val="0"/>
              </a:spcAft>
              <a:buSzPts val="2300"/>
              <a:buChar char="▪"/>
            </a:pPr>
            <a:r>
              <a:rPr lang="en-GB" sz="1500"/>
              <a:t>Developing common methodologies and practices for data harmonisation, Cal/Val and expert advisory role for matters relevant to the development of system and services that supply EO data</a:t>
            </a:r>
            <a:endParaRPr sz="2300"/>
          </a:p>
          <a:p>
            <a:pPr indent="-374650" lvl="1" marL="914400" rtl="0" algn="l">
              <a:lnSpc>
                <a:spcPct val="115000"/>
              </a:lnSpc>
              <a:spcBef>
                <a:spcPts val="500"/>
              </a:spcBef>
              <a:spcAft>
                <a:spcPts val="0"/>
              </a:spcAft>
              <a:buSzPts val="2300"/>
              <a:buChar char="▪"/>
            </a:pPr>
            <a:r>
              <a:rPr lang="en-GB" sz="1500"/>
              <a:t>Addressing methods to assess the data quality of constellations</a:t>
            </a:r>
            <a:endParaRPr sz="2300"/>
          </a:p>
          <a:p>
            <a:pPr indent="-374650" lvl="1" marL="914400" rtl="0" algn="l">
              <a:lnSpc>
                <a:spcPct val="115000"/>
              </a:lnSpc>
              <a:spcBef>
                <a:spcPts val="500"/>
              </a:spcBef>
              <a:spcAft>
                <a:spcPts val="0"/>
              </a:spcAft>
              <a:buSzPts val="2300"/>
              <a:buChar char="▪"/>
            </a:pPr>
            <a:r>
              <a:rPr lang="en-GB" sz="1500"/>
              <a:t>Providing intercomparison opportunities for current CEOS and New Space Datasets</a:t>
            </a:r>
            <a:endParaRPr sz="2300"/>
          </a:p>
          <a:p>
            <a:pPr indent="-228600" lvl="1" marL="914400" rtl="0" algn="l">
              <a:lnSpc>
                <a:spcPct val="115000"/>
              </a:lnSpc>
              <a:spcBef>
                <a:spcPts val="500"/>
              </a:spcBef>
              <a:spcAft>
                <a:spcPts val="0"/>
              </a:spcAft>
              <a:buSzPts val="2400"/>
              <a:buNone/>
            </a:pPr>
            <a:r>
              <a:t/>
            </a:r>
            <a:endParaRPr sz="700"/>
          </a:p>
          <a:p>
            <a:pPr indent="-400050" lvl="0" marL="457200" marR="0" rtl="0" algn="l">
              <a:lnSpc>
                <a:spcPct val="115000"/>
              </a:lnSpc>
              <a:spcBef>
                <a:spcPts val="1000"/>
              </a:spcBef>
              <a:spcAft>
                <a:spcPts val="0"/>
              </a:spcAft>
              <a:buClr>
                <a:schemeClr val="dk1"/>
              </a:buClr>
              <a:buSzPts val="2700"/>
              <a:buFont typeface="Montserrat"/>
              <a:buChar char="❖"/>
            </a:pPr>
            <a:r>
              <a:rPr lang="en-GB" sz="1900"/>
              <a:t>It is important to consider the IPR and the free and open availability of long-term archives, to ensure transparency and a smooth process for the scientific use of data</a:t>
            </a:r>
            <a:endParaRPr sz="2700"/>
          </a:p>
          <a:p>
            <a:pPr indent="0" lvl="1" marL="533400" rtl="0" algn="l">
              <a:lnSpc>
                <a:spcPct val="115000"/>
              </a:lnSpc>
              <a:spcBef>
                <a:spcPts val="500"/>
              </a:spcBef>
              <a:spcAft>
                <a:spcPts val="0"/>
              </a:spcAft>
              <a:buSzPts val="2400"/>
              <a:buNone/>
            </a:pPr>
            <a:r>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title"/>
          </p:nvPr>
        </p:nvSpPr>
        <p:spPr>
          <a:xfrm>
            <a:off x="2743200" y="175939"/>
            <a:ext cx="6819712"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a:t>Recommendations</a:t>
            </a:r>
            <a:endParaRPr/>
          </a:p>
        </p:txBody>
      </p:sp>
      <p:sp>
        <p:nvSpPr>
          <p:cNvPr id="198" name="Google Shape;198;p15"/>
          <p:cNvSpPr txBox="1"/>
          <p:nvPr/>
        </p:nvSpPr>
        <p:spPr>
          <a:xfrm>
            <a:off x="-55984" y="4970106"/>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199" name="Google Shape;199;p15"/>
          <p:cNvGraphicFramePr/>
          <p:nvPr/>
        </p:nvGraphicFramePr>
        <p:xfrm>
          <a:off x="716124" y="1222246"/>
          <a:ext cx="3000000" cy="3000000"/>
        </p:xfrm>
        <a:graphic>
          <a:graphicData uri="http://schemas.openxmlformats.org/drawingml/2006/table">
            <a:tbl>
              <a:tblPr>
                <a:noFill/>
                <a:tableStyleId>{CB94AAD3-FD82-49A3-B5B6-1130182580FB}</a:tableStyleId>
              </a:tblPr>
              <a:tblGrid>
                <a:gridCol w="686800"/>
                <a:gridCol w="10072950"/>
              </a:tblGrid>
              <a:tr h="5616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1</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strive to continue to share information on relevant events and activities related to New Space, including commercial data evaluation results when possible, and for CEOS Agencies investigate ways to work together on cooperation agreements with New Space actors.</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163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2</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support the development of a Radiometric Cal/Val matchup Database and a Ground Control Point (GCP) Database, to ensure long-term confidence in the accuracy and quality of EO data and products produced by either public or private missions. Reporting on uses of those databases should be encouraged. CEOS Members and Associates are also encouraged to  continue to support the development, maintenance and operation of Cal/Val sites and networks, which are essential to all EO sectors.</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54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3</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To ensure users can benefit from increased complementarity and interoperability of CEOS Agency and New Space datasets, the CEOS-ARD initiative should identify and implement mechanisms to deepen engagement with the New Space sector, consistent with the CEOS Governing Documents. </a:t>
                      </a:r>
                      <a:endParaRPr b="0" i="0" sz="12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200" u="none" cap="none" strike="noStrike">
                          <a:solidFill>
                            <a:srgbClr val="0070C0"/>
                          </a:solidFill>
                          <a:latin typeface="Calibri"/>
                          <a:ea typeface="Calibri"/>
                          <a:cs typeface="Calibri"/>
                          <a:sym typeface="Calibri"/>
                        </a:rPr>
                        <a:t>NOTE: </a:t>
                      </a:r>
                      <a:r>
                        <a:rPr b="0" i="0" lang="en-GB" sz="1200" u="none" cap="none" strike="noStrike">
                          <a:solidFill>
                            <a:srgbClr val="0070C0"/>
                          </a:solidFill>
                          <a:latin typeface="Calibri"/>
                          <a:ea typeface="Calibri"/>
                          <a:cs typeface="Calibri"/>
                          <a:sym typeface="Calibri"/>
                        </a:rPr>
                        <a:t>Examples include: establishing a mechanism to consult the New Space sector during the development and review of CEOS-ARD Product Family Specifications (PFS); encouraging commercial sector participation in the ISO-AGC ARD Standards Working Group; encouraging and assisting New Space entities to undertake self-assessments of their datasets against CEOS-ARD PFSs.</a:t>
                      </a:r>
                      <a:endParaRPr b="0" i="0" sz="1200" u="none" cap="none" strike="noStrike">
                        <a:solidFill>
                          <a:srgbClr val="000000"/>
                        </a:solidFill>
                        <a:latin typeface="Calibri"/>
                        <a:ea typeface="Calibri"/>
                        <a:cs typeface="Calibri"/>
                        <a:sym typeface="Calibri"/>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6000">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4</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continue unified engagement with New Space actors on key topics such as ARD, Cal/Val and data quality via CEOS representation at key meetings including VH-RODA, JACIE, IGARSS, LPS and ARD2x.</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122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5</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A revision of CEOS-ARD Industry Engagement Strategy should include consideration of  aspects of specific relevance to the New Space sector and the CEOS-ARD Oversight Group should the considers the merits of organising a dedicated New Space workshop.</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8357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6</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CEOS Members and Associates should support the ongoing development and maturation of the CEOS Interoperability Roadmap by making available additional technical and personnel resources to the CEOS Working Groups and Virtual Constellations that will be asked to specify needed interoperability criteria. These activities and contributions will ensure that legacy and new public and private datasets can be used more interoperably to generate advanced decision-support products and new research applications.</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497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7</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The CEOS Systems Engineering Office should demonstrate the integration of New Space data into the Open Data Cube (ODC) framework and evaluate its interoperability with common CEOS datasets. </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4975">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8</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Calibri"/>
                          <a:ea typeface="Calibri"/>
                          <a:cs typeface="Calibri"/>
                          <a:sym typeface="Calibri"/>
                        </a:rPr>
                        <a:t>Future CEOS SIT Chairs are encouraged to routinely provide the opportunity for CEOS Members and Associates to report on developments in the standards domain, be they from public or private sources, at future SIT Technical Workshops. </a:t>
                      </a:r>
                      <a:endParaRPr/>
                    </a:p>
                  </a:txBody>
                  <a:tcPr marT="6025" marB="0"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24233" y="1231232"/>
            <a:ext cx="11693596" cy="4990201"/>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SzPts val="2800"/>
              <a:buChar char="❖"/>
            </a:pPr>
            <a:r>
              <a:rPr lang="en-GB" sz="2000"/>
              <a:t>T</a:t>
            </a:r>
            <a:r>
              <a:rPr lang="en-GB" sz="2000">
                <a:latin typeface="Montserrat"/>
                <a:ea typeface="Montserrat"/>
                <a:cs typeface="Montserrat"/>
                <a:sym typeface="Montserrat"/>
              </a:rPr>
              <a:t>he public sector has historically played a role as an entrepreneurial force in space market:  today, </a:t>
            </a:r>
            <a:r>
              <a:rPr lang="en-GB" sz="2000"/>
              <a:t>the private sector </a:t>
            </a:r>
            <a:r>
              <a:rPr lang="en-GB" sz="2000">
                <a:latin typeface="Montserrat"/>
                <a:ea typeface="Montserrat"/>
                <a:cs typeface="Montserrat"/>
                <a:sym typeface="Montserrat"/>
              </a:rPr>
              <a:t>is more and more active in the space market</a:t>
            </a:r>
            <a:endParaRPr/>
          </a:p>
          <a:p>
            <a:pPr indent="-457200" lvl="0" marL="457200" rtl="0" algn="l">
              <a:lnSpc>
                <a:spcPct val="115000"/>
              </a:lnSpc>
              <a:spcBef>
                <a:spcPts val="1000"/>
              </a:spcBef>
              <a:spcAft>
                <a:spcPts val="0"/>
              </a:spcAft>
              <a:buSzPts val="2800"/>
              <a:buChar char="❖"/>
            </a:pPr>
            <a:r>
              <a:rPr lang="en-GB" sz="2000">
                <a:latin typeface="Montserrat"/>
                <a:ea typeface="Montserrat"/>
                <a:cs typeface="Montserrat"/>
                <a:sym typeface="Montserrat"/>
              </a:rPr>
              <a:t>This has resulted in an increase in commercial opportunities produced from space</a:t>
            </a:r>
            <a:r>
              <a:rPr lang="en-GB" sz="2000"/>
              <a:t>:</a:t>
            </a:r>
            <a:endParaRPr sz="2000">
              <a:latin typeface="Montserrat"/>
              <a:ea typeface="Montserrat"/>
              <a:cs typeface="Montserrat"/>
              <a:sym typeface="Montserrat"/>
            </a:endParaRPr>
          </a:p>
          <a:p>
            <a:pPr indent="-279400" lvl="0" marL="457200" rtl="0" algn="l">
              <a:lnSpc>
                <a:spcPct val="115000"/>
              </a:lnSpc>
              <a:spcBef>
                <a:spcPts val="1000"/>
              </a:spcBef>
              <a:spcAft>
                <a:spcPts val="0"/>
              </a:spcAft>
              <a:buSzPts val="2800"/>
              <a:buNone/>
            </a:pPr>
            <a:r>
              <a:t/>
            </a:r>
            <a:endParaRPr sz="1600">
              <a:latin typeface="Montserrat"/>
              <a:ea typeface="Montserrat"/>
              <a:cs typeface="Montserrat"/>
              <a:sym typeface="Montserrat"/>
            </a:endParaRPr>
          </a:p>
          <a:p>
            <a:pPr indent="-457200" lvl="1" marL="914400" rtl="0" algn="l">
              <a:lnSpc>
                <a:spcPct val="115000"/>
              </a:lnSpc>
              <a:spcBef>
                <a:spcPts val="500"/>
              </a:spcBef>
              <a:spcAft>
                <a:spcPts val="0"/>
              </a:spcAft>
              <a:buSzPts val="2400"/>
              <a:buChar char="▪"/>
            </a:pPr>
            <a:r>
              <a:rPr lang="en-GB" sz="1600">
                <a:latin typeface="Montserrat"/>
                <a:ea typeface="Montserrat"/>
                <a:cs typeface="Montserrat"/>
                <a:sym typeface="Montserrat"/>
              </a:rPr>
              <a:t>The landscape of space activities has evolved thanks to the growth of industrial interests with the support of ever-increasing private capital flows </a:t>
            </a:r>
            <a:endParaRPr/>
          </a:p>
          <a:p>
            <a:pPr indent="-457200" lvl="1" marL="914400" rtl="0" algn="l">
              <a:lnSpc>
                <a:spcPct val="115000"/>
              </a:lnSpc>
              <a:spcBef>
                <a:spcPts val="500"/>
              </a:spcBef>
              <a:spcAft>
                <a:spcPts val="0"/>
              </a:spcAft>
              <a:buSzPts val="2400"/>
              <a:buChar char="▪"/>
            </a:pPr>
            <a:r>
              <a:rPr lang="en-GB" sz="1600">
                <a:latin typeface="Montserrat"/>
                <a:ea typeface="Montserrat"/>
                <a:cs typeface="Montserrat"/>
                <a:sym typeface="Montserrat"/>
              </a:rPr>
              <a:t>This evolution, started in the US, has begun transforming the way governments/public institutions operate in space and opened new avenues for economic growth &amp; technology development</a:t>
            </a:r>
            <a:endParaRPr/>
          </a:p>
          <a:p>
            <a:pPr indent="-279400" lvl="0" marL="457200" rtl="0" algn="l">
              <a:lnSpc>
                <a:spcPct val="115000"/>
              </a:lnSpc>
              <a:spcBef>
                <a:spcPts val="1000"/>
              </a:spcBef>
              <a:spcAft>
                <a:spcPts val="0"/>
              </a:spcAft>
              <a:buSzPts val="2800"/>
              <a:buNone/>
            </a:pPr>
            <a:r>
              <a:t/>
            </a:r>
            <a:endParaRPr sz="2000"/>
          </a:p>
          <a:p>
            <a:pPr indent="-457200" lvl="0" marL="457200" rtl="0" algn="l">
              <a:lnSpc>
                <a:spcPct val="115000"/>
              </a:lnSpc>
              <a:spcBef>
                <a:spcPts val="1000"/>
              </a:spcBef>
              <a:spcAft>
                <a:spcPts val="0"/>
              </a:spcAft>
              <a:buSzPts val="2800"/>
              <a:buChar char="❖"/>
            </a:pPr>
            <a:r>
              <a:rPr lang="en-GB" sz="2000">
                <a:latin typeface="Montserrat"/>
                <a:ea typeface="Montserrat"/>
                <a:cs typeface="Montserrat"/>
                <a:sym typeface="Montserrat"/>
              </a:rPr>
              <a:t>Actions at government level aim at achieving sustainable growth of the national space sector, through a combination of economic, industrial and legislative innovations</a:t>
            </a:r>
            <a:endParaRPr sz="2000">
              <a:latin typeface="Montserrat"/>
              <a:ea typeface="Montserrat"/>
              <a:cs typeface="Montserrat"/>
              <a:sym typeface="Montserrat"/>
            </a:endParaRPr>
          </a:p>
        </p:txBody>
      </p:sp>
      <p:sp>
        <p:nvSpPr>
          <p:cNvPr id="73" name="Google Shape;73;p2"/>
          <p:cNvSpPr txBox="1"/>
          <p:nvPr>
            <p:ph type="title"/>
          </p:nvPr>
        </p:nvSpPr>
        <p:spPr>
          <a:xfrm>
            <a:off x="557048" y="175939"/>
            <a:ext cx="9108320" cy="779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a:latin typeface="Montserrat"/>
                <a:ea typeface="Montserrat"/>
                <a:cs typeface="Montserrat"/>
                <a:sym typeface="Montserrat"/>
              </a:rPr>
              <a:t>     Introduction</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 name="Shape 77"/>
        <p:cNvGrpSpPr/>
        <p:nvPr/>
      </p:nvGrpSpPr>
      <p:grpSpPr>
        <a:xfrm>
          <a:off x="0" y="0"/>
          <a:ext cx="0" cy="0"/>
          <a:chOff x="0" y="0"/>
          <a:chExt cx="0" cy="0"/>
        </a:xfrm>
      </p:grpSpPr>
      <p:sp>
        <p:nvSpPr>
          <p:cNvPr id="78" name="Google Shape;78;p3"/>
          <p:cNvSpPr txBox="1"/>
          <p:nvPr>
            <p:ph idx="1" type="body"/>
          </p:nvPr>
        </p:nvSpPr>
        <p:spPr>
          <a:xfrm>
            <a:off x="324233" y="1094792"/>
            <a:ext cx="11495400" cy="533711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SzPts val="2800"/>
              <a:buChar char="❖"/>
            </a:pPr>
            <a:r>
              <a:rPr lang="en-GB" sz="2000"/>
              <a:t>The topic of “New Space” has been introduced in CEOS by the 2022-2023 CEOS Strategic Implementation Team (SIT) Chair</a:t>
            </a:r>
            <a:endParaRPr/>
          </a:p>
          <a:p>
            <a:pPr indent="-279400" lvl="0" marL="457200" rtl="0" algn="l">
              <a:lnSpc>
                <a:spcPct val="115000"/>
              </a:lnSpc>
              <a:spcBef>
                <a:spcPts val="1000"/>
              </a:spcBef>
              <a:spcAft>
                <a:spcPts val="0"/>
              </a:spcAft>
              <a:buSzPts val="2800"/>
              <a:buNone/>
            </a:pPr>
            <a:r>
              <a:t/>
            </a:r>
            <a:endParaRPr sz="800"/>
          </a:p>
          <a:p>
            <a:pPr indent="-457200" lvl="0" marL="457200" rtl="0" algn="l">
              <a:lnSpc>
                <a:spcPct val="115000"/>
              </a:lnSpc>
              <a:spcBef>
                <a:spcPts val="1000"/>
              </a:spcBef>
              <a:spcAft>
                <a:spcPts val="0"/>
              </a:spcAft>
              <a:buSzPts val="2800"/>
              <a:buChar char="❖"/>
            </a:pPr>
            <a:r>
              <a:rPr lang="en-GB" sz="2000"/>
              <a:t>The CEOS New Space Task Team (NSTT) was established to explore opportunities in New Space that bring mutual benefit to all parties, including the identification of concrete initiatives, if any, that will drive the agenda forwards</a:t>
            </a:r>
            <a:endParaRPr/>
          </a:p>
          <a:p>
            <a:pPr indent="-279400" lvl="0" marL="457200" rtl="0" algn="l">
              <a:lnSpc>
                <a:spcPct val="115000"/>
              </a:lnSpc>
              <a:spcBef>
                <a:spcPts val="1000"/>
              </a:spcBef>
              <a:spcAft>
                <a:spcPts val="0"/>
              </a:spcAft>
              <a:buSzPts val="2800"/>
              <a:buNone/>
            </a:pPr>
            <a:r>
              <a:t/>
            </a:r>
            <a:endParaRPr sz="800"/>
          </a:p>
          <a:p>
            <a:pPr indent="-457200" lvl="0" marL="457200" rtl="0" algn="l">
              <a:lnSpc>
                <a:spcPct val="115000"/>
              </a:lnSpc>
              <a:spcBef>
                <a:spcPts val="1000"/>
              </a:spcBef>
              <a:spcAft>
                <a:spcPts val="0"/>
              </a:spcAft>
              <a:buSzPts val="2800"/>
              <a:buChar char="❖"/>
            </a:pPr>
            <a:r>
              <a:rPr lang="en-GB" sz="2000"/>
              <a:t>The membership of the NSTT was open to representatives of all CEOS Agencies and to leads of the various CEOS Working Groups (WGs), Virtual Constellations (VCs) and Ad Hoc teams (AHTs)</a:t>
            </a:r>
            <a:endParaRPr/>
          </a:p>
          <a:p>
            <a:pPr indent="-279400" lvl="0" marL="457200" rtl="0" algn="l">
              <a:lnSpc>
                <a:spcPct val="115000"/>
              </a:lnSpc>
              <a:spcBef>
                <a:spcPts val="1000"/>
              </a:spcBef>
              <a:spcAft>
                <a:spcPts val="0"/>
              </a:spcAft>
              <a:buSzPts val="2800"/>
              <a:buNone/>
            </a:pPr>
            <a:r>
              <a:t/>
            </a:r>
            <a:endParaRPr sz="800"/>
          </a:p>
          <a:p>
            <a:pPr indent="-457200" lvl="0" marL="457200" rtl="0" algn="l">
              <a:lnSpc>
                <a:spcPct val="115000"/>
              </a:lnSpc>
              <a:spcBef>
                <a:spcPts val="1000"/>
              </a:spcBef>
              <a:spcAft>
                <a:spcPts val="0"/>
              </a:spcAft>
              <a:buSzPts val="2800"/>
              <a:buChar char="❖"/>
            </a:pPr>
            <a:r>
              <a:rPr lang="en-GB" sz="2000"/>
              <a:t>The CEOS WGs, VCs and AHTs aimed to foster the partnership between CEOS Members and the New Space sector to provide more accurate and tailored information</a:t>
            </a:r>
            <a:endParaRPr/>
          </a:p>
        </p:txBody>
      </p:sp>
      <p:sp>
        <p:nvSpPr>
          <p:cNvPr id="79" name="Google Shape;79;p3"/>
          <p:cNvSpPr txBox="1"/>
          <p:nvPr>
            <p:ph type="title"/>
          </p:nvPr>
        </p:nvSpPr>
        <p:spPr>
          <a:xfrm>
            <a:off x="557048" y="175939"/>
            <a:ext cx="9108320" cy="779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a:latin typeface="Montserrat"/>
                <a:ea typeface="Montserrat"/>
                <a:cs typeface="Montserrat"/>
                <a:sym typeface="Montserrat"/>
              </a:rPr>
              <a:t>     </a:t>
            </a:r>
            <a:r>
              <a:rPr lang="en-GB"/>
              <a:t>The NSTT in </a:t>
            </a:r>
            <a:r>
              <a:rPr lang="en-GB">
                <a:latin typeface="Montserrat"/>
                <a:ea typeface="Montserrat"/>
                <a:cs typeface="Montserrat"/>
                <a:sym typeface="Montserrat"/>
              </a:rPr>
              <a:t>CEOS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 name="Shape 83"/>
        <p:cNvGrpSpPr/>
        <p:nvPr/>
      </p:nvGrpSpPr>
      <p:grpSpPr>
        <a:xfrm>
          <a:off x="0" y="0"/>
          <a:ext cx="0" cy="0"/>
          <a:chOff x="0" y="0"/>
          <a:chExt cx="0" cy="0"/>
        </a:xfrm>
      </p:grpSpPr>
      <p:sp>
        <p:nvSpPr>
          <p:cNvPr id="84" name="Google Shape;84;p4"/>
          <p:cNvSpPr txBox="1"/>
          <p:nvPr>
            <p:ph idx="1" type="body"/>
          </p:nvPr>
        </p:nvSpPr>
        <p:spPr>
          <a:xfrm>
            <a:off x="324233" y="1094792"/>
            <a:ext cx="11495400" cy="533711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SzPts val="2800"/>
              <a:buChar char="❖"/>
            </a:pPr>
            <a:r>
              <a:rPr lang="en-GB" sz="2000"/>
              <a:t>Sharing experience between CEOS Space Agencies, through dedicated sessions at each CEOS meeting attended by CEOS Principals (SIT, SIT Technical Workshop, and CEOS Plenary)</a:t>
            </a:r>
            <a:endParaRPr/>
          </a:p>
          <a:p>
            <a:pPr indent="-279400" lvl="0" marL="457200" rtl="0" algn="l">
              <a:lnSpc>
                <a:spcPct val="115000"/>
              </a:lnSpc>
              <a:spcBef>
                <a:spcPts val="1000"/>
              </a:spcBef>
              <a:spcAft>
                <a:spcPts val="0"/>
              </a:spcAft>
              <a:buSzPts val="2800"/>
              <a:buNone/>
            </a:pPr>
            <a:r>
              <a:t/>
            </a:r>
            <a:endParaRPr sz="800"/>
          </a:p>
          <a:p>
            <a:pPr indent="-457200" lvl="0" marL="457200" rtl="0" algn="l">
              <a:lnSpc>
                <a:spcPct val="115000"/>
              </a:lnSpc>
              <a:spcBef>
                <a:spcPts val="1000"/>
              </a:spcBef>
              <a:spcAft>
                <a:spcPts val="0"/>
              </a:spcAft>
              <a:buSzPts val="2800"/>
              <a:buChar char="❖"/>
            </a:pPr>
            <a:r>
              <a:rPr lang="en-GB" sz="2000"/>
              <a:t>Recommend actions within the CEOS framework that aim to enhance the outcomes of CEOS entities (WGs, VCs, AHTs) working with New Space companies</a:t>
            </a:r>
            <a:endParaRPr/>
          </a:p>
          <a:p>
            <a:pPr indent="-279400" lvl="0" marL="457200" rtl="0" algn="l">
              <a:lnSpc>
                <a:spcPct val="115000"/>
              </a:lnSpc>
              <a:spcBef>
                <a:spcPts val="1000"/>
              </a:spcBef>
              <a:spcAft>
                <a:spcPts val="0"/>
              </a:spcAft>
              <a:buSzPts val="2800"/>
              <a:buNone/>
            </a:pPr>
            <a:r>
              <a:t/>
            </a:r>
            <a:endParaRPr sz="800"/>
          </a:p>
          <a:p>
            <a:pPr indent="-457200" lvl="0" marL="457200" rtl="0" algn="l">
              <a:lnSpc>
                <a:spcPct val="115000"/>
              </a:lnSpc>
              <a:spcBef>
                <a:spcPts val="1000"/>
              </a:spcBef>
              <a:spcAft>
                <a:spcPts val="0"/>
              </a:spcAft>
              <a:buSzPts val="2800"/>
              <a:buChar char="❖"/>
            </a:pPr>
            <a:r>
              <a:rPr lang="en-GB" sz="2000"/>
              <a:t>Assess areas and issues that are common among CEOS agencies and that may impact public EO programmes in future</a:t>
            </a:r>
            <a:endParaRPr/>
          </a:p>
          <a:p>
            <a:pPr indent="-279400" lvl="0" marL="457200" rtl="0" algn="l">
              <a:lnSpc>
                <a:spcPct val="115000"/>
              </a:lnSpc>
              <a:spcBef>
                <a:spcPts val="1000"/>
              </a:spcBef>
              <a:spcAft>
                <a:spcPts val="0"/>
              </a:spcAft>
              <a:buSzPts val="2800"/>
              <a:buNone/>
            </a:pPr>
            <a:r>
              <a:t/>
            </a:r>
            <a:endParaRPr sz="800"/>
          </a:p>
          <a:p>
            <a:pPr indent="-457200" lvl="0" marL="457200" rtl="0" algn="l">
              <a:lnSpc>
                <a:spcPct val="115000"/>
              </a:lnSpc>
              <a:spcBef>
                <a:spcPts val="1000"/>
              </a:spcBef>
              <a:spcAft>
                <a:spcPts val="0"/>
              </a:spcAft>
              <a:buSzPts val="2800"/>
              <a:buChar char="❖"/>
            </a:pPr>
            <a:r>
              <a:rPr lang="en-GB" sz="2000"/>
              <a:t>Issue a White Paper summarising Findings &amp; Recommendations, based on both the information collected during the experience sharing sessions and reporting of specific relevant activities undertaken by CEOS entities</a:t>
            </a:r>
            <a:endParaRPr/>
          </a:p>
        </p:txBody>
      </p:sp>
      <p:sp>
        <p:nvSpPr>
          <p:cNvPr id="85" name="Google Shape;85;p4"/>
          <p:cNvSpPr txBox="1"/>
          <p:nvPr>
            <p:ph type="title"/>
          </p:nvPr>
        </p:nvSpPr>
        <p:spPr>
          <a:xfrm>
            <a:off x="557048" y="175939"/>
            <a:ext cx="9108320" cy="779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a:latin typeface="Montserrat"/>
                <a:ea typeface="Montserrat"/>
                <a:cs typeface="Montserrat"/>
                <a:sym typeface="Montserrat"/>
              </a:rPr>
              <a:t>     </a:t>
            </a:r>
            <a:r>
              <a:rPr lang="en-GB"/>
              <a:t>Objectives and deliverable</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350220" y="19688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The Space Economy: Main Facts and Figures</a:t>
            </a:r>
            <a:endParaRPr/>
          </a:p>
        </p:txBody>
      </p:sp>
      <p:pic>
        <p:nvPicPr>
          <p:cNvPr descr="A screenshot of a computer" id="91" name="Google Shape;91;p5"/>
          <p:cNvPicPr preferRelativeResize="0"/>
          <p:nvPr/>
        </p:nvPicPr>
        <p:blipFill rotWithShape="1">
          <a:blip r:embed="rId3">
            <a:alphaModFix/>
          </a:blip>
          <a:srcRect b="0" l="0" r="0" t="0"/>
          <a:stretch/>
        </p:blipFill>
        <p:spPr>
          <a:xfrm>
            <a:off x="298580" y="1137622"/>
            <a:ext cx="6083624" cy="3099620"/>
          </a:xfrm>
          <a:prstGeom prst="rect">
            <a:avLst/>
          </a:prstGeom>
          <a:noFill/>
          <a:ln>
            <a:noFill/>
          </a:ln>
        </p:spPr>
      </p:pic>
      <p:pic>
        <p:nvPicPr>
          <p:cNvPr id="92" name="Google Shape;92;p5"/>
          <p:cNvPicPr preferRelativeResize="0"/>
          <p:nvPr/>
        </p:nvPicPr>
        <p:blipFill rotWithShape="1">
          <a:blip r:embed="rId4">
            <a:alphaModFix/>
          </a:blip>
          <a:srcRect b="0" l="0" r="0" t="0"/>
          <a:stretch/>
        </p:blipFill>
        <p:spPr>
          <a:xfrm>
            <a:off x="350220" y="4316964"/>
            <a:ext cx="4364849" cy="2129194"/>
          </a:xfrm>
          <a:prstGeom prst="rect">
            <a:avLst/>
          </a:prstGeom>
          <a:noFill/>
          <a:ln>
            <a:noFill/>
          </a:ln>
        </p:spPr>
      </p:pic>
      <p:pic>
        <p:nvPicPr>
          <p:cNvPr id="93" name="Google Shape;93;p5"/>
          <p:cNvPicPr preferRelativeResize="0"/>
          <p:nvPr/>
        </p:nvPicPr>
        <p:blipFill rotWithShape="1">
          <a:blip r:embed="rId5">
            <a:alphaModFix/>
          </a:blip>
          <a:srcRect b="0" l="0" r="0" t="0"/>
          <a:stretch/>
        </p:blipFill>
        <p:spPr>
          <a:xfrm>
            <a:off x="5006580" y="4478694"/>
            <a:ext cx="4321179" cy="1910472"/>
          </a:xfrm>
          <a:prstGeom prst="rect">
            <a:avLst/>
          </a:prstGeom>
          <a:noFill/>
          <a:ln>
            <a:noFill/>
          </a:ln>
        </p:spPr>
      </p:pic>
      <p:sp>
        <p:nvSpPr>
          <p:cNvPr id="94" name="Google Shape;94;p5"/>
          <p:cNvSpPr txBox="1"/>
          <p:nvPr/>
        </p:nvSpPr>
        <p:spPr>
          <a:xfrm>
            <a:off x="9456020" y="5635690"/>
            <a:ext cx="2438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Credit: Euroconsult Space Economy Report, 2022 </a:t>
            </a:r>
            <a:endParaRPr/>
          </a:p>
        </p:txBody>
      </p:sp>
      <p:pic>
        <p:nvPicPr>
          <p:cNvPr id="95" name="Google Shape;95;p5"/>
          <p:cNvPicPr preferRelativeResize="0"/>
          <p:nvPr/>
        </p:nvPicPr>
        <p:blipFill rotWithShape="1">
          <a:blip r:embed="rId6">
            <a:alphaModFix/>
          </a:blip>
          <a:srcRect b="0" l="0" r="0" t="0"/>
          <a:stretch/>
        </p:blipFill>
        <p:spPr>
          <a:xfrm>
            <a:off x="7393310" y="1345032"/>
            <a:ext cx="4125420" cy="29719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176047" y="175939"/>
            <a:ext cx="9596213"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000"/>
              <a:t>The Earth Observation Data and Services Market </a:t>
            </a:r>
            <a:endParaRPr/>
          </a:p>
        </p:txBody>
      </p:sp>
      <p:pic>
        <p:nvPicPr>
          <p:cNvPr descr="A graph of a number of people" id="101" name="Google Shape;101;p6"/>
          <p:cNvPicPr preferRelativeResize="0"/>
          <p:nvPr/>
        </p:nvPicPr>
        <p:blipFill rotWithShape="1">
          <a:blip r:embed="rId3">
            <a:alphaModFix/>
          </a:blip>
          <a:srcRect b="0" l="0" r="0" t="0"/>
          <a:stretch/>
        </p:blipFill>
        <p:spPr>
          <a:xfrm>
            <a:off x="447673" y="1292092"/>
            <a:ext cx="4502478" cy="2089667"/>
          </a:xfrm>
          <a:prstGeom prst="rect">
            <a:avLst/>
          </a:prstGeom>
          <a:noFill/>
          <a:ln>
            <a:noFill/>
          </a:ln>
        </p:spPr>
      </p:pic>
      <p:pic>
        <p:nvPicPr>
          <p:cNvPr id="102" name="Google Shape;102;p6"/>
          <p:cNvPicPr preferRelativeResize="0"/>
          <p:nvPr/>
        </p:nvPicPr>
        <p:blipFill rotWithShape="1">
          <a:blip r:embed="rId4">
            <a:alphaModFix/>
          </a:blip>
          <a:srcRect b="0" l="0" r="0" t="0"/>
          <a:stretch/>
        </p:blipFill>
        <p:spPr>
          <a:xfrm>
            <a:off x="5197831" y="1443135"/>
            <a:ext cx="2525825" cy="1360714"/>
          </a:xfrm>
          <a:prstGeom prst="rect">
            <a:avLst/>
          </a:prstGeom>
          <a:noFill/>
          <a:ln>
            <a:noFill/>
          </a:ln>
        </p:spPr>
      </p:pic>
      <p:pic>
        <p:nvPicPr>
          <p:cNvPr id="103" name="Google Shape;103;p6"/>
          <p:cNvPicPr preferRelativeResize="0"/>
          <p:nvPr/>
        </p:nvPicPr>
        <p:blipFill rotWithShape="1">
          <a:blip r:embed="rId5">
            <a:alphaModFix/>
          </a:blip>
          <a:srcRect b="0" l="0" r="0" t="0"/>
          <a:stretch/>
        </p:blipFill>
        <p:spPr>
          <a:xfrm>
            <a:off x="447673" y="3577984"/>
            <a:ext cx="4384760" cy="2089668"/>
          </a:xfrm>
          <a:prstGeom prst="rect">
            <a:avLst/>
          </a:prstGeom>
          <a:noFill/>
          <a:ln>
            <a:noFill/>
          </a:ln>
        </p:spPr>
      </p:pic>
      <p:pic>
        <p:nvPicPr>
          <p:cNvPr id="104" name="Google Shape;104;p6"/>
          <p:cNvPicPr preferRelativeResize="0"/>
          <p:nvPr/>
        </p:nvPicPr>
        <p:blipFill rotWithShape="1">
          <a:blip r:embed="rId6">
            <a:alphaModFix/>
          </a:blip>
          <a:srcRect b="0" l="0" r="0" t="0"/>
          <a:stretch/>
        </p:blipFill>
        <p:spPr>
          <a:xfrm>
            <a:off x="4972771" y="3718910"/>
            <a:ext cx="2819400" cy="1562100"/>
          </a:xfrm>
          <a:prstGeom prst="rect">
            <a:avLst/>
          </a:prstGeom>
          <a:noFill/>
          <a:ln>
            <a:noFill/>
          </a:ln>
        </p:spPr>
      </p:pic>
      <p:sp>
        <p:nvSpPr>
          <p:cNvPr id="105" name="Google Shape;105;p6"/>
          <p:cNvSpPr txBox="1"/>
          <p:nvPr/>
        </p:nvSpPr>
        <p:spPr>
          <a:xfrm>
            <a:off x="555171" y="6023520"/>
            <a:ext cx="42772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Credit: Euroconsult Space Economy Report, 2022 </a:t>
            </a:r>
            <a:endParaRPr/>
          </a:p>
        </p:txBody>
      </p:sp>
      <p:sp>
        <p:nvSpPr>
          <p:cNvPr id="106" name="Google Shape;106;p6"/>
          <p:cNvSpPr txBox="1"/>
          <p:nvPr/>
        </p:nvSpPr>
        <p:spPr>
          <a:xfrm>
            <a:off x="7874077" y="1292092"/>
            <a:ext cx="4050632" cy="526297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Forecasted trend of EO data market is growing (4%) but less that in the past (8%)</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Forecasted trend of EO service market is growing (6%) but less that in the past (9%)</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Market is fragmented</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Constellation operators don’t plan profitability soon. This could reduce attractiveness for investor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Security and Defence have a dominant share in data market, less pronounced in VAS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EO market is modest (4%) compared to NAV and SatCom mainly due to early stage of  commercial services uptake and the absence of B2C market</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SatNav is dominated by indirect space businesses, SatCom see a decreasing satellite TV compensated by connectivity needs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idx="1" type="body"/>
          </p:nvPr>
        </p:nvSpPr>
        <p:spPr>
          <a:xfrm>
            <a:off x="348300" y="1048458"/>
            <a:ext cx="11495400" cy="5358561"/>
          </a:xfrm>
          <a:prstGeom prst="rect">
            <a:avLst/>
          </a:prstGeom>
          <a:noFill/>
          <a:ln>
            <a:noFill/>
          </a:ln>
        </p:spPr>
        <p:txBody>
          <a:bodyPr anchorCtr="0" anchor="t" bIns="45700" lIns="91425" spcFirstLastPara="1" rIns="91425" wrap="square" tIns="45700">
            <a:noAutofit/>
          </a:bodyPr>
          <a:lstStyle/>
          <a:p>
            <a:pPr indent="-387350" lvl="0" marL="457200" marR="0" rtl="0" algn="l">
              <a:lnSpc>
                <a:spcPct val="115000"/>
              </a:lnSpc>
              <a:spcBef>
                <a:spcPts val="1000"/>
              </a:spcBef>
              <a:spcAft>
                <a:spcPts val="0"/>
              </a:spcAft>
              <a:buClr>
                <a:schemeClr val="dk1"/>
              </a:buClr>
              <a:buSzPts val="2500"/>
              <a:buFont typeface="Montserrat"/>
              <a:buChar char="❖"/>
            </a:pPr>
            <a:r>
              <a:rPr lang="en-GB" sz="1700"/>
              <a:t>An unequivocal definition of “New Space” is not available</a:t>
            </a:r>
            <a:endParaRPr sz="2500"/>
          </a:p>
          <a:p>
            <a:pPr indent="-387350" lvl="0" marL="457200" marR="0" rtl="0" algn="l">
              <a:lnSpc>
                <a:spcPct val="115000"/>
              </a:lnSpc>
              <a:spcBef>
                <a:spcPts val="1000"/>
              </a:spcBef>
              <a:spcAft>
                <a:spcPts val="0"/>
              </a:spcAft>
              <a:buClr>
                <a:schemeClr val="dk1"/>
              </a:buClr>
              <a:buSzPts val="2500"/>
              <a:buFont typeface="Montserrat"/>
              <a:buChar char="❖"/>
            </a:pPr>
            <a:r>
              <a:rPr lang="en-GB" sz="1700"/>
              <a:t>In the EO context, its use tends to describe the emergence of an entrepreneurial space industry characterised, inter alia, by:</a:t>
            </a:r>
            <a:endParaRPr sz="2500"/>
          </a:p>
          <a:p>
            <a:pPr indent="-361950" lvl="1" marL="914400" rtl="0" algn="l">
              <a:lnSpc>
                <a:spcPct val="115000"/>
              </a:lnSpc>
              <a:spcBef>
                <a:spcPts val="500"/>
              </a:spcBef>
              <a:spcAft>
                <a:spcPts val="0"/>
              </a:spcAft>
              <a:buSzPts val="2100"/>
              <a:buChar char="▪"/>
            </a:pPr>
            <a:r>
              <a:rPr lang="en-GB" sz="1300"/>
              <a:t>Financing from the private sector; widespread use of commercial-off-the-shelf (COTS) and miniaturised technologies; rapid prototyping and development; innovative business models and procurement approaches; observations via macro-constellation; use of ML and AI for data processing </a:t>
            </a:r>
            <a:endParaRPr sz="2100"/>
          </a:p>
          <a:p>
            <a:pPr indent="-361950" lvl="1" marL="914400" rtl="0" algn="l">
              <a:lnSpc>
                <a:spcPct val="115000"/>
              </a:lnSpc>
              <a:spcBef>
                <a:spcPts val="500"/>
              </a:spcBef>
              <a:spcAft>
                <a:spcPts val="0"/>
              </a:spcAft>
              <a:buSzPts val="2100"/>
              <a:buChar char="▪"/>
            </a:pPr>
            <a:r>
              <a:rPr lang="en-GB" sz="1300"/>
              <a:t>Efficient cost management; sharing development funds and operational risks between public and private sectors through Public Private Partnerships (PPP). </a:t>
            </a:r>
            <a:endParaRPr sz="2100"/>
          </a:p>
          <a:p>
            <a:pPr indent="-361950" lvl="1" marL="914400" rtl="0" algn="l">
              <a:lnSpc>
                <a:spcPct val="115000"/>
              </a:lnSpc>
              <a:spcBef>
                <a:spcPts val="500"/>
              </a:spcBef>
              <a:spcAft>
                <a:spcPts val="0"/>
              </a:spcAft>
              <a:buSzPts val="2100"/>
              <a:buChar char="▪"/>
            </a:pPr>
            <a:r>
              <a:rPr lang="en-GB" sz="1300"/>
              <a:t>Ownership of the assets usually belongs to industry unlike the traditional space approach, where it belonged to the public sector. </a:t>
            </a:r>
            <a:endParaRPr sz="2100"/>
          </a:p>
          <a:p>
            <a:pPr indent="-361950" lvl="1" marL="914400" rtl="0" algn="l">
              <a:lnSpc>
                <a:spcPct val="115000"/>
              </a:lnSpc>
              <a:spcBef>
                <a:spcPts val="500"/>
              </a:spcBef>
              <a:spcAft>
                <a:spcPts val="0"/>
              </a:spcAft>
              <a:buSzPts val="2100"/>
              <a:buChar char="▪"/>
            </a:pPr>
            <a:r>
              <a:rPr lang="en-GB" sz="1300"/>
              <a:t>In the traditional approach the public sector decided “what” and “how” defining the detailed requirements, in the new paradigm the public indicates only the “what” with high level needs, leaving industry to define the “how” and the detailed outcomes.</a:t>
            </a:r>
            <a:endParaRPr sz="2100"/>
          </a:p>
          <a:p>
            <a:pPr indent="-387350" lvl="0" marL="457200" marR="0" rtl="0" algn="l">
              <a:lnSpc>
                <a:spcPct val="115000"/>
              </a:lnSpc>
              <a:spcBef>
                <a:spcPts val="1000"/>
              </a:spcBef>
              <a:spcAft>
                <a:spcPts val="0"/>
              </a:spcAft>
              <a:buClr>
                <a:schemeClr val="dk1"/>
              </a:buClr>
              <a:buSzPts val="2500"/>
              <a:buFont typeface="Montserrat"/>
              <a:buChar char="❖"/>
            </a:pPr>
            <a:r>
              <a:rPr lang="en-GB" sz="1700" u="sng"/>
              <a:t>EO “New Space” businesses have demonstrated growth and stability only when explicit public support has been granted to them</a:t>
            </a:r>
            <a:endParaRPr sz="2500"/>
          </a:p>
          <a:p>
            <a:pPr indent="-228600" lvl="1" marL="914400" rtl="0" algn="l">
              <a:lnSpc>
                <a:spcPct val="115000"/>
              </a:lnSpc>
              <a:spcBef>
                <a:spcPts val="500"/>
              </a:spcBef>
              <a:spcAft>
                <a:spcPts val="0"/>
              </a:spcAft>
              <a:buSzPts val="2400"/>
              <a:buNone/>
            </a:pPr>
            <a:r>
              <a:t/>
            </a:r>
            <a:endParaRPr sz="1300"/>
          </a:p>
          <a:p>
            <a:pPr indent="-228600" lvl="1" marL="914400" rtl="0" algn="l">
              <a:lnSpc>
                <a:spcPct val="115000"/>
              </a:lnSpc>
              <a:spcBef>
                <a:spcPts val="500"/>
              </a:spcBef>
              <a:spcAft>
                <a:spcPts val="0"/>
              </a:spcAft>
              <a:buSzPts val="2400"/>
              <a:buNone/>
            </a:pPr>
            <a:r>
              <a:t/>
            </a:r>
            <a:endParaRPr sz="1300"/>
          </a:p>
        </p:txBody>
      </p:sp>
      <p:sp>
        <p:nvSpPr>
          <p:cNvPr id="112" name="Google Shape;112;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What is “New Space”?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 name="Shape 116"/>
        <p:cNvGrpSpPr/>
        <p:nvPr/>
      </p:nvGrpSpPr>
      <p:grpSpPr>
        <a:xfrm>
          <a:off x="0" y="0"/>
          <a:ext cx="0" cy="0"/>
          <a:chOff x="0" y="0"/>
          <a:chExt cx="0" cy="0"/>
        </a:xfrm>
      </p:grpSpPr>
      <p:sp>
        <p:nvSpPr>
          <p:cNvPr id="117" name="Google Shape;117;p8"/>
          <p:cNvSpPr txBox="1"/>
          <p:nvPr>
            <p:ph type="title"/>
          </p:nvPr>
        </p:nvSpPr>
        <p:spPr>
          <a:xfrm>
            <a:off x="120065" y="74056"/>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000"/>
              <a:t>Potential role of the public/governmental sector for emerging EO industry</a:t>
            </a:r>
            <a:endParaRPr sz="3000"/>
          </a:p>
        </p:txBody>
      </p:sp>
      <p:cxnSp>
        <p:nvCxnSpPr>
          <p:cNvPr id="118" name="Google Shape;118;p8"/>
          <p:cNvCxnSpPr/>
          <p:nvPr/>
        </p:nvCxnSpPr>
        <p:spPr>
          <a:xfrm>
            <a:off x="234714" y="1622063"/>
            <a:ext cx="6345" cy="4580074"/>
          </a:xfrm>
          <a:prstGeom prst="straightConnector1">
            <a:avLst/>
          </a:prstGeom>
          <a:solidFill>
            <a:schemeClr val="lt1">
              <a:alpha val="89803"/>
            </a:schemeClr>
          </a:solidFill>
          <a:ln cap="flat" cmpd="sng" w="25400">
            <a:solidFill>
              <a:srgbClr val="32445F"/>
            </a:solidFill>
            <a:prstDash val="solid"/>
            <a:round/>
            <a:headEnd len="sm" w="sm" type="none"/>
            <a:tailEnd len="sm" w="sm" type="none"/>
          </a:ln>
        </p:spPr>
      </p:cxnSp>
      <p:sp>
        <p:nvSpPr>
          <p:cNvPr id="119" name="Google Shape;119;p8"/>
          <p:cNvSpPr/>
          <p:nvPr/>
        </p:nvSpPr>
        <p:spPr>
          <a:xfrm flipH="1" rot="10800000">
            <a:off x="330848" y="1714787"/>
            <a:ext cx="1820187" cy="68788"/>
          </a:xfrm>
          <a:prstGeom prst="rect">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a:off x="330848" y="1898784"/>
            <a:ext cx="1820187" cy="45800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8"/>
          <p:cNvGrpSpPr/>
          <p:nvPr/>
        </p:nvGrpSpPr>
        <p:grpSpPr>
          <a:xfrm>
            <a:off x="234714" y="1237530"/>
            <a:ext cx="1922665" cy="384533"/>
            <a:chOff x="5155" y="156217"/>
            <a:chExt cx="1922665" cy="384533"/>
          </a:xfrm>
        </p:grpSpPr>
        <p:sp>
          <p:nvSpPr>
            <p:cNvPr id="122" name="Google Shape;122;p8"/>
            <p:cNvSpPr/>
            <p:nvPr/>
          </p:nvSpPr>
          <p:spPr>
            <a:xfrm>
              <a:off x="5155" y="156217"/>
              <a:ext cx="1922665" cy="384533"/>
            </a:xfrm>
            <a:prstGeom prst="rect">
              <a:avLst/>
            </a:prstGeom>
            <a:solidFill>
              <a:srgbClr val="007A37"/>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txBox="1"/>
            <p:nvPr/>
          </p:nvSpPr>
          <p:spPr>
            <a:xfrm>
              <a:off x="5155" y="156217"/>
              <a:ext cx="1922665" cy="384533"/>
            </a:xfrm>
            <a:prstGeom prst="rect">
              <a:avLst/>
            </a:prstGeom>
            <a:solidFill>
              <a:srgbClr val="007A37"/>
            </a:solid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Gill Sans"/>
                  <a:ea typeface="Gill Sans"/>
                  <a:cs typeface="Gill Sans"/>
                  <a:sym typeface="Gill Sans"/>
                </a:rPr>
                <a:t>Regulation</a:t>
              </a:r>
              <a:endParaRPr/>
            </a:p>
          </p:txBody>
        </p:sp>
      </p:grpSp>
      <p:cxnSp>
        <p:nvCxnSpPr>
          <p:cNvPr id="124" name="Google Shape;124;p8"/>
          <p:cNvCxnSpPr/>
          <p:nvPr/>
        </p:nvCxnSpPr>
        <p:spPr>
          <a:xfrm flipH="1">
            <a:off x="2557218" y="1622063"/>
            <a:ext cx="6345" cy="4580074"/>
          </a:xfrm>
          <a:prstGeom prst="straightConnector1">
            <a:avLst/>
          </a:prstGeom>
          <a:solidFill>
            <a:schemeClr val="lt1">
              <a:alpha val="89803"/>
            </a:schemeClr>
          </a:solidFill>
          <a:ln cap="flat" cmpd="sng" w="25400">
            <a:solidFill>
              <a:srgbClr val="32445F"/>
            </a:solidFill>
            <a:prstDash val="solid"/>
            <a:round/>
            <a:headEnd len="sm" w="sm" type="none"/>
            <a:tailEnd len="sm" w="sm" type="none"/>
          </a:ln>
        </p:spPr>
      </p:cxnSp>
      <p:sp>
        <p:nvSpPr>
          <p:cNvPr id="125" name="Google Shape;125;p8"/>
          <p:cNvSpPr/>
          <p:nvPr/>
        </p:nvSpPr>
        <p:spPr>
          <a:xfrm>
            <a:off x="2659696" y="1734207"/>
            <a:ext cx="1820187" cy="68788"/>
          </a:xfrm>
          <a:prstGeom prst="rect">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8"/>
          <p:cNvGrpSpPr/>
          <p:nvPr/>
        </p:nvGrpSpPr>
        <p:grpSpPr>
          <a:xfrm>
            <a:off x="2659696" y="1946356"/>
            <a:ext cx="1820187" cy="4484930"/>
            <a:chOff x="2430136" y="865043"/>
            <a:chExt cx="1820187" cy="4484930"/>
          </a:xfrm>
        </p:grpSpPr>
        <p:sp>
          <p:nvSpPr>
            <p:cNvPr id="127" name="Google Shape;127;p8"/>
            <p:cNvSpPr/>
            <p:nvPr/>
          </p:nvSpPr>
          <p:spPr>
            <a:xfrm>
              <a:off x="2430136" y="865043"/>
              <a:ext cx="1820187" cy="44849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txBox="1"/>
            <p:nvPr/>
          </p:nvSpPr>
          <p:spPr>
            <a:xfrm>
              <a:off x="2430136" y="865043"/>
              <a:ext cx="1820187" cy="4484930"/>
            </a:xfrm>
            <a:prstGeom prst="rect">
              <a:avLst/>
            </a:prstGeom>
            <a:noFill/>
            <a:ln>
              <a:noFill/>
            </a:ln>
          </p:spPr>
          <p:txBody>
            <a:bodyPr anchorCtr="0" anchor="t" bIns="35550" lIns="35550" spcFirstLastPara="1" rIns="35550" wrap="square" tIns="35550">
              <a:noAutofit/>
            </a:bodyPr>
            <a:lstStyle/>
            <a:p>
              <a:pPr indent="-90488" lvl="1" marL="90488" marR="0" rtl="0" algn="l">
                <a:lnSpc>
                  <a:spcPct val="90000"/>
                </a:lnSpc>
                <a:spcBef>
                  <a:spcPts val="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Fostering applications of EO and synergies to generate an internal ecosystem with governmental-commercial links</a:t>
              </a:r>
              <a:endParaRPr b="0" i="0" sz="1200" u="none" cap="none" strike="noStrike">
                <a:solidFill>
                  <a:schemeClr val="dk1"/>
                </a:solidFill>
                <a:latin typeface="Gill Sans"/>
                <a:ea typeface="Gill Sans"/>
                <a:cs typeface="Gill Sans"/>
                <a:sym typeface="Gill Sans"/>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Conferring market credibility to EO Industry through technical and business support and qualification</a:t>
              </a:r>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Supporting the trajectory of novel EO industrial activities (e.g. for strategic purposes or for filling a gap)</a:t>
              </a:r>
              <a:endParaRPr/>
            </a:p>
          </p:txBody>
        </p:sp>
      </p:grpSp>
      <p:grpSp>
        <p:nvGrpSpPr>
          <p:cNvPr id="129" name="Google Shape;129;p8"/>
          <p:cNvGrpSpPr/>
          <p:nvPr/>
        </p:nvGrpSpPr>
        <p:grpSpPr>
          <a:xfrm>
            <a:off x="2563562" y="1237530"/>
            <a:ext cx="1922665" cy="384533"/>
            <a:chOff x="2334003" y="156217"/>
            <a:chExt cx="1922665" cy="384533"/>
          </a:xfrm>
        </p:grpSpPr>
        <p:sp>
          <p:nvSpPr>
            <p:cNvPr id="130" name="Google Shape;130;p8"/>
            <p:cNvSpPr/>
            <p:nvPr/>
          </p:nvSpPr>
          <p:spPr>
            <a:xfrm>
              <a:off x="2334003" y="156217"/>
              <a:ext cx="1922665" cy="384533"/>
            </a:xfrm>
            <a:prstGeom prst="rect">
              <a:avLst/>
            </a:prstGeom>
            <a:solidFill>
              <a:srgbClr val="007A37"/>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txBox="1"/>
            <p:nvPr/>
          </p:nvSpPr>
          <p:spPr>
            <a:xfrm>
              <a:off x="2334003" y="156217"/>
              <a:ext cx="1922665" cy="384533"/>
            </a:xfrm>
            <a:prstGeom prst="rect">
              <a:avLst/>
            </a:prstGeom>
            <a:solidFill>
              <a:srgbClr val="007A37"/>
            </a:solid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Gill Sans"/>
                  <a:ea typeface="Gill Sans"/>
                  <a:cs typeface="Gill Sans"/>
                  <a:sym typeface="Gill Sans"/>
                </a:rPr>
                <a:t>Legitimacy</a:t>
              </a:r>
              <a:endParaRPr/>
            </a:p>
          </p:txBody>
        </p:sp>
      </p:grpSp>
      <p:cxnSp>
        <p:nvCxnSpPr>
          <p:cNvPr id="132" name="Google Shape;132;p8"/>
          <p:cNvCxnSpPr/>
          <p:nvPr/>
        </p:nvCxnSpPr>
        <p:spPr>
          <a:xfrm flipH="1">
            <a:off x="5066758" y="1622063"/>
            <a:ext cx="23015" cy="4580074"/>
          </a:xfrm>
          <a:prstGeom prst="straightConnector1">
            <a:avLst/>
          </a:prstGeom>
          <a:solidFill>
            <a:schemeClr val="lt1">
              <a:alpha val="89803"/>
            </a:schemeClr>
          </a:solidFill>
          <a:ln cap="flat" cmpd="sng" w="25400">
            <a:solidFill>
              <a:srgbClr val="32445F"/>
            </a:solidFill>
            <a:prstDash val="solid"/>
            <a:round/>
            <a:headEnd len="sm" w="sm" type="none"/>
            <a:tailEnd len="sm" w="sm" type="none"/>
          </a:ln>
        </p:spPr>
      </p:cxnSp>
      <p:sp>
        <p:nvSpPr>
          <p:cNvPr id="133" name="Google Shape;133;p8"/>
          <p:cNvSpPr/>
          <p:nvPr/>
        </p:nvSpPr>
        <p:spPr>
          <a:xfrm flipH="1" rot="10800000">
            <a:off x="5185906" y="1734207"/>
            <a:ext cx="1820187" cy="68788"/>
          </a:xfrm>
          <a:prstGeom prst="rect">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8"/>
          <p:cNvGrpSpPr/>
          <p:nvPr/>
        </p:nvGrpSpPr>
        <p:grpSpPr>
          <a:xfrm>
            <a:off x="5162890" y="1909513"/>
            <a:ext cx="2407179" cy="4543168"/>
            <a:chOff x="4933330" y="828200"/>
            <a:chExt cx="2407179" cy="4543168"/>
          </a:xfrm>
        </p:grpSpPr>
        <p:sp>
          <p:nvSpPr>
            <p:cNvPr id="135" name="Google Shape;135;p8"/>
            <p:cNvSpPr/>
            <p:nvPr/>
          </p:nvSpPr>
          <p:spPr>
            <a:xfrm>
              <a:off x="4933330" y="828200"/>
              <a:ext cx="2407179" cy="45431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txBox="1"/>
            <p:nvPr/>
          </p:nvSpPr>
          <p:spPr>
            <a:xfrm>
              <a:off x="4933330" y="828200"/>
              <a:ext cx="2407179" cy="4543168"/>
            </a:xfrm>
            <a:prstGeom prst="rect">
              <a:avLst/>
            </a:prstGeom>
            <a:noFill/>
            <a:ln>
              <a:noFill/>
            </a:ln>
          </p:spPr>
          <p:txBody>
            <a:bodyPr anchorCtr="0" anchor="t" bIns="35550" lIns="35550" spcFirstLastPara="1" rIns="35550" wrap="square" tIns="3555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Co-funding EO industry through large PPP to establish investment trajectories for commercial businesses </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Supplying competences (i.e. technical, industrial and business) to advance concept design towards commercial stage</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Coordinating complementary technology, market, and partners for a common effort in the EO industry facilitating new entrants</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Creating human capital by supporting academia and industry in specialized business tailored education to a EO commercial novel labour market</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Support the development of technical capacity</a:t>
              </a:r>
              <a:endParaRPr b="0" i="0" sz="1200" u="none" cap="none" strike="noStrike">
                <a:solidFill>
                  <a:schemeClr val="dk1"/>
                </a:solidFill>
                <a:latin typeface="Gill Sans"/>
                <a:ea typeface="Gill Sans"/>
                <a:cs typeface="Gill Sans"/>
                <a:sym typeface="Gill Sans"/>
              </a:endParaRPr>
            </a:p>
          </p:txBody>
        </p:sp>
      </p:grpSp>
      <p:grpSp>
        <p:nvGrpSpPr>
          <p:cNvPr id="137" name="Google Shape;137;p8"/>
          <p:cNvGrpSpPr/>
          <p:nvPr/>
        </p:nvGrpSpPr>
        <p:grpSpPr>
          <a:xfrm>
            <a:off x="5089771" y="1225755"/>
            <a:ext cx="1922665" cy="384533"/>
            <a:chOff x="4860213" y="156217"/>
            <a:chExt cx="1922665" cy="384533"/>
          </a:xfrm>
        </p:grpSpPr>
        <p:sp>
          <p:nvSpPr>
            <p:cNvPr id="138" name="Google Shape;138;p8"/>
            <p:cNvSpPr/>
            <p:nvPr/>
          </p:nvSpPr>
          <p:spPr>
            <a:xfrm>
              <a:off x="4860213" y="156217"/>
              <a:ext cx="1922665" cy="384533"/>
            </a:xfrm>
            <a:prstGeom prst="rect">
              <a:avLst/>
            </a:prstGeom>
            <a:solidFill>
              <a:srgbClr val="007A37"/>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txBox="1"/>
            <p:nvPr/>
          </p:nvSpPr>
          <p:spPr>
            <a:xfrm>
              <a:off x="4860213" y="156217"/>
              <a:ext cx="1922665" cy="384533"/>
            </a:xfrm>
            <a:prstGeom prst="rect">
              <a:avLst/>
            </a:prstGeom>
            <a:solidFill>
              <a:srgbClr val="007A37"/>
            </a:solid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Gill Sans"/>
                  <a:ea typeface="Gill Sans"/>
                  <a:cs typeface="Gill Sans"/>
                  <a:sym typeface="Gill Sans"/>
                </a:rPr>
                <a:t>Partner</a:t>
              </a:r>
              <a:endParaRPr/>
            </a:p>
          </p:txBody>
        </p:sp>
      </p:grpSp>
      <p:cxnSp>
        <p:nvCxnSpPr>
          <p:cNvPr id="140" name="Google Shape;140;p8"/>
          <p:cNvCxnSpPr/>
          <p:nvPr/>
        </p:nvCxnSpPr>
        <p:spPr>
          <a:xfrm>
            <a:off x="7705772" y="1622063"/>
            <a:ext cx="0" cy="4529921"/>
          </a:xfrm>
          <a:prstGeom prst="straightConnector1">
            <a:avLst/>
          </a:prstGeom>
          <a:solidFill>
            <a:schemeClr val="lt1">
              <a:alpha val="89803"/>
            </a:schemeClr>
          </a:solidFill>
          <a:ln cap="flat" cmpd="sng" w="25400">
            <a:solidFill>
              <a:srgbClr val="32445F"/>
            </a:solidFill>
            <a:prstDash val="solid"/>
            <a:round/>
            <a:headEnd len="sm" w="sm" type="none"/>
            <a:tailEnd len="sm" w="sm" type="none"/>
          </a:ln>
        </p:spPr>
      </p:cxnSp>
      <p:sp>
        <p:nvSpPr>
          <p:cNvPr id="141" name="Google Shape;141;p8"/>
          <p:cNvSpPr/>
          <p:nvPr/>
        </p:nvSpPr>
        <p:spPr>
          <a:xfrm flipH="1" rot="10800000">
            <a:off x="7801905" y="1753628"/>
            <a:ext cx="1820187" cy="68788"/>
          </a:xfrm>
          <a:prstGeom prst="rect">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8"/>
          <p:cNvGrpSpPr/>
          <p:nvPr/>
        </p:nvGrpSpPr>
        <p:grpSpPr>
          <a:xfrm>
            <a:off x="7801905" y="1946356"/>
            <a:ext cx="1820187" cy="4484930"/>
            <a:chOff x="7572345" y="865043"/>
            <a:chExt cx="1820187" cy="4484930"/>
          </a:xfrm>
        </p:grpSpPr>
        <p:sp>
          <p:nvSpPr>
            <p:cNvPr id="143" name="Google Shape;143;p8"/>
            <p:cNvSpPr/>
            <p:nvPr/>
          </p:nvSpPr>
          <p:spPr>
            <a:xfrm>
              <a:off x="7572345" y="865043"/>
              <a:ext cx="1820187" cy="44849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txBox="1"/>
            <p:nvPr/>
          </p:nvSpPr>
          <p:spPr>
            <a:xfrm>
              <a:off x="7572345" y="865043"/>
              <a:ext cx="1820187" cy="4484930"/>
            </a:xfrm>
            <a:prstGeom prst="rect">
              <a:avLst/>
            </a:prstGeom>
            <a:noFill/>
            <a:ln>
              <a:noFill/>
            </a:ln>
          </p:spPr>
          <p:txBody>
            <a:bodyPr anchorCtr="0" anchor="t" bIns="35550" lIns="35550" spcFirstLastPara="1" rIns="35550" wrap="square" tIns="3555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Defining an economic framework to aggregate the demand and procuring them, capitalising on national and international assets</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Being the Anchor  customer for an unproven product to reduce market risks</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Procuring products and services from both space and non-space, which better suit public needs and policies</a:t>
              </a:r>
              <a:endParaRPr/>
            </a:p>
          </p:txBody>
        </p:sp>
      </p:grpSp>
      <p:grpSp>
        <p:nvGrpSpPr>
          <p:cNvPr id="145" name="Google Shape;145;p8"/>
          <p:cNvGrpSpPr/>
          <p:nvPr/>
        </p:nvGrpSpPr>
        <p:grpSpPr>
          <a:xfrm>
            <a:off x="7705772" y="1237530"/>
            <a:ext cx="1922665" cy="384533"/>
            <a:chOff x="7476212" y="156217"/>
            <a:chExt cx="1922665" cy="384533"/>
          </a:xfrm>
        </p:grpSpPr>
        <p:sp>
          <p:nvSpPr>
            <p:cNvPr id="146" name="Google Shape;146;p8"/>
            <p:cNvSpPr/>
            <p:nvPr/>
          </p:nvSpPr>
          <p:spPr>
            <a:xfrm>
              <a:off x="7476212" y="156217"/>
              <a:ext cx="1922665" cy="384533"/>
            </a:xfrm>
            <a:prstGeom prst="rect">
              <a:avLst/>
            </a:prstGeom>
            <a:solidFill>
              <a:srgbClr val="007A37"/>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txBox="1"/>
            <p:nvPr/>
          </p:nvSpPr>
          <p:spPr>
            <a:xfrm>
              <a:off x="7476212" y="156217"/>
              <a:ext cx="1922665" cy="384533"/>
            </a:xfrm>
            <a:prstGeom prst="rect">
              <a:avLst/>
            </a:prstGeom>
            <a:solidFill>
              <a:srgbClr val="007A37"/>
            </a:solid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Gill Sans"/>
                  <a:ea typeface="Gill Sans"/>
                  <a:cs typeface="Gill Sans"/>
                  <a:sym typeface="Gill Sans"/>
                </a:rPr>
                <a:t>User/Customer</a:t>
              </a:r>
              <a:endParaRPr/>
            </a:p>
          </p:txBody>
        </p:sp>
      </p:grpSp>
      <p:cxnSp>
        <p:nvCxnSpPr>
          <p:cNvPr id="148" name="Google Shape;148;p8"/>
          <p:cNvCxnSpPr/>
          <p:nvPr/>
        </p:nvCxnSpPr>
        <p:spPr>
          <a:xfrm>
            <a:off x="10034620" y="1622063"/>
            <a:ext cx="0" cy="4386851"/>
          </a:xfrm>
          <a:prstGeom prst="straightConnector1">
            <a:avLst/>
          </a:prstGeom>
          <a:solidFill>
            <a:schemeClr val="lt1">
              <a:alpha val="89803"/>
            </a:schemeClr>
          </a:solidFill>
          <a:ln cap="flat" cmpd="sng" w="25400">
            <a:solidFill>
              <a:srgbClr val="32445F"/>
            </a:solidFill>
            <a:prstDash val="solid"/>
            <a:round/>
            <a:headEnd len="sm" w="sm" type="none"/>
            <a:tailEnd len="sm" w="sm" type="none"/>
          </a:ln>
        </p:spPr>
      </p:cxnSp>
      <p:sp>
        <p:nvSpPr>
          <p:cNvPr id="149" name="Google Shape;149;p8"/>
          <p:cNvSpPr/>
          <p:nvPr/>
        </p:nvSpPr>
        <p:spPr>
          <a:xfrm>
            <a:off x="10130753" y="1763330"/>
            <a:ext cx="1820187" cy="68788"/>
          </a:xfrm>
          <a:prstGeom prst="rect">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8"/>
          <p:cNvGrpSpPr/>
          <p:nvPr/>
        </p:nvGrpSpPr>
        <p:grpSpPr>
          <a:xfrm>
            <a:off x="10130753" y="1926947"/>
            <a:ext cx="1820187" cy="4523749"/>
            <a:chOff x="9901193" y="845634"/>
            <a:chExt cx="1820187" cy="4523749"/>
          </a:xfrm>
        </p:grpSpPr>
        <p:sp>
          <p:nvSpPr>
            <p:cNvPr id="151" name="Google Shape;151;p8"/>
            <p:cNvSpPr/>
            <p:nvPr/>
          </p:nvSpPr>
          <p:spPr>
            <a:xfrm>
              <a:off x="9901193" y="845634"/>
              <a:ext cx="1820187" cy="45237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txBox="1"/>
            <p:nvPr/>
          </p:nvSpPr>
          <p:spPr>
            <a:xfrm>
              <a:off x="9901193" y="845634"/>
              <a:ext cx="1820187" cy="4523749"/>
            </a:xfrm>
            <a:prstGeom prst="rect">
              <a:avLst/>
            </a:prstGeom>
            <a:noFill/>
            <a:ln>
              <a:noFill/>
            </a:ln>
          </p:spPr>
          <p:txBody>
            <a:bodyPr anchorCtr="0" anchor="t" bIns="35550" lIns="35550" spcFirstLastPara="1" rIns="35550" wrap="square" tIns="3555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Co-funding EO industry through Anchor Tenancy set up or large PPP for priority and strategic applications (e.g. fostering end-to-end Value-Added Services)</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Providing funding availability to industry  complementary to market and private investors</a:t>
              </a:r>
              <a:endParaRPr/>
            </a:p>
            <a:p>
              <a:pPr indent="-114300" lvl="1" marL="114300"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Providing dedicated financial structures to facilitate access risk capital or debt financing</a:t>
              </a:r>
              <a:endParaRPr/>
            </a:p>
          </p:txBody>
        </p:sp>
      </p:grpSp>
      <p:grpSp>
        <p:nvGrpSpPr>
          <p:cNvPr id="153" name="Google Shape;153;p8"/>
          <p:cNvGrpSpPr/>
          <p:nvPr/>
        </p:nvGrpSpPr>
        <p:grpSpPr>
          <a:xfrm>
            <a:off x="10034620" y="1237530"/>
            <a:ext cx="1922665" cy="384533"/>
            <a:chOff x="9805060" y="156217"/>
            <a:chExt cx="1922665" cy="384533"/>
          </a:xfrm>
        </p:grpSpPr>
        <p:sp>
          <p:nvSpPr>
            <p:cNvPr id="154" name="Google Shape;154;p8"/>
            <p:cNvSpPr/>
            <p:nvPr/>
          </p:nvSpPr>
          <p:spPr>
            <a:xfrm>
              <a:off x="9805060" y="156217"/>
              <a:ext cx="1922665" cy="384533"/>
            </a:xfrm>
            <a:prstGeom prst="rect">
              <a:avLst/>
            </a:prstGeom>
            <a:solidFill>
              <a:srgbClr val="007A37"/>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txBox="1"/>
            <p:nvPr/>
          </p:nvSpPr>
          <p:spPr>
            <a:xfrm>
              <a:off x="9805060" y="156217"/>
              <a:ext cx="1922665" cy="384533"/>
            </a:xfrm>
            <a:prstGeom prst="rect">
              <a:avLst/>
            </a:prstGeom>
            <a:solidFill>
              <a:srgbClr val="007A37"/>
            </a:solid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Gill Sans"/>
                  <a:ea typeface="Gill Sans"/>
                  <a:cs typeface="Gill Sans"/>
                  <a:sym typeface="Gill Sans"/>
                </a:rPr>
                <a:t>Investor</a:t>
              </a:r>
              <a:endParaRPr/>
            </a:p>
          </p:txBody>
        </p:sp>
      </p:grpSp>
      <p:sp>
        <p:nvSpPr>
          <p:cNvPr id="156" name="Google Shape;156;p8"/>
          <p:cNvSpPr txBox="1"/>
          <p:nvPr/>
        </p:nvSpPr>
        <p:spPr>
          <a:xfrm>
            <a:off x="285954" y="1909513"/>
            <a:ext cx="1820187" cy="4484930"/>
          </a:xfrm>
          <a:prstGeom prst="rect">
            <a:avLst/>
          </a:prstGeom>
          <a:noFill/>
          <a:ln>
            <a:noFill/>
          </a:ln>
        </p:spPr>
        <p:txBody>
          <a:bodyPr anchorCtr="0" anchor="t" bIns="35550" lIns="35550" spcFirstLastPara="1" rIns="35550" wrap="square" tIns="35550">
            <a:noAutofit/>
          </a:bodyPr>
          <a:lstStyle/>
          <a:p>
            <a:pPr indent="-90488" lvl="1" marL="90488" marR="0" rtl="0" algn="l">
              <a:lnSpc>
                <a:spcPct val="90000"/>
              </a:lnSpc>
              <a:spcBef>
                <a:spcPts val="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Fostering, via proper regulations, national products/services to support market growth, enhancing commercial market access</a:t>
            </a:r>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Commercially tailored regulations and procurement rules minimizing bureaucratic burden and uncertainty </a:t>
            </a:r>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Ensuring reciprocity with foreign markets</a:t>
            </a:r>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Defining policy and Space Law of the commercial sector</a:t>
            </a:r>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Regulating the implications of national security and sovereignty for the emerging industry (e.g. VHR)</a:t>
            </a:r>
            <a:endParaRPr/>
          </a:p>
          <a:p>
            <a:pPr indent="-90488" lvl="1" marL="90488" marR="0" rtl="0" algn="l">
              <a:lnSpc>
                <a:spcPct val="90000"/>
              </a:lnSpc>
              <a:spcBef>
                <a:spcPts val="180"/>
              </a:spcBef>
              <a:spcAft>
                <a:spcPts val="0"/>
              </a:spcAft>
              <a:buClr>
                <a:srgbClr val="000000"/>
              </a:buClr>
              <a:buSzPts val="1200"/>
              <a:buFont typeface="Arial"/>
              <a:buChar char="•"/>
            </a:pPr>
            <a:r>
              <a:rPr b="0" i="0" lang="en-GB" sz="1200" u="none" cap="none" strike="noStrike">
                <a:solidFill>
                  <a:schemeClr val="dk1"/>
                </a:solidFill>
                <a:latin typeface="Gill Sans"/>
                <a:ea typeface="Gill Sans"/>
                <a:cs typeface="Gill Sans"/>
                <a:sym typeface="Gill Sans"/>
              </a:rPr>
              <a:t>Developing, establishing or enforcing standards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idx="1" type="body"/>
          </p:nvPr>
        </p:nvSpPr>
        <p:spPr>
          <a:xfrm>
            <a:off x="140385" y="1141791"/>
            <a:ext cx="11495400" cy="5215467"/>
          </a:xfrm>
          <a:prstGeom prst="rect">
            <a:avLst/>
          </a:prstGeom>
          <a:noFill/>
          <a:ln>
            <a:noFill/>
          </a:ln>
        </p:spPr>
        <p:txBody>
          <a:bodyPr anchorCtr="0" anchor="t" bIns="45700" lIns="91425" spcFirstLastPara="1" rIns="91425" wrap="square" tIns="45700">
            <a:noAutofit/>
          </a:bodyPr>
          <a:lstStyle/>
          <a:p>
            <a:pPr indent="-393700" lvl="0" marL="457200" marR="0" rtl="0" algn="l">
              <a:lnSpc>
                <a:spcPct val="115000"/>
              </a:lnSpc>
              <a:spcBef>
                <a:spcPts val="1000"/>
              </a:spcBef>
              <a:spcAft>
                <a:spcPts val="0"/>
              </a:spcAft>
              <a:buClr>
                <a:schemeClr val="dk1"/>
              </a:buClr>
              <a:buSzPts val="2600"/>
              <a:buFont typeface="Montserrat"/>
              <a:buChar char="❖"/>
            </a:pPr>
            <a:r>
              <a:rPr lang="en-GB" sz="1800"/>
              <a:t>Although the experience of “New Space” in EO is heterogeneous and depends on national policies, strategies and capabilities, all the participating Agencies, directly or indirectly, support private investments in the space sector (e.g. for SME)</a:t>
            </a:r>
            <a:endParaRPr sz="2600"/>
          </a:p>
          <a:p>
            <a:pPr indent="-228600" lvl="0" marL="457200" marR="0" rtl="0" algn="l">
              <a:lnSpc>
                <a:spcPct val="115000"/>
              </a:lnSpc>
              <a:spcBef>
                <a:spcPts val="1000"/>
              </a:spcBef>
              <a:spcAft>
                <a:spcPts val="0"/>
              </a:spcAft>
              <a:buClr>
                <a:schemeClr val="dk1"/>
              </a:buClr>
              <a:buSzPts val="2800"/>
              <a:buFont typeface="Montserrat"/>
              <a:buNone/>
            </a:pPr>
            <a:r>
              <a:t/>
            </a:r>
            <a:endParaRPr sz="600"/>
          </a:p>
          <a:p>
            <a:pPr indent="-393700" lvl="0" marL="457200" marR="0" rtl="0" algn="l">
              <a:lnSpc>
                <a:spcPct val="115000"/>
              </a:lnSpc>
              <a:spcBef>
                <a:spcPts val="1000"/>
              </a:spcBef>
              <a:spcAft>
                <a:spcPts val="0"/>
              </a:spcAft>
              <a:buClr>
                <a:schemeClr val="dk1"/>
              </a:buClr>
              <a:buSzPts val="2600"/>
              <a:buFont typeface="Montserrat"/>
              <a:buChar char="❖"/>
            </a:pPr>
            <a:r>
              <a:rPr lang="en-GB" sz="1800"/>
              <a:t>Many dedicated programmes are flourishing at national and international level</a:t>
            </a:r>
            <a:endParaRPr sz="2600"/>
          </a:p>
          <a:p>
            <a:pPr indent="0" lvl="0" marL="50800" rtl="0" algn="l">
              <a:lnSpc>
                <a:spcPct val="115000"/>
              </a:lnSpc>
              <a:spcBef>
                <a:spcPts val="1000"/>
              </a:spcBef>
              <a:spcAft>
                <a:spcPts val="0"/>
              </a:spcAft>
              <a:buSzPts val="2800"/>
              <a:buNone/>
            </a:pPr>
            <a:r>
              <a:t/>
            </a:r>
            <a:endParaRPr sz="600"/>
          </a:p>
          <a:p>
            <a:pPr indent="-393700" lvl="0" marL="457200" marR="0" rtl="0" algn="l">
              <a:lnSpc>
                <a:spcPct val="115000"/>
              </a:lnSpc>
              <a:spcBef>
                <a:spcPts val="1000"/>
              </a:spcBef>
              <a:spcAft>
                <a:spcPts val="0"/>
              </a:spcAft>
              <a:buClr>
                <a:schemeClr val="dk1"/>
              </a:buClr>
              <a:buSzPts val="2600"/>
              <a:buFont typeface="Montserrat"/>
              <a:buChar char="❖"/>
            </a:pPr>
            <a:r>
              <a:rPr lang="en-GB" sz="1800"/>
              <a:t>Motivations range from stimulating space economy and the competitiveness of national industry to the provision of novel products and services complementing the traditional “big” satellite missions</a:t>
            </a:r>
            <a:endParaRPr sz="2600"/>
          </a:p>
          <a:p>
            <a:pPr indent="-228600" lvl="0" marL="457200" marR="0" rtl="0" algn="l">
              <a:lnSpc>
                <a:spcPct val="115000"/>
              </a:lnSpc>
              <a:spcBef>
                <a:spcPts val="1000"/>
              </a:spcBef>
              <a:spcAft>
                <a:spcPts val="0"/>
              </a:spcAft>
              <a:buClr>
                <a:schemeClr val="dk1"/>
              </a:buClr>
              <a:buSzPts val="2800"/>
              <a:buFont typeface="Montserrat"/>
              <a:buNone/>
            </a:pPr>
            <a:r>
              <a:t/>
            </a:r>
            <a:endParaRPr sz="600"/>
          </a:p>
          <a:p>
            <a:pPr indent="-393700" lvl="0" marL="457200" marR="0" rtl="0" algn="l">
              <a:lnSpc>
                <a:spcPct val="115000"/>
              </a:lnSpc>
              <a:spcBef>
                <a:spcPts val="1000"/>
              </a:spcBef>
              <a:spcAft>
                <a:spcPts val="0"/>
              </a:spcAft>
              <a:buClr>
                <a:schemeClr val="dk1"/>
              </a:buClr>
              <a:buSzPts val="2600"/>
              <a:buFont typeface="Montserrat"/>
              <a:buChar char="❖"/>
            </a:pPr>
            <a:r>
              <a:rPr lang="en-GB" sz="1800"/>
              <a:t>PPP and anchor tenancy are the most common arrangements methods</a:t>
            </a:r>
            <a:endParaRPr sz="2600"/>
          </a:p>
          <a:p>
            <a:pPr indent="-228600" lvl="0" marL="457200" marR="0" rtl="0" algn="l">
              <a:lnSpc>
                <a:spcPct val="115000"/>
              </a:lnSpc>
              <a:spcBef>
                <a:spcPts val="1000"/>
              </a:spcBef>
              <a:spcAft>
                <a:spcPts val="0"/>
              </a:spcAft>
              <a:buClr>
                <a:schemeClr val="dk1"/>
              </a:buClr>
              <a:buSzPts val="2800"/>
              <a:buFont typeface="Montserrat"/>
              <a:buNone/>
            </a:pPr>
            <a:r>
              <a:t/>
            </a:r>
            <a:endParaRPr sz="600"/>
          </a:p>
          <a:p>
            <a:pPr indent="-393700" lvl="0" marL="457200" marR="0" rtl="0" algn="l">
              <a:lnSpc>
                <a:spcPct val="115000"/>
              </a:lnSpc>
              <a:spcBef>
                <a:spcPts val="1000"/>
              </a:spcBef>
              <a:spcAft>
                <a:spcPts val="0"/>
              </a:spcAft>
              <a:buClr>
                <a:schemeClr val="dk1"/>
              </a:buClr>
              <a:buSzPts val="2600"/>
              <a:buFont typeface="Montserrat"/>
              <a:buChar char="❖"/>
            </a:pPr>
            <a:r>
              <a:rPr lang="en-GB" sz="1800"/>
              <a:t>The use of commercial data are also being explored for scientific and operational applications, thus creating synergies between industry, academia and government</a:t>
            </a:r>
            <a:endParaRPr sz="2600"/>
          </a:p>
        </p:txBody>
      </p:sp>
      <p:sp>
        <p:nvSpPr>
          <p:cNvPr id="162" name="Google Shape;162;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GB"/>
              <a:t>Experience of CEOS Members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Antonio Ciccolella</dc:creator>
</cp:coreProperties>
</file>