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Montserra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xY4z5XASuKvtUp4kHhjOVbL6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FAE6E6-E204-4E7A-9D4E-672E1CA0ADAE}">
  <a:tblStyle styleId="{B3FAE6E6-E204-4E7A-9D4E-672E1CA0ADA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11" Type="http://schemas.openxmlformats.org/officeDocument/2006/relationships/slide" Target="slides/slide6.xml"/><Relationship Id="rId22" Type="http://schemas.openxmlformats.org/officeDocument/2006/relationships/font" Target="fonts/Montserrat-italic.fntdata"/><Relationship Id="rId10" Type="http://schemas.openxmlformats.org/officeDocument/2006/relationships/slide" Target="slides/slide5.xml"/><Relationship Id="rId21" Type="http://schemas.openxmlformats.org/officeDocument/2006/relationships/font" Target="fonts/Montserrat-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5.jpg"/><Relationship Id="rId4" Type="http://schemas.openxmlformats.org/officeDocument/2006/relationships/image" Target="../media/image5.jpg"/><Relationship Id="rId5" Type="http://schemas.openxmlformats.org/officeDocument/2006/relationships/image" Target="../media/image4.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6"/>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6"/>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6"/>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6"/>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6"/>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6"/>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6"/>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6"/>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7"/>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29" name="Google Shape;29;p17"/>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8"/>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0"/>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0"/>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0"/>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5"/>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5"/>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image" Target="../media/image27.gi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gif"/><Relationship Id="rId4" Type="http://schemas.openxmlformats.org/officeDocument/2006/relationships/image" Target="../media/image22.gif"/><Relationship Id="rId9" Type="http://schemas.openxmlformats.org/officeDocument/2006/relationships/image" Target="../media/image34.gif"/><Relationship Id="rId5" Type="http://schemas.openxmlformats.org/officeDocument/2006/relationships/image" Target="../media/image18.gif"/><Relationship Id="rId6" Type="http://schemas.openxmlformats.org/officeDocument/2006/relationships/image" Target="../media/image17.gif"/><Relationship Id="rId7" Type="http://schemas.openxmlformats.org/officeDocument/2006/relationships/image" Target="../media/image32.gif"/><Relationship Id="rId8" Type="http://schemas.openxmlformats.org/officeDocument/2006/relationships/image" Target="../media/image2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9.gif"/><Relationship Id="rId10" Type="http://schemas.openxmlformats.org/officeDocument/2006/relationships/image" Target="../media/image11.gif"/><Relationship Id="rId13" Type="http://schemas.openxmlformats.org/officeDocument/2006/relationships/image" Target="../media/image15.gif"/><Relationship Id="rId12" Type="http://schemas.openxmlformats.org/officeDocument/2006/relationships/image" Target="../media/image20.gi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10.gif"/><Relationship Id="rId15" Type="http://schemas.openxmlformats.org/officeDocument/2006/relationships/image" Target="../media/image16.gif"/><Relationship Id="rId14" Type="http://schemas.openxmlformats.org/officeDocument/2006/relationships/image" Target="../media/image33.gif"/><Relationship Id="rId16" Type="http://schemas.openxmlformats.org/officeDocument/2006/relationships/image" Target="../media/image14.gif"/><Relationship Id="rId5" Type="http://schemas.openxmlformats.org/officeDocument/2006/relationships/image" Target="../media/image13.png"/><Relationship Id="rId6" Type="http://schemas.openxmlformats.org/officeDocument/2006/relationships/image" Target="../media/image12.png"/><Relationship Id="rId7" Type="http://schemas.openxmlformats.org/officeDocument/2006/relationships/image" Target="../media/image39.png"/><Relationship Id="rId8"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SIT</a:t>
            </a:r>
            <a:r>
              <a:rPr lang="en-US" sz="7500"/>
              <a:t> Technical Workshop</a:t>
            </a:r>
            <a:r>
              <a:rPr lang="en-US" sz="7500">
                <a:latin typeface="Montserrat"/>
                <a:ea typeface="Montserrat"/>
                <a:cs typeface="Montserrat"/>
                <a:sym typeface="Montserrat"/>
              </a:rPr>
              <a:t> 2023</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US" sz="4000">
                <a:latin typeface="Montserrat"/>
                <a:ea typeface="Montserrat"/>
                <a:cs typeface="Montserrat"/>
                <a:sym typeface="Montserrat"/>
              </a:rPr>
              <a:t>Precipitation Virtual</a:t>
            </a:r>
            <a:br>
              <a:rPr i="1" lang="en-US" sz="4000">
                <a:latin typeface="Montserrat"/>
                <a:ea typeface="Montserrat"/>
                <a:cs typeface="Montserrat"/>
                <a:sym typeface="Montserrat"/>
              </a:rPr>
            </a:br>
            <a:r>
              <a:rPr i="1" lang="en-US" sz="4000">
                <a:latin typeface="Montserrat"/>
                <a:ea typeface="Montserrat"/>
                <a:cs typeface="Montserrat"/>
                <a:sym typeface="Montserrat"/>
              </a:rPr>
              <a:t>Constellation</a:t>
            </a:r>
            <a:endParaRPr i="1" sz="4000">
              <a:latin typeface="Montserrat"/>
              <a:ea typeface="Montserrat"/>
              <a:cs typeface="Montserrat"/>
              <a:sym typeface="Montserrat"/>
            </a:endParaRPr>
          </a:p>
        </p:txBody>
      </p:sp>
      <p:sp>
        <p:nvSpPr>
          <p:cNvPr id="67" name="Google Shape;67;p1"/>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Chris Kidd, NASA/GSFC</a:t>
            </a:r>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Takuji Kubota, JAXA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8.3</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 Technical Workshop 2023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18th - 19th October 2023, ESA/ESRIN</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nvSpPr>
        <p:spPr>
          <a:xfrm>
            <a:off x="94020" y="124514"/>
            <a:ext cx="9529814"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Current Global Coverage by PMW frequency</a:t>
            </a:r>
            <a:endParaRPr b="1" i="0" sz="4000" u="none" cap="none" strike="noStrike">
              <a:solidFill>
                <a:schemeClr val="lt1"/>
              </a:solidFill>
              <a:latin typeface="Calibri"/>
              <a:ea typeface="Calibri"/>
              <a:cs typeface="Calibri"/>
              <a:sym typeface="Calibri"/>
            </a:endParaRPr>
          </a:p>
        </p:txBody>
      </p:sp>
      <p:pic>
        <p:nvPicPr>
          <p:cNvPr descr="A black and white image of a letter&#10;&#10;Description automatically generated" id="177" name="Google Shape;177;p10"/>
          <p:cNvPicPr preferRelativeResize="0"/>
          <p:nvPr/>
        </p:nvPicPr>
        <p:blipFill rotWithShape="1">
          <a:blip r:embed="rId3">
            <a:alphaModFix/>
          </a:blip>
          <a:srcRect b="0" l="0" r="0" t="0"/>
          <a:stretch/>
        </p:blipFill>
        <p:spPr>
          <a:xfrm>
            <a:off x="508958" y="1152000"/>
            <a:ext cx="3455999" cy="1728000"/>
          </a:xfrm>
          <a:prstGeom prst="rect">
            <a:avLst/>
          </a:prstGeom>
          <a:noFill/>
          <a:ln>
            <a:noFill/>
          </a:ln>
        </p:spPr>
      </p:pic>
      <p:pic>
        <p:nvPicPr>
          <p:cNvPr descr="A black and white image of a letter&#10;&#10;Description automatically generated" id="178" name="Google Shape;178;p10"/>
          <p:cNvPicPr preferRelativeResize="0"/>
          <p:nvPr/>
        </p:nvPicPr>
        <p:blipFill rotWithShape="1">
          <a:blip r:embed="rId4">
            <a:alphaModFix/>
          </a:blip>
          <a:srcRect b="0" l="0" r="0" t="0"/>
          <a:stretch/>
        </p:blipFill>
        <p:spPr>
          <a:xfrm>
            <a:off x="4315850" y="1152000"/>
            <a:ext cx="3455999" cy="1728000"/>
          </a:xfrm>
          <a:prstGeom prst="rect">
            <a:avLst/>
          </a:prstGeom>
          <a:noFill/>
          <a:ln>
            <a:noFill/>
          </a:ln>
        </p:spPr>
      </p:pic>
      <p:pic>
        <p:nvPicPr>
          <p:cNvPr descr="A black and white image of a letter&#10;&#10;Description automatically generated" id="179" name="Google Shape;179;p10"/>
          <p:cNvPicPr preferRelativeResize="0"/>
          <p:nvPr/>
        </p:nvPicPr>
        <p:blipFill rotWithShape="1">
          <a:blip r:embed="rId5">
            <a:alphaModFix/>
          </a:blip>
          <a:srcRect b="0" l="0" r="0" t="0"/>
          <a:stretch/>
        </p:blipFill>
        <p:spPr>
          <a:xfrm>
            <a:off x="508958" y="2952000"/>
            <a:ext cx="3455999" cy="1728000"/>
          </a:xfrm>
          <a:prstGeom prst="rect">
            <a:avLst/>
          </a:prstGeom>
          <a:noFill/>
          <a:ln>
            <a:noFill/>
          </a:ln>
        </p:spPr>
      </p:pic>
      <p:pic>
        <p:nvPicPr>
          <p:cNvPr descr="A black and white image of a hand&#10;&#10;Description automatically generated" id="180" name="Google Shape;180;p10"/>
          <p:cNvPicPr preferRelativeResize="0"/>
          <p:nvPr/>
        </p:nvPicPr>
        <p:blipFill rotWithShape="1">
          <a:blip r:embed="rId6">
            <a:alphaModFix/>
          </a:blip>
          <a:srcRect b="0" l="0" r="0" t="0"/>
          <a:stretch/>
        </p:blipFill>
        <p:spPr>
          <a:xfrm>
            <a:off x="4315849" y="2952000"/>
            <a:ext cx="3455999" cy="1728000"/>
          </a:xfrm>
          <a:prstGeom prst="rect">
            <a:avLst/>
          </a:prstGeom>
          <a:noFill/>
          <a:ln>
            <a:noFill/>
          </a:ln>
        </p:spPr>
      </p:pic>
      <p:pic>
        <p:nvPicPr>
          <p:cNvPr descr="A black and white image of a sign&#10;&#10;Description automatically generated" id="181" name="Google Shape;181;p10"/>
          <p:cNvPicPr preferRelativeResize="0"/>
          <p:nvPr/>
        </p:nvPicPr>
        <p:blipFill rotWithShape="1">
          <a:blip r:embed="rId7">
            <a:alphaModFix/>
          </a:blip>
          <a:srcRect b="0" l="0" r="0" t="0"/>
          <a:stretch/>
        </p:blipFill>
        <p:spPr>
          <a:xfrm>
            <a:off x="8122740" y="2952000"/>
            <a:ext cx="3455999" cy="1728000"/>
          </a:xfrm>
          <a:prstGeom prst="rect">
            <a:avLst/>
          </a:prstGeom>
          <a:noFill/>
          <a:ln>
            <a:noFill/>
          </a:ln>
        </p:spPr>
      </p:pic>
      <p:pic>
        <p:nvPicPr>
          <p:cNvPr descr="A black and white image of a person's face&#10;&#10;Description automatically generated" id="182" name="Google Shape;182;p10"/>
          <p:cNvPicPr preferRelativeResize="0"/>
          <p:nvPr/>
        </p:nvPicPr>
        <p:blipFill rotWithShape="1">
          <a:blip r:embed="rId8">
            <a:alphaModFix/>
          </a:blip>
          <a:srcRect b="0" l="0" r="0" t="0"/>
          <a:stretch/>
        </p:blipFill>
        <p:spPr>
          <a:xfrm>
            <a:off x="508958" y="4752000"/>
            <a:ext cx="3455999" cy="1728000"/>
          </a:xfrm>
          <a:prstGeom prst="rect">
            <a:avLst/>
          </a:prstGeom>
          <a:noFill/>
          <a:ln>
            <a:noFill/>
          </a:ln>
        </p:spPr>
      </p:pic>
      <p:pic>
        <p:nvPicPr>
          <p:cNvPr descr="A black and white image of letters&#10;&#10;Description automatically generated" id="183" name="Google Shape;183;p10"/>
          <p:cNvPicPr preferRelativeResize="0"/>
          <p:nvPr/>
        </p:nvPicPr>
        <p:blipFill rotWithShape="1">
          <a:blip r:embed="rId9">
            <a:alphaModFix/>
          </a:blip>
          <a:srcRect b="0" l="0" r="0" t="0"/>
          <a:stretch/>
        </p:blipFill>
        <p:spPr>
          <a:xfrm>
            <a:off x="4315851" y="4752000"/>
            <a:ext cx="3455999" cy="1728000"/>
          </a:xfrm>
          <a:prstGeom prst="rect">
            <a:avLst/>
          </a:prstGeom>
          <a:noFill/>
          <a:ln>
            <a:noFill/>
          </a:ln>
        </p:spPr>
      </p:pic>
      <p:pic>
        <p:nvPicPr>
          <p:cNvPr descr="A white line on a black background&#10;&#10;Description automatically generated" id="184" name="Google Shape;184;p10"/>
          <p:cNvPicPr preferRelativeResize="0"/>
          <p:nvPr/>
        </p:nvPicPr>
        <p:blipFill rotWithShape="1">
          <a:blip r:embed="rId10">
            <a:alphaModFix/>
          </a:blip>
          <a:srcRect b="0" l="0" r="0" t="0"/>
          <a:stretch/>
        </p:blipFill>
        <p:spPr>
          <a:xfrm>
            <a:off x="8122744" y="4752000"/>
            <a:ext cx="3455999" cy="1728000"/>
          </a:xfrm>
          <a:prstGeom prst="rect">
            <a:avLst/>
          </a:prstGeom>
          <a:noFill/>
          <a:ln>
            <a:noFill/>
          </a:ln>
        </p:spPr>
      </p:pic>
      <p:sp>
        <p:nvSpPr>
          <p:cNvPr id="185" name="Google Shape;185;p10"/>
          <p:cNvSpPr txBox="1"/>
          <p:nvPr/>
        </p:nvSpPr>
        <p:spPr>
          <a:xfrm>
            <a:off x="8113203" y="1168787"/>
            <a:ext cx="3455999" cy="166199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n-US" sz="2200" u="sng" cap="none" strike="noStrike">
                <a:solidFill>
                  <a:srgbClr val="000000"/>
                </a:solidFill>
                <a:latin typeface="Calibri"/>
                <a:ea typeface="Calibri"/>
                <a:cs typeface="Calibri"/>
                <a:sym typeface="Calibri"/>
              </a:rPr>
              <a:t>1 hour </a:t>
            </a:r>
            <a:r>
              <a:rPr b="1" i="0" lang="en-US" sz="2200" u="none" cap="none" strike="noStrike">
                <a:solidFill>
                  <a:srgbClr val="000000"/>
                </a:solidFill>
                <a:latin typeface="Calibri"/>
                <a:ea typeface="Calibri"/>
                <a:cs typeface="Calibri"/>
                <a:sym typeface="Calibri"/>
              </a:rPr>
              <a:t>(12-13Z) 05-Jul-2023</a:t>
            </a:r>
            <a:endParaRPr/>
          </a:p>
          <a:p>
            <a:pPr indent="0" lvl="0" marL="0" marR="0" rtl="0" algn="ctr">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Calibri"/>
                <a:ea typeface="Calibri"/>
                <a:cs typeface="Calibri"/>
                <a:sym typeface="Calibri"/>
              </a:rPr>
              <a:t>Lower frequency (</a:t>
            </a:r>
            <a:r>
              <a:rPr b="0" i="1" lang="en-US" sz="2000" u="sng" cap="none" strike="noStrike">
                <a:solidFill>
                  <a:srgbClr val="000000"/>
                </a:solidFill>
                <a:latin typeface="Calibri"/>
                <a:ea typeface="Calibri"/>
                <a:cs typeface="Calibri"/>
                <a:sym typeface="Calibri"/>
              </a:rPr>
              <a:t>liquid=rain</a:t>
            </a:r>
            <a:r>
              <a:rPr b="0" i="1" lang="en-US" sz="2000" u="none" cap="none" strike="noStrike">
                <a:solidFill>
                  <a:srgbClr val="000000"/>
                </a:solidFill>
                <a:latin typeface="Calibri"/>
                <a:ea typeface="Calibri"/>
                <a:cs typeface="Calibri"/>
                <a:sym typeface="Calibri"/>
              </a:rPr>
              <a:t>) channels </a:t>
            </a:r>
            <a:r>
              <a:rPr b="0" i="1" lang="en-US" sz="2000" u="sng" cap="none" strike="noStrike">
                <a:solidFill>
                  <a:srgbClr val="000000"/>
                </a:solidFill>
                <a:latin typeface="Calibri"/>
                <a:ea typeface="Calibri"/>
                <a:cs typeface="Calibri"/>
                <a:sym typeface="Calibri"/>
              </a:rPr>
              <a:t>poor sampling </a:t>
            </a:r>
            <a:endParaRPr/>
          </a:p>
          <a:p>
            <a:pPr indent="0" lvl="0" marL="0" marR="0" rtl="0" algn="ctr">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Calibri"/>
                <a:ea typeface="Calibri"/>
                <a:cs typeface="Calibri"/>
                <a:sym typeface="Calibri"/>
              </a:rPr>
              <a:t>higher frequency (</a:t>
            </a:r>
            <a:r>
              <a:rPr b="0" i="1" lang="en-US" sz="2000" u="sng" cap="none" strike="noStrike">
                <a:solidFill>
                  <a:srgbClr val="000000"/>
                </a:solidFill>
                <a:latin typeface="Calibri"/>
                <a:ea typeface="Calibri"/>
                <a:cs typeface="Calibri"/>
                <a:sym typeface="Calibri"/>
              </a:rPr>
              <a:t>frozen=ice</a:t>
            </a:r>
            <a:r>
              <a:rPr b="0" i="1" lang="en-US" sz="2000" u="none" cap="none" strike="noStrike">
                <a:solidFill>
                  <a:srgbClr val="000000"/>
                </a:solidFill>
                <a:latin typeface="Calibri"/>
                <a:ea typeface="Calibri"/>
                <a:cs typeface="Calibri"/>
                <a:sym typeface="Calibri"/>
              </a:rPr>
              <a:t>)</a:t>
            </a:r>
            <a:endParaRPr/>
          </a:p>
          <a:p>
            <a:pPr indent="0" lvl="0" marL="0" marR="0" rtl="0" algn="ctr">
              <a:lnSpc>
                <a:spcPct val="100000"/>
              </a:lnSpc>
              <a:spcBef>
                <a:spcPts val="0"/>
              </a:spcBef>
              <a:spcAft>
                <a:spcPts val="0"/>
              </a:spcAft>
              <a:buClr>
                <a:srgbClr val="000000"/>
              </a:buClr>
              <a:buSzPts val="2000"/>
              <a:buFont typeface="Arial"/>
              <a:buNone/>
            </a:pPr>
            <a:r>
              <a:rPr b="0" i="1" lang="en-US" sz="2000" u="none" cap="none" strike="noStrike">
                <a:solidFill>
                  <a:srgbClr val="000000"/>
                </a:solidFill>
                <a:latin typeface="Calibri"/>
                <a:ea typeface="Calibri"/>
                <a:cs typeface="Calibri"/>
                <a:sym typeface="Calibri"/>
              </a:rPr>
              <a:t>channels </a:t>
            </a:r>
            <a:r>
              <a:rPr b="0" i="1" lang="en-US" sz="2000" u="sng" cap="none" strike="noStrike">
                <a:solidFill>
                  <a:srgbClr val="000000"/>
                </a:solidFill>
                <a:latin typeface="Calibri"/>
                <a:ea typeface="Calibri"/>
                <a:cs typeface="Calibri"/>
                <a:sym typeface="Calibri"/>
              </a:rPr>
              <a:t>better sampling</a:t>
            </a:r>
            <a:endParaRPr b="0" i="1" sz="2000" u="sng" cap="none" strike="noStrike">
              <a:solidFill>
                <a:srgbClr val="000000"/>
              </a:solidFill>
              <a:latin typeface="Calibri"/>
              <a:ea typeface="Calibri"/>
              <a:cs typeface="Calibri"/>
              <a:sym typeface="Calibri"/>
            </a:endParaRPr>
          </a:p>
        </p:txBody>
      </p:sp>
      <p:sp>
        <p:nvSpPr>
          <p:cNvPr id="186" name="Google Shape;186;p10"/>
          <p:cNvSpPr txBox="1"/>
          <p:nvPr/>
        </p:nvSpPr>
        <p:spPr>
          <a:xfrm>
            <a:off x="2825547" y="1104569"/>
            <a:ext cx="11448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10.65 GHz</a:t>
            </a:r>
            <a:endParaRPr b="1" i="0" sz="1800" u="none" cap="none" strike="noStrike">
              <a:solidFill>
                <a:srgbClr val="FFFFFF"/>
              </a:solidFill>
              <a:latin typeface="Calibri"/>
              <a:ea typeface="Calibri"/>
              <a:cs typeface="Calibri"/>
              <a:sym typeface="Calibri"/>
            </a:endParaRPr>
          </a:p>
        </p:txBody>
      </p:sp>
      <p:sp>
        <p:nvSpPr>
          <p:cNvPr id="187" name="Google Shape;187;p10"/>
          <p:cNvSpPr txBox="1"/>
          <p:nvPr/>
        </p:nvSpPr>
        <p:spPr>
          <a:xfrm>
            <a:off x="6172756" y="1078274"/>
            <a:ext cx="163378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18.7-19.35 GHz</a:t>
            </a:r>
            <a:endParaRPr b="1" i="0" sz="1800" u="none" cap="none" strike="noStrike">
              <a:solidFill>
                <a:srgbClr val="FFFFFF"/>
              </a:solidFill>
              <a:latin typeface="Calibri"/>
              <a:ea typeface="Calibri"/>
              <a:cs typeface="Calibri"/>
              <a:sym typeface="Calibri"/>
            </a:endParaRPr>
          </a:p>
        </p:txBody>
      </p:sp>
      <p:sp>
        <p:nvSpPr>
          <p:cNvPr id="188" name="Google Shape;188;p10"/>
          <p:cNvSpPr txBox="1"/>
          <p:nvPr/>
        </p:nvSpPr>
        <p:spPr>
          <a:xfrm>
            <a:off x="2265796" y="2899646"/>
            <a:ext cx="1750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22.235-23.8 GHz</a:t>
            </a:r>
            <a:endParaRPr b="1" i="0" sz="1800" u="none" cap="none" strike="noStrike">
              <a:solidFill>
                <a:srgbClr val="FFFFFF"/>
              </a:solidFill>
              <a:latin typeface="Calibri"/>
              <a:ea typeface="Calibri"/>
              <a:cs typeface="Calibri"/>
              <a:sym typeface="Calibri"/>
            </a:endParaRPr>
          </a:p>
        </p:txBody>
      </p:sp>
      <p:sp>
        <p:nvSpPr>
          <p:cNvPr id="189" name="Google Shape;189;p10"/>
          <p:cNvSpPr txBox="1"/>
          <p:nvPr/>
        </p:nvSpPr>
        <p:spPr>
          <a:xfrm>
            <a:off x="6484659" y="2920505"/>
            <a:ext cx="13388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31.4-37 GHz</a:t>
            </a:r>
            <a:endParaRPr b="1" i="0" sz="1800" u="none" cap="none" strike="noStrike">
              <a:solidFill>
                <a:srgbClr val="FFFFFF"/>
              </a:solidFill>
              <a:latin typeface="Calibri"/>
              <a:ea typeface="Calibri"/>
              <a:cs typeface="Calibri"/>
              <a:sym typeface="Calibri"/>
            </a:endParaRPr>
          </a:p>
        </p:txBody>
      </p:sp>
      <p:sp>
        <p:nvSpPr>
          <p:cNvPr id="190" name="Google Shape;190;p10"/>
          <p:cNvSpPr txBox="1"/>
          <p:nvPr/>
        </p:nvSpPr>
        <p:spPr>
          <a:xfrm>
            <a:off x="9879578" y="2899646"/>
            <a:ext cx="1750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85.5-91.655 GHz</a:t>
            </a:r>
            <a:endParaRPr b="1" i="0" sz="1800" u="none" cap="none" strike="noStrike">
              <a:solidFill>
                <a:srgbClr val="FFFFFF"/>
              </a:solidFill>
              <a:latin typeface="Calibri"/>
              <a:ea typeface="Calibri"/>
              <a:cs typeface="Calibri"/>
              <a:sym typeface="Calibri"/>
            </a:endParaRPr>
          </a:p>
        </p:txBody>
      </p:sp>
      <p:sp>
        <p:nvSpPr>
          <p:cNvPr id="191" name="Google Shape;191;p10"/>
          <p:cNvSpPr txBox="1"/>
          <p:nvPr/>
        </p:nvSpPr>
        <p:spPr>
          <a:xfrm>
            <a:off x="2498144" y="4691311"/>
            <a:ext cx="15728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150-165.5 GHz</a:t>
            </a:r>
            <a:endParaRPr b="1" i="0" sz="1800" u="none" cap="none" strike="noStrike">
              <a:solidFill>
                <a:srgbClr val="FFFFFF"/>
              </a:solidFill>
              <a:latin typeface="Calibri"/>
              <a:ea typeface="Calibri"/>
              <a:cs typeface="Calibri"/>
              <a:sym typeface="Calibri"/>
            </a:endParaRPr>
          </a:p>
        </p:txBody>
      </p:sp>
      <p:sp>
        <p:nvSpPr>
          <p:cNvPr id="192" name="Google Shape;192;p10"/>
          <p:cNvSpPr txBox="1"/>
          <p:nvPr/>
        </p:nvSpPr>
        <p:spPr>
          <a:xfrm>
            <a:off x="6887088" y="4679077"/>
            <a:ext cx="97334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183 GHz</a:t>
            </a:r>
            <a:endParaRPr b="1" i="0" sz="1800" u="none" cap="none" strike="noStrike">
              <a:solidFill>
                <a:srgbClr val="FFFFFF"/>
              </a:solidFill>
              <a:latin typeface="Calibri"/>
              <a:ea typeface="Calibri"/>
              <a:cs typeface="Calibri"/>
              <a:sym typeface="Calibri"/>
            </a:endParaRPr>
          </a:p>
        </p:txBody>
      </p:sp>
      <p:sp>
        <p:nvSpPr>
          <p:cNvPr id="193" name="Google Shape;193;p10"/>
          <p:cNvSpPr txBox="1"/>
          <p:nvPr/>
        </p:nvSpPr>
        <p:spPr>
          <a:xfrm>
            <a:off x="10487085" y="4679077"/>
            <a:ext cx="11512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Calibri"/>
                <a:ea typeface="Calibri"/>
                <a:cs typeface="Calibri"/>
                <a:sym typeface="Calibri"/>
              </a:rPr>
              <a:t>204.8 GHz</a:t>
            </a:r>
            <a:endParaRPr b="1"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1"/>
          <p:cNvGrpSpPr/>
          <p:nvPr/>
        </p:nvGrpSpPr>
        <p:grpSpPr>
          <a:xfrm>
            <a:off x="1368000" y="1120922"/>
            <a:ext cx="8423979" cy="5439788"/>
            <a:chOff x="1368000" y="647999"/>
            <a:chExt cx="8423979" cy="5490398"/>
          </a:xfrm>
        </p:grpSpPr>
        <p:cxnSp>
          <p:nvCxnSpPr>
            <p:cNvPr id="199" name="Google Shape;199;p11"/>
            <p:cNvCxnSpPr/>
            <p:nvPr/>
          </p:nvCxnSpPr>
          <p:spPr>
            <a:xfrm>
              <a:off x="5904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0" name="Google Shape;200;p11"/>
            <p:cNvCxnSpPr/>
            <p:nvPr/>
          </p:nvCxnSpPr>
          <p:spPr>
            <a:xfrm>
              <a:off x="7200000" y="647999"/>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1" name="Google Shape;201;p11"/>
            <p:cNvCxnSpPr/>
            <p:nvPr/>
          </p:nvCxnSpPr>
          <p:spPr>
            <a:xfrm>
              <a:off x="2016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2" name="Google Shape;202;p11"/>
            <p:cNvCxnSpPr/>
            <p:nvPr/>
          </p:nvCxnSpPr>
          <p:spPr>
            <a:xfrm>
              <a:off x="1368000" y="666397"/>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3" name="Google Shape;203;p11"/>
            <p:cNvCxnSpPr/>
            <p:nvPr/>
          </p:nvCxnSpPr>
          <p:spPr>
            <a:xfrm>
              <a:off x="2664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4" name="Google Shape;204;p11"/>
            <p:cNvCxnSpPr/>
            <p:nvPr/>
          </p:nvCxnSpPr>
          <p:spPr>
            <a:xfrm>
              <a:off x="3312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5" name="Google Shape;205;p11"/>
            <p:cNvCxnSpPr/>
            <p:nvPr/>
          </p:nvCxnSpPr>
          <p:spPr>
            <a:xfrm>
              <a:off x="3960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6" name="Google Shape;206;p11"/>
            <p:cNvCxnSpPr/>
            <p:nvPr/>
          </p:nvCxnSpPr>
          <p:spPr>
            <a:xfrm>
              <a:off x="4608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7" name="Google Shape;207;p11"/>
            <p:cNvCxnSpPr/>
            <p:nvPr/>
          </p:nvCxnSpPr>
          <p:spPr>
            <a:xfrm>
              <a:off x="5256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8" name="Google Shape;208;p11"/>
            <p:cNvCxnSpPr/>
            <p:nvPr/>
          </p:nvCxnSpPr>
          <p:spPr>
            <a:xfrm>
              <a:off x="6552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09" name="Google Shape;209;p11"/>
            <p:cNvCxnSpPr/>
            <p:nvPr/>
          </p:nvCxnSpPr>
          <p:spPr>
            <a:xfrm>
              <a:off x="7848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10" name="Google Shape;210;p11"/>
            <p:cNvCxnSpPr/>
            <p:nvPr/>
          </p:nvCxnSpPr>
          <p:spPr>
            <a:xfrm>
              <a:off x="8496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11" name="Google Shape;211;p11"/>
            <p:cNvCxnSpPr/>
            <p:nvPr/>
          </p:nvCxnSpPr>
          <p:spPr>
            <a:xfrm>
              <a:off x="9144000" y="648000"/>
              <a:ext cx="0" cy="5472000"/>
            </a:xfrm>
            <a:prstGeom prst="straightConnector1">
              <a:avLst/>
            </a:prstGeom>
            <a:noFill/>
            <a:ln cap="flat" cmpd="sng" w="9525">
              <a:solidFill>
                <a:srgbClr val="000000"/>
              </a:solidFill>
              <a:prstDash val="dash"/>
              <a:round/>
              <a:headEnd len="med" w="med" type="none"/>
              <a:tailEnd len="med" w="med" type="none"/>
            </a:ln>
          </p:spPr>
        </p:cxnSp>
        <p:cxnSp>
          <p:nvCxnSpPr>
            <p:cNvPr id="212" name="Google Shape;212;p11"/>
            <p:cNvCxnSpPr/>
            <p:nvPr/>
          </p:nvCxnSpPr>
          <p:spPr>
            <a:xfrm>
              <a:off x="9791979" y="648000"/>
              <a:ext cx="0" cy="5472000"/>
            </a:xfrm>
            <a:prstGeom prst="straightConnector1">
              <a:avLst/>
            </a:prstGeom>
            <a:noFill/>
            <a:ln cap="flat" cmpd="sng" w="9525">
              <a:solidFill>
                <a:srgbClr val="000000"/>
              </a:solidFill>
              <a:prstDash val="dash"/>
              <a:round/>
              <a:headEnd len="med" w="med" type="none"/>
              <a:tailEnd len="med" w="med" type="none"/>
            </a:ln>
          </p:spPr>
        </p:cxnSp>
      </p:grpSp>
      <p:sp>
        <p:nvSpPr>
          <p:cNvPr id="213" name="Google Shape;213;p11"/>
          <p:cNvSpPr/>
          <p:nvPr/>
        </p:nvSpPr>
        <p:spPr>
          <a:xfrm flipH="1">
            <a:off x="10525058" y="1139600"/>
            <a:ext cx="211552" cy="562683"/>
          </a:xfrm>
          <a:prstGeom prst="leftBrace">
            <a:avLst>
              <a:gd fmla="val 71497" name="adj1"/>
              <a:gd fmla="val 50000" name="adj2"/>
            </a:avLst>
          </a:prstGeom>
          <a:noFill/>
          <a:ln cap="flat" cmpd="sng" w="9525">
            <a:solidFill>
              <a:srgbClr val="000000"/>
            </a:solidFill>
            <a:prstDash val="solid"/>
            <a:round/>
            <a:headEnd len="sm" w="sm" type="none"/>
            <a:tailEnd len="sm" w="sm" type="none"/>
          </a:ln>
        </p:spPr>
        <p:txBody>
          <a:bodyPr anchorCtr="0" anchor="ctr" bIns="0" lIns="91425"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14" name="Google Shape;214;p11"/>
          <p:cNvSpPr txBox="1"/>
          <p:nvPr/>
        </p:nvSpPr>
        <p:spPr>
          <a:xfrm>
            <a:off x="10691073" y="1002664"/>
            <a:ext cx="138980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Microwave </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Bands</a:t>
            </a:r>
            <a:endParaRPr/>
          </a:p>
        </p:txBody>
      </p:sp>
      <p:graphicFrame>
        <p:nvGraphicFramePr>
          <p:cNvPr id="215" name="Google Shape;215;p11"/>
          <p:cNvGraphicFramePr/>
          <p:nvPr/>
        </p:nvGraphicFramePr>
        <p:xfrm>
          <a:off x="729525" y="1094523"/>
          <a:ext cx="3000000" cy="3000000"/>
        </p:xfrm>
        <a:graphic>
          <a:graphicData uri="http://schemas.openxmlformats.org/drawingml/2006/table">
            <a:tbl>
              <a:tblPr>
                <a:noFill/>
                <a:tableStyleId>{B3FAE6E6-E204-4E7A-9D4E-672E1CA0ADAE}</a:tableStyleId>
              </a:tblPr>
              <a:tblGrid>
                <a:gridCol w="648000"/>
                <a:gridCol w="648000"/>
                <a:gridCol w="648000"/>
                <a:gridCol w="648000"/>
                <a:gridCol w="648000"/>
                <a:gridCol w="648000"/>
                <a:gridCol w="648000"/>
                <a:gridCol w="648000"/>
                <a:gridCol w="648000"/>
                <a:gridCol w="648000"/>
                <a:gridCol w="648000"/>
                <a:gridCol w="648000"/>
                <a:gridCol w="648000"/>
                <a:gridCol w="648000"/>
                <a:gridCol w="648000"/>
              </a:tblGrid>
              <a:tr h="185425">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Band</a:t>
                      </a:r>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L</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C</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X</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Ku/K</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K</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Ka</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Ka/V</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V</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W</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G</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mm</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mm</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mm</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25750">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GHz</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1.4</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6</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10</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c.18</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23</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31</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37</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50-60</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89</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118</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c.157</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183</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200+</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400" u="none" cap="none" strike="noStrike">
                          <a:solidFill>
                            <a:schemeClr val="dk1"/>
                          </a:solidFill>
                          <a:latin typeface="Calibri"/>
                          <a:ea typeface="Calibri"/>
                          <a:cs typeface="Calibri"/>
                          <a:sym typeface="Calibri"/>
                        </a:rPr>
                        <a:t>325+</a:t>
                      </a:r>
                      <a:endParaRPr sz="1400" u="none" cap="none" strike="noStrike">
                        <a:solidFill>
                          <a:schemeClr val="dk1"/>
                        </a:solidFill>
                        <a:latin typeface="Calibri"/>
                        <a:ea typeface="Calibri"/>
                        <a:cs typeface="Calibri"/>
                        <a:sym typeface="Calibri"/>
                      </a:endParaRPr>
                    </a:p>
                  </a:txBody>
                  <a:tcPr marT="0" marB="0" marR="36000" marL="36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216" name="Google Shape;216;p11"/>
          <p:cNvSpPr txBox="1"/>
          <p:nvPr/>
        </p:nvSpPr>
        <p:spPr>
          <a:xfrm>
            <a:off x="10769027" y="5821145"/>
            <a:ext cx="1388522" cy="46166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Calibri"/>
                <a:ea typeface="Calibri"/>
                <a:cs typeface="Calibri"/>
                <a:sym typeface="Calibri"/>
              </a:rPr>
              <a:t>E.Kim 15-Oct-2018</a:t>
            </a:r>
            <a:endParaRPr/>
          </a:p>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Calibri"/>
                <a:ea typeface="Calibri"/>
                <a:cs typeface="Calibri"/>
                <a:sym typeface="Calibri"/>
              </a:rPr>
              <a:t>C Kidd 08-Sep-2023</a:t>
            </a:r>
            <a:endParaRPr/>
          </a:p>
        </p:txBody>
      </p:sp>
      <p:grpSp>
        <p:nvGrpSpPr>
          <p:cNvPr id="217" name="Google Shape;217;p11"/>
          <p:cNvGrpSpPr/>
          <p:nvPr/>
        </p:nvGrpSpPr>
        <p:grpSpPr>
          <a:xfrm>
            <a:off x="2662971" y="1699741"/>
            <a:ext cx="7852542" cy="504885"/>
            <a:chOff x="2663678" y="2514171"/>
            <a:chExt cx="7205568" cy="504885"/>
          </a:xfrm>
        </p:grpSpPr>
        <p:sp>
          <p:nvSpPr>
            <p:cNvPr id="218" name="Google Shape;218;p11"/>
            <p:cNvSpPr txBox="1"/>
            <p:nvPr/>
          </p:nvSpPr>
          <p:spPr>
            <a:xfrm>
              <a:off x="2663678" y="2514171"/>
              <a:ext cx="7128309" cy="461128"/>
            </a:xfrm>
            <a:prstGeom prst="rect">
              <a:avLst/>
            </a:prstGeom>
            <a:gradFill>
              <a:gsLst>
                <a:gs pos="0">
                  <a:srgbClr val="99CCFF"/>
                </a:gs>
                <a:gs pos="46000">
                  <a:srgbClr val="99CCFF"/>
                </a:gs>
                <a:gs pos="58999">
                  <a:srgbClr val="D9D9D9"/>
                </a:gs>
                <a:gs pos="100000">
                  <a:srgbClr val="D9D9D9"/>
                </a:gs>
              </a:gsLst>
              <a:lin ang="3600000" scaled="0"/>
            </a:gradFill>
            <a:ln cap="flat" cmpd="sng" w="9525">
              <a:solidFill>
                <a:srgbClr val="000000"/>
              </a:solidFill>
              <a:prstDash val="solid"/>
              <a:miter lim="800000"/>
              <a:headEnd len="sm" w="sm" type="none"/>
              <a:tailEnd len="sm" w="sm" type="none"/>
            </a:ln>
          </p:spPr>
          <p:txBody>
            <a:bodyPr anchorCtr="0" anchor="t" bIns="36000" lIns="36000" spcFirstLastPara="1" rIns="36000" wrap="square" tIns="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Precipitation –       Liquid                                                                                        Frozen</a:t>
              </a:r>
              <a:endParaRPr/>
            </a:p>
          </p:txBody>
        </p:sp>
        <p:sp>
          <p:nvSpPr>
            <p:cNvPr id="219" name="Google Shape;219;p11"/>
            <p:cNvSpPr txBox="1"/>
            <p:nvPr/>
          </p:nvSpPr>
          <p:spPr>
            <a:xfrm>
              <a:off x="4036941" y="2761687"/>
              <a:ext cx="5832305" cy="257369"/>
            </a:xfrm>
            <a:prstGeom prst="rect">
              <a:avLst/>
            </a:prstGeom>
            <a:noFill/>
            <a:ln>
              <a:noFill/>
            </a:ln>
          </p:spPr>
          <p:txBody>
            <a:bodyPr anchorCtr="0" anchor="ctr"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1" i="1" lang="en-US" sz="1200" u="none" cap="none" strike="noStrike">
                  <a:solidFill>
                    <a:srgbClr val="000000"/>
                  </a:solidFill>
                  <a:latin typeface="Calibri"/>
                  <a:ea typeface="Calibri"/>
                  <a:cs typeface="Calibri"/>
                  <a:sym typeface="Calibri"/>
                </a:rPr>
                <a:t>WV                                                Temp                            T/O</a:t>
              </a:r>
              <a:r>
                <a:rPr b="1" baseline="-25000" i="1" lang="en-US" sz="1200" u="none" cap="none" strike="noStrike">
                  <a:solidFill>
                    <a:srgbClr val="000000"/>
                  </a:solidFill>
                  <a:latin typeface="Calibri"/>
                  <a:ea typeface="Calibri"/>
                  <a:cs typeface="Calibri"/>
                  <a:sym typeface="Calibri"/>
                </a:rPr>
                <a:t>2</a:t>
              </a:r>
              <a:r>
                <a:rPr b="1" i="1" lang="en-US" sz="1200" u="none" cap="none" strike="noStrike">
                  <a:solidFill>
                    <a:srgbClr val="000000"/>
                  </a:solidFill>
                  <a:latin typeface="Calibri"/>
                  <a:ea typeface="Calibri"/>
                  <a:cs typeface="Calibri"/>
                  <a:sym typeface="Calibri"/>
                </a:rPr>
                <a:t>                             WV</a:t>
              </a:r>
              <a:endParaRPr/>
            </a:p>
          </p:txBody>
        </p:sp>
        <p:cxnSp>
          <p:nvCxnSpPr>
            <p:cNvPr id="220" name="Google Shape;220;p11"/>
            <p:cNvCxnSpPr/>
            <p:nvPr/>
          </p:nvCxnSpPr>
          <p:spPr>
            <a:xfrm flipH="1">
              <a:off x="4607675" y="2514171"/>
              <a:ext cx="4536259" cy="257369"/>
            </a:xfrm>
            <a:prstGeom prst="straightConnector1">
              <a:avLst/>
            </a:prstGeom>
            <a:noFill/>
            <a:ln cap="flat" cmpd="sng" w="9525">
              <a:solidFill>
                <a:srgbClr val="000000"/>
              </a:solidFill>
              <a:prstDash val="dash"/>
              <a:round/>
              <a:headEnd len="med" w="med" type="none"/>
              <a:tailEnd len="med" w="med" type="none"/>
            </a:ln>
          </p:spPr>
        </p:cxnSp>
        <p:cxnSp>
          <p:nvCxnSpPr>
            <p:cNvPr id="221" name="Google Shape;221;p11"/>
            <p:cNvCxnSpPr/>
            <p:nvPr/>
          </p:nvCxnSpPr>
          <p:spPr>
            <a:xfrm flipH="1">
              <a:off x="2684979" y="2771540"/>
              <a:ext cx="7105987" cy="10370"/>
            </a:xfrm>
            <a:prstGeom prst="straightConnector1">
              <a:avLst/>
            </a:prstGeom>
            <a:noFill/>
            <a:ln cap="flat" cmpd="sng" w="9525">
              <a:solidFill>
                <a:srgbClr val="000000"/>
              </a:solidFill>
              <a:prstDash val="dash"/>
              <a:round/>
              <a:headEnd len="med" w="med" type="none"/>
              <a:tailEnd len="med" w="med" type="none"/>
            </a:ln>
          </p:spPr>
        </p:cxnSp>
      </p:grpSp>
      <p:cxnSp>
        <p:nvCxnSpPr>
          <p:cNvPr id="222" name="Google Shape;222;p11"/>
          <p:cNvCxnSpPr/>
          <p:nvPr/>
        </p:nvCxnSpPr>
        <p:spPr>
          <a:xfrm flipH="1">
            <a:off x="10429634" y="1120922"/>
            <a:ext cx="10366" cy="5491638"/>
          </a:xfrm>
          <a:prstGeom prst="straightConnector1">
            <a:avLst/>
          </a:prstGeom>
          <a:noFill/>
          <a:ln cap="flat" cmpd="sng" w="9525">
            <a:solidFill>
              <a:srgbClr val="000000"/>
            </a:solidFill>
            <a:prstDash val="dash"/>
            <a:round/>
            <a:headEnd len="med" w="med" type="none"/>
            <a:tailEnd len="med" w="med" type="none"/>
          </a:ln>
        </p:spPr>
      </p:cxnSp>
      <p:grpSp>
        <p:nvGrpSpPr>
          <p:cNvPr id="223" name="Google Shape;223;p11"/>
          <p:cNvGrpSpPr/>
          <p:nvPr/>
        </p:nvGrpSpPr>
        <p:grpSpPr>
          <a:xfrm>
            <a:off x="174351" y="2112647"/>
            <a:ext cx="10361259" cy="4365502"/>
            <a:chOff x="174351" y="2042498"/>
            <a:chExt cx="10361259" cy="4365502"/>
          </a:xfrm>
        </p:grpSpPr>
        <p:cxnSp>
          <p:nvCxnSpPr>
            <p:cNvPr id="224" name="Google Shape;224;p11"/>
            <p:cNvCxnSpPr/>
            <p:nvPr/>
          </p:nvCxnSpPr>
          <p:spPr>
            <a:xfrm>
              <a:off x="5811888" y="4750299"/>
              <a:ext cx="609600" cy="288000"/>
            </a:xfrm>
            <a:prstGeom prst="straightConnector1">
              <a:avLst/>
            </a:prstGeom>
            <a:noFill/>
            <a:ln cap="flat" cmpd="sng" w="38100">
              <a:solidFill>
                <a:srgbClr val="FFFFFF"/>
              </a:solidFill>
              <a:prstDash val="dash"/>
              <a:round/>
              <a:headEnd len="med" w="med" type="none"/>
              <a:tailEnd len="med" w="med" type="none"/>
            </a:ln>
          </p:spPr>
        </p:cxnSp>
        <p:sp>
          <p:nvSpPr>
            <p:cNvPr id="225" name="Google Shape;225;p11"/>
            <p:cNvSpPr txBox="1"/>
            <p:nvPr/>
          </p:nvSpPr>
          <p:spPr>
            <a:xfrm>
              <a:off x="2653634" y="2172603"/>
              <a:ext cx="6490937" cy="288000"/>
            </a:xfrm>
            <a:prstGeom prst="rect">
              <a:avLst/>
            </a:prstGeom>
            <a:gradFill>
              <a:gsLst>
                <a:gs pos="0">
                  <a:srgbClr val="99CCFF"/>
                </a:gs>
                <a:gs pos="37000">
                  <a:srgbClr val="99CCFF"/>
                </a:gs>
                <a:gs pos="70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b"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26" name="Google Shape;226;p11"/>
            <p:cNvSpPr txBox="1"/>
            <p:nvPr/>
          </p:nvSpPr>
          <p:spPr>
            <a:xfrm>
              <a:off x="3959342" y="2520000"/>
              <a:ext cx="5184227" cy="288000"/>
            </a:xfrm>
            <a:prstGeom prst="rect">
              <a:avLst/>
            </a:prstGeom>
            <a:gradFill>
              <a:gsLst>
                <a:gs pos="0">
                  <a:srgbClr val="99CCFF"/>
                </a:gs>
                <a:gs pos="39000">
                  <a:srgbClr val="99CCFF"/>
                </a:gs>
                <a:gs pos="64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ATMS</a:t>
              </a:r>
              <a:endParaRPr/>
            </a:p>
          </p:txBody>
        </p:sp>
        <p:sp>
          <p:nvSpPr>
            <p:cNvPr id="227" name="Google Shape;227;p11"/>
            <p:cNvSpPr txBox="1"/>
            <p:nvPr/>
          </p:nvSpPr>
          <p:spPr>
            <a:xfrm>
              <a:off x="2014997" y="3240000"/>
              <a:ext cx="5832000" cy="288000"/>
            </a:xfrm>
            <a:prstGeom prst="rect">
              <a:avLst/>
            </a:prstGeom>
            <a:gradFill>
              <a:gsLst>
                <a:gs pos="0">
                  <a:srgbClr val="99CCFF"/>
                </a:gs>
                <a:gs pos="51000">
                  <a:srgbClr val="99CCFF"/>
                </a:gs>
                <a:gs pos="97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AMSR2</a:t>
              </a:r>
              <a:endParaRPr/>
            </a:p>
          </p:txBody>
        </p:sp>
        <p:sp>
          <p:nvSpPr>
            <p:cNvPr id="228" name="Google Shape;228;p11"/>
            <p:cNvSpPr txBox="1"/>
            <p:nvPr/>
          </p:nvSpPr>
          <p:spPr>
            <a:xfrm>
              <a:off x="3321056" y="4320000"/>
              <a:ext cx="2591991" cy="288000"/>
            </a:xfrm>
            <a:prstGeom prst="rect">
              <a:avLst/>
            </a:prstGeom>
            <a:solidFill>
              <a:srgbClr val="99CC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COWVR</a:t>
              </a:r>
              <a:endParaRPr/>
            </a:p>
          </p:txBody>
        </p:sp>
        <p:sp>
          <p:nvSpPr>
            <p:cNvPr id="229" name="Google Shape;229;p11"/>
            <p:cNvSpPr txBox="1"/>
            <p:nvPr/>
          </p:nvSpPr>
          <p:spPr>
            <a:xfrm>
              <a:off x="3312351" y="3600000"/>
              <a:ext cx="5832000" cy="288000"/>
            </a:xfrm>
            <a:prstGeom prst="rect">
              <a:avLst/>
            </a:prstGeom>
            <a:gradFill>
              <a:gsLst>
                <a:gs pos="0">
                  <a:srgbClr val="99CCFF"/>
                </a:gs>
                <a:gs pos="41000">
                  <a:srgbClr val="99CCFF"/>
                </a:gs>
                <a:gs pos="70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GMI</a:t>
              </a:r>
              <a:endParaRPr/>
            </a:p>
          </p:txBody>
        </p:sp>
        <p:sp>
          <p:nvSpPr>
            <p:cNvPr id="230" name="Google Shape;230;p11"/>
            <p:cNvSpPr txBox="1"/>
            <p:nvPr/>
          </p:nvSpPr>
          <p:spPr>
            <a:xfrm>
              <a:off x="5904651" y="3640898"/>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1" name="Google Shape;231;p11"/>
            <p:cNvSpPr txBox="1"/>
            <p:nvPr/>
          </p:nvSpPr>
          <p:spPr>
            <a:xfrm>
              <a:off x="4608651" y="32692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2" name="Google Shape;232;p11"/>
            <p:cNvSpPr txBox="1"/>
            <p:nvPr/>
          </p:nvSpPr>
          <p:spPr>
            <a:xfrm>
              <a:off x="5902681" y="32692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3" name="Google Shape;233;p11"/>
            <p:cNvSpPr txBox="1"/>
            <p:nvPr/>
          </p:nvSpPr>
          <p:spPr>
            <a:xfrm>
              <a:off x="4608651" y="3640898"/>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4" name="Google Shape;234;p11"/>
            <p:cNvSpPr txBox="1"/>
            <p:nvPr/>
          </p:nvSpPr>
          <p:spPr>
            <a:xfrm>
              <a:off x="7848651" y="3240000"/>
              <a:ext cx="1296000" cy="288000"/>
            </a:xfrm>
            <a:prstGeom prst="rect">
              <a:avLst/>
            </a:prstGeom>
            <a:gradFill>
              <a:gsLst>
                <a:gs pos="0">
                  <a:srgbClr val="99CCFF"/>
                </a:gs>
                <a:gs pos="7000">
                  <a:srgbClr val="FFFFFF"/>
                </a:gs>
                <a:gs pos="63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1" lang="en-US" sz="1600" u="none" cap="none" strike="noStrike">
                  <a:solidFill>
                    <a:srgbClr val="000000"/>
                  </a:solidFill>
                  <a:latin typeface="Calibri"/>
                  <a:ea typeface="Calibri"/>
                  <a:cs typeface="Calibri"/>
                  <a:sym typeface="Calibri"/>
                </a:rPr>
                <a:t>…+AMSR3</a:t>
              </a:r>
              <a:endParaRPr/>
            </a:p>
          </p:txBody>
        </p:sp>
        <p:sp>
          <p:nvSpPr>
            <p:cNvPr id="235" name="Google Shape;235;p11"/>
            <p:cNvSpPr txBox="1"/>
            <p:nvPr/>
          </p:nvSpPr>
          <p:spPr>
            <a:xfrm>
              <a:off x="7200651" y="32692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6" name="Google Shape;236;p11"/>
            <p:cNvSpPr txBox="1"/>
            <p:nvPr/>
          </p:nvSpPr>
          <p:spPr>
            <a:xfrm>
              <a:off x="4618711" y="4344150"/>
              <a:ext cx="657124" cy="24567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7" name="Google Shape;237;p11"/>
            <p:cNvSpPr txBox="1"/>
            <p:nvPr/>
          </p:nvSpPr>
          <p:spPr>
            <a:xfrm>
              <a:off x="4608327" y="22021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8" name="Google Shape;238;p11"/>
            <p:cNvSpPr txBox="1"/>
            <p:nvPr/>
          </p:nvSpPr>
          <p:spPr>
            <a:xfrm>
              <a:off x="7199824" y="22021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39" name="Google Shape;239;p11"/>
            <p:cNvSpPr txBox="1"/>
            <p:nvPr/>
          </p:nvSpPr>
          <p:spPr>
            <a:xfrm>
              <a:off x="6550681" y="3960000"/>
              <a:ext cx="3240000" cy="288000"/>
            </a:xfrm>
            <a:prstGeom prst="rect">
              <a:avLst/>
            </a:prstGeom>
            <a:gradFill>
              <a:gsLst>
                <a:gs pos="0">
                  <a:srgbClr val="99CCFF"/>
                </a:gs>
                <a:gs pos="13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TMS</a:t>
              </a:r>
              <a:endParaRPr/>
            </a:p>
          </p:txBody>
        </p:sp>
        <p:sp>
          <p:nvSpPr>
            <p:cNvPr id="240" name="Google Shape;240;p11"/>
            <p:cNvSpPr txBox="1"/>
            <p:nvPr/>
          </p:nvSpPr>
          <p:spPr>
            <a:xfrm>
              <a:off x="7200651" y="3640898"/>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41" name="Google Shape;241;p11"/>
            <p:cNvSpPr txBox="1"/>
            <p:nvPr/>
          </p:nvSpPr>
          <p:spPr>
            <a:xfrm>
              <a:off x="6542953" y="2880000"/>
              <a:ext cx="2600034" cy="287999"/>
            </a:xfrm>
            <a:prstGeom prst="rect">
              <a:avLst/>
            </a:prstGeom>
            <a:gradFill>
              <a:gsLst>
                <a:gs pos="0">
                  <a:srgbClr val="99CCFF"/>
                </a:gs>
                <a:gs pos="11000">
                  <a:srgbClr val="99CCFF"/>
                </a:gs>
                <a:gs pos="14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MHS</a:t>
              </a:r>
              <a:endParaRPr/>
            </a:p>
          </p:txBody>
        </p:sp>
        <p:sp>
          <p:nvSpPr>
            <p:cNvPr id="242" name="Google Shape;242;p11"/>
            <p:cNvSpPr txBox="1"/>
            <p:nvPr/>
          </p:nvSpPr>
          <p:spPr>
            <a:xfrm>
              <a:off x="7200651" y="25642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43" name="Google Shape;243;p11"/>
            <p:cNvSpPr txBox="1"/>
            <p:nvPr/>
          </p:nvSpPr>
          <p:spPr>
            <a:xfrm>
              <a:off x="3312628" y="4680000"/>
              <a:ext cx="7135347" cy="256531"/>
            </a:xfrm>
            <a:prstGeom prst="rect">
              <a:avLst/>
            </a:prstGeom>
            <a:gradFill>
              <a:gsLst>
                <a:gs pos="0">
                  <a:srgbClr val="99CCFF"/>
                </a:gs>
                <a:gs pos="41000">
                  <a:srgbClr val="99CCFF"/>
                </a:gs>
                <a:gs pos="52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MWI</a:t>
              </a:r>
              <a:endParaRPr/>
            </a:p>
          </p:txBody>
        </p:sp>
        <p:cxnSp>
          <p:nvCxnSpPr>
            <p:cNvPr id="244" name="Google Shape;244;p11"/>
            <p:cNvCxnSpPr/>
            <p:nvPr/>
          </p:nvCxnSpPr>
          <p:spPr>
            <a:xfrm rot="10800000">
              <a:off x="3959342" y="4829042"/>
              <a:ext cx="0" cy="151569"/>
            </a:xfrm>
            <a:prstGeom prst="straightConnector1">
              <a:avLst/>
            </a:prstGeom>
            <a:noFill/>
            <a:ln cap="flat" cmpd="sng" w="9525">
              <a:solidFill>
                <a:srgbClr val="000000"/>
              </a:solidFill>
              <a:prstDash val="solid"/>
              <a:miter lim="800000"/>
              <a:headEnd len="sm" w="sm" type="none"/>
              <a:tailEnd len="sm" w="sm" type="none"/>
            </a:ln>
          </p:spPr>
        </p:cxnSp>
        <p:cxnSp>
          <p:nvCxnSpPr>
            <p:cNvPr id="245" name="Google Shape;245;p11"/>
            <p:cNvCxnSpPr/>
            <p:nvPr/>
          </p:nvCxnSpPr>
          <p:spPr>
            <a:xfrm flipH="1" rot="10800000">
              <a:off x="3959342" y="4762484"/>
              <a:ext cx="5183644" cy="66558"/>
            </a:xfrm>
            <a:prstGeom prst="straightConnector1">
              <a:avLst/>
            </a:prstGeom>
            <a:noFill/>
            <a:ln cap="flat" cmpd="sng" w="9525">
              <a:solidFill>
                <a:srgbClr val="000000"/>
              </a:solidFill>
              <a:prstDash val="solid"/>
              <a:miter lim="800000"/>
              <a:headEnd len="sm" w="sm" type="none"/>
              <a:tailEnd len="sm" w="sm" type="none"/>
            </a:ln>
          </p:spPr>
        </p:cxnSp>
        <p:sp>
          <p:nvSpPr>
            <p:cNvPr id="246" name="Google Shape;246;p11"/>
            <p:cNvSpPr txBox="1"/>
            <p:nvPr/>
          </p:nvSpPr>
          <p:spPr>
            <a:xfrm>
              <a:off x="7647758" y="4765499"/>
              <a:ext cx="508540" cy="173451"/>
            </a:xfrm>
            <a:prstGeom prst="rect">
              <a:avLst/>
            </a:prstGeom>
            <a:no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MWS</a:t>
              </a:r>
              <a:endParaRPr/>
            </a:p>
          </p:txBody>
        </p:sp>
        <p:cxnSp>
          <p:nvCxnSpPr>
            <p:cNvPr id="247" name="Google Shape;247;p11"/>
            <p:cNvCxnSpPr/>
            <p:nvPr/>
          </p:nvCxnSpPr>
          <p:spPr>
            <a:xfrm rot="10800000">
              <a:off x="9142986" y="4681456"/>
              <a:ext cx="0" cy="168051"/>
            </a:xfrm>
            <a:prstGeom prst="straightConnector1">
              <a:avLst/>
            </a:prstGeom>
            <a:noFill/>
            <a:ln cap="flat" cmpd="sng" w="9525">
              <a:solidFill>
                <a:srgbClr val="000000"/>
              </a:solidFill>
              <a:prstDash val="solid"/>
              <a:miter lim="800000"/>
              <a:headEnd len="sm" w="sm" type="none"/>
              <a:tailEnd len="sm" w="sm" type="none"/>
            </a:ln>
          </p:spPr>
        </p:cxnSp>
        <p:sp>
          <p:nvSpPr>
            <p:cNvPr id="248" name="Google Shape;248;p11"/>
            <p:cNvSpPr txBox="1"/>
            <p:nvPr/>
          </p:nvSpPr>
          <p:spPr>
            <a:xfrm>
              <a:off x="5256651" y="471752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49" name="Google Shape;249;p11"/>
            <p:cNvSpPr txBox="1"/>
            <p:nvPr/>
          </p:nvSpPr>
          <p:spPr>
            <a:xfrm>
              <a:off x="5256651" y="256427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50" name="Google Shape;250;p11"/>
            <p:cNvSpPr txBox="1"/>
            <p:nvPr/>
          </p:nvSpPr>
          <p:spPr>
            <a:xfrm>
              <a:off x="1369030" y="6120000"/>
              <a:ext cx="4533651" cy="288000"/>
            </a:xfrm>
            <a:prstGeom prst="rect">
              <a:avLst/>
            </a:prstGeom>
            <a:solidFill>
              <a:srgbClr val="99CC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CIMR</a:t>
              </a:r>
              <a:endParaRPr/>
            </a:p>
          </p:txBody>
        </p:sp>
        <p:sp>
          <p:nvSpPr>
            <p:cNvPr id="251" name="Google Shape;251;p11"/>
            <p:cNvSpPr txBox="1"/>
            <p:nvPr/>
          </p:nvSpPr>
          <p:spPr>
            <a:xfrm>
              <a:off x="5902902" y="5041307"/>
              <a:ext cx="4536000" cy="288000"/>
            </a:xfrm>
            <a:prstGeom prst="rect">
              <a:avLst/>
            </a:prstGeom>
            <a:gradFill>
              <a:gsLst>
                <a:gs pos="0">
                  <a:srgbClr val="99CCFF"/>
                </a:gs>
                <a:gs pos="29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AWS</a:t>
              </a:r>
              <a:endParaRPr/>
            </a:p>
          </p:txBody>
        </p:sp>
        <p:sp>
          <p:nvSpPr>
            <p:cNvPr id="252" name="Google Shape;252;p11"/>
            <p:cNvSpPr txBox="1"/>
            <p:nvPr/>
          </p:nvSpPr>
          <p:spPr>
            <a:xfrm>
              <a:off x="7199492" y="2916567"/>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53" name="Google Shape;253;p11"/>
            <p:cNvSpPr txBox="1"/>
            <p:nvPr/>
          </p:nvSpPr>
          <p:spPr>
            <a:xfrm>
              <a:off x="6554194" y="4320000"/>
              <a:ext cx="2592000" cy="287999"/>
            </a:xfrm>
            <a:prstGeom prst="rect">
              <a:avLst/>
            </a:prstGeom>
            <a:gradFill>
              <a:gsLst>
                <a:gs pos="0">
                  <a:srgbClr val="99CCFF"/>
                </a:gs>
                <a:gs pos="17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TEMPEST</a:t>
              </a:r>
              <a:endParaRPr/>
            </a:p>
          </p:txBody>
        </p:sp>
        <p:sp>
          <p:nvSpPr>
            <p:cNvPr id="254" name="Google Shape;254;p11"/>
            <p:cNvSpPr txBox="1"/>
            <p:nvPr/>
          </p:nvSpPr>
          <p:spPr>
            <a:xfrm>
              <a:off x="7199306" y="4363200"/>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55" name="Google Shape;255;p11"/>
            <p:cNvSpPr txBox="1"/>
            <p:nvPr/>
          </p:nvSpPr>
          <p:spPr>
            <a:xfrm>
              <a:off x="613888" y="4310764"/>
              <a:ext cx="1025405"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ISS STP-H8</a:t>
              </a:r>
              <a:endParaRPr b="0" i="0" sz="1800" u="none" cap="none" strike="noStrike">
                <a:solidFill>
                  <a:srgbClr val="000000"/>
                </a:solidFill>
                <a:latin typeface="Calibri"/>
                <a:ea typeface="Calibri"/>
                <a:cs typeface="Calibri"/>
                <a:sym typeface="Calibri"/>
              </a:endParaRPr>
            </a:p>
          </p:txBody>
        </p:sp>
        <p:sp>
          <p:nvSpPr>
            <p:cNvPr id="256" name="Google Shape;256;p11"/>
            <p:cNvSpPr txBox="1"/>
            <p:nvPr/>
          </p:nvSpPr>
          <p:spPr>
            <a:xfrm rot="-5400000">
              <a:off x="-601599" y="2818448"/>
              <a:ext cx="1921232" cy="369332"/>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GPM-constellation</a:t>
              </a:r>
              <a:endParaRPr b="0" i="0" sz="1800" u="none" cap="none" strike="noStrike">
                <a:solidFill>
                  <a:srgbClr val="000000"/>
                </a:solidFill>
                <a:latin typeface="Calibri"/>
                <a:ea typeface="Calibri"/>
                <a:cs typeface="Calibri"/>
                <a:sym typeface="Calibri"/>
              </a:endParaRPr>
            </a:p>
          </p:txBody>
        </p:sp>
        <p:sp>
          <p:nvSpPr>
            <p:cNvPr id="257" name="Google Shape;257;p11"/>
            <p:cNvSpPr txBox="1"/>
            <p:nvPr/>
          </p:nvSpPr>
          <p:spPr>
            <a:xfrm>
              <a:off x="613888" y="3230764"/>
              <a:ext cx="892424"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GCOM-W</a:t>
              </a:r>
              <a:endParaRPr b="0" i="0" sz="1800" u="none" cap="none" strike="noStrike">
                <a:solidFill>
                  <a:srgbClr val="000000"/>
                </a:solidFill>
                <a:latin typeface="Calibri"/>
                <a:ea typeface="Calibri"/>
                <a:cs typeface="Calibri"/>
                <a:sym typeface="Calibri"/>
              </a:endParaRPr>
            </a:p>
          </p:txBody>
        </p:sp>
        <p:sp>
          <p:nvSpPr>
            <p:cNvPr id="258" name="Google Shape;258;p11"/>
            <p:cNvSpPr txBox="1"/>
            <p:nvPr/>
          </p:nvSpPr>
          <p:spPr>
            <a:xfrm>
              <a:off x="613888" y="2510764"/>
              <a:ext cx="403957"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JPSS</a:t>
              </a:r>
              <a:endParaRPr b="0" i="0" sz="1800" u="none" cap="none" strike="noStrike">
                <a:solidFill>
                  <a:srgbClr val="000000"/>
                </a:solidFill>
                <a:latin typeface="Calibri"/>
                <a:ea typeface="Calibri"/>
                <a:cs typeface="Calibri"/>
                <a:sym typeface="Calibri"/>
              </a:endParaRPr>
            </a:p>
          </p:txBody>
        </p:sp>
        <p:sp>
          <p:nvSpPr>
            <p:cNvPr id="259" name="Google Shape;259;p11"/>
            <p:cNvSpPr txBox="1"/>
            <p:nvPr/>
          </p:nvSpPr>
          <p:spPr>
            <a:xfrm>
              <a:off x="613888" y="2150764"/>
              <a:ext cx="713337"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US DoD</a:t>
              </a:r>
              <a:endParaRPr b="0" i="0" sz="1800" u="none" cap="none" strike="noStrike">
                <a:solidFill>
                  <a:srgbClr val="000000"/>
                </a:solidFill>
                <a:latin typeface="Calibri"/>
                <a:ea typeface="Calibri"/>
                <a:cs typeface="Calibri"/>
                <a:sym typeface="Calibri"/>
              </a:endParaRPr>
            </a:p>
          </p:txBody>
        </p:sp>
        <p:sp>
          <p:nvSpPr>
            <p:cNvPr id="260" name="Google Shape;260;p11"/>
            <p:cNvSpPr txBox="1"/>
            <p:nvPr/>
          </p:nvSpPr>
          <p:spPr>
            <a:xfrm>
              <a:off x="613888" y="2870764"/>
              <a:ext cx="1702513"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NOAA/EUMETSAT</a:t>
              </a:r>
              <a:endParaRPr b="0" i="0" sz="1800" u="none" cap="none" strike="noStrike">
                <a:solidFill>
                  <a:srgbClr val="000000"/>
                </a:solidFill>
                <a:latin typeface="Calibri"/>
                <a:ea typeface="Calibri"/>
                <a:cs typeface="Calibri"/>
                <a:sym typeface="Calibri"/>
              </a:endParaRPr>
            </a:p>
          </p:txBody>
        </p:sp>
        <p:sp>
          <p:nvSpPr>
            <p:cNvPr id="261" name="Google Shape;261;p11"/>
            <p:cNvSpPr txBox="1"/>
            <p:nvPr/>
          </p:nvSpPr>
          <p:spPr>
            <a:xfrm>
              <a:off x="613888" y="3950764"/>
              <a:ext cx="792846"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TROPICS</a:t>
              </a:r>
              <a:endParaRPr b="0" i="0" sz="1800" u="none" cap="none" strike="noStrike">
                <a:solidFill>
                  <a:srgbClr val="000000"/>
                </a:solidFill>
                <a:latin typeface="Calibri"/>
                <a:ea typeface="Calibri"/>
                <a:cs typeface="Calibri"/>
                <a:sym typeface="Calibri"/>
              </a:endParaRPr>
            </a:p>
          </p:txBody>
        </p:sp>
        <p:sp>
          <p:nvSpPr>
            <p:cNvPr id="262" name="Google Shape;262;p11"/>
            <p:cNvSpPr txBox="1"/>
            <p:nvPr/>
          </p:nvSpPr>
          <p:spPr>
            <a:xfrm>
              <a:off x="613888" y="4670764"/>
              <a:ext cx="1838127"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EUMETSAT EPS A/B</a:t>
              </a:r>
              <a:endParaRPr b="0" i="0" sz="1800" u="none" cap="none" strike="noStrike">
                <a:solidFill>
                  <a:srgbClr val="000000"/>
                </a:solidFill>
                <a:latin typeface="Calibri"/>
                <a:ea typeface="Calibri"/>
                <a:cs typeface="Calibri"/>
                <a:sym typeface="Calibri"/>
              </a:endParaRPr>
            </a:p>
          </p:txBody>
        </p:sp>
        <p:sp>
          <p:nvSpPr>
            <p:cNvPr id="263" name="Google Shape;263;p11"/>
            <p:cNvSpPr txBox="1"/>
            <p:nvPr/>
          </p:nvSpPr>
          <p:spPr>
            <a:xfrm>
              <a:off x="613888" y="5030764"/>
              <a:ext cx="1401025"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EUMETSAT EPS</a:t>
              </a:r>
              <a:endParaRPr b="0" i="0" sz="1800" u="none" cap="none" strike="noStrike">
                <a:solidFill>
                  <a:srgbClr val="000000"/>
                </a:solidFill>
                <a:latin typeface="Calibri"/>
                <a:ea typeface="Calibri"/>
                <a:cs typeface="Calibri"/>
                <a:sym typeface="Calibri"/>
              </a:endParaRPr>
            </a:p>
          </p:txBody>
        </p:sp>
        <p:sp>
          <p:nvSpPr>
            <p:cNvPr id="264" name="Google Shape;264;p11"/>
            <p:cNvSpPr txBox="1"/>
            <p:nvPr/>
          </p:nvSpPr>
          <p:spPr>
            <a:xfrm>
              <a:off x="613888" y="6110764"/>
              <a:ext cx="503343"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CIMR</a:t>
              </a:r>
              <a:endParaRPr b="0" i="0" sz="1800" u="none" cap="none" strike="noStrike">
                <a:solidFill>
                  <a:srgbClr val="000000"/>
                </a:solidFill>
                <a:latin typeface="Calibri"/>
                <a:ea typeface="Calibri"/>
                <a:cs typeface="Calibri"/>
                <a:sym typeface="Calibri"/>
              </a:endParaRPr>
            </a:p>
          </p:txBody>
        </p:sp>
        <p:sp>
          <p:nvSpPr>
            <p:cNvPr id="265" name="Google Shape;265;p11"/>
            <p:cNvSpPr txBox="1"/>
            <p:nvPr/>
          </p:nvSpPr>
          <p:spPr>
            <a:xfrm>
              <a:off x="7867003" y="4001016"/>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66" name="Google Shape;266;p11"/>
            <p:cNvSpPr txBox="1"/>
            <p:nvPr/>
          </p:nvSpPr>
          <p:spPr>
            <a:xfrm>
              <a:off x="3960000" y="5400000"/>
              <a:ext cx="5184227" cy="288000"/>
            </a:xfrm>
            <a:prstGeom prst="rect">
              <a:avLst/>
            </a:prstGeom>
            <a:gradFill>
              <a:gsLst>
                <a:gs pos="0">
                  <a:srgbClr val="99CCFF"/>
                </a:gs>
                <a:gs pos="43000">
                  <a:srgbClr val="99CCFF"/>
                </a:gs>
                <a:gs pos="60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QuickSounder</a:t>
              </a:r>
              <a:endParaRPr b="1" i="0" sz="1600" u="none" cap="none" strike="noStrike">
                <a:solidFill>
                  <a:srgbClr val="000000"/>
                </a:solidFill>
                <a:latin typeface="Calibri"/>
                <a:ea typeface="Calibri"/>
                <a:cs typeface="Calibri"/>
                <a:sym typeface="Calibri"/>
              </a:endParaRPr>
            </a:p>
          </p:txBody>
        </p:sp>
        <p:sp>
          <p:nvSpPr>
            <p:cNvPr id="267" name="Google Shape;267;p11"/>
            <p:cNvSpPr txBox="1"/>
            <p:nvPr/>
          </p:nvSpPr>
          <p:spPr>
            <a:xfrm>
              <a:off x="5256000" y="544082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68" name="Google Shape;268;p11"/>
            <p:cNvSpPr txBox="1"/>
            <p:nvPr/>
          </p:nvSpPr>
          <p:spPr>
            <a:xfrm>
              <a:off x="7200652" y="5440823"/>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69" name="Google Shape;269;p11"/>
            <p:cNvSpPr txBox="1"/>
            <p:nvPr/>
          </p:nvSpPr>
          <p:spPr>
            <a:xfrm>
              <a:off x="6550682" y="5750700"/>
              <a:ext cx="3240000" cy="288000"/>
            </a:xfrm>
            <a:prstGeom prst="rect">
              <a:avLst/>
            </a:prstGeom>
            <a:gradFill>
              <a:gsLst>
                <a:gs pos="0">
                  <a:srgbClr val="99CCFF"/>
                </a:gs>
                <a:gs pos="17000">
                  <a:srgbClr val="FFFFFF"/>
                </a:gs>
                <a:gs pos="100000">
                  <a:srgbClr val="FFFFFF"/>
                </a:gs>
              </a:gsLst>
              <a:lin ang="0" scaled="0"/>
            </a:gra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TMS</a:t>
              </a:r>
              <a:endParaRPr/>
            </a:p>
          </p:txBody>
        </p:sp>
        <p:sp>
          <p:nvSpPr>
            <p:cNvPr id="270" name="Google Shape;270;p11"/>
            <p:cNvSpPr txBox="1"/>
            <p:nvPr/>
          </p:nvSpPr>
          <p:spPr>
            <a:xfrm>
              <a:off x="9143331" y="5074886"/>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71" name="Google Shape;271;p11"/>
            <p:cNvSpPr txBox="1"/>
            <p:nvPr/>
          </p:nvSpPr>
          <p:spPr>
            <a:xfrm>
              <a:off x="613888" y="5390764"/>
              <a:ext cx="564898"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NOAA</a:t>
              </a:r>
              <a:endParaRPr b="0" i="0" sz="1800" u="none" cap="none" strike="noStrike">
                <a:solidFill>
                  <a:srgbClr val="000000"/>
                </a:solidFill>
                <a:latin typeface="Calibri"/>
                <a:ea typeface="Calibri"/>
                <a:cs typeface="Calibri"/>
                <a:sym typeface="Calibri"/>
              </a:endParaRPr>
            </a:p>
          </p:txBody>
        </p:sp>
        <p:sp>
          <p:nvSpPr>
            <p:cNvPr id="272" name="Google Shape;272;p11"/>
            <p:cNvSpPr txBox="1"/>
            <p:nvPr/>
          </p:nvSpPr>
          <p:spPr>
            <a:xfrm>
              <a:off x="613888" y="5750764"/>
              <a:ext cx="1199362"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tomorrow.io</a:t>
              </a:r>
              <a:endParaRPr b="0" i="0" sz="1800" u="none" cap="none" strike="noStrike">
                <a:solidFill>
                  <a:srgbClr val="000000"/>
                </a:solidFill>
                <a:latin typeface="Calibri"/>
                <a:ea typeface="Calibri"/>
                <a:cs typeface="Calibri"/>
                <a:sym typeface="Calibri"/>
              </a:endParaRPr>
            </a:p>
          </p:txBody>
        </p:sp>
        <p:cxnSp>
          <p:nvCxnSpPr>
            <p:cNvPr id="273" name="Google Shape;273;p11"/>
            <p:cNvCxnSpPr/>
            <p:nvPr/>
          </p:nvCxnSpPr>
          <p:spPr>
            <a:xfrm rot="10800000">
              <a:off x="8496000" y="4853636"/>
              <a:ext cx="0" cy="81326"/>
            </a:xfrm>
            <a:prstGeom prst="straightConnector1">
              <a:avLst/>
            </a:prstGeom>
            <a:noFill/>
            <a:ln cap="flat" cmpd="sng" w="9525">
              <a:solidFill>
                <a:srgbClr val="000000"/>
              </a:solidFill>
              <a:prstDash val="solid"/>
              <a:miter lim="800000"/>
              <a:headEnd len="sm" w="sm" type="none"/>
              <a:tailEnd len="sm" w="sm" type="none"/>
            </a:ln>
          </p:spPr>
        </p:cxnSp>
        <p:cxnSp>
          <p:nvCxnSpPr>
            <p:cNvPr id="274" name="Google Shape;274;p11"/>
            <p:cNvCxnSpPr/>
            <p:nvPr/>
          </p:nvCxnSpPr>
          <p:spPr>
            <a:xfrm flipH="1">
              <a:off x="8488026" y="4843004"/>
              <a:ext cx="653760" cy="16547"/>
            </a:xfrm>
            <a:prstGeom prst="straightConnector1">
              <a:avLst/>
            </a:prstGeom>
            <a:noFill/>
            <a:ln cap="flat" cmpd="sng" w="9525">
              <a:solidFill>
                <a:srgbClr val="000000"/>
              </a:solidFill>
              <a:prstDash val="solid"/>
              <a:miter lim="800000"/>
              <a:headEnd len="sm" w="sm" type="none"/>
              <a:tailEnd len="sm" w="sm" type="none"/>
            </a:ln>
          </p:spPr>
        </p:cxnSp>
        <p:sp>
          <p:nvSpPr>
            <p:cNvPr id="275" name="Google Shape;275;p11"/>
            <p:cNvSpPr txBox="1"/>
            <p:nvPr/>
          </p:nvSpPr>
          <p:spPr>
            <a:xfrm>
              <a:off x="9835653" y="4717523"/>
              <a:ext cx="508540" cy="173451"/>
            </a:xfrm>
            <a:prstGeom prst="rect">
              <a:avLst/>
            </a:prstGeom>
            <a:no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ICI</a:t>
              </a:r>
              <a:endParaRPr/>
            </a:p>
          </p:txBody>
        </p:sp>
        <p:sp>
          <p:nvSpPr>
            <p:cNvPr id="276" name="Google Shape;276;p11"/>
            <p:cNvSpPr txBox="1"/>
            <p:nvPr/>
          </p:nvSpPr>
          <p:spPr>
            <a:xfrm>
              <a:off x="9143613" y="4705200"/>
              <a:ext cx="648000" cy="216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ctr" bIns="0" lIns="36000" spcFirstLastPara="1" rIns="36000" wrap="square" tIns="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sp>
          <p:nvSpPr>
            <p:cNvPr id="277" name="Google Shape;277;p11"/>
            <p:cNvSpPr/>
            <p:nvPr/>
          </p:nvSpPr>
          <p:spPr>
            <a:xfrm>
              <a:off x="539999" y="4997488"/>
              <a:ext cx="9995611" cy="1078432"/>
            </a:xfrm>
            <a:prstGeom prst="rect">
              <a:avLst/>
            </a:prstGeom>
            <a:noFill/>
            <a:ln cap="flat" cmpd="sng" w="2540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8" name="Google Shape;278;p11"/>
            <p:cNvSpPr txBox="1"/>
            <p:nvPr/>
          </p:nvSpPr>
          <p:spPr>
            <a:xfrm>
              <a:off x="632360" y="3590764"/>
              <a:ext cx="1006361" cy="276999"/>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GPM-Core</a:t>
              </a:r>
              <a:endParaRPr b="0" i="0" sz="1800" u="none" cap="none" strike="noStrike">
                <a:solidFill>
                  <a:srgbClr val="000000"/>
                </a:solidFill>
                <a:latin typeface="Calibri"/>
                <a:ea typeface="Calibri"/>
                <a:cs typeface="Calibri"/>
                <a:sym typeface="Calibri"/>
              </a:endParaRPr>
            </a:p>
          </p:txBody>
        </p:sp>
        <p:sp>
          <p:nvSpPr>
            <p:cNvPr id="279" name="Google Shape;279;p11"/>
            <p:cNvSpPr/>
            <p:nvPr/>
          </p:nvSpPr>
          <p:spPr>
            <a:xfrm>
              <a:off x="540000" y="2127431"/>
              <a:ext cx="8764020" cy="1794148"/>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0" name="Google Shape;280;p11"/>
            <p:cNvSpPr/>
            <p:nvPr/>
          </p:nvSpPr>
          <p:spPr>
            <a:xfrm>
              <a:off x="539999" y="3933232"/>
              <a:ext cx="9995611" cy="707311"/>
            </a:xfrm>
            <a:prstGeom prst="rect">
              <a:avLst/>
            </a:prstGeom>
            <a:noFill/>
            <a:ln cap="flat" cmpd="sng" w="254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81" name="Google Shape;281;p11"/>
            <p:cNvSpPr txBox="1"/>
            <p:nvPr/>
          </p:nvSpPr>
          <p:spPr>
            <a:xfrm>
              <a:off x="3340996" y="2096665"/>
              <a:ext cx="63991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rgbClr val="000000"/>
                  </a:solidFill>
                  <a:latin typeface="Calibri"/>
                  <a:ea typeface="Calibri"/>
                  <a:cs typeface="Calibri"/>
                  <a:sym typeface="Calibri"/>
                </a:rPr>
                <a:t>SSMIS</a:t>
              </a:r>
              <a:endParaRPr b="1" i="1" sz="1800" u="none" cap="none" strike="noStrike">
                <a:solidFill>
                  <a:srgbClr val="000000"/>
                </a:solidFill>
                <a:latin typeface="Calibri"/>
                <a:ea typeface="Calibri"/>
                <a:cs typeface="Calibri"/>
                <a:sym typeface="Calibri"/>
              </a:endParaRPr>
            </a:p>
          </p:txBody>
        </p:sp>
      </p:grpSp>
      <p:sp>
        <p:nvSpPr>
          <p:cNvPr id="282" name="Google Shape;282;p11"/>
          <p:cNvSpPr txBox="1"/>
          <p:nvPr/>
        </p:nvSpPr>
        <p:spPr>
          <a:xfrm rot="-5400000">
            <a:off x="-46368" y="5158130"/>
            <a:ext cx="768352" cy="369332"/>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Calibri"/>
                <a:ea typeface="Calibri"/>
                <a:cs typeface="Calibri"/>
                <a:sym typeface="Calibri"/>
              </a:rPr>
              <a:t>future</a:t>
            </a:r>
            <a:endParaRPr b="0" i="1" sz="1800" u="none" cap="none" strike="noStrike">
              <a:solidFill>
                <a:srgbClr val="000000"/>
              </a:solidFill>
              <a:latin typeface="Calibri"/>
              <a:ea typeface="Calibri"/>
              <a:cs typeface="Calibri"/>
              <a:sym typeface="Calibri"/>
            </a:endParaRPr>
          </a:p>
        </p:txBody>
      </p:sp>
      <p:cxnSp>
        <p:nvCxnSpPr>
          <p:cNvPr id="283" name="Google Shape;283;p11"/>
          <p:cNvCxnSpPr/>
          <p:nvPr/>
        </p:nvCxnSpPr>
        <p:spPr>
          <a:xfrm>
            <a:off x="174350" y="4710692"/>
            <a:ext cx="326916" cy="0"/>
          </a:xfrm>
          <a:prstGeom prst="straightConnector1">
            <a:avLst/>
          </a:prstGeom>
          <a:noFill/>
          <a:ln cap="flat" cmpd="sng" w="28575">
            <a:solidFill>
              <a:srgbClr val="000000"/>
            </a:solidFill>
            <a:prstDash val="solid"/>
            <a:miter lim="800000"/>
            <a:headEnd len="sm" w="sm" type="none"/>
            <a:tailEnd len="sm" w="sm" type="none"/>
          </a:ln>
        </p:spPr>
      </p:cxnSp>
      <p:cxnSp>
        <p:nvCxnSpPr>
          <p:cNvPr id="284" name="Google Shape;284;p11"/>
          <p:cNvCxnSpPr/>
          <p:nvPr/>
        </p:nvCxnSpPr>
        <p:spPr>
          <a:xfrm>
            <a:off x="174350" y="4010457"/>
            <a:ext cx="326916" cy="0"/>
          </a:xfrm>
          <a:prstGeom prst="straightConnector1">
            <a:avLst/>
          </a:prstGeom>
          <a:noFill/>
          <a:ln cap="flat" cmpd="sng" w="28575">
            <a:solidFill>
              <a:srgbClr val="000000"/>
            </a:solidFill>
            <a:prstDash val="solid"/>
            <a:miter lim="800000"/>
            <a:headEnd len="sm" w="sm" type="none"/>
            <a:tailEnd len="sm" w="sm" type="none"/>
          </a:ln>
        </p:spPr>
      </p:cxnSp>
      <p:sp>
        <p:nvSpPr>
          <p:cNvPr id="285" name="Google Shape;285;p11"/>
          <p:cNvSpPr txBox="1"/>
          <p:nvPr/>
        </p:nvSpPr>
        <p:spPr>
          <a:xfrm>
            <a:off x="2661786" y="2305592"/>
            <a:ext cx="72410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000000"/>
                </a:solidFill>
                <a:latin typeface="Calibri"/>
                <a:ea typeface="Calibri"/>
                <a:cs typeface="Calibri"/>
                <a:sym typeface="Calibri"/>
              </a:rPr>
              <a:t>WSF-M</a:t>
            </a:r>
            <a:endParaRPr b="1" i="1" sz="1400" u="none" cap="none" strike="noStrike">
              <a:solidFill>
                <a:srgbClr val="000000"/>
              </a:solidFill>
              <a:latin typeface="Calibri"/>
              <a:ea typeface="Calibri"/>
              <a:cs typeface="Calibri"/>
              <a:sym typeface="Calibri"/>
            </a:endParaRPr>
          </a:p>
        </p:txBody>
      </p:sp>
      <p:cxnSp>
        <p:nvCxnSpPr>
          <p:cNvPr id="286" name="Google Shape;286;p11"/>
          <p:cNvCxnSpPr>
            <a:stCxn id="281" idx="3"/>
          </p:cNvCxnSpPr>
          <p:nvPr/>
        </p:nvCxnSpPr>
        <p:spPr>
          <a:xfrm>
            <a:off x="3980915" y="2320703"/>
            <a:ext cx="4976400" cy="600"/>
          </a:xfrm>
          <a:prstGeom prst="straightConnector1">
            <a:avLst/>
          </a:prstGeom>
          <a:noFill/>
          <a:ln cap="flat" cmpd="sng" w="34925">
            <a:solidFill>
              <a:srgbClr val="4472C4"/>
            </a:solidFill>
            <a:prstDash val="solid"/>
            <a:miter lim="800000"/>
            <a:headEnd len="sm" w="sm" type="none"/>
            <a:tailEnd len="med" w="med" type="triangle"/>
          </a:ln>
        </p:spPr>
      </p:cxnSp>
      <p:cxnSp>
        <p:nvCxnSpPr>
          <p:cNvPr id="287" name="Google Shape;287;p11"/>
          <p:cNvCxnSpPr/>
          <p:nvPr/>
        </p:nvCxnSpPr>
        <p:spPr>
          <a:xfrm flipH="1" rot="10800000">
            <a:off x="3323687" y="2439685"/>
            <a:ext cx="3810949" cy="12457"/>
          </a:xfrm>
          <a:prstGeom prst="straightConnector1">
            <a:avLst/>
          </a:prstGeom>
          <a:noFill/>
          <a:ln cap="flat" cmpd="sng" w="34925">
            <a:solidFill>
              <a:srgbClr val="4472C4"/>
            </a:solidFill>
            <a:prstDash val="solid"/>
            <a:miter lim="800000"/>
            <a:headEnd len="sm" w="sm" type="none"/>
            <a:tailEnd len="med" w="med" type="triangle"/>
          </a:ln>
        </p:spPr>
      </p:cxnSp>
      <p:sp>
        <p:nvSpPr>
          <p:cNvPr id="288" name="Google Shape;288;p11"/>
          <p:cNvSpPr txBox="1"/>
          <p:nvPr/>
        </p:nvSpPr>
        <p:spPr>
          <a:xfrm>
            <a:off x="94020" y="103248"/>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Precipitation Continuity</a:t>
            </a:r>
            <a:endParaRPr b="1" i="0" sz="4000" u="none" cap="none" strike="noStrike">
              <a:solidFill>
                <a:srgbClr val="000000"/>
              </a:solidFill>
              <a:latin typeface="Arial"/>
              <a:ea typeface="Arial"/>
              <a:cs typeface="Arial"/>
              <a:sym typeface="Arial"/>
            </a:endParaRPr>
          </a:p>
        </p:txBody>
      </p:sp>
      <p:sp>
        <p:nvSpPr>
          <p:cNvPr id="289" name="Google Shape;289;p11"/>
          <p:cNvSpPr txBox="1"/>
          <p:nvPr/>
        </p:nvSpPr>
        <p:spPr>
          <a:xfrm>
            <a:off x="214268" y="1606594"/>
            <a:ext cx="2002159" cy="553998"/>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Passive Microwave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Missions</a:t>
            </a:r>
            <a:endParaRPr/>
          </a:p>
        </p:txBody>
      </p:sp>
      <p:grpSp>
        <p:nvGrpSpPr>
          <p:cNvPr id="290" name="Google Shape;290;p11"/>
          <p:cNvGrpSpPr/>
          <p:nvPr/>
        </p:nvGrpSpPr>
        <p:grpSpPr>
          <a:xfrm>
            <a:off x="10503528" y="2029511"/>
            <a:ext cx="1634706" cy="3648720"/>
            <a:chOff x="10503528" y="2029511"/>
            <a:chExt cx="1634706" cy="3648720"/>
          </a:xfrm>
        </p:grpSpPr>
        <p:grpSp>
          <p:nvGrpSpPr>
            <p:cNvPr id="291" name="Google Shape;291;p11"/>
            <p:cNvGrpSpPr/>
            <p:nvPr/>
          </p:nvGrpSpPr>
          <p:grpSpPr>
            <a:xfrm>
              <a:off x="10503528" y="2029511"/>
              <a:ext cx="1574326" cy="2257654"/>
              <a:chOff x="10324683" y="2014401"/>
              <a:chExt cx="2264701" cy="2960574"/>
            </a:xfrm>
          </p:grpSpPr>
          <p:pic>
            <p:nvPicPr>
              <p:cNvPr id="292" name="Google Shape;292;p11"/>
              <p:cNvPicPr preferRelativeResize="0"/>
              <p:nvPr/>
            </p:nvPicPr>
            <p:blipFill rotWithShape="1">
              <a:blip r:embed="rId3">
                <a:alphaModFix/>
              </a:blip>
              <a:srcRect b="0" l="0" r="0" t="0"/>
              <a:stretch/>
            </p:blipFill>
            <p:spPr>
              <a:xfrm>
                <a:off x="10324683" y="2027311"/>
                <a:ext cx="995469" cy="2632666"/>
              </a:xfrm>
              <a:prstGeom prst="rect">
                <a:avLst/>
              </a:prstGeom>
              <a:noFill/>
              <a:ln>
                <a:noFill/>
              </a:ln>
            </p:spPr>
          </p:pic>
          <p:pic>
            <p:nvPicPr>
              <p:cNvPr id="293" name="Google Shape;293;p11"/>
              <p:cNvPicPr preferRelativeResize="0"/>
              <p:nvPr/>
            </p:nvPicPr>
            <p:blipFill rotWithShape="1">
              <a:blip r:embed="rId4">
                <a:alphaModFix/>
              </a:blip>
              <a:srcRect b="0" l="0" r="0" t="0"/>
              <a:stretch/>
            </p:blipFill>
            <p:spPr>
              <a:xfrm>
                <a:off x="11326228" y="2014401"/>
                <a:ext cx="1263156" cy="2960574"/>
              </a:xfrm>
              <a:prstGeom prst="rect">
                <a:avLst/>
              </a:prstGeom>
              <a:noFill/>
              <a:ln>
                <a:noFill/>
              </a:ln>
            </p:spPr>
          </p:pic>
        </p:grpSp>
        <p:sp>
          <p:nvSpPr>
            <p:cNvPr id="294" name="Google Shape;294;p11"/>
            <p:cNvSpPr txBox="1"/>
            <p:nvPr/>
          </p:nvSpPr>
          <p:spPr>
            <a:xfrm>
              <a:off x="10765610" y="4256303"/>
              <a:ext cx="1372624" cy="1421928"/>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0" i="0" lang="en-US" sz="1600" u="none" cap="none" strike="noStrike">
                  <a:solidFill>
                    <a:srgbClr val="000000"/>
                  </a:solidFill>
                  <a:latin typeface="Calibri"/>
                  <a:ea typeface="Calibri"/>
                  <a:cs typeface="Calibri"/>
                  <a:sym typeface="Calibri"/>
                </a:rPr>
                <a:t>small/cubesat sensors are sounders – poorer precipitation retrievals</a:t>
              </a:r>
              <a:endParaRPr b="0" i="0" sz="1600" u="none" cap="none" strike="noStrike">
                <a:solidFill>
                  <a:srgbClr val="000000"/>
                </a:solidFill>
                <a:latin typeface="Calibri"/>
                <a:ea typeface="Calibri"/>
                <a:cs typeface="Calibri"/>
                <a:sym typeface="Calibri"/>
              </a:endParaRPr>
            </a:p>
          </p:txBody>
        </p:sp>
        <p:sp>
          <p:nvSpPr>
            <p:cNvPr id="295" name="Google Shape;295;p11"/>
            <p:cNvSpPr/>
            <p:nvPr/>
          </p:nvSpPr>
          <p:spPr>
            <a:xfrm>
              <a:off x="11237653" y="2301057"/>
              <a:ext cx="613828" cy="252000"/>
            </a:xfrm>
            <a:prstGeom prst="rect">
              <a:avLst/>
            </a:prstGeom>
            <a:solidFill>
              <a:srgbClr val="FF0000"/>
            </a:solidFill>
            <a:ln cap="flat" cmpd="sng" w="9525">
              <a:solidFill>
                <a:schemeClr val="dk1"/>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0.61</a:t>
              </a:r>
              <a:endParaRPr b="1" i="0" sz="1300" u="none" cap="none" strike="noStrike">
                <a:solidFill>
                  <a:schemeClr val="lt1"/>
                </a:solidFill>
                <a:latin typeface="Arial"/>
                <a:ea typeface="Arial"/>
                <a:cs typeface="Arial"/>
                <a:sym typeface="Arial"/>
              </a:endParaRPr>
            </a:p>
          </p:txBody>
        </p:sp>
        <p:sp>
          <p:nvSpPr>
            <p:cNvPr id="296" name="Google Shape;296;p11"/>
            <p:cNvSpPr/>
            <p:nvPr/>
          </p:nvSpPr>
          <p:spPr>
            <a:xfrm>
              <a:off x="11240034" y="2596332"/>
              <a:ext cx="535247" cy="252000"/>
            </a:xfrm>
            <a:prstGeom prst="rect">
              <a:avLst/>
            </a:prstGeom>
            <a:solidFill>
              <a:srgbClr val="002060"/>
            </a:solidFill>
            <a:ln cap="flat" cmpd="sng" w="9525">
              <a:solidFill>
                <a:schemeClr val="dk1"/>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0.54</a:t>
              </a:r>
              <a:endParaRPr b="1" i="0" sz="1300" u="none" cap="none" strike="noStrike">
                <a:solidFill>
                  <a:schemeClr val="lt1"/>
                </a:solidFill>
                <a:latin typeface="Arial"/>
                <a:ea typeface="Arial"/>
                <a:cs typeface="Arial"/>
                <a:sym typeface="Arial"/>
              </a:endParaRPr>
            </a:p>
          </p:txBody>
        </p:sp>
        <p:sp>
          <p:nvSpPr>
            <p:cNvPr id="297" name="Google Shape;297;p11"/>
            <p:cNvSpPr/>
            <p:nvPr/>
          </p:nvSpPr>
          <p:spPr>
            <a:xfrm>
              <a:off x="11242416" y="2891607"/>
              <a:ext cx="482859" cy="252000"/>
            </a:xfrm>
            <a:prstGeom prst="rect">
              <a:avLst/>
            </a:prstGeom>
            <a:solidFill>
              <a:srgbClr val="002060"/>
            </a:solidFill>
            <a:ln cap="flat" cmpd="sng" w="9525">
              <a:solidFill>
                <a:schemeClr val="dk1"/>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0.49</a:t>
              </a:r>
              <a:endParaRPr b="1" i="0" sz="1300" u="none" cap="none" strike="noStrike">
                <a:solidFill>
                  <a:schemeClr val="lt1"/>
                </a:solidFill>
                <a:latin typeface="Arial"/>
                <a:ea typeface="Arial"/>
                <a:cs typeface="Arial"/>
                <a:sym typeface="Arial"/>
              </a:endParaRPr>
            </a:p>
          </p:txBody>
        </p:sp>
        <p:sp>
          <p:nvSpPr>
            <p:cNvPr id="298" name="Google Shape;298;p11"/>
            <p:cNvSpPr/>
            <p:nvPr/>
          </p:nvSpPr>
          <p:spPr>
            <a:xfrm>
              <a:off x="11240034" y="3196407"/>
              <a:ext cx="439997" cy="252000"/>
            </a:xfrm>
            <a:prstGeom prst="rect">
              <a:avLst/>
            </a:prstGeom>
            <a:solidFill>
              <a:srgbClr val="0070C0"/>
            </a:solidFill>
            <a:ln cap="flat" cmpd="sng" w="9525">
              <a:solidFill>
                <a:schemeClr val="dk1"/>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0.44</a:t>
              </a:r>
              <a:endParaRPr b="1" i="0" sz="1300" u="none" cap="none" strike="noStrike">
                <a:solidFill>
                  <a:schemeClr val="lt1"/>
                </a:solidFill>
                <a:latin typeface="Arial"/>
                <a:ea typeface="Arial"/>
                <a:cs typeface="Arial"/>
                <a:sym typeface="Arial"/>
              </a:endParaRPr>
            </a:p>
          </p:txBody>
        </p:sp>
        <p:sp>
          <p:nvSpPr>
            <p:cNvPr id="299" name="Google Shape;299;p11"/>
            <p:cNvSpPr/>
            <p:nvPr/>
          </p:nvSpPr>
          <p:spPr>
            <a:xfrm>
              <a:off x="11242415" y="3479776"/>
              <a:ext cx="449523" cy="252000"/>
            </a:xfrm>
            <a:prstGeom prst="rect">
              <a:avLst/>
            </a:prstGeom>
            <a:solidFill>
              <a:srgbClr val="92D050"/>
            </a:solidFill>
            <a:ln cap="flat" cmpd="sng" w="9525">
              <a:solidFill>
                <a:schemeClr val="dk1"/>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0.45</a:t>
              </a:r>
              <a:endParaRPr b="1" i="0" sz="1300" u="none" cap="none" strike="noStrike">
                <a:solidFill>
                  <a:schemeClr val="lt1"/>
                </a:solidFill>
                <a:latin typeface="Arial"/>
                <a:ea typeface="Arial"/>
                <a:cs typeface="Arial"/>
                <a:sym typeface="Arial"/>
              </a:endParaRPr>
            </a:p>
          </p:txBody>
        </p:sp>
        <p:sp>
          <p:nvSpPr>
            <p:cNvPr id="300" name="Google Shape;300;p11"/>
            <p:cNvSpPr/>
            <p:nvPr/>
          </p:nvSpPr>
          <p:spPr>
            <a:xfrm>
              <a:off x="11242415" y="3775051"/>
              <a:ext cx="356654" cy="252000"/>
            </a:xfrm>
            <a:prstGeom prst="rect">
              <a:avLst/>
            </a:prstGeom>
            <a:solidFill>
              <a:srgbClr val="92D050"/>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US" sz="1300" u="none" cap="none" strike="noStrike">
                  <a:solidFill>
                    <a:schemeClr val="lt1"/>
                  </a:solidFill>
                  <a:latin typeface="Arial"/>
                  <a:ea typeface="Arial"/>
                  <a:cs typeface="Arial"/>
                  <a:sym typeface="Arial"/>
                </a:rPr>
                <a:t>0.37</a:t>
              </a:r>
              <a:endParaRPr b="1" i="0" sz="1300" u="none" cap="none" strike="noStrik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2"/>
          <p:cNvSpPr txBox="1"/>
          <p:nvPr/>
        </p:nvSpPr>
        <p:spPr>
          <a:xfrm>
            <a:off x="94020" y="103248"/>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GPM orbit</a:t>
            </a:r>
            <a:endParaRPr b="1" i="0" sz="4000" u="none" cap="none" strike="noStrike">
              <a:solidFill>
                <a:srgbClr val="000000"/>
              </a:solidFill>
              <a:latin typeface="Arial"/>
              <a:ea typeface="Arial"/>
              <a:cs typeface="Arial"/>
              <a:sym typeface="Arial"/>
            </a:endParaRPr>
          </a:p>
        </p:txBody>
      </p:sp>
      <p:pic>
        <p:nvPicPr>
          <p:cNvPr id="306" name="Google Shape;306;p12"/>
          <p:cNvPicPr preferRelativeResize="0"/>
          <p:nvPr/>
        </p:nvPicPr>
        <p:blipFill rotWithShape="1">
          <a:blip r:embed="rId3">
            <a:alphaModFix/>
          </a:blip>
          <a:srcRect b="0" l="0" r="0" t="0"/>
          <a:stretch/>
        </p:blipFill>
        <p:spPr>
          <a:xfrm>
            <a:off x="171450" y="1808011"/>
            <a:ext cx="3993401" cy="1734345"/>
          </a:xfrm>
          <a:prstGeom prst="rect">
            <a:avLst/>
          </a:prstGeom>
          <a:noFill/>
          <a:ln>
            <a:noFill/>
          </a:ln>
        </p:spPr>
      </p:pic>
      <p:sp>
        <p:nvSpPr>
          <p:cNvPr id="307" name="Google Shape;307;p12"/>
          <p:cNvSpPr txBox="1"/>
          <p:nvPr/>
        </p:nvSpPr>
        <p:spPr>
          <a:xfrm>
            <a:off x="259163" y="3201102"/>
            <a:ext cx="3993401" cy="230832"/>
          </a:xfrm>
          <a:prstGeom prst="rect">
            <a:avLst/>
          </a:prstGeom>
          <a:solidFill>
            <a:srgbClr val="FFFFFF"/>
          </a:solidFill>
          <a:ln>
            <a:noFill/>
          </a:ln>
        </p:spPr>
        <p:txBody>
          <a:bodyPr anchorCtr="0" anchor="t" bIns="45700" lIns="91425" spcFirstLastPara="1" rIns="91425"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2014 2015 2016 2017 2018 2019 2020 2021 2022 2023 2024</a:t>
            </a:r>
            <a:endParaRPr b="0" i="0" sz="1200" u="none" cap="none" strike="noStrike">
              <a:solidFill>
                <a:srgbClr val="000000"/>
              </a:solidFill>
              <a:latin typeface="Calibri"/>
              <a:ea typeface="Calibri"/>
              <a:cs typeface="Calibri"/>
              <a:sym typeface="Calibri"/>
            </a:endParaRPr>
          </a:p>
        </p:txBody>
      </p:sp>
      <p:sp>
        <p:nvSpPr>
          <p:cNvPr id="308" name="Google Shape;308;p12"/>
          <p:cNvSpPr txBox="1"/>
          <p:nvPr/>
        </p:nvSpPr>
        <p:spPr>
          <a:xfrm>
            <a:off x="2318688" y="2029945"/>
            <a:ext cx="799899" cy="184666"/>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C00000"/>
              </a:buClr>
              <a:buSzPts val="1200"/>
              <a:buFont typeface="Arial"/>
              <a:buNone/>
            </a:pPr>
            <a:r>
              <a:rPr b="0" i="0" lang="en-US" sz="1200" u="none" cap="none" strike="noStrike">
                <a:solidFill>
                  <a:srgbClr val="C00000"/>
                </a:solidFill>
                <a:latin typeface="Calibri"/>
                <a:ea typeface="Calibri"/>
                <a:cs typeface="Calibri"/>
                <a:sym typeface="Calibri"/>
              </a:rPr>
              <a:t>Solar activity</a:t>
            </a:r>
            <a:endParaRPr b="0" i="0" sz="1200" u="none" cap="none" strike="noStrike">
              <a:solidFill>
                <a:srgbClr val="C00000"/>
              </a:solidFill>
              <a:latin typeface="Calibri"/>
              <a:ea typeface="Calibri"/>
              <a:cs typeface="Calibri"/>
              <a:sym typeface="Calibri"/>
            </a:endParaRPr>
          </a:p>
        </p:txBody>
      </p:sp>
      <p:cxnSp>
        <p:nvCxnSpPr>
          <p:cNvPr id="309" name="Google Shape;309;p12"/>
          <p:cNvCxnSpPr/>
          <p:nvPr/>
        </p:nvCxnSpPr>
        <p:spPr>
          <a:xfrm>
            <a:off x="2866752" y="2204185"/>
            <a:ext cx="321000" cy="119293"/>
          </a:xfrm>
          <a:prstGeom prst="straightConnector1">
            <a:avLst/>
          </a:prstGeom>
          <a:noFill/>
          <a:ln cap="flat" cmpd="sng" w="22225">
            <a:solidFill>
              <a:srgbClr val="C00000"/>
            </a:solidFill>
            <a:prstDash val="solid"/>
            <a:miter lim="800000"/>
            <a:headEnd len="sm" w="sm" type="none"/>
            <a:tailEnd len="med" w="med" type="triangle"/>
          </a:ln>
        </p:spPr>
      </p:cxnSp>
      <p:sp>
        <p:nvSpPr>
          <p:cNvPr id="310" name="Google Shape;310;p12"/>
          <p:cNvSpPr txBox="1"/>
          <p:nvPr/>
        </p:nvSpPr>
        <p:spPr>
          <a:xfrm>
            <a:off x="1210308" y="2045333"/>
            <a:ext cx="740139" cy="184666"/>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66CC"/>
              </a:buClr>
              <a:buSzPts val="1200"/>
              <a:buFont typeface="Arial"/>
              <a:buNone/>
            </a:pPr>
            <a:r>
              <a:rPr b="0" i="0" lang="en-US" sz="1200" u="none" cap="none" strike="noStrike">
                <a:solidFill>
                  <a:srgbClr val="0066CC"/>
                </a:solidFill>
                <a:latin typeface="Calibri"/>
                <a:ea typeface="Calibri"/>
                <a:cs typeface="Calibri"/>
                <a:sym typeface="Calibri"/>
              </a:rPr>
              <a:t>burn events</a:t>
            </a:r>
            <a:endParaRPr b="0" i="0" sz="1200" u="none" cap="none" strike="noStrike">
              <a:solidFill>
                <a:srgbClr val="0066CC"/>
              </a:solidFill>
              <a:latin typeface="Calibri"/>
              <a:ea typeface="Calibri"/>
              <a:cs typeface="Calibri"/>
              <a:sym typeface="Calibri"/>
            </a:endParaRPr>
          </a:p>
        </p:txBody>
      </p:sp>
      <p:pic>
        <p:nvPicPr>
          <p:cNvPr id="311" name="Google Shape;311;p12"/>
          <p:cNvPicPr preferRelativeResize="0"/>
          <p:nvPr/>
        </p:nvPicPr>
        <p:blipFill rotWithShape="1">
          <a:blip r:embed="rId4">
            <a:alphaModFix/>
          </a:blip>
          <a:srcRect b="0" l="0" r="0" t="0"/>
          <a:stretch/>
        </p:blipFill>
        <p:spPr>
          <a:xfrm>
            <a:off x="4340275" y="1624618"/>
            <a:ext cx="3445458" cy="1712066"/>
          </a:xfrm>
          <a:prstGeom prst="rect">
            <a:avLst/>
          </a:prstGeom>
          <a:noFill/>
          <a:ln>
            <a:noFill/>
          </a:ln>
        </p:spPr>
      </p:pic>
      <p:pic>
        <p:nvPicPr>
          <p:cNvPr id="312" name="Google Shape;312;p12"/>
          <p:cNvPicPr preferRelativeResize="0"/>
          <p:nvPr/>
        </p:nvPicPr>
        <p:blipFill rotWithShape="1">
          <a:blip r:embed="rId5">
            <a:alphaModFix/>
          </a:blip>
          <a:srcRect b="0" l="0" r="0" t="0"/>
          <a:stretch/>
        </p:blipFill>
        <p:spPr>
          <a:xfrm>
            <a:off x="7836649" y="1580742"/>
            <a:ext cx="3993401" cy="1733013"/>
          </a:xfrm>
          <a:prstGeom prst="rect">
            <a:avLst/>
          </a:prstGeom>
          <a:noFill/>
          <a:ln>
            <a:noFill/>
          </a:ln>
        </p:spPr>
      </p:pic>
      <p:sp>
        <p:nvSpPr>
          <p:cNvPr id="313" name="Google Shape;313;p12"/>
          <p:cNvSpPr txBox="1"/>
          <p:nvPr/>
        </p:nvSpPr>
        <p:spPr>
          <a:xfrm>
            <a:off x="7836649" y="3201102"/>
            <a:ext cx="4106894" cy="230832"/>
          </a:xfrm>
          <a:prstGeom prst="rect">
            <a:avLst/>
          </a:prstGeom>
          <a:solidFill>
            <a:srgbClr val="FFFFFF"/>
          </a:solidFill>
          <a:ln>
            <a:noFill/>
          </a:ln>
        </p:spPr>
        <p:txBody>
          <a:bodyPr anchorCtr="0" anchor="t" bIns="45700" lIns="91425" spcFirstLastPara="1" rIns="91425"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2014   2016   2018   2020   2022   2024   2026   2028   2032   2034</a:t>
            </a:r>
            <a:endParaRPr b="0" i="0" sz="1200" u="none" cap="none" strike="noStrike">
              <a:solidFill>
                <a:srgbClr val="000000"/>
              </a:solidFill>
              <a:latin typeface="Calibri"/>
              <a:ea typeface="Calibri"/>
              <a:cs typeface="Calibri"/>
              <a:sym typeface="Calibri"/>
            </a:endParaRPr>
          </a:p>
        </p:txBody>
      </p:sp>
      <p:sp>
        <p:nvSpPr>
          <p:cNvPr id="314" name="Google Shape;314;p12"/>
          <p:cNvSpPr/>
          <p:nvPr/>
        </p:nvSpPr>
        <p:spPr>
          <a:xfrm>
            <a:off x="8123853" y="1628498"/>
            <a:ext cx="1692843" cy="652311"/>
          </a:xfrm>
          <a:custGeom>
            <a:rect b="b" l="l" r="r" t="t"/>
            <a:pathLst>
              <a:path extrusionOk="0" h="652311" w="1692843">
                <a:moveTo>
                  <a:pt x="912" y="0"/>
                </a:moveTo>
                <a:cubicBezTo>
                  <a:pt x="2368" y="16987"/>
                  <a:pt x="-5883" y="33975"/>
                  <a:pt x="9648" y="46594"/>
                </a:cubicBezTo>
                <a:cubicBezTo>
                  <a:pt x="25179" y="59213"/>
                  <a:pt x="61581" y="56301"/>
                  <a:pt x="94099" y="75715"/>
                </a:cubicBezTo>
                <a:cubicBezTo>
                  <a:pt x="126617" y="95129"/>
                  <a:pt x="157679" y="140267"/>
                  <a:pt x="204758" y="163078"/>
                </a:cubicBezTo>
                <a:cubicBezTo>
                  <a:pt x="251837" y="185889"/>
                  <a:pt x="283385" y="178609"/>
                  <a:pt x="376572" y="212584"/>
                </a:cubicBezTo>
                <a:cubicBezTo>
                  <a:pt x="469759" y="246559"/>
                  <a:pt x="634779" y="280533"/>
                  <a:pt x="763882" y="314507"/>
                </a:cubicBezTo>
                <a:lnTo>
                  <a:pt x="1320093" y="457200"/>
                </a:lnTo>
                <a:cubicBezTo>
                  <a:pt x="1444343" y="489233"/>
                  <a:pt x="1469096" y="491660"/>
                  <a:pt x="1509380" y="506706"/>
                </a:cubicBezTo>
                <a:cubicBezTo>
                  <a:pt x="1549664" y="521752"/>
                  <a:pt x="1543839" y="533401"/>
                  <a:pt x="1561797" y="547476"/>
                </a:cubicBezTo>
                <a:cubicBezTo>
                  <a:pt x="1579755" y="561551"/>
                  <a:pt x="1595773" y="573199"/>
                  <a:pt x="1617128" y="591157"/>
                </a:cubicBezTo>
                <a:cubicBezTo>
                  <a:pt x="1638483" y="609115"/>
                  <a:pt x="1665663" y="630713"/>
                  <a:pt x="1692843" y="652311"/>
                </a:cubicBezTo>
              </a:path>
            </a:pathLst>
          </a:cu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5" name="Google Shape;315;p12"/>
          <p:cNvSpPr txBox="1"/>
          <p:nvPr/>
        </p:nvSpPr>
        <p:spPr>
          <a:xfrm>
            <a:off x="8384914" y="2300254"/>
            <a:ext cx="1160574" cy="123111"/>
          </a:xfrm>
          <a:prstGeom prst="rect">
            <a:avLst/>
          </a:prstGeom>
          <a:solidFill>
            <a:srgbClr val="C4BD97"/>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alibri"/>
                <a:ea typeface="Calibri"/>
                <a:cs typeface="Calibri"/>
                <a:sym typeface="Calibri"/>
              </a:rPr>
              <a:t>        Historical Fuel Usage     </a:t>
            </a:r>
            <a:endParaRPr b="0" i="0" sz="800" u="none" cap="none" strike="noStrike">
              <a:solidFill>
                <a:srgbClr val="000000"/>
              </a:solidFill>
              <a:latin typeface="Calibri"/>
              <a:ea typeface="Calibri"/>
              <a:cs typeface="Calibri"/>
              <a:sym typeface="Calibri"/>
            </a:endParaRPr>
          </a:p>
        </p:txBody>
      </p:sp>
      <p:sp>
        <p:nvSpPr>
          <p:cNvPr id="316" name="Google Shape;316;p12"/>
          <p:cNvSpPr txBox="1"/>
          <p:nvPr/>
        </p:nvSpPr>
        <p:spPr>
          <a:xfrm>
            <a:off x="9818788" y="1689790"/>
            <a:ext cx="1101264" cy="123111"/>
          </a:xfrm>
          <a:prstGeom prst="rect">
            <a:avLst/>
          </a:prstGeom>
          <a:solidFill>
            <a:srgbClr val="8064A2"/>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800"/>
              <a:buFont typeface="Arial"/>
              <a:buNone/>
            </a:pPr>
            <a:r>
              <a:rPr b="0" i="0" lang="en-US" sz="800" u="none" cap="none" strike="noStrike">
                <a:solidFill>
                  <a:srgbClr val="FFFFFF"/>
                </a:solidFill>
                <a:latin typeface="Calibri"/>
                <a:ea typeface="Calibri"/>
                <a:cs typeface="Calibri"/>
                <a:sym typeface="Calibri"/>
              </a:rPr>
              <a:t>        Predicted Fuel Usage  </a:t>
            </a:r>
            <a:endParaRPr b="0" i="0" sz="800" u="none" cap="none" strike="noStrike">
              <a:solidFill>
                <a:srgbClr val="FFFFFF"/>
              </a:solidFill>
              <a:latin typeface="Calibri"/>
              <a:ea typeface="Calibri"/>
              <a:cs typeface="Calibri"/>
              <a:sym typeface="Calibri"/>
            </a:endParaRPr>
          </a:p>
        </p:txBody>
      </p:sp>
      <p:sp>
        <p:nvSpPr>
          <p:cNvPr id="317" name="Google Shape;317;p12"/>
          <p:cNvSpPr/>
          <p:nvPr/>
        </p:nvSpPr>
        <p:spPr>
          <a:xfrm>
            <a:off x="9813783" y="2283721"/>
            <a:ext cx="1476436" cy="448464"/>
          </a:xfrm>
          <a:custGeom>
            <a:rect b="b" l="l" r="r" t="t"/>
            <a:pathLst>
              <a:path extrusionOk="0" h="448464" w="1476436">
                <a:moveTo>
                  <a:pt x="0" y="0"/>
                </a:moveTo>
                <a:cubicBezTo>
                  <a:pt x="41012" y="25481"/>
                  <a:pt x="82024" y="50962"/>
                  <a:pt x="139781" y="75715"/>
                </a:cubicBezTo>
                <a:cubicBezTo>
                  <a:pt x="197538" y="100468"/>
                  <a:pt x="261605" y="124249"/>
                  <a:pt x="346541" y="148517"/>
                </a:cubicBezTo>
                <a:cubicBezTo>
                  <a:pt x="431477" y="172785"/>
                  <a:pt x="561065" y="198509"/>
                  <a:pt x="649399" y="221320"/>
                </a:cubicBezTo>
                <a:cubicBezTo>
                  <a:pt x="737733" y="244131"/>
                  <a:pt x="876543" y="285386"/>
                  <a:pt x="876543" y="285386"/>
                </a:cubicBezTo>
                <a:lnTo>
                  <a:pt x="1086214" y="343628"/>
                </a:lnTo>
                <a:cubicBezTo>
                  <a:pt x="1143971" y="359159"/>
                  <a:pt x="1178916" y="365470"/>
                  <a:pt x="1223083" y="378574"/>
                </a:cubicBezTo>
                <a:cubicBezTo>
                  <a:pt x="1267250" y="391679"/>
                  <a:pt x="1308991" y="410607"/>
                  <a:pt x="1351216" y="422255"/>
                </a:cubicBezTo>
                <a:cubicBezTo>
                  <a:pt x="1393441" y="433903"/>
                  <a:pt x="1476436" y="448464"/>
                  <a:pt x="1476436" y="448464"/>
                </a:cubicBezTo>
                <a:lnTo>
                  <a:pt x="1476436" y="448464"/>
                </a:lnTo>
              </a:path>
            </a:pathLst>
          </a:custGeom>
          <a:noFill/>
          <a:ln cap="flat" cmpd="sng" w="12700">
            <a:solidFill>
              <a:srgbClr val="7030A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8" name="Google Shape;318;p12"/>
          <p:cNvSpPr/>
          <p:nvPr/>
        </p:nvSpPr>
        <p:spPr>
          <a:xfrm>
            <a:off x="9822520" y="2292458"/>
            <a:ext cx="358188" cy="436815"/>
          </a:xfrm>
          <a:custGeom>
            <a:rect b="b" l="l" r="r" t="t"/>
            <a:pathLst>
              <a:path extrusionOk="0" h="436815" w="358188">
                <a:moveTo>
                  <a:pt x="0" y="0"/>
                </a:moveTo>
                <a:cubicBezTo>
                  <a:pt x="23054" y="34217"/>
                  <a:pt x="46108" y="68434"/>
                  <a:pt x="75714" y="107747"/>
                </a:cubicBezTo>
                <a:cubicBezTo>
                  <a:pt x="105320" y="147060"/>
                  <a:pt x="142207" y="194140"/>
                  <a:pt x="177638" y="235880"/>
                </a:cubicBezTo>
                <a:cubicBezTo>
                  <a:pt x="213069" y="277620"/>
                  <a:pt x="258206" y="324699"/>
                  <a:pt x="288298" y="358188"/>
                </a:cubicBezTo>
                <a:cubicBezTo>
                  <a:pt x="318390" y="391677"/>
                  <a:pt x="358188" y="436815"/>
                  <a:pt x="358188" y="436815"/>
                </a:cubicBezTo>
                <a:lnTo>
                  <a:pt x="358188" y="436815"/>
                </a:lnTo>
              </a:path>
            </a:pathLst>
          </a:custGeom>
          <a:noFill/>
          <a:ln cap="flat" cmpd="sng" w="12700">
            <a:solidFill>
              <a:srgbClr val="7030A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19" name="Google Shape;319;p12"/>
          <p:cNvSpPr/>
          <p:nvPr/>
        </p:nvSpPr>
        <p:spPr>
          <a:xfrm>
            <a:off x="9819608" y="2289545"/>
            <a:ext cx="748410" cy="442640"/>
          </a:xfrm>
          <a:custGeom>
            <a:rect b="b" l="l" r="r" t="t"/>
            <a:pathLst>
              <a:path extrusionOk="0" h="442640" w="748410">
                <a:moveTo>
                  <a:pt x="748410" y="442640"/>
                </a:moveTo>
                <a:cubicBezTo>
                  <a:pt x="715891" y="435845"/>
                  <a:pt x="683372" y="429050"/>
                  <a:pt x="649398" y="416431"/>
                </a:cubicBezTo>
                <a:cubicBezTo>
                  <a:pt x="615424" y="403812"/>
                  <a:pt x="579508" y="382941"/>
                  <a:pt x="544563" y="366925"/>
                </a:cubicBezTo>
                <a:cubicBezTo>
                  <a:pt x="509618" y="350909"/>
                  <a:pt x="473216" y="338290"/>
                  <a:pt x="439727" y="320332"/>
                </a:cubicBezTo>
                <a:cubicBezTo>
                  <a:pt x="406238" y="302374"/>
                  <a:pt x="372749" y="278592"/>
                  <a:pt x="343628" y="259178"/>
                </a:cubicBezTo>
                <a:cubicBezTo>
                  <a:pt x="314507" y="239764"/>
                  <a:pt x="287812" y="219865"/>
                  <a:pt x="265001" y="203848"/>
                </a:cubicBezTo>
                <a:lnTo>
                  <a:pt x="206759" y="163078"/>
                </a:lnTo>
                <a:cubicBezTo>
                  <a:pt x="187345" y="149488"/>
                  <a:pt x="167446" y="136869"/>
                  <a:pt x="148517" y="122309"/>
                </a:cubicBezTo>
                <a:cubicBezTo>
                  <a:pt x="129588" y="107749"/>
                  <a:pt x="117940" y="96100"/>
                  <a:pt x="93187" y="75715"/>
                </a:cubicBezTo>
                <a:cubicBezTo>
                  <a:pt x="68434" y="55330"/>
                  <a:pt x="34217" y="27665"/>
                  <a:pt x="0" y="0"/>
                </a:cubicBezTo>
              </a:path>
            </a:pathLst>
          </a:custGeom>
          <a:no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20" name="Google Shape;320;p12"/>
          <p:cNvSpPr txBox="1"/>
          <p:nvPr/>
        </p:nvSpPr>
        <p:spPr>
          <a:xfrm rot="-5400000">
            <a:off x="9973774" y="2885299"/>
            <a:ext cx="416781" cy="123111"/>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alibri"/>
                <a:ea typeface="Calibri"/>
                <a:cs typeface="Calibri"/>
                <a:sym typeface="Calibri"/>
              </a:rPr>
              <a:t> Oct 2025 </a:t>
            </a:r>
            <a:endParaRPr b="0" i="0" sz="800" u="none" cap="none" strike="noStrike">
              <a:solidFill>
                <a:srgbClr val="000000"/>
              </a:solidFill>
              <a:latin typeface="Calibri"/>
              <a:ea typeface="Calibri"/>
              <a:cs typeface="Calibri"/>
              <a:sym typeface="Calibri"/>
            </a:endParaRPr>
          </a:p>
        </p:txBody>
      </p:sp>
      <p:sp>
        <p:nvSpPr>
          <p:cNvPr id="321" name="Google Shape;321;p12"/>
          <p:cNvSpPr txBox="1"/>
          <p:nvPr/>
        </p:nvSpPr>
        <p:spPr>
          <a:xfrm rot="-5400000">
            <a:off x="10337742" y="2867942"/>
            <a:ext cx="407163" cy="123111"/>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alibri"/>
                <a:ea typeface="Calibri"/>
                <a:cs typeface="Calibri"/>
                <a:sym typeface="Calibri"/>
              </a:rPr>
              <a:t>Dec 2027 </a:t>
            </a:r>
            <a:endParaRPr b="0" i="0" sz="800" u="none" cap="none" strike="noStrike">
              <a:solidFill>
                <a:srgbClr val="000000"/>
              </a:solidFill>
              <a:latin typeface="Calibri"/>
              <a:ea typeface="Calibri"/>
              <a:cs typeface="Calibri"/>
              <a:sym typeface="Calibri"/>
            </a:endParaRPr>
          </a:p>
        </p:txBody>
      </p:sp>
      <p:sp>
        <p:nvSpPr>
          <p:cNvPr id="322" name="Google Shape;322;p12"/>
          <p:cNvSpPr txBox="1"/>
          <p:nvPr/>
        </p:nvSpPr>
        <p:spPr>
          <a:xfrm rot="-5400000">
            <a:off x="11072563" y="2866001"/>
            <a:ext cx="407163" cy="123111"/>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alibri"/>
                <a:ea typeface="Calibri"/>
                <a:cs typeface="Calibri"/>
                <a:sym typeface="Calibri"/>
              </a:rPr>
              <a:t>Dec 2031 </a:t>
            </a:r>
            <a:endParaRPr b="0" i="0" sz="800" u="none" cap="none" strike="noStrike">
              <a:solidFill>
                <a:srgbClr val="000000"/>
              </a:solidFill>
              <a:latin typeface="Calibri"/>
              <a:ea typeface="Calibri"/>
              <a:cs typeface="Calibri"/>
              <a:sym typeface="Calibri"/>
            </a:endParaRPr>
          </a:p>
        </p:txBody>
      </p:sp>
      <p:sp>
        <p:nvSpPr>
          <p:cNvPr id="323" name="Google Shape;323;p12"/>
          <p:cNvSpPr txBox="1"/>
          <p:nvPr/>
        </p:nvSpPr>
        <p:spPr>
          <a:xfrm>
            <a:off x="8170584" y="2485011"/>
            <a:ext cx="899285" cy="123111"/>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B050"/>
              </a:buClr>
              <a:buSzPts val="800"/>
              <a:buFont typeface="Arial"/>
              <a:buNone/>
            </a:pPr>
            <a:r>
              <a:rPr b="0" i="0" lang="en-US" sz="800" u="none" cap="none" strike="noStrike">
                <a:solidFill>
                  <a:srgbClr val="00B050"/>
                </a:solidFill>
                <a:latin typeface="Calibri"/>
                <a:ea typeface="Calibri"/>
                <a:cs typeface="Calibri"/>
                <a:sym typeface="Calibri"/>
              </a:rPr>
              <a:t>  Orbit lowering fuel   </a:t>
            </a:r>
            <a:endParaRPr b="0" i="0" sz="800" u="none" cap="none" strike="noStrike">
              <a:solidFill>
                <a:srgbClr val="00B050"/>
              </a:solidFill>
              <a:latin typeface="Calibri"/>
              <a:ea typeface="Calibri"/>
              <a:cs typeface="Calibri"/>
              <a:sym typeface="Calibri"/>
            </a:endParaRPr>
          </a:p>
        </p:txBody>
      </p:sp>
      <p:sp>
        <p:nvSpPr>
          <p:cNvPr id="324" name="Google Shape;324;p12"/>
          <p:cNvSpPr txBox="1"/>
          <p:nvPr/>
        </p:nvSpPr>
        <p:spPr>
          <a:xfrm>
            <a:off x="8170584" y="2671887"/>
            <a:ext cx="1199046" cy="123111"/>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C00000"/>
              </a:buClr>
              <a:buSzPts val="800"/>
              <a:buFont typeface="Arial"/>
              <a:buNone/>
            </a:pPr>
            <a:r>
              <a:rPr b="0" i="0" lang="en-US" sz="800" u="none" cap="none" strike="noStrike">
                <a:solidFill>
                  <a:srgbClr val="C00000"/>
                </a:solidFill>
                <a:latin typeface="Calibri"/>
                <a:ea typeface="Calibri"/>
                <a:cs typeface="Calibri"/>
                <a:sym typeface="Calibri"/>
              </a:rPr>
              <a:t>Controlled reentry fuel req’d</a:t>
            </a:r>
            <a:endParaRPr b="0" i="0" sz="800" u="none" cap="none" strike="noStrike">
              <a:solidFill>
                <a:srgbClr val="C00000"/>
              </a:solidFill>
              <a:latin typeface="Calibri"/>
              <a:ea typeface="Calibri"/>
              <a:cs typeface="Calibri"/>
              <a:sym typeface="Calibri"/>
            </a:endParaRPr>
          </a:p>
        </p:txBody>
      </p:sp>
      <p:cxnSp>
        <p:nvCxnSpPr>
          <p:cNvPr id="325" name="Google Shape;325;p12"/>
          <p:cNvCxnSpPr/>
          <p:nvPr/>
        </p:nvCxnSpPr>
        <p:spPr>
          <a:xfrm>
            <a:off x="9020364" y="2552391"/>
            <a:ext cx="2664000" cy="0"/>
          </a:xfrm>
          <a:prstGeom prst="straightConnector1">
            <a:avLst/>
          </a:prstGeom>
          <a:noFill/>
          <a:ln cap="flat" cmpd="sng" w="12700">
            <a:solidFill>
              <a:srgbClr val="00B050"/>
            </a:solidFill>
            <a:prstDash val="solid"/>
            <a:miter lim="800000"/>
            <a:headEnd len="sm" w="sm" type="none"/>
            <a:tailEnd len="sm" w="sm" type="none"/>
          </a:ln>
        </p:spPr>
      </p:cxnSp>
      <p:cxnSp>
        <p:nvCxnSpPr>
          <p:cNvPr id="326" name="Google Shape;326;p12"/>
          <p:cNvCxnSpPr/>
          <p:nvPr/>
        </p:nvCxnSpPr>
        <p:spPr>
          <a:xfrm>
            <a:off x="9385347" y="2731000"/>
            <a:ext cx="2304000" cy="0"/>
          </a:xfrm>
          <a:prstGeom prst="straightConnector1">
            <a:avLst/>
          </a:prstGeom>
          <a:noFill/>
          <a:ln cap="flat" cmpd="sng" w="12700">
            <a:solidFill>
              <a:srgbClr val="C00000"/>
            </a:solidFill>
            <a:prstDash val="solid"/>
            <a:miter lim="800000"/>
            <a:headEnd len="sm" w="sm" type="none"/>
            <a:tailEnd len="sm" w="sm" type="none"/>
          </a:ln>
        </p:spPr>
      </p:cxnSp>
      <p:sp>
        <p:nvSpPr>
          <p:cNvPr id="327" name="Google Shape;327;p12"/>
          <p:cNvSpPr txBox="1"/>
          <p:nvPr/>
        </p:nvSpPr>
        <p:spPr>
          <a:xfrm>
            <a:off x="503764" y="1151095"/>
            <a:ext cx="11184472"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0000"/>
                </a:solidFill>
                <a:latin typeface="Calibri"/>
                <a:ea typeface="Calibri"/>
                <a:cs typeface="Calibri"/>
                <a:sym typeface="Calibri"/>
              </a:rPr>
              <a:t>An </a:t>
            </a:r>
            <a:r>
              <a:rPr b="1" i="0" lang="en-US" sz="2000" u="none" cap="none" strike="noStrike">
                <a:solidFill>
                  <a:srgbClr val="000000"/>
                </a:solidFill>
                <a:latin typeface="Calibri"/>
                <a:ea typeface="Calibri"/>
                <a:cs typeface="Calibri"/>
                <a:sym typeface="Calibri"/>
              </a:rPr>
              <a:t>active solar cycle</a:t>
            </a:r>
            <a:r>
              <a:rPr b="0" i="0" lang="en-US" sz="2000" u="none" cap="none" strike="noStrike">
                <a:solidFill>
                  <a:srgbClr val="000000"/>
                </a:solidFill>
                <a:latin typeface="Calibri"/>
                <a:ea typeface="Calibri"/>
                <a:cs typeface="Calibri"/>
                <a:sym typeface="Calibri"/>
              </a:rPr>
              <a:t> has resulted in a </a:t>
            </a:r>
            <a:r>
              <a:rPr b="1" i="0" lang="en-US" sz="2000" u="none" cap="none" strike="noStrike">
                <a:solidFill>
                  <a:srgbClr val="000000"/>
                </a:solidFill>
                <a:latin typeface="Calibri"/>
                <a:ea typeface="Calibri"/>
                <a:cs typeface="Calibri"/>
                <a:sym typeface="Calibri"/>
              </a:rPr>
              <a:t>greater fuel burn</a:t>
            </a:r>
            <a:r>
              <a:rPr b="0" i="0" lang="en-US" sz="2000" u="none" cap="none" strike="noStrike">
                <a:solidFill>
                  <a:srgbClr val="000000"/>
                </a:solidFill>
                <a:latin typeface="Calibri"/>
                <a:ea typeface="Calibri"/>
                <a:cs typeface="Calibri"/>
                <a:sym typeface="Calibri"/>
              </a:rPr>
              <a:t>, potentially </a:t>
            </a:r>
            <a:r>
              <a:rPr b="1" i="0" lang="en-US" sz="2000" u="none" cap="none" strike="noStrike">
                <a:solidFill>
                  <a:srgbClr val="000000"/>
                </a:solidFill>
                <a:latin typeface="Calibri"/>
                <a:ea typeface="Calibri"/>
                <a:cs typeface="Calibri"/>
                <a:sym typeface="Calibri"/>
              </a:rPr>
              <a:t>reducing the lifetime </a:t>
            </a:r>
            <a:r>
              <a:rPr b="0" i="0" lang="en-US" sz="2000" u="none" cap="none" strike="noStrike">
                <a:solidFill>
                  <a:srgbClr val="000000"/>
                </a:solidFill>
                <a:latin typeface="Calibri"/>
                <a:ea typeface="Calibri"/>
                <a:cs typeface="Calibri"/>
                <a:sym typeface="Calibri"/>
              </a:rPr>
              <a:t>of the GPM-CO </a:t>
            </a:r>
            <a:endParaRPr b="0" i="0" sz="2000" u="none" cap="none" strike="noStrike">
              <a:solidFill>
                <a:srgbClr val="000000"/>
              </a:solidFill>
              <a:latin typeface="Calibri"/>
              <a:ea typeface="Calibri"/>
              <a:cs typeface="Calibri"/>
              <a:sym typeface="Calibri"/>
            </a:endParaRPr>
          </a:p>
        </p:txBody>
      </p:sp>
      <p:cxnSp>
        <p:nvCxnSpPr>
          <p:cNvPr id="328" name="Google Shape;328;p12"/>
          <p:cNvCxnSpPr/>
          <p:nvPr/>
        </p:nvCxnSpPr>
        <p:spPr>
          <a:xfrm flipH="1" rot="10800000">
            <a:off x="1854301" y="1891206"/>
            <a:ext cx="153748" cy="170748"/>
          </a:xfrm>
          <a:prstGeom prst="straightConnector1">
            <a:avLst/>
          </a:prstGeom>
          <a:noFill/>
          <a:ln cap="flat" cmpd="sng" w="22225">
            <a:solidFill>
              <a:srgbClr val="0070C0"/>
            </a:solidFill>
            <a:prstDash val="solid"/>
            <a:miter lim="800000"/>
            <a:headEnd len="sm" w="sm" type="none"/>
            <a:tailEnd len="med" w="med" type="triangle"/>
          </a:ln>
        </p:spPr>
      </p:cxnSp>
      <p:cxnSp>
        <p:nvCxnSpPr>
          <p:cNvPr id="329" name="Google Shape;329;p12"/>
          <p:cNvCxnSpPr/>
          <p:nvPr/>
        </p:nvCxnSpPr>
        <p:spPr>
          <a:xfrm>
            <a:off x="1851728" y="2211946"/>
            <a:ext cx="53576" cy="272599"/>
          </a:xfrm>
          <a:prstGeom prst="straightConnector1">
            <a:avLst/>
          </a:prstGeom>
          <a:noFill/>
          <a:ln cap="flat" cmpd="sng" w="22225">
            <a:solidFill>
              <a:srgbClr val="0070C0"/>
            </a:solidFill>
            <a:prstDash val="solid"/>
            <a:miter lim="800000"/>
            <a:headEnd len="sm" w="sm" type="none"/>
            <a:tailEnd len="med" w="med" type="triangle"/>
          </a:ln>
        </p:spPr>
      </p:cxnSp>
      <p:sp>
        <p:nvSpPr>
          <p:cNvPr id="330" name="Google Shape;330;p12"/>
          <p:cNvSpPr txBox="1"/>
          <p:nvPr/>
        </p:nvSpPr>
        <p:spPr>
          <a:xfrm>
            <a:off x="10115413" y="1925921"/>
            <a:ext cx="1360501" cy="215444"/>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Calibri"/>
                <a:ea typeface="Calibri"/>
                <a:cs typeface="Calibri"/>
                <a:sym typeface="Calibri"/>
              </a:rPr>
              <a:t>P</a:t>
            </a:r>
            <a:r>
              <a:rPr b="1" i="0" lang="en-US" sz="1400" u="none" cap="none" strike="noStrike">
                <a:solidFill>
                  <a:schemeClr val="dk1"/>
                </a:solidFill>
                <a:latin typeface="Calibri"/>
                <a:ea typeface="Calibri"/>
                <a:cs typeface="Calibri"/>
                <a:sym typeface="Calibri"/>
              </a:rPr>
              <a:t>re-boost forecast</a:t>
            </a:r>
            <a:endParaRPr b="1" i="0" sz="1400" u="none" cap="none" strike="noStrike">
              <a:solidFill>
                <a:schemeClr val="dk1"/>
              </a:solidFill>
              <a:latin typeface="Calibri"/>
              <a:ea typeface="Calibri"/>
              <a:cs typeface="Calibri"/>
              <a:sym typeface="Calibri"/>
            </a:endParaRPr>
          </a:p>
        </p:txBody>
      </p:sp>
      <p:sp>
        <p:nvSpPr>
          <p:cNvPr id="331" name="Google Shape;331;p12"/>
          <p:cNvSpPr txBox="1"/>
          <p:nvPr/>
        </p:nvSpPr>
        <p:spPr>
          <a:xfrm rot="-5400000">
            <a:off x="3845488" y="2799776"/>
            <a:ext cx="706757" cy="12311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Arial"/>
                <a:ea typeface="Arial"/>
                <a:cs typeface="Arial"/>
                <a:sym typeface="Arial"/>
              </a:rPr>
              <a:t>Tony Scaffardi</a:t>
            </a:r>
            <a:endParaRPr b="0" i="1" sz="800" u="none" cap="none" strike="noStrike">
              <a:solidFill>
                <a:schemeClr val="dk1"/>
              </a:solidFill>
              <a:latin typeface="Arial"/>
              <a:ea typeface="Arial"/>
              <a:cs typeface="Arial"/>
              <a:sym typeface="Arial"/>
            </a:endParaRPr>
          </a:p>
        </p:txBody>
      </p:sp>
      <p:sp>
        <p:nvSpPr>
          <p:cNvPr id="332" name="Google Shape;332;p12"/>
          <p:cNvSpPr txBox="1"/>
          <p:nvPr/>
        </p:nvSpPr>
        <p:spPr>
          <a:xfrm rot="-5400000">
            <a:off x="7209497" y="2678397"/>
            <a:ext cx="866464" cy="12311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Arial"/>
                <a:ea typeface="Arial"/>
                <a:cs typeface="Arial"/>
                <a:sym typeface="Arial"/>
              </a:rPr>
              <a:t>Tony Scaffardi</a:t>
            </a:r>
            <a:endParaRPr b="0" i="1" sz="800" u="none" cap="none" strike="noStrike">
              <a:solidFill>
                <a:schemeClr val="dk1"/>
              </a:solidFill>
              <a:latin typeface="Arial"/>
              <a:ea typeface="Arial"/>
              <a:cs typeface="Arial"/>
              <a:sym typeface="Arial"/>
            </a:endParaRPr>
          </a:p>
        </p:txBody>
      </p:sp>
      <p:sp>
        <p:nvSpPr>
          <p:cNvPr id="333" name="Google Shape;333;p12"/>
          <p:cNvSpPr txBox="1"/>
          <p:nvPr/>
        </p:nvSpPr>
        <p:spPr>
          <a:xfrm rot="-5400000">
            <a:off x="11430682" y="2790288"/>
            <a:ext cx="687781" cy="12311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800" u="none" cap="none" strike="noStrike">
                <a:solidFill>
                  <a:schemeClr val="dk1"/>
                </a:solidFill>
                <a:latin typeface="Arial"/>
                <a:ea typeface="Arial"/>
                <a:cs typeface="Arial"/>
                <a:sym typeface="Arial"/>
              </a:rPr>
              <a:t>Tony Scaffardi</a:t>
            </a:r>
            <a:endParaRPr b="0" i="1" sz="800" u="none" cap="none" strike="noStrike">
              <a:solidFill>
                <a:schemeClr val="dk1"/>
              </a:solidFill>
              <a:latin typeface="Arial"/>
              <a:ea typeface="Arial"/>
              <a:cs typeface="Arial"/>
              <a:sym typeface="Arial"/>
            </a:endParaRPr>
          </a:p>
        </p:txBody>
      </p:sp>
      <p:grpSp>
        <p:nvGrpSpPr>
          <p:cNvPr id="334" name="Google Shape;334;p12"/>
          <p:cNvGrpSpPr/>
          <p:nvPr/>
        </p:nvGrpSpPr>
        <p:grpSpPr>
          <a:xfrm>
            <a:off x="94020" y="102703"/>
            <a:ext cx="11774612" cy="6375970"/>
            <a:chOff x="94020" y="102703"/>
            <a:chExt cx="11774612" cy="6375970"/>
          </a:xfrm>
        </p:grpSpPr>
        <p:grpSp>
          <p:nvGrpSpPr>
            <p:cNvPr id="335" name="Google Shape;335;p12"/>
            <p:cNvGrpSpPr/>
            <p:nvPr/>
          </p:nvGrpSpPr>
          <p:grpSpPr>
            <a:xfrm>
              <a:off x="361950" y="3746491"/>
              <a:ext cx="3802901" cy="2732182"/>
              <a:chOff x="361950" y="3746491"/>
              <a:chExt cx="3802901" cy="2732182"/>
            </a:xfrm>
          </p:grpSpPr>
          <p:pic>
            <p:nvPicPr>
              <p:cNvPr descr="A graph with blue lines&#10;&#10;Description automatically generated" id="336" name="Google Shape;336;p12"/>
              <p:cNvPicPr preferRelativeResize="0"/>
              <p:nvPr/>
            </p:nvPicPr>
            <p:blipFill rotWithShape="1">
              <a:blip r:embed="rId6">
                <a:alphaModFix/>
              </a:blip>
              <a:srcRect b="0" l="0" r="0" t="0"/>
              <a:stretch/>
            </p:blipFill>
            <p:spPr>
              <a:xfrm>
                <a:off x="361950" y="3746491"/>
                <a:ext cx="3802901" cy="2732182"/>
              </a:xfrm>
              <a:prstGeom prst="rect">
                <a:avLst/>
              </a:prstGeom>
              <a:noFill/>
              <a:ln>
                <a:noFill/>
              </a:ln>
            </p:spPr>
          </p:pic>
          <p:sp>
            <p:nvSpPr>
              <p:cNvPr id="337" name="Google Shape;337;p12"/>
              <p:cNvSpPr txBox="1"/>
              <p:nvPr/>
            </p:nvSpPr>
            <p:spPr>
              <a:xfrm>
                <a:off x="1771831" y="5321251"/>
                <a:ext cx="1094921" cy="581698"/>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Initial-boost increases eccentricity</a:t>
                </a:r>
                <a:endParaRPr b="0" i="0" sz="1400" u="none" cap="none" strike="noStrike">
                  <a:solidFill>
                    <a:schemeClr val="dk1"/>
                  </a:solidFill>
                  <a:latin typeface="Calibri"/>
                  <a:ea typeface="Calibri"/>
                  <a:cs typeface="Calibri"/>
                  <a:sym typeface="Calibri"/>
                </a:endParaRPr>
              </a:p>
            </p:txBody>
          </p:sp>
          <p:sp>
            <p:nvSpPr>
              <p:cNvPr id="338" name="Google Shape;338;p12"/>
              <p:cNvSpPr txBox="1"/>
              <p:nvPr/>
            </p:nvSpPr>
            <p:spPr>
              <a:xfrm>
                <a:off x="2479791" y="4243327"/>
                <a:ext cx="1094921" cy="581698"/>
              </a:xfrm>
              <a:prstGeom prst="rect">
                <a:avLst/>
              </a:prstGeom>
              <a:solidFill>
                <a:srgbClr val="FFFFFF"/>
              </a:solid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2nd</a:t>
                </a:r>
                <a:r>
                  <a:rPr b="0" i="0" lang="en-US" sz="1400" u="none" cap="none" strike="noStrike">
                    <a:solidFill>
                      <a:schemeClr val="dk1"/>
                    </a:solidFill>
                    <a:latin typeface="Calibri"/>
                    <a:ea typeface="Calibri"/>
                    <a:cs typeface="Calibri"/>
                    <a:sym typeface="Calibri"/>
                  </a:rPr>
                  <a:t>-boost establishes higher orbit</a:t>
                </a:r>
                <a:endParaRPr b="0" i="0" sz="1400" u="none" cap="none" strike="noStrike">
                  <a:solidFill>
                    <a:schemeClr val="dk1"/>
                  </a:solidFill>
                  <a:latin typeface="Calibri"/>
                  <a:ea typeface="Calibri"/>
                  <a:cs typeface="Calibri"/>
                  <a:sym typeface="Calibri"/>
                </a:endParaRPr>
              </a:p>
            </p:txBody>
          </p:sp>
        </p:grpSp>
        <p:sp>
          <p:nvSpPr>
            <p:cNvPr id="339" name="Google Shape;339;p12"/>
            <p:cNvSpPr txBox="1"/>
            <p:nvPr/>
          </p:nvSpPr>
          <p:spPr>
            <a:xfrm>
              <a:off x="4653858" y="3552692"/>
              <a:ext cx="7214774" cy="29175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2000" u="none" cap="none" strike="noStrike">
                  <a:solidFill>
                    <a:srgbClr val="000000"/>
                  </a:solidFill>
                  <a:latin typeface="Calibri"/>
                  <a:ea typeface="Calibri"/>
                  <a:cs typeface="Calibri"/>
                  <a:sym typeface="Calibri"/>
                </a:rPr>
                <a:t>Planned boost of GPM-CO to 432-454 km orbit ~8 November 2023.</a:t>
              </a:r>
              <a:endParaRPr/>
            </a:p>
            <a:p>
              <a:pPr indent="-342900" lvl="0" marL="342900" marR="0" rtl="0" algn="l">
                <a:lnSpc>
                  <a:spcPct val="90000"/>
                </a:lnSpc>
                <a:spcBef>
                  <a:spcPts val="6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This </a:t>
              </a:r>
              <a:r>
                <a:rPr b="1" i="0" lang="en-US" sz="2000" u="none" cap="none" strike="noStrike">
                  <a:solidFill>
                    <a:srgbClr val="000000"/>
                  </a:solidFill>
                  <a:latin typeface="Calibri"/>
                  <a:ea typeface="Calibri"/>
                  <a:cs typeface="Calibri"/>
                  <a:sym typeface="Calibri"/>
                </a:rPr>
                <a:t>boost will recover several years of mission lifespan</a:t>
              </a:r>
              <a:endParaRPr/>
            </a:p>
            <a:p>
              <a:pPr indent="-342900" lvl="0" marL="342900" marR="0" rtl="0" algn="l">
                <a:lnSpc>
                  <a:spcPct val="90000"/>
                </a:lnSpc>
                <a:spcBef>
                  <a:spcPts val="6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DPR impact: no data during boost, post-boost poorer sensitivity, spatial resolution, and wider swath.</a:t>
              </a:r>
              <a:endParaRPr/>
            </a:p>
            <a:p>
              <a:pPr indent="-342900" lvl="0" marL="342900" marR="0" rtl="0" algn="l">
                <a:lnSpc>
                  <a:spcPct val="90000"/>
                </a:lnSpc>
                <a:spcBef>
                  <a:spcPts val="6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GMI impact: changes in spatial resolution, swath and EIA.</a:t>
              </a:r>
              <a:endParaRPr/>
            </a:p>
            <a:p>
              <a:pPr indent="-342900" lvl="0" marL="342900" marR="0" rtl="0" algn="l">
                <a:lnSpc>
                  <a:spcPct val="90000"/>
                </a:lnSpc>
                <a:spcBef>
                  <a:spcPts val="6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Precipitation product changes – dealt within the retrieval software (post-boost cal/val will be undertaken).</a:t>
              </a:r>
              <a:endParaRPr/>
            </a:p>
            <a:p>
              <a:pPr indent="-342900" lvl="0" marL="342900" marR="0" rtl="0" algn="l">
                <a:lnSpc>
                  <a:spcPct val="95000"/>
                </a:lnSpc>
                <a:spcBef>
                  <a:spcPts val="6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NASA &amp; JAXA are undertaking the necessary preparations for the boost – NASA PPS will continue processing though End-of-Life +1yr</a:t>
              </a:r>
              <a:endParaRPr/>
            </a:p>
          </p:txBody>
        </p:sp>
        <p:sp>
          <p:nvSpPr>
            <p:cNvPr id="340" name="Google Shape;340;p12"/>
            <p:cNvSpPr txBox="1"/>
            <p:nvPr/>
          </p:nvSpPr>
          <p:spPr>
            <a:xfrm>
              <a:off x="94020" y="102703"/>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GPM orbital boost</a:t>
              </a:r>
              <a:endParaRPr b="1" i="0" sz="4000" u="none" cap="none" strike="noStrike">
                <a:solidFill>
                  <a:srgbClr val="000000"/>
                </a:solidFill>
                <a:latin typeface="Arial"/>
                <a:ea typeface="Arial"/>
                <a:cs typeface="Arial"/>
                <a:sym typeface="Arial"/>
              </a:endParaRPr>
            </a:p>
          </p:txBody>
        </p:sp>
      </p:grpSp>
      <p:pic>
        <p:nvPicPr>
          <p:cNvPr id="341" name="Google Shape;341;p12"/>
          <p:cNvPicPr preferRelativeResize="0"/>
          <p:nvPr/>
        </p:nvPicPr>
        <p:blipFill rotWithShape="1">
          <a:blip r:embed="rId7">
            <a:alphaModFix/>
          </a:blip>
          <a:srcRect b="0" l="2783" r="7673" t="12488"/>
          <a:stretch/>
        </p:blipFill>
        <p:spPr>
          <a:xfrm>
            <a:off x="175645" y="3613028"/>
            <a:ext cx="4291908" cy="28155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3"/>
          <p:cNvSpPr txBox="1"/>
          <p:nvPr/>
        </p:nvSpPr>
        <p:spPr>
          <a:xfrm>
            <a:off x="94020" y="103248"/>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NASA Precipitation Processing System</a:t>
            </a:r>
            <a:endParaRPr b="1" i="0" sz="4000" u="none" cap="none" strike="noStrike">
              <a:solidFill>
                <a:schemeClr val="lt1"/>
              </a:solidFill>
              <a:latin typeface="Calibri"/>
              <a:ea typeface="Calibri"/>
              <a:cs typeface="Calibri"/>
              <a:sym typeface="Calibri"/>
            </a:endParaRPr>
          </a:p>
        </p:txBody>
      </p:sp>
      <p:pic>
        <p:nvPicPr>
          <p:cNvPr id="347" name="Google Shape;347;p13"/>
          <p:cNvPicPr preferRelativeResize="0"/>
          <p:nvPr/>
        </p:nvPicPr>
        <p:blipFill rotWithShape="1">
          <a:blip r:embed="rId3">
            <a:alphaModFix/>
          </a:blip>
          <a:srcRect b="3720" l="0" r="2675" t="13023"/>
          <a:stretch/>
        </p:blipFill>
        <p:spPr>
          <a:xfrm>
            <a:off x="563526" y="1116418"/>
            <a:ext cx="11259879" cy="5418061"/>
          </a:xfrm>
          <a:prstGeom prst="rect">
            <a:avLst/>
          </a:prstGeom>
          <a:noFill/>
          <a:ln>
            <a:noFill/>
          </a:ln>
        </p:spPr>
      </p:pic>
      <p:sp>
        <p:nvSpPr>
          <p:cNvPr id="348" name="Google Shape;348;p13"/>
          <p:cNvSpPr txBox="1"/>
          <p:nvPr/>
        </p:nvSpPr>
        <p:spPr>
          <a:xfrm rot="-5400000">
            <a:off x="-709895" y="3345620"/>
            <a:ext cx="241925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GPM constellation</a:t>
            </a:r>
            <a:endParaRPr b="1" i="0" sz="2000" u="none" cap="none" strike="noStrike">
              <a:solidFill>
                <a:srgbClr val="000000"/>
              </a:solidFill>
              <a:latin typeface="Arial"/>
              <a:ea typeface="Arial"/>
              <a:cs typeface="Arial"/>
              <a:sym typeface="Arial"/>
            </a:endParaRPr>
          </a:p>
        </p:txBody>
      </p:sp>
      <p:pic>
        <p:nvPicPr>
          <p:cNvPr id="349" name="Google Shape;349;p13"/>
          <p:cNvPicPr preferRelativeResize="0"/>
          <p:nvPr/>
        </p:nvPicPr>
        <p:blipFill rotWithShape="1">
          <a:blip r:embed="rId4">
            <a:alphaModFix/>
          </a:blip>
          <a:srcRect b="0" l="0" r="0" t="0"/>
          <a:stretch/>
        </p:blipFill>
        <p:spPr>
          <a:xfrm>
            <a:off x="8302028" y="1398324"/>
            <a:ext cx="2632481" cy="17160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4"/>
          <p:cNvSpPr txBox="1"/>
          <p:nvPr>
            <p:ph type="title"/>
          </p:nvPr>
        </p:nvSpPr>
        <p:spPr>
          <a:xfrm>
            <a:off x="176048" y="175939"/>
            <a:ext cx="9387000" cy="779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400"/>
              <a:buNone/>
            </a:pPr>
            <a:r>
              <a:rPr b="1" lang="en-US" sz="3600">
                <a:latin typeface="Arial"/>
                <a:ea typeface="Arial"/>
                <a:cs typeface="Arial"/>
                <a:sym typeface="Arial"/>
              </a:rPr>
              <a:t>Summary</a:t>
            </a:r>
            <a:endParaRPr b="1" sz="3600">
              <a:latin typeface="Arial"/>
              <a:ea typeface="Arial"/>
              <a:cs typeface="Arial"/>
              <a:sym typeface="Arial"/>
            </a:endParaRPr>
          </a:p>
        </p:txBody>
      </p:sp>
      <p:sp>
        <p:nvSpPr>
          <p:cNvPr id="355" name="Google Shape;355;p14"/>
          <p:cNvSpPr txBox="1"/>
          <p:nvPr/>
        </p:nvSpPr>
        <p:spPr>
          <a:xfrm>
            <a:off x="5478028" y="4588957"/>
            <a:ext cx="6454439" cy="206825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1" lang="en-US" sz="1800" u="none" cap="none" strike="noStrike">
                <a:solidFill>
                  <a:srgbClr val="000000"/>
                </a:solidFill>
                <a:latin typeface="Calibri"/>
                <a:ea typeface="Calibri"/>
                <a:cs typeface="Calibri"/>
                <a:sym typeface="Calibri"/>
              </a:rPr>
              <a:t>Challenges:</a:t>
            </a:r>
            <a:endParaRPr/>
          </a:p>
          <a:p>
            <a:pPr indent="-180000" lvl="0" marL="18000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Continuity of observations and products: short-duration sensors (cal/val spin-up times), different frequency bands, resolutions, sampling, etc.</a:t>
            </a:r>
            <a:endParaRPr/>
          </a:p>
          <a:p>
            <a:pPr indent="-180000" lvl="0" marL="180000" marR="0" rtl="0" algn="l">
              <a:lnSpc>
                <a:spcPct val="90000"/>
              </a:lnSpc>
              <a:spcBef>
                <a:spcPts val="6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long-term need for reference mission for inter-calibration</a:t>
            </a:r>
            <a:endParaRPr/>
          </a:p>
          <a:p>
            <a:pPr indent="-180000" lvl="0" marL="180000" marR="0" rtl="0" algn="l">
              <a:lnSpc>
                <a:spcPct val="90000"/>
              </a:lnSpc>
              <a:spcBef>
                <a:spcPts val="6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Radio frequency interference – increasing pressure on shared/protected bands</a:t>
            </a:r>
            <a:endParaRPr/>
          </a:p>
        </p:txBody>
      </p:sp>
      <p:sp>
        <p:nvSpPr>
          <p:cNvPr id="356" name="Google Shape;356;p14"/>
          <p:cNvSpPr txBox="1"/>
          <p:nvPr/>
        </p:nvSpPr>
        <p:spPr>
          <a:xfrm>
            <a:off x="353763" y="1100101"/>
            <a:ext cx="11578704" cy="33701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200" u="none" cap="none" strike="noStrike">
                <a:solidFill>
                  <a:srgbClr val="000000"/>
                </a:solidFill>
                <a:latin typeface="Calibri"/>
                <a:ea typeface="Calibri"/>
                <a:cs typeface="Calibri"/>
                <a:sym typeface="Calibri"/>
              </a:rPr>
              <a:t>GPM constellation</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GPM-CO will undergo an orbit boost 8 November 2023 – this should allow a potential overlap with the JAXA PMM (2029+).</a:t>
            </a:r>
            <a:endParaRPr/>
          </a:p>
          <a:p>
            <a:pPr indent="-342900" lvl="0" marL="342900" marR="0" rtl="0" algn="l">
              <a:lnSpc>
                <a:spcPct val="100000"/>
              </a:lnSpc>
              <a:spcBef>
                <a:spcPts val="30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GPM international partners – operational and legacy missions, continue to provide data. Data from new satellites/sensors being evaluated. Missions in near future: AMSR-3 &amp; EPS-SG A/B</a:t>
            </a:r>
            <a:endParaRPr/>
          </a:p>
          <a:p>
            <a:pPr indent="0" lvl="0" marL="0" marR="0" rtl="0" algn="l">
              <a:lnSpc>
                <a:spcPct val="100000"/>
              </a:lnSpc>
              <a:spcBef>
                <a:spcPts val="600"/>
              </a:spcBef>
              <a:spcAft>
                <a:spcPts val="0"/>
              </a:spcAft>
              <a:buNone/>
            </a:pPr>
            <a:r>
              <a:rPr b="0" i="0" lang="en-US" sz="2200" u="none" cap="none" strike="noStrike">
                <a:solidFill>
                  <a:srgbClr val="000000"/>
                </a:solidFill>
                <a:latin typeface="Calibri"/>
                <a:ea typeface="Calibri"/>
                <a:cs typeface="Calibri"/>
                <a:sym typeface="Calibri"/>
              </a:rPr>
              <a:t>P-VC</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Terms of references urgently needs updating</a:t>
            </a:r>
            <a:endParaRPr/>
          </a:p>
          <a:p>
            <a:pPr indent="-342900" lvl="0" marL="342900" marR="0" rtl="0" algn="l">
              <a:lnSpc>
                <a:spcPct val="100000"/>
              </a:lnSpc>
              <a:spcBef>
                <a:spcPts val="30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ARD product family specifications need formalising</a:t>
            </a:r>
            <a:endParaRPr b="0" i="0" sz="2200" u="none" cap="none" strike="noStrike">
              <a:solidFill>
                <a:srgbClr val="000000"/>
              </a:solidFill>
              <a:latin typeface="Calibri"/>
              <a:ea typeface="Calibri"/>
              <a:cs typeface="Calibri"/>
              <a:sym typeface="Calibri"/>
            </a:endParaRPr>
          </a:p>
          <a:p>
            <a:pPr indent="-342900" lvl="0" marL="342900" marR="0" rtl="0" algn="l">
              <a:lnSpc>
                <a:spcPct val="100000"/>
              </a:lnSpc>
              <a:spcBef>
                <a:spcPts val="30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Interoperability framework – reviewed at last PVC meeting</a:t>
            </a:r>
            <a:endParaRPr/>
          </a:p>
        </p:txBody>
      </p:sp>
      <p:sp>
        <p:nvSpPr>
          <p:cNvPr id="357" name="Google Shape;357;p14"/>
          <p:cNvSpPr txBox="1"/>
          <p:nvPr/>
        </p:nvSpPr>
        <p:spPr>
          <a:xfrm>
            <a:off x="516725" y="4588957"/>
            <a:ext cx="4861033" cy="174201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1" lang="en-US" sz="1800" u="none" cap="none" strike="noStrike">
                <a:solidFill>
                  <a:srgbClr val="000000"/>
                </a:solidFill>
                <a:latin typeface="Calibri"/>
                <a:ea typeface="Calibri"/>
                <a:cs typeface="Calibri"/>
                <a:sym typeface="Calibri"/>
              </a:rPr>
              <a:t>Opportunities:</a:t>
            </a:r>
            <a:endParaRPr/>
          </a:p>
          <a:p>
            <a:pPr indent="-180000" lvl="0" marL="18000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Increase in number of sensors and observations</a:t>
            </a:r>
            <a:endParaRPr/>
          </a:p>
          <a:p>
            <a:pPr indent="-180000" lvl="0" marL="180000" marR="0" rtl="0" algn="l">
              <a:lnSpc>
                <a:spcPct val="90000"/>
              </a:lnSpc>
              <a:spcBef>
                <a:spcPts val="6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Scientific development – leading to improved understanding of the observations</a:t>
            </a:r>
            <a:endParaRPr b="0" i="1" sz="1800" u="none" cap="none" strike="noStrike">
              <a:solidFill>
                <a:srgbClr val="000000"/>
              </a:solidFill>
              <a:latin typeface="Calibri"/>
              <a:ea typeface="Calibri"/>
              <a:cs typeface="Calibri"/>
              <a:sym typeface="Calibri"/>
            </a:endParaRPr>
          </a:p>
          <a:p>
            <a:pPr indent="-180000" lvl="0" marL="180000" marR="0" rtl="0" algn="l">
              <a:lnSpc>
                <a:spcPct val="90000"/>
              </a:lnSpc>
              <a:spcBef>
                <a:spcPts val="6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Evolution of new ‘tools’ i.e. AI/ML, for maximising retrieval capabilities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348300" y="1296139"/>
            <a:ext cx="11495400" cy="5045026"/>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Font typeface="Arial"/>
              <a:buNone/>
            </a:pPr>
            <a:r>
              <a:rPr b="1" lang="en-US" sz="2000">
                <a:solidFill>
                  <a:schemeClr val="dk1"/>
                </a:solidFill>
                <a:latin typeface="Arial"/>
                <a:ea typeface="Arial"/>
                <a:cs typeface="Arial"/>
                <a:sym typeface="Arial"/>
              </a:rPr>
              <a:t>Background:</a:t>
            </a:r>
            <a:r>
              <a:rPr b="0" lang="en-US" sz="2000">
                <a:solidFill>
                  <a:schemeClr val="dk1"/>
                </a:solidFill>
                <a:latin typeface="Arial"/>
                <a:ea typeface="Arial"/>
                <a:cs typeface="Arial"/>
                <a:sym typeface="Arial"/>
              </a:rPr>
              <a:t> The CEOS Precipitation Virtual Constellation was established in 2007 with the participation of seven CEOS members as one of the four prototype CEOS Constellations.  </a:t>
            </a:r>
            <a:endParaRPr sz="2000">
              <a:solidFill>
                <a:schemeClr val="dk1"/>
              </a:solidFill>
              <a:latin typeface="Arial"/>
              <a:ea typeface="Arial"/>
              <a:cs typeface="Arial"/>
              <a:sym typeface="Arial"/>
            </a:endParaRPr>
          </a:p>
          <a:p>
            <a:pPr indent="-406400" lvl="0" marL="457200" rtl="0" algn="l">
              <a:lnSpc>
                <a:spcPct val="100000"/>
              </a:lnSpc>
              <a:spcBef>
                <a:spcPts val="1200"/>
              </a:spcBef>
              <a:spcAft>
                <a:spcPts val="0"/>
              </a:spcAft>
              <a:buSzPts val="2800"/>
              <a:buFont typeface="Arial"/>
              <a:buNone/>
            </a:pPr>
            <a:r>
              <a:rPr b="1" lang="en-US" sz="2000">
                <a:solidFill>
                  <a:schemeClr val="dk1"/>
                </a:solidFill>
                <a:latin typeface="Arial"/>
                <a:ea typeface="Arial"/>
                <a:cs typeface="Arial"/>
                <a:sym typeface="Arial"/>
              </a:rPr>
              <a:t>Purpose: </a:t>
            </a:r>
            <a:r>
              <a:rPr b="0" lang="en-US" sz="2000">
                <a:solidFill>
                  <a:schemeClr val="dk1"/>
                </a:solidFill>
                <a:latin typeface="Arial"/>
                <a:ea typeface="Arial"/>
                <a:cs typeface="Arial"/>
                <a:sym typeface="Arial"/>
              </a:rPr>
              <a:t>Its primary role is to establish an international framework to guide, facilitate, and coordinate the continued advancement of multi-satellite global precipitation measurement. Its original purposes included: </a:t>
            </a:r>
            <a:endParaRPr/>
          </a:p>
          <a:p>
            <a:pPr indent="-251999" lvl="1" marL="648000" rtl="0" algn="l">
              <a:lnSpc>
                <a:spcPct val="100000"/>
              </a:lnSpc>
              <a:spcBef>
                <a:spcPts val="600"/>
              </a:spcBef>
              <a:spcAft>
                <a:spcPts val="0"/>
              </a:spcAft>
              <a:buSzPts val="2400"/>
              <a:buNone/>
            </a:pPr>
            <a:r>
              <a:rPr b="0" lang="en-US" sz="1800">
                <a:solidFill>
                  <a:schemeClr val="dk1"/>
                </a:solidFill>
                <a:latin typeface="Arial"/>
                <a:ea typeface="Arial"/>
                <a:cs typeface="Arial"/>
                <a:sym typeface="Arial"/>
              </a:rPr>
              <a:t>1. </a:t>
            </a:r>
            <a:r>
              <a:rPr b="0" lang="en-US" sz="2000">
                <a:solidFill>
                  <a:schemeClr val="dk1"/>
                </a:solidFill>
                <a:latin typeface="Arial"/>
                <a:ea typeface="Arial"/>
                <a:cs typeface="Arial"/>
                <a:sym typeface="Arial"/>
              </a:rPr>
              <a:t>Facilitating implementation of the Global Precipitation Measurement (GPM) mission and encouraging more nations to contribute to the GPM constellation – </a:t>
            </a:r>
            <a:r>
              <a:rPr b="0" i="1" lang="en-US" sz="2000">
                <a:solidFill>
                  <a:schemeClr val="dk1"/>
                </a:solidFill>
                <a:latin typeface="Arial"/>
                <a:ea typeface="Arial"/>
                <a:cs typeface="Arial"/>
                <a:sym typeface="Arial"/>
              </a:rPr>
              <a:t>GPM is approaching 10 years of operation</a:t>
            </a:r>
            <a:r>
              <a:rPr b="0" lang="en-US" sz="2000">
                <a:solidFill>
                  <a:schemeClr val="dk1"/>
                </a:solidFill>
                <a:latin typeface="Arial"/>
                <a:ea typeface="Arial"/>
                <a:cs typeface="Arial"/>
                <a:sym typeface="Arial"/>
              </a:rPr>
              <a:t>.</a:t>
            </a:r>
            <a:endParaRPr/>
          </a:p>
          <a:p>
            <a:pPr indent="-251999" lvl="1" marL="648000" rtl="0" algn="l">
              <a:lnSpc>
                <a:spcPct val="100000"/>
              </a:lnSpc>
              <a:spcBef>
                <a:spcPts val="600"/>
              </a:spcBef>
              <a:spcAft>
                <a:spcPts val="0"/>
              </a:spcAft>
              <a:buSzPts val="2400"/>
              <a:buNone/>
            </a:pPr>
            <a:r>
              <a:rPr b="0" lang="en-US" sz="1800">
                <a:solidFill>
                  <a:schemeClr val="dk1"/>
                </a:solidFill>
                <a:latin typeface="Arial"/>
                <a:ea typeface="Arial"/>
                <a:cs typeface="Arial"/>
                <a:sym typeface="Arial"/>
              </a:rPr>
              <a:t>2. </a:t>
            </a:r>
            <a:r>
              <a:rPr b="0" lang="en-US" sz="2000">
                <a:solidFill>
                  <a:schemeClr val="dk1"/>
                </a:solidFill>
                <a:latin typeface="Arial"/>
                <a:ea typeface="Arial"/>
                <a:cs typeface="Arial"/>
                <a:sym typeface="Arial"/>
              </a:rPr>
              <a:t>Sustaining and enhancing an accurate and timely global precipitation data record including a Fundamental Climate Data Record fit for the purpose specified by GCOS for the monitoring of Precipitation as an Essential Climate Variable (ECV).</a:t>
            </a:r>
            <a:endParaRPr/>
          </a:p>
          <a:p>
            <a:pPr indent="-406400" lvl="0" marL="457200" rtl="0" algn="l">
              <a:lnSpc>
                <a:spcPct val="100000"/>
              </a:lnSpc>
              <a:spcBef>
                <a:spcPts val="1200"/>
              </a:spcBef>
              <a:spcAft>
                <a:spcPts val="0"/>
              </a:spcAft>
              <a:buClr>
                <a:schemeClr val="dk1"/>
              </a:buClr>
              <a:buSzPts val="2800"/>
              <a:buFont typeface="Arial"/>
              <a:buNone/>
            </a:pPr>
            <a:r>
              <a:rPr b="1" lang="en-US" sz="2000">
                <a:latin typeface="Arial"/>
                <a:ea typeface="Arial"/>
                <a:cs typeface="Arial"/>
                <a:sym typeface="Arial"/>
              </a:rPr>
              <a:t>P-VC membership: </a:t>
            </a:r>
            <a:r>
              <a:rPr lang="en-US" sz="2000">
                <a:latin typeface="Arial"/>
                <a:ea typeface="Arial"/>
                <a:cs typeface="Arial"/>
                <a:sym typeface="Arial"/>
              </a:rPr>
              <a:t>co-leads NASA/JAXA, core members ESA, ISRO, (EUMETSAT), CGMS/IPWG.</a:t>
            </a:r>
            <a:endParaRPr/>
          </a:p>
          <a:p>
            <a:pPr indent="-406400" lvl="0" marL="457200" rtl="0" algn="l">
              <a:lnSpc>
                <a:spcPct val="100000"/>
              </a:lnSpc>
              <a:spcBef>
                <a:spcPts val="1200"/>
              </a:spcBef>
              <a:spcAft>
                <a:spcPts val="600"/>
              </a:spcAft>
              <a:buClr>
                <a:schemeClr val="dk1"/>
              </a:buClr>
              <a:buSzPts val="2800"/>
              <a:buFont typeface="Arial"/>
              <a:buNone/>
            </a:pPr>
            <a:r>
              <a:rPr b="1" lang="en-US" sz="2000">
                <a:latin typeface="Arial"/>
                <a:ea typeface="Arial"/>
                <a:cs typeface="Arial"/>
                <a:sym typeface="Arial"/>
              </a:rPr>
              <a:t>P-VC science meetings: </a:t>
            </a:r>
            <a:r>
              <a:rPr lang="en-US" sz="2000">
                <a:latin typeface="Arial"/>
                <a:ea typeface="Arial"/>
                <a:cs typeface="Arial"/>
                <a:sym typeface="Arial"/>
              </a:rPr>
              <a:t>Aim to provide 2 meetings per year, one at the NASA Precipitation Measurement Mission workshop and one at the IPWG workshop (or virtual).</a:t>
            </a:r>
            <a:endParaRPr/>
          </a:p>
        </p:txBody>
      </p:sp>
      <p:sp>
        <p:nvSpPr>
          <p:cNvPr id="73" name="Google Shape;73;p2"/>
          <p:cNvSpPr txBox="1"/>
          <p:nvPr>
            <p:ph type="title"/>
          </p:nvPr>
        </p:nvSpPr>
        <p:spPr>
          <a:xfrm>
            <a:off x="158293" y="113795"/>
            <a:ext cx="9386864" cy="7790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1" lang="en-US" sz="3600">
                <a:solidFill>
                  <a:schemeClr val="lt1"/>
                </a:solidFill>
                <a:latin typeface="Arial"/>
                <a:ea typeface="Arial"/>
                <a:cs typeface="Arial"/>
                <a:sym typeface="Arial"/>
              </a:rPr>
              <a:t>Precipitation Virtual Constellation (P-VC)</a:t>
            </a:r>
            <a:endParaRPr b="1" sz="36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nvSpPr>
        <p:spPr>
          <a:xfrm>
            <a:off x="238597" y="1155155"/>
            <a:ext cx="11585229" cy="51551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1" lang="en-US" sz="2200" u="none" cap="none" strike="noStrike">
                <a:solidFill>
                  <a:srgbClr val="000000"/>
                </a:solidFill>
                <a:latin typeface="Calibri"/>
                <a:ea typeface="Calibri"/>
                <a:cs typeface="Calibri"/>
                <a:sym typeface="Calibri"/>
              </a:rPr>
              <a:t>Level 2 precipitation products from new missions:</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NOAA-21 (ATMS) products </a:t>
            </a:r>
            <a:r>
              <a:rPr b="0" i="0" lang="en-US" sz="2000" u="none" cap="none" strike="noStrike">
                <a:solidFill>
                  <a:srgbClr val="3F3F3F"/>
                </a:solidFill>
                <a:latin typeface="Calibri"/>
                <a:ea typeface="Calibri"/>
                <a:cs typeface="Calibri"/>
                <a:sym typeface="Calibri"/>
              </a:rPr>
              <a:t>available (NOAA, MiRs RR; NASA GPROF), snowfall rates (NOAA SFR).</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TROPICS (01/03/05/06) products </a:t>
            </a:r>
            <a:r>
              <a:rPr b="0" i="0" lang="en-US" sz="2000" u="none" cap="none" strike="noStrike">
                <a:solidFill>
                  <a:srgbClr val="3F3F3F"/>
                </a:solidFill>
                <a:latin typeface="Calibri"/>
                <a:ea typeface="Calibri"/>
                <a:cs typeface="Calibri"/>
                <a:sym typeface="Calibri"/>
              </a:rPr>
              <a:t>available (NOAA MiRs RR; NASA/SSEC PRPS).</a:t>
            </a:r>
            <a:endParaRPr/>
          </a:p>
          <a:p>
            <a:pPr indent="0" lvl="0" marL="0" marR="0" rtl="0" algn="l">
              <a:lnSpc>
                <a:spcPct val="90000"/>
              </a:lnSpc>
              <a:spcBef>
                <a:spcPts val="2100"/>
              </a:spcBef>
              <a:spcAft>
                <a:spcPts val="0"/>
              </a:spcAft>
              <a:buNone/>
            </a:pPr>
            <a:r>
              <a:rPr b="1" i="1" lang="en-US" sz="2200" u="none" cap="none" strike="noStrike">
                <a:solidFill>
                  <a:srgbClr val="000000"/>
                </a:solidFill>
                <a:latin typeface="Calibri"/>
                <a:ea typeface="Calibri"/>
                <a:cs typeface="Calibri"/>
                <a:sym typeface="Calibri"/>
              </a:rPr>
              <a:t>Updated Level 3 precipitation products:</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IMERG V07 (NASA) </a:t>
            </a:r>
            <a:r>
              <a:rPr b="0" i="0" lang="en-US" sz="2000" u="none" cap="none" strike="noStrike">
                <a:solidFill>
                  <a:srgbClr val="3F3F3F"/>
                </a:solidFill>
                <a:latin typeface="Calibri"/>
                <a:ea typeface="Calibri"/>
                <a:cs typeface="Calibri"/>
                <a:sym typeface="Calibri"/>
              </a:rPr>
              <a:t>now available (NASA PPS/GES-DISC)</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CMORPH2 (NOAA) </a:t>
            </a:r>
            <a:r>
              <a:rPr b="0" i="0" lang="en-US" sz="2000" u="none" cap="none" strike="noStrike">
                <a:solidFill>
                  <a:srgbClr val="3F3F3F"/>
                </a:solidFill>
                <a:latin typeface="Calibri"/>
                <a:ea typeface="Calibri"/>
                <a:cs typeface="Calibri"/>
                <a:sym typeface="Calibri"/>
              </a:rPr>
              <a:t>global rainfall and snowfall, transitioned to real-time production.</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Geo Enterprise Rain Rate (NOAA - SCaMPR) </a:t>
            </a:r>
            <a:r>
              <a:rPr b="0" i="0" lang="en-US" sz="2000" u="none" cap="none" strike="noStrike">
                <a:solidFill>
                  <a:srgbClr val="595959"/>
                </a:solidFill>
                <a:latin typeface="Calibri"/>
                <a:ea typeface="Calibri"/>
                <a:cs typeface="Calibri"/>
                <a:sym typeface="Calibri"/>
              </a:rPr>
              <a:t>– transition to operation in the Cloud, Nov. 2023</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GSMaP (JAXA) new JAXA/ISRO merged rainfall product </a:t>
            </a:r>
            <a:r>
              <a:rPr b="0" i="0" lang="en-US" sz="2000" u="none" cap="none" strike="noStrike">
                <a:solidFill>
                  <a:srgbClr val="3F3F3F"/>
                </a:solidFill>
                <a:latin typeface="Calibri"/>
                <a:ea typeface="Calibri"/>
                <a:cs typeface="Calibri"/>
                <a:sym typeface="Calibri"/>
              </a:rPr>
              <a:t>over India using India Met Dept. gridded data</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H SAF (EUMETSAT) transition to global estimates and integration of new sensors</a:t>
            </a:r>
            <a:r>
              <a:rPr b="0" i="0" lang="en-US" sz="2200" u="none" cap="none" strike="noStrike">
                <a:solidFill>
                  <a:srgbClr val="3F3F3F"/>
                </a:solidFill>
                <a:latin typeface="Calibri"/>
                <a:ea typeface="Calibri"/>
                <a:cs typeface="Calibri"/>
                <a:sym typeface="Calibri"/>
              </a:rPr>
              <a:t> (e.g. EPS-SG); </a:t>
            </a:r>
            <a:r>
              <a:rPr b="0" i="0" lang="en-US" sz="2000" u="none" cap="none" strike="noStrike">
                <a:solidFill>
                  <a:srgbClr val="3F3F3F"/>
                </a:solidFill>
                <a:latin typeface="Calibri"/>
                <a:ea typeface="Calibri"/>
                <a:cs typeface="Calibri"/>
                <a:sym typeface="Calibri"/>
              </a:rPr>
              <a:t>rapid update blending technique for 4-5km resolution every 15 minutes.</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H SAF Snowfall products (SLALOM) for global (Polar regions)</a:t>
            </a:r>
            <a:r>
              <a:rPr b="0" i="0" lang="en-US" sz="2200" u="none" cap="none" strike="noStrike">
                <a:solidFill>
                  <a:srgbClr val="3F3F3F"/>
                </a:solidFill>
                <a:latin typeface="Calibri"/>
                <a:ea typeface="Calibri"/>
                <a:cs typeface="Calibri"/>
                <a:sym typeface="Calibri"/>
              </a:rPr>
              <a:t> </a:t>
            </a:r>
            <a:r>
              <a:rPr b="0" i="0" lang="en-US" sz="2000" u="none" cap="none" strike="noStrike">
                <a:solidFill>
                  <a:srgbClr val="3F3F3F"/>
                </a:solidFill>
                <a:latin typeface="Calibri"/>
                <a:ea typeface="Calibri"/>
                <a:cs typeface="Calibri"/>
                <a:sym typeface="Calibri"/>
              </a:rPr>
              <a:t>exploiting all available MW sounders.</a:t>
            </a:r>
            <a:endParaRPr/>
          </a:p>
          <a:p>
            <a:pPr indent="0" lvl="0" marL="0" marR="0" rtl="0" algn="l">
              <a:lnSpc>
                <a:spcPct val="90000"/>
              </a:lnSpc>
              <a:spcBef>
                <a:spcPts val="900"/>
              </a:spcBef>
              <a:spcAft>
                <a:spcPts val="0"/>
              </a:spcAft>
              <a:buNone/>
            </a:pPr>
            <a:r>
              <a:rPr b="0" i="0" lang="en-US" sz="2200" u="none" cap="none" strike="noStrike">
                <a:solidFill>
                  <a:schemeClr val="dk1"/>
                </a:solidFill>
                <a:latin typeface="Calibri"/>
                <a:ea typeface="Calibri"/>
                <a:cs typeface="Calibri"/>
                <a:sym typeface="Calibri"/>
              </a:rPr>
              <a:t>CM SAF (EUMETSAT) extension of PRPS scheme </a:t>
            </a:r>
            <a:r>
              <a:rPr b="0" i="0" lang="en-US" sz="2000" u="none" cap="none" strike="noStrike">
                <a:solidFill>
                  <a:srgbClr val="3F3F3F"/>
                </a:solidFill>
                <a:latin typeface="Calibri"/>
                <a:ea typeface="Calibri"/>
                <a:cs typeface="Calibri"/>
                <a:sym typeface="Calibri"/>
              </a:rPr>
              <a:t>for development of climate data records</a:t>
            </a:r>
            <a:r>
              <a:rPr b="0" i="0" lang="en-US" sz="2200" u="none" cap="none" strike="noStrike">
                <a:solidFill>
                  <a:srgbClr val="3F3F3F"/>
                </a:solidFill>
                <a:latin typeface="Calibri"/>
                <a:ea typeface="Calibri"/>
                <a:cs typeface="Calibri"/>
                <a:sym typeface="Calibri"/>
              </a:rPr>
              <a:t>.</a:t>
            </a:r>
            <a:endParaRPr/>
          </a:p>
          <a:p>
            <a:pPr indent="0" lvl="0" marL="0" marR="0" rtl="0" algn="l">
              <a:lnSpc>
                <a:spcPct val="90000"/>
              </a:lnSpc>
              <a:spcBef>
                <a:spcPts val="900"/>
              </a:spcBef>
              <a:spcAft>
                <a:spcPts val="0"/>
              </a:spcAft>
              <a:buNone/>
            </a:pPr>
            <a:r>
              <a:t/>
            </a:r>
            <a:endParaRPr b="0" i="1" sz="2200" u="none" cap="none" strike="noStrike">
              <a:solidFill>
                <a:srgbClr val="000000"/>
              </a:solidFill>
              <a:latin typeface="Calibri"/>
              <a:ea typeface="Calibri"/>
              <a:cs typeface="Calibri"/>
              <a:sym typeface="Calibri"/>
            </a:endParaRPr>
          </a:p>
          <a:p>
            <a:pPr indent="0" lvl="0" marL="0" marR="0" rtl="0" algn="l">
              <a:lnSpc>
                <a:spcPct val="90000"/>
              </a:lnSpc>
              <a:spcBef>
                <a:spcPts val="900"/>
              </a:spcBef>
              <a:spcAft>
                <a:spcPts val="0"/>
              </a:spcAft>
              <a:buNone/>
            </a:pPr>
            <a:r>
              <a:t/>
            </a:r>
            <a:endParaRPr b="0" i="1" sz="2200" u="none" cap="none" strike="noStrike">
              <a:solidFill>
                <a:srgbClr val="000000"/>
              </a:solidFill>
              <a:latin typeface="Calibri"/>
              <a:ea typeface="Calibri"/>
              <a:cs typeface="Calibri"/>
              <a:sym typeface="Calibri"/>
            </a:endParaRPr>
          </a:p>
          <a:p>
            <a:pPr indent="0" lvl="0" marL="0" marR="0" rtl="0" algn="l">
              <a:lnSpc>
                <a:spcPct val="90000"/>
              </a:lnSpc>
              <a:spcBef>
                <a:spcPts val="900"/>
              </a:spcBef>
              <a:spcAft>
                <a:spcPts val="0"/>
              </a:spcAft>
              <a:buNone/>
            </a:pPr>
            <a:r>
              <a:t/>
            </a:r>
            <a:endParaRPr b="0" i="1" sz="2200" u="none" cap="none" strike="noStrike">
              <a:solidFill>
                <a:srgbClr val="000000"/>
              </a:solidFill>
              <a:latin typeface="Calibri"/>
              <a:ea typeface="Calibri"/>
              <a:cs typeface="Calibri"/>
              <a:sym typeface="Calibri"/>
            </a:endParaRPr>
          </a:p>
          <a:p>
            <a:pPr indent="0" lvl="0" marL="0" marR="0" rtl="0" algn="l">
              <a:lnSpc>
                <a:spcPct val="90000"/>
              </a:lnSpc>
              <a:spcBef>
                <a:spcPts val="900"/>
              </a:spcBef>
              <a:spcAft>
                <a:spcPts val="900"/>
              </a:spcAft>
              <a:buNone/>
            </a:pPr>
            <a:r>
              <a:t/>
            </a:r>
            <a:endParaRPr b="1" i="0" sz="2200" u="none" cap="none" strike="noStrike">
              <a:solidFill>
                <a:srgbClr val="000000"/>
              </a:solidFill>
              <a:latin typeface="Calibri"/>
              <a:ea typeface="Calibri"/>
              <a:cs typeface="Calibri"/>
              <a:sym typeface="Calibri"/>
            </a:endParaRPr>
          </a:p>
        </p:txBody>
      </p:sp>
      <p:sp>
        <p:nvSpPr>
          <p:cNvPr id="79" name="Google Shape;79;p3"/>
          <p:cNvSpPr txBox="1"/>
          <p:nvPr/>
        </p:nvSpPr>
        <p:spPr>
          <a:xfrm>
            <a:off x="94020" y="103248"/>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P-VC activities</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nvSpPr>
        <p:spPr>
          <a:xfrm>
            <a:off x="238597" y="1155155"/>
            <a:ext cx="11585229" cy="515511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en-US" sz="2200" u="none" cap="none" strike="noStrike">
                <a:solidFill>
                  <a:srgbClr val="000000"/>
                </a:solidFill>
                <a:latin typeface="Calibri"/>
                <a:ea typeface="Calibri"/>
                <a:cs typeface="Calibri"/>
                <a:sym typeface="Calibri"/>
              </a:rPr>
              <a:t>Recent precipitation-relevant meetings:</a:t>
            </a:r>
            <a:endParaRPr/>
          </a:p>
          <a:p>
            <a:pPr indent="0" lvl="0" marL="0" marR="0" rtl="0" algn="l">
              <a:lnSpc>
                <a:spcPct val="90000"/>
              </a:lnSpc>
              <a:spcBef>
                <a:spcPts val="900"/>
              </a:spcBef>
              <a:spcAft>
                <a:spcPts val="0"/>
              </a:spcAft>
              <a:buNone/>
            </a:pPr>
            <a:r>
              <a:rPr b="0" i="0" lang="en-US" sz="2200" u="none" cap="none" strike="noStrike">
                <a:solidFill>
                  <a:srgbClr val="000000"/>
                </a:solidFill>
                <a:latin typeface="Calibri"/>
                <a:ea typeface="Calibri"/>
                <a:cs typeface="Calibri"/>
                <a:sym typeface="Calibri"/>
              </a:rPr>
              <a:t>23 January 2023: Air Sea and Atmospheric Profile (ASAP), ISS TEMPEST/COWVR</a:t>
            </a:r>
            <a:endParaRPr/>
          </a:p>
          <a:p>
            <a:pPr indent="0" lvl="0" marL="0" marR="0" rtl="0" algn="l">
              <a:lnSpc>
                <a:spcPct val="90000"/>
              </a:lnSpc>
              <a:spcBef>
                <a:spcPts val="900"/>
              </a:spcBef>
              <a:spcAft>
                <a:spcPts val="0"/>
              </a:spcAft>
              <a:buNone/>
            </a:pPr>
            <a:r>
              <a:rPr b="1" i="0" lang="en-US" sz="2200" u="none" cap="none" strike="noStrike">
                <a:solidFill>
                  <a:srgbClr val="000000"/>
                </a:solidFill>
                <a:latin typeface="Calibri"/>
                <a:ea typeface="Calibri"/>
                <a:cs typeface="Calibri"/>
                <a:sym typeface="Calibri"/>
              </a:rPr>
              <a:t>1-2 March 2023: Workshop on Precipitation Estimation from LEO satellites (virtual)</a:t>
            </a:r>
            <a:endParaRPr/>
          </a:p>
          <a:p>
            <a:pPr indent="0" lvl="0" marL="0" marR="0" rtl="0" algn="l">
              <a:lnSpc>
                <a:spcPct val="90000"/>
              </a:lnSpc>
              <a:spcBef>
                <a:spcPts val="900"/>
              </a:spcBef>
              <a:spcAft>
                <a:spcPts val="0"/>
              </a:spcAft>
              <a:buNone/>
            </a:pPr>
            <a:r>
              <a:rPr b="0" i="0" lang="en-US" sz="2200" u="none" cap="none" strike="noStrike">
                <a:solidFill>
                  <a:srgbClr val="000000"/>
                </a:solidFill>
                <a:latin typeface="Calibri"/>
                <a:ea typeface="Calibri"/>
                <a:cs typeface="Calibri"/>
                <a:sym typeface="Calibri"/>
              </a:rPr>
              <a:t>11-13 April 2023: CYGNSS-TROPICS applications workshop, Miami, FL.</a:t>
            </a:r>
            <a:endParaRPr/>
          </a:p>
          <a:p>
            <a:pPr indent="0" lvl="0" marL="0" marR="0" rtl="0" algn="l">
              <a:lnSpc>
                <a:spcPct val="90000"/>
              </a:lnSpc>
              <a:spcBef>
                <a:spcPts val="900"/>
              </a:spcBef>
              <a:spcAft>
                <a:spcPts val="0"/>
              </a:spcAft>
              <a:buNone/>
            </a:pPr>
            <a:r>
              <a:rPr b="1" i="0" lang="en-US" sz="2200" u="none" cap="none" strike="noStrike">
                <a:solidFill>
                  <a:srgbClr val="000000"/>
                </a:solidFill>
                <a:latin typeface="Calibri"/>
                <a:ea typeface="Calibri"/>
                <a:cs typeface="Calibri"/>
                <a:sym typeface="Calibri"/>
              </a:rPr>
              <a:t>5-9 June 2023: International Precipitation Conference-14, Norman OK.</a:t>
            </a:r>
            <a:endParaRPr/>
          </a:p>
          <a:p>
            <a:pPr indent="0" lvl="0" marL="0" marR="0" rtl="0" algn="l">
              <a:lnSpc>
                <a:spcPct val="90000"/>
              </a:lnSpc>
              <a:spcBef>
                <a:spcPts val="900"/>
              </a:spcBef>
              <a:spcAft>
                <a:spcPts val="0"/>
              </a:spcAft>
              <a:buNone/>
            </a:pPr>
            <a:r>
              <a:rPr b="0" i="0" lang="en-US" sz="2200" u="none" cap="none" strike="noStrike">
                <a:solidFill>
                  <a:srgbClr val="000000"/>
                </a:solidFill>
                <a:latin typeface="Calibri"/>
                <a:ea typeface="Calibri"/>
                <a:cs typeface="Calibri"/>
                <a:sym typeface="Calibri"/>
              </a:rPr>
              <a:t>11-15 September 2023: EUMETSAT conference, Malmo, Sweden.</a:t>
            </a:r>
            <a:endParaRPr/>
          </a:p>
          <a:p>
            <a:pPr indent="0" lvl="0" marL="0" marR="0" rtl="0" algn="l">
              <a:lnSpc>
                <a:spcPct val="90000"/>
              </a:lnSpc>
              <a:spcBef>
                <a:spcPts val="900"/>
              </a:spcBef>
              <a:spcAft>
                <a:spcPts val="0"/>
              </a:spcAft>
              <a:buNone/>
            </a:pPr>
            <a:r>
              <a:rPr b="1" i="0" lang="en-US" sz="2200" u="none" cap="none" strike="noStrike">
                <a:solidFill>
                  <a:srgbClr val="000000"/>
                </a:solidFill>
                <a:latin typeface="Calibri"/>
                <a:ea typeface="Calibri"/>
                <a:cs typeface="Calibri"/>
                <a:sym typeface="Calibri"/>
              </a:rPr>
              <a:t>18-22 September 2023: NASA/JAXA Precipitation Measurement Missions workshop, Minneapolis, MN.</a:t>
            </a:r>
            <a:endParaRPr/>
          </a:p>
          <a:p>
            <a:pPr indent="0" lvl="0" marL="0" marR="0" rtl="0" algn="l">
              <a:lnSpc>
                <a:spcPct val="90000"/>
              </a:lnSpc>
              <a:spcBef>
                <a:spcPts val="0"/>
              </a:spcBef>
              <a:spcAft>
                <a:spcPts val="0"/>
              </a:spcAft>
              <a:buNone/>
            </a:pPr>
            <a:r>
              <a:rPr b="0" i="0" lang="en-US" sz="2200" u="none" cap="none" strike="noStrike">
                <a:solidFill>
                  <a:srgbClr val="000000"/>
                </a:solidFill>
                <a:latin typeface="Calibri"/>
                <a:ea typeface="Calibri"/>
                <a:cs typeface="Calibri"/>
                <a:sym typeface="Calibri"/>
              </a:rPr>
              <a:t>(P-VC side meeting)</a:t>
            </a:r>
            <a:endParaRPr/>
          </a:p>
          <a:p>
            <a:pPr indent="0" lvl="0" marL="0" marR="0" rtl="0" algn="l">
              <a:lnSpc>
                <a:spcPct val="90000"/>
              </a:lnSpc>
              <a:spcBef>
                <a:spcPts val="600"/>
              </a:spcBef>
              <a:spcAft>
                <a:spcPts val="0"/>
              </a:spcAft>
              <a:buNone/>
            </a:pPr>
            <a:r>
              <a:rPr b="0" i="0" lang="en-US" sz="2200" u="none" cap="none" strike="noStrike">
                <a:solidFill>
                  <a:srgbClr val="000000"/>
                </a:solidFill>
                <a:latin typeface="Calibri"/>
                <a:ea typeface="Calibri"/>
                <a:cs typeface="Calibri"/>
                <a:sym typeface="Calibri"/>
              </a:rPr>
              <a:t>6-10 November 2023: JAXA Preicpitation Science Team meeting, Tokyo, Japan.</a:t>
            </a:r>
            <a:endParaRPr b="0" i="0" sz="2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1" sz="2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None/>
            </a:pPr>
            <a:r>
              <a:rPr b="1" i="1" lang="en-US" sz="2200" u="none" cap="none" strike="noStrike">
                <a:solidFill>
                  <a:srgbClr val="000000"/>
                </a:solidFill>
                <a:latin typeface="Calibri"/>
                <a:ea typeface="Calibri"/>
                <a:cs typeface="Calibri"/>
                <a:sym typeface="Calibri"/>
              </a:rPr>
              <a:t>Future meetings:</a:t>
            </a:r>
            <a:endParaRPr/>
          </a:p>
          <a:p>
            <a:pPr indent="0" lvl="0" marL="0" marR="0" rtl="0" algn="l">
              <a:lnSpc>
                <a:spcPct val="100000"/>
              </a:lnSpc>
              <a:spcBef>
                <a:spcPts val="600"/>
              </a:spcBef>
              <a:spcAft>
                <a:spcPts val="0"/>
              </a:spcAft>
              <a:buNone/>
            </a:pPr>
            <a:r>
              <a:rPr b="1" i="0" lang="en-US" sz="2200" u="none" cap="none" strike="noStrike">
                <a:solidFill>
                  <a:srgbClr val="000000"/>
                </a:solidFill>
                <a:latin typeface="Calibri"/>
                <a:ea typeface="Calibri"/>
                <a:cs typeface="Calibri"/>
                <a:sym typeface="Calibri"/>
              </a:rPr>
              <a:t>13-16 February 2024: Remote Sensing of the Water Cycle: Sensors to Science to Society, Honolulu, HI</a:t>
            </a:r>
            <a:endParaRPr/>
          </a:p>
          <a:p>
            <a:pPr indent="0" lvl="0" marL="0" marR="0" rtl="0" algn="l">
              <a:lnSpc>
                <a:spcPct val="100000"/>
              </a:lnSpc>
              <a:spcBef>
                <a:spcPts val="600"/>
              </a:spcBef>
              <a:spcAft>
                <a:spcPts val="600"/>
              </a:spcAft>
              <a:buNone/>
            </a:pPr>
            <a:r>
              <a:rPr b="1" i="0" lang="en-US" sz="2200" u="none" cap="none" strike="noStrike">
                <a:solidFill>
                  <a:srgbClr val="000000"/>
                </a:solidFill>
                <a:latin typeface="Calibri"/>
                <a:ea typeface="Calibri"/>
                <a:cs typeface="Calibri"/>
                <a:sym typeface="Calibri"/>
              </a:rPr>
              <a:t>15-18 July 2023: IPWG-11, Tokyo Institute of Technology, Tokyo, Japan.</a:t>
            </a:r>
            <a:endParaRPr b="1" i="0" sz="2200" u="none" cap="none" strike="noStrike">
              <a:solidFill>
                <a:srgbClr val="000000"/>
              </a:solidFill>
              <a:latin typeface="Calibri"/>
              <a:ea typeface="Calibri"/>
              <a:cs typeface="Calibri"/>
              <a:sym typeface="Calibri"/>
            </a:endParaRPr>
          </a:p>
        </p:txBody>
      </p:sp>
      <p:sp>
        <p:nvSpPr>
          <p:cNvPr id="85" name="Google Shape;85;p4"/>
          <p:cNvSpPr txBox="1"/>
          <p:nvPr/>
        </p:nvSpPr>
        <p:spPr>
          <a:xfrm>
            <a:off x="94020" y="103248"/>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P-VC updates</a:t>
            </a:r>
            <a:endParaRPr b="1" i="0" sz="3600" u="none" cap="none" strike="noStrike">
              <a:solidFill>
                <a:srgbClr val="000000"/>
              </a:solidFill>
              <a:latin typeface="Arial"/>
              <a:ea typeface="Arial"/>
              <a:cs typeface="Arial"/>
              <a:sym typeface="Arial"/>
            </a:endParaRPr>
          </a:p>
        </p:txBody>
      </p:sp>
      <p:sp>
        <p:nvSpPr>
          <p:cNvPr id="86" name="Google Shape;86;p4"/>
          <p:cNvSpPr/>
          <p:nvPr/>
        </p:nvSpPr>
        <p:spPr>
          <a:xfrm rot="10800000">
            <a:off x="10031239" y="1973654"/>
            <a:ext cx="1665837" cy="407406"/>
          </a:xfrm>
          <a:prstGeom prst="rightArrow">
            <a:avLst>
              <a:gd fmla="val 50000" name="adj1"/>
              <a:gd fmla="val 50000" name="adj2"/>
            </a:avLst>
          </a:prstGeom>
          <a:solidFill>
            <a:srgbClr val="FFFF0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nvSpPr>
        <p:spPr>
          <a:xfrm>
            <a:off x="84966" y="210819"/>
            <a:ext cx="1018166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NOAA Workshop on Precipitation Estimation</a:t>
            </a:r>
            <a:endParaRPr b="0" i="0" sz="3200" u="none" cap="none" strike="noStrike">
              <a:solidFill>
                <a:schemeClr val="lt1"/>
              </a:solidFill>
              <a:latin typeface="Montserrat"/>
              <a:ea typeface="Montserrat"/>
              <a:cs typeface="Montserrat"/>
              <a:sym typeface="Montserrat"/>
            </a:endParaRPr>
          </a:p>
        </p:txBody>
      </p:sp>
      <p:pic>
        <p:nvPicPr>
          <p:cNvPr id="92" name="Google Shape;92;p5"/>
          <p:cNvPicPr preferRelativeResize="0"/>
          <p:nvPr/>
        </p:nvPicPr>
        <p:blipFill rotWithShape="1">
          <a:blip r:embed="rId3">
            <a:alphaModFix/>
          </a:blip>
          <a:srcRect b="0" l="0" r="0" t="0"/>
          <a:stretch/>
        </p:blipFill>
        <p:spPr>
          <a:xfrm>
            <a:off x="257178" y="2686824"/>
            <a:ext cx="3048805" cy="3630809"/>
          </a:xfrm>
          <a:prstGeom prst="rect">
            <a:avLst/>
          </a:prstGeom>
          <a:noFill/>
          <a:ln cap="flat" cmpd="sng" w="9525">
            <a:solidFill>
              <a:schemeClr val="dk1"/>
            </a:solidFill>
            <a:prstDash val="solid"/>
            <a:round/>
            <a:headEnd len="sm" w="sm" type="none"/>
            <a:tailEnd len="sm" w="sm" type="none"/>
          </a:ln>
        </p:spPr>
      </p:pic>
      <p:sp>
        <p:nvSpPr>
          <p:cNvPr id="93" name="Google Shape;93;p5"/>
          <p:cNvSpPr txBox="1"/>
          <p:nvPr/>
        </p:nvSpPr>
        <p:spPr>
          <a:xfrm>
            <a:off x="406265" y="1010302"/>
            <a:ext cx="11388636"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11151A"/>
                </a:solidFill>
                <a:latin typeface="Calibri"/>
                <a:ea typeface="Calibri"/>
                <a:cs typeface="Calibri"/>
                <a:sym typeface="Calibri"/>
              </a:rPr>
              <a:t>The Joint Polar Satellite System (JPSS) at NOAA's National Environmental Satellite, Data, and Information Service (NESDIS) tasked the Center for Hydrometeorology and Remote Sensing (CHRS) at the University of California, Irvine, to bring together remote sensing precipitation </a:t>
            </a:r>
            <a:r>
              <a:rPr b="1" i="0" lang="en-US" sz="1800" u="sng" cap="none" strike="noStrike">
                <a:solidFill>
                  <a:srgbClr val="11151A"/>
                </a:solidFill>
                <a:latin typeface="Calibri"/>
                <a:ea typeface="Calibri"/>
                <a:cs typeface="Calibri"/>
                <a:sym typeface="Calibri"/>
              </a:rPr>
              <a:t>experts to </a:t>
            </a:r>
            <a:r>
              <a:rPr b="1" i="0" lang="en-US" sz="1800" u="sng" cap="none" strike="noStrike">
                <a:solidFill>
                  <a:schemeClr val="dk1"/>
                </a:solidFill>
                <a:latin typeface="Calibri"/>
                <a:ea typeface="Calibri"/>
                <a:cs typeface="Calibri"/>
                <a:sym typeface="Calibri"/>
              </a:rPr>
              <a:t>conduct a review of the existing and future requirements </a:t>
            </a:r>
            <a:r>
              <a:rPr b="0" i="0" lang="en-US" sz="1800" u="none" cap="none" strike="noStrike">
                <a:solidFill>
                  <a:srgbClr val="11151A"/>
                </a:solidFill>
                <a:latin typeface="Calibri"/>
                <a:ea typeface="Calibri"/>
                <a:cs typeface="Calibri"/>
                <a:sym typeface="Calibri"/>
              </a:rPr>
              <a:t>of LEO meteorological satellites, with the aim </a:t>
            </a:r>
            <a:r>
              <a:rPr b="1" i="0" lang="en-US" sz="1800" u="sng" cap="none" strike="noStrike">
                <a:solidFill>
                  <a:srgbClr val="11151A"/>
                </a:solidFill>
                <a:latin typeface="Calibri"/>
                <a:ea typeface="Calibri"/>
                <a:cs typeface="Calibri"/>
                <a:sym typeface="Calibri"/>
              </a:rPr>
              <a:t>to </a:t>
            </a:r>
            <a:r>
              <a:rPr b="1" i="0" lang="en-US" sz="1800" u="sng" cap="none" strike="noStrike">
                <a:solidFill>
                  <a:schemeClr val="dk1"/>
                </a:solidFill>
                <a:latin typeface="Calibri"/>
                <a:ea typeface="Calibri"/>
                <a:cs typeface="Calibri"/>
                <a:sym typeface="Calibri"/>
              </a:rPr>
              <a:t>identify the current and emerging needs in this field </a:t>
            </a:r>
            <a:r>
              <a:rPr b="0" i="0" lang="en-US" sz="1800" u="none" cap="none" strike="noStrike">
                <a:solidFill>
                  <a:srgbClr val="11151A"/>
                </a:solidFill>
                <a:latin typeface="Calibri"/>
                <a:ea typeface="Calibri"/>
                <a:cs typeface="Calibri"/>
                <a:sym typeface="Calibri"/>
              </a:rPr>
              <a:t>for enhanced </a:t>
            </a:r>
            <a:r>
              <a:rPr b="1" i="0" lang="en-US" sz="1800" u="sng" cap="none" strike="noStrike">
                <a:solidFill>
                  <a:schemeClr val="dk1"/>
                </a:solidFill>
                <a:latin typeface="Calibri"/>
                <a:ea typeface="Calibri"/>
                <a:cs typeface="Calibri"/>
                <a:sym typeface="Calibri"/>
              </a:rPr>
              <a:t>satellite-based precipitation monitoring and analysis</a:t>
            </a:r>
            <a:r>
              <a:rPr b="0" i="0" lang="en-US" sz="1800" u="none" cap="none" strike="noStrike">
                <a:solidFill>
                  <a:srgbClr val="464646"/>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Report of the virtual workshop, </a:t>
            </a:r>
            <a:r>
              <a:rPr b="0" i="1" lang="en-US" sz="1800" u="none" cap="none" strike="noStrike">
                <a:solidFill>
                  <a:schemeClr val="dk1"/>
                </a:solidFill>
                <a:latin typeface="Calibri"/>
                <a:ea typeface="Calibri"/>
                <a:cs typeface="Calibri"/>
                <a:sym typeface="Calibri"/>
              </a:rPr>
              <a:t>1-2 March 2023, </a:t>
            </a:r>
            <a:r>
              <a:rPr b="0" i="0" lang="en-US" sz="1800" u="none" cap="none" strike="noStrike">
                <a:solidFill>
                  <a:schemeClr val="dk1"/>
                </a:solidFill>
                <a:latin typeface="Calibri"/>
                <a:ea typeface="Calibri"/>
                <a:cs typeface="Calibri"/>
                <a:sym typeface="Calibri"/>
              </a:rPr>
              <a:t>has been published:</a:t>
            </a:r>
            <a:endParaRPr b="0" i="0" sz="1800" u="none" cap="none" strike="noStrike">
              <a:solidFill>
                <a:schemeClr val="dk1"/>
              </a:solidFill>
              <a:latin typeface="Calibri"/>
              <a:ea typeface="Calibri"/>
              <a:cs typeface="Calibri"/>
              <a:sym typeface="Calibri"/>
            </a:endParaRPr>
          </a:p>
        </p:txBody>
      </p:sp>
      <p:sp>
        <p:nvSpPr>
          <p:cNvPr id="94" name="Google Shape;94;p5"/>
          <p:cNvSpPr txBox="1"/>
          <p:nvPr/>
        </p:nvSpPr>
        <p:spPr>
          <a:xfrm>
            <a:off x="3483972" y="2573737"/>
            <a:ext cx="8097088" cy="1654299"/>
          </a:xfrm>
          <a:prstGeom prst="rect">
            <a:avLst/>
          </a:prstGeom>
          <a:noFill/>
          <a:ln>
            <a:noFill/>
          </a:ln>
        </p:spPr>
        <p:txBody>
          <a:bodyPr anchorCtr="0" anchor="t" bIns="45700" lIns="91425" spcFirstLastPara="1" rIns="91425" wrap="square" tIns="45700">
            <a:spAutoFit/>
          </a:bodyPr>
          <a:lstStyle/>
          <a:p>
            <a:pPr indent="0" lvl="0" marL="0" marR="0" rtl="0" algn="l">
              <a:lnSpc>
                <a:spcPct val="85000"/>
              </a:lnSpc>
              <a:spcBef>
                <a:spcPts val="0"/>
              </a:spcBef>
              <a:spcAft>
                <a:spcPts val="0"/>
              </a:spcAft>
              <a:buNone/>
            </a:pPr>
            <a:r>
              <a:rPr b="0" i="1" lang="en-US" sz="2000" u="none" cap="none" strike="noStrike">
                <a:solidFill>
                  <a:srgbClr val="000000"/>
                </a:solidFill>
                <a:latin typeface="Calibri"/>
                <a:ea typeface="Calibri"/>
                <a:cs typeface="Calibri"/>
                <a:sym typeface="Calibri"/>
              </a:rPr>
              <a:t>Conclusions:</a:t>
            </a:r>
            <a:endParaRPr/>
          </a:p>
          <a:p>
            <a:pPr indent="-285750" lvl="0" marL="285750" marR="0" rtl="0" algn="l">
              <a:lnSpc>
                <a:spcPct val="85000"/>
              </a:lnSpc>
              <a:spcBef>
                <a:spcPts val="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no single observation method </a:t>
            </a:r>
            <a:r>
              <a:rPr b="0" i="0" lang="en-US" sz="2000" u="none" cap="none" strike="noStrike">
                <a:solidFill>
                  <a:srgbClr val="000000"/>
                </a:solidFill>
                <a:latin typeface="Calibri"/>
                <a:ea typeface="Calibri"/>
                <a:cs typeface="Calibri"/>
                <a:sym typeface="Calibri"/>
              </a:rPr>
              <a:t>can provide global precipitation estimates</a:t>
            </a:r>
            <a:endParaRPr/>
          </a:p>
          <a:p>
            <a:pPr indent="-285750" lvl="0" marL="285750" marR="0" rtl="0" algn="l">
              <a:lnSpc>
                <a:spcPct val="100000"/>
              </a:lnSpc>
              <a:spcBef>
                <a:spcPts val="3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sensor diversity require </a:t>
            </a:r>
            <a:r>
              <a:rPr b="1" i="0" lang="en-US" sz="2000" u="none" cap="none" strike="noStrike">
                <a:solidFill>
                  <a:srgbClr val="000000"/>
                </a:solidFill>
                <a:latin typeface="Calibri"/>
                <a:ea typeface="Calibri"/>
                <a:cs typeface="Calibri"/>
                <a:sym typeface="Calibri"/>
              </a:rPr>
              <a:t>accurate inter-sensor calibration</a:t>
            </a:r>
            <a:endParaRPr/>
          </a:p>
          <a:p>
            <a:pPr indent="-285750" lvl="0" marL="285750" marR="0" rtl="0" algn="l">
              <a:lnSpc>
                <a:spcPct val="100000"/>
              </a:lnSpc>
              <a:spcBef>
                <a:spcPts val="30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frequent and low-latency observations </a:t>
            </a:r>
            <a:r>
              <a:rPr b="0" i="0" lang="en-US" sz="2000" u="none" cap="none" strike="noStrike">
                <a:solidFill>
                  <a:srgbClr val="000000"/>
                </a:solidFill>
                <a:latin typeface="Calibri"/>
                <a:ea typeface="Calibri"/>
                <a:cs typeface="Calibri"/>
                <a:sym typeface="Calibri"/>
              </a:rPr>
              <a:t>are required</a:t>
            </a:r>
            <a:endParaRPr/>
          </a:p>
          <a:p>
            <a:pPr indent="-285750" lvl="0" marL="285750" marR="0" rtl="0" algn="l">
              <a:lnSpc>
                <a:spcPct val="100000"/>
              </a:lnSpc>
              <a:spcBef>
                <a:spcPts val="3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scientific advances are needed to </a:t>
            </a:r>
            <a:r>
              <a:rPr b="1" i="0" lang="en-US" sz="2000" u="none" cap="none" strike="noStrike">
                <a:solidFill>
                  <a:srgbClr val="000000"/>
                </a:solidFill>
                <a:latin typeface="Calibri"/>
                <a:ea typeface="Calibri"/>
                <a:cs typeface="Calibri"/>
                <a:sym typeface="Calibri"/>
              </a:rPr>
              <a:t>optimize information content </a:t>
            </a:r>
            <a:r>
              <a:rPr b="0" i="0" lang="en-US" sz="2000" u="none" cap="none" strike="noStrike">
                <a:solidFill>
                  <a:srgbClr val="000000"/>
                </a:solidFill>
                <a:latin typeface="Calibri"/>
                <a:ea typeface="Calibri"/>
                <a:cs typeface="Calibri"/>
                <a:sym typeface="Calibri"/>
              </a:rPr>
              <a:t>(AI/ML)</a:t>
            </a:r>
            <a:endParaRPr b="0" i="0" sz="2000" u="none" cap="none" strike="noStrike">
              <a:solidFill>
                <a:srgbClr val="000000"/>
              </a:solidFill>
              <a:latin typeface="Calibri"/>
              <a:ea typeface="Calibri"/>
              <a:cs typeface="Calibri"/>
              <a:sym typeface="Calibri"/>
            </a:endParaRPr>
          </a:p>
        </p:txBody>
      </p:sp>
      <p:sp>
        <p:nvSpPr>
          <p:cNvPr id="95" name="Google Shape;95;p5"/>
          <p:cNvSpPr txBox="1"/>
          <p:nvPr/>
        </p:nvSpPr>
        <p:spPr>
          <a:xfrm>
            <a:off x="3445904" y="4241783"/>
            <a:ext cx="8488918" cy="21352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en-US" sz="2000" u="none" cap="none" strike="noStrike">
                <a:solidFill>
                  <a:srgbClr val="000000"/>
                </a:solidFill>
                <a:latin typeface="Calibri"/>
                <a:ea typeface="Calibri"/>
                <a:cs typeface="Calibri"/>
                <a:sym typeface="Calibri"/>
              </a:rPr>
              <a:t>Recommendations:</a:t>
            </a:r>
            <a:endParaRPr/>
          </a:p>
          <a:p>
            <a:pPr indent="-285750" lvl="0" marL="285750" marR="0" rtl="0" algn="l">
              <a:lnSpc>
                <a:spcPct val="90000"/>
              </a:lnSpc>
              <a:spcBef>
                <a:spcPts val="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continuity and expansion of precipitation-capable sensors </a:t>
            </a:r>
            <a:r>
              <a:rPr b="0" i="0" lang="en-US" sz="2000" u="none" cap="none" strike="noStrike">
                <a:solidFill>
                  <a:srgbClr val="000000"/>
                </a:solidFill>
                <a:latin typeface="Calibri"/>
                <a:ea typeface="Calibri"/>
                <a:cs typeface="Calibri"/>
                <a:sym typeface="Calibri"/>
              </a:rPr>
              <a:t>to achieve hourly to sub-hourly refresh rates</a:t>
            </a:r>
            <a:endParaRPr/>
          </a:p>
          <a:p>
            <a:pPr indent="-285750" lvl="0" marL="285750" marR="0" rtl="0" algn="l">
              <a:lnSpc>
                <a:spcPct val="90000"/>
              </a:lnSpc>
              <a:spcBef>
                <a:spcPts val="30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prioritise efficient acquisition of sensor data </a:t>
            </a:r>
            <a:r>
              <a:rPr b="0" i="0" lang="en-US" sz="2000" u="none" cap="none" strike="noStrike">
                <a:solidFill>
                  <a:srgbClr val="000000"/>
                </a:solidFill>
                <a:latin typeface="Calibri"/>
                <a:ea typeface="Calibri"/>
                <a:cs typeface="Calibri"/>
                <a:sym typeface="Calibri"/>
              </a:rPr>
              <a:t>to provide low-latency data</a:t>
            </a:r>
            <a:endParaRPr/>
          </a:p>
          <a:p>
            <a:pPr indent="-285750" lvl="0" marL="285750" marR="0" rtl="0" algn="l">
              <a:lnSpc>
                <a:spcPct val="90000"/>
              </a:lnSpc>
              <a:spcBef>
                <a:spcPts val="30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sustain a joint precipitation radar/radiometer capability </a:t>
            </a:r>
            <a:r>
              <a:rPr b="0" i="0" lang="en-US" sz="2000" u="none" cap="none" strike="noStrike">
                <a:solidFill>
                  <a:srgbClr val="000000"/>
                </a:solidFill>
                <a:latin typeface="Calibri"/>
                <a:ea typeface="Calibri"/>
                <a:cs typeface="Calibri"/>
                <a:sym typeface="Calibri"/>
              </a:rPr>
              <a:t>for inter-calibration</a:t>
            </a:r>
            <a:endParaRPr/>
          </a:p>
          <a:p>
            <a:pPr indent="-285750" lvl="0" marL="285750" marR="0" rtl="0" algn="l">
              <a:lnSpc>
                <a:spcPct val="90000"/>
              </a:lnSpc>
              <a:spcBef>
                <a:spcPts val="300"/>
              </a:spcBef>
              <a:spcAft>
                <a:spcPts val="0"/>
              </a:spcAft>
              <a:buClr>
                <a:srgbClr val="000000"/>
              </a:buClr>
              <a:buSzPts val="2000"/>
              <a:buFont typeface="Arial"/>
              <a:buChar char="•"/>
            </a:pPr>
            <a:r>
              <a:rPr b="1" i="0" lang="en-US" sz="2000" u="none" cap="none" strike="noStrike">
                <a:solidFill>
                  <a:srgbClr val="000000"/>
                </a:solidFill>
                <a:latin typeface="Calibri"/>
                <a:ea typeface="Calibri"/>
                <a:cs typeface="Calibri"/>
                <a:sym typeface="Calibri"/>
              </a:rPr>
              <a:t>provide an assessment of uncertainty </a:t>
            </a:r>
            <a:r>
              <a:rPr b="0" i="0" lang="en-US" sz="2000" u="none" cap="none" strike="noStrike">
                <a:solidFill>
                  <a:srgbClr val="000000"/>
                </a:solidFill>
                <a:latin typeface="Calibri"/>
                <a:ea typeface="Calibri"/>
                <a:cs typeface="Calibri"/>
                <a:sym typeface="Calibri"/>
              </a:rPr>
              <a:t>for precipitation measurements</a:t>
            </a:r>
            <a:endParaRPr/>
          </a:p>
          <a:p>
            <a:pPr indent="-285750" lvl="0" marL="285750" marR="0" rtl="0" algn="l">
              <a:lnSpc>
                <a:spcPct val="90000"/>
              </a:lnSpc>
              <a:spcBef>
                <a:spcPts val="3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define requirements for </a:t>
            </a:r>
            <a:r>
              <a:rPr b="1" i="0" lang="en-US" sz="2000" u="none" cap="none" strike="noStrike">
                <a:solidFill>
                  <a:srgbClr val="000000"/>
                </a:solidFill>
                <a:latin typeface="Calibri"/>
                <a:ea typeface="Calibri"/>
                <a:cs typeface="Calibri"/>
                <a:sym typeface="Calibri"/>
              </a:rPr>
              <a:t>establishing robust climate data records</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6"/>
          <p:cNvSpPr txBox="1"/>
          <p:nvPr/>
        </p:nvSpPr>
        <p:spPr>
          <a:xfrm>
            <a:off x="387626" y="1221830"/>
            <a:ext cx="11377348" cy="5129274"/>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b="1" i="0" lang="en-US" sz="2200" u="none" cap="none" strike="noStrike">
                <a:solidFill>
                  <a:srgbClr val="000000"/>
                </a:solidFill>
                <a:latin typeface="Calibri"/>
                <a:ea typeface="Calibri"/>
                <a:cs typeface="Calibri"/>
                <a:sym typeface="Calibri"/>
              </a:rPr>
              <a:t>The IPWG-11 workshop will be hosted by JAXA, 15-18 July 2024 at the Tokyo Institute of Technology, Tokyo, Japan, with a GPM 10th anniversary symposium held in Tokyo, Japan, on 19 July 2024. </a:t>
            </a:r>
            <a:endParaRPr/>
          </a:p>
          <a:p>
            <a:pPr indent="0" lvl="0" marL="0" marR="0" rtl="0" algn="l">
              <a:lnSpc>
                <a:spcPct val="90000"/>
              </a:lnSpc>
              <a:spcBef>
                <a:spcPts val="900"/>
              </a:spcBef>
              <a:spcAft>
                <a:spcPts val="0"/>
              </a:spcAft>
              <a:buNone/>
            </a:pPr>
            <a:r>
              <a:t/>
            </a:r>
            <a:endParaRPr b="1" i="0" sz="1200" u="none" cap="none" strike="noStrike">
              <a:solidFill>
                <a:srgbClr val="000000"/>
              </a:solidFill>
              <a:latin typeface="Calibri"/>
              <a:ea typeface="Calibri"/>
              <a:cs typeface="Calibri"/>
              <a:sym typeface="Calibri"/>
            </a:endParaRPr>
          </a:p>
          <a:p>
            <a:pPr indent="0" lvl="0" marL="0" marR="0" rtl="0" algn="ctr">
              <a:lnSpc>
                <a:spcPct val="90000"/>
              </a:lnSpc>
              <a:spcBef>
                <a:spcPts val="900"/>
              </a:spcBef>
              <a:spcAft>
                <a:spcPts val="0"/>
              </a:spcAft>
              <a:buNone/>
            </a:pPr>
            <a:r>
              <a:rPr b="0" i="1" lang="en-US" sz="2400" u="none" cap="none" strike="noStrike">
                <a:solidFill>
                  <a:srgbClr val="000000"/>
                </a:solidFill>
                <a:latin typeface="Calibri"/>
                <a:ea typeface="Calibri"/>
                <a:cs typeface="Calibri"/>
                <a:sym typeface="Calibri"/>
              </a:rPr>
              <a:t>The International Precipitation Working Group (IPWG) was established as a permanent Working Group of the Coordination Group for Meteorological Satellites (CGMS) and is co-sponsored by CGMS and the World Meteorological Organization (WMO).</a:t>
            </a:r>
            <a:endParaRPr/>
          </a:p>
          <a:p>
            <a:pPr indent="0" lvl="0" marL="0" marR="0" rtl="0" algn="l">
              <a:lnSpc>
                <a:spcPct val="90000"/>
              </a:lnSpc>
              <a:spcBef>
                <a:spcPts val="900"/>
              </a:spcBef>
              <a:spcAft>
                <a:spcPts val="0"/>
              </a:spcAft>
              <a:buNone/>
            </a:pPr>
            <a:r>
              <a:rPr b="1" i="1" lang="en-US" sz="2000" u="none" cap="none" strike="noStrike">
                <a:solidFill>
                  <a:srgbClr val="000000"/>
                </a:solidFill>
                <a:latin typeface="Calibri"/>
                <a:ea typeface="Calibri"/>
                <a:cs typeface="Calibri"/>
                <a:sym typeface="Calibri"/>
              </a:rPr>
              <a:t>Working Groups </a:t>
            </a:r>
            <a:r>
              <a:rPr b="0" i="1" lang="en-US" sz="2000" u="none" cap="none" strike="noStrike">
                <a:solidFill>
                  <a:srgbClr val="000000"/>
                </a:solidFill>
                <a:latin typeface="Calibri"/>
                <a:ea typeface="Calibri"/>
                <a:cs typeface="Calibri"/>
                <a:sym typeface="Calibri"/>
              </a:rPr>
              <a:t>(each tasked with generating White Papers)</a:t>
            </a:r>
            <a:r>
              <a:rPr b="1" i="1" lang="en-US" sz="2000" u="none" cap="none" strike="noStrike">
                <a:solidFill>
                  <a:srgbClr val="000000"/>
                </a:solidFill>
                <a:latin typeface="Calibri"/>
                <a:ea typeface="Calibri"/>
                <a:cs typeface="Calibri"/>
                <a:sym typeface="Calibri"/>
              </a:rPr>
              <a:t>:</a:t>
            </a:r>
            <a:endParaRPr/>
          </a:p>
          <a:p>
            <a:pPr indent="0" lvl="0" marL="0" marR="0" rtl="0" algn="l">
              <a:lnSpc>
                <a:spcPct val="90000"/>
              </a:lnSpc>
              <a:spcBef>
                <a:spcPts val="0"/>
              </a:spcBef>
              <a:spcAft>
                <a:spcPts val="0"/>
              </a:spcAft>
              <a:buNone/>
            </a:pPr>
            <a:r>
              <a:rPr b="0" i="1" lang="en-US" sz="2000" u="none" cap="none" strike="noStrike">
                <a:solidFill>
                  <a:srgbClr val="000000"/>
                </a:solidFill>
                <a:latin typeface="Calibri"/>
                <a:ea typeface="Calibri"/>
                <a:cs typeface="Calibri"/>
                <a:sym typeface="Calibri"/>
              </a:rPr>
              <a:t>Baseline Surface Precipitation Network. </a:t>
            </a:r>
            <a:r>
              <a:rPr b="0" i="0" lang="en-US" sz="1800" u="none" cap="none" strike="noStrike">
                <a:solidFill>
                  <a:srgbClr val="000000"/>
                </a:solidFill>
                <a:latin typeface="Calibri"/>
                <a:ea typeface="Calibri"/>
                <a:cs typeface="Calibri"/>
                <a:sym typeface="Calibri"/>
              </a:rPr>
              <a:t>Outline and implement a Quantitative Precipitation Estimation (QPE) product for use in satellite data validation.</a:t>
            </a:r>
            <a:endParaRPr/>
          </a:p>
          <a:p>
            <a:pPr indent="0" lvl="0" marL="0" marR="0" rtl="0" algn="l">
              <a:lnSpc>
                <a:spcPct val="90000"/>
              </a:lnSpc>
              <a:spcBef>
                <a:spcPts val="600"/>
              </a:spcBef>
              <a:spcAft>
                <a:spcPts val="0"/>
              </a:spcAft>
              <a:buNone/>
            </a:pPr>
            <a:r>
              <a:rPr b="0" i="1" lang="en-US" sz="2000" u="none" cap="none" strike="noStrike">
                <a:solidFill>
                  <a:srgbClr val="000000"/>
                </a:solidFill>
                <a:latin typeface="Calibri"/>
                <a:ea typeface="Calibri"/>
                <a:cs typeface="Calibri"/>
                <a:sym typeface="Calibri"/>
              </a:rPr>
              <a:t>Satellite Precipitation: </a:t>
            </a:r>
            <a:r>
              <a:rPr b="0" i="0" lang="en-US" sz="1800" u="none" cap="none" strike="noStrike">
                <a:solidFill>
                  <a:srgbClr val="000000"/>
                </a:solidFill>
                <a:latin typeface="Calibri"/>
                <a:ea typeface="Calibri"/>
                <a:cs typeface="Calibri"/>
                <a:sym typeface="Calibri"/>
              </a:rPr>
              <a:t>Assess the needs of global product producers and from the research community.</a:t>
            </a:r>
            <a:endParaRPr/>
          </a:p>
          <a:p>
            <a:pPr indent="0" lvl="0" marL="0" marR="0" rtl="0" algn="l">
              <a:lnSpc>
                <a:spcPct val="90000"/>
              </a:lnSpc>
              <a:spcBef>
                <a:spcPts val="600"/>
              </a:spcBef>
              <a:spcAft>
                <a:spcPts val="0"/>
              </a:spcAft>
              <a:buNone/>
            </a:pPr>
            <a:r>
              <a:rPr b="0" i="1" lang="en-US" sz="2000" u="none" cap="none" strike="noStrike">
                <a:solidFill>
                  <a:srgbClr val="000000"/>
                </a:solidFill>
                <a:latin typeface="Calibri"/>
                <a:ea typeface="Calibri"/>
                <a:cs typeface="Calibri"/>
                <a:sym typeface="Calibri"/>
              </a:rPr>
              <a:t>Machine Learning: </a:t>
            </a:r>
            <a:r>
              <a:rPr b="0" i="0" lang="en-US" sz="1800" u="none" cap="none" strike="noStrike">
                <a:solidFill>
                  <a:srgbClr val="000000"/>
                </a:solidFill>
                <a:latin typeface="Calibri"/>
                <a:ea typeface="Calibri"/>
                <a:cs typeface="Calibri"/>
                <a:sym typeface="Calibri"/>
              </a:rPr>
              <a:t>Produce a standard training and independent test data set test ML algorithm capabilities.</a:t>
            </a:r>
            <a:endParaRPr/>
          </a:p>
          <a:p>
            <a:pPr indent="0" lvl="0" marL="0" marR="0" rtl="0" algn="l">
              <a:lnSpc>
                <a:spcPct val="90000"/>
              </a:lnSpc>
              <a:spcBef>
                <a:spcPts val="600"/>
              </a:spcBef>
              <a:spcAft>
                <a:spcPts val="0"/>
              </a:spcAft>
              <a:buNone/>
            </a:pPr>
            <a:r>
              <a:rPr b="0" i="1" lang="en-US" sz="2000" u="none" cap="none" strike="noStrike">
                <a:solidFill>
                  <a:srgbClr val="000000"/>
                </a:solidFill>
                <a:latin typeface="Calibri"/>
                <a:ea typeface="Calibri"/>
                <a:cs typeface="Calibri"/>
                <a:sym typeface="Calibri"/>
              </a:rPr>
              <a:t>CubeSat/SmallSat: </a:t>
            </a:r>
            <a:r>
              <a:rPr b="0" i="0" lang="en-US" sz="1800" u="none" cap="none" strike="noStrike">
                <a:solidFill>
                  <a:srgbClr val="000000"/>
                </a:solidFill>
                <a:latin typeface="Calibri"/>
                <a:ea typeface="Calibri"/>
                <a:cs typeface="Calibri"/>
                <a:sym typeface="Calibri"/>
              </a:rPr>
              <a:t>Study relative channel combinations/spatial resolutions to help define future requirements.</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200"/>
              </a:spcBef>
              <a:spcAft>
                <a:spcPts val="0"/>
              </a:spcAft>
              <a:buNone/>
            </a:pPr>
            <a:r>
              <a:rPr b="1" i="1" lang="en-US" sz="2000" u="none" cap="none" strike="noStrike">
                <a:solidFill>
                  <a:srgbClr val="000000"/>
                </a:solidFill>
                <a:latin typeface="Calibri"/>
                <a:ea typeface="Calibri"/>
                <a:cs typeface="Calibri"/>
                <a:sym typeface="Calibri"/>
              </a:rPr>
              <a:t>Focus Groups:</a:t>
            </a:r>
            <a:endParaRPr/>
          </a:p>
          <a:p>
            <a:pPr indent="0" lvl="0" marL="0" marR="0" rtl="0" algn="l">
              <a:lnSpc>
                <a:spcPct val="90000"/>
              </a:lnSpc>
              <a:spcBef>
                <a:spcPts val="0"/>
              </a:spcBef>
              <a:spcAft>
                <a:spcPts val="0"/>
              </a:spcAft>
              <a:buNone/>
            </a:pPr>
            <a:r>
              <a:rPr b="0" i="0" lang="en-US" sz="2000" u="none" cap="none" strike="noStrike">
                <a:solidFill>
                  <a:srgbClr val="000000"/>
                </a:solidFill>
                <a:latin typeface="Calibri"/>
                <a:ea typeface="Calibri"/>
                <a:cs typeface="Calibri"/>
                <a:sym typeface="Calibri"/>
              </a:rPr>
              <a:t>Orographic Precipitation, Snowfall, Particle Scattering, Data Assimilation, and Land Surface</a:t>
            </a:r>
            <a:endParaRPr b="1" i="1" sz="22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900"/>
              </a:spcAft>
              <a:buNone/>
            </a:pPr>
            <a:r>
              <a:t/>
            </a:r>
            <a:endParaRPr b="1" i="1" sz="2200" u="none" cap="none" strike="noStrike">
              <a:solidFill>
                <a:srgbClr val="000000"/>
              </a:solidFill>
              <a:latin typeface="Calibri"/>
              <a:ea typeface="Calibri"/>
              <a:cs typeface="Calibri"/>
              <a:sym typeface="Calibri"/>
            </a:endParaRPr>
          </a:p>
        </p:txBody>
      </p:sp>
      <p:sp>
        <p:nvSpPr>
          <p:cNvPr id="101" name="Google Shape;101;p6"/>
          <p:cNvSpPr txBox="1"/>
          <p:nvPr/>
        </p:nvSpPr>
        <p:spPr>
          <a:xfrm>
            <a:off x="179745" y="206037"/>
            <a:ext cx="8668512"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Arial"/>
                <a:ea typeface="Arial"/>
                <a:cs typeface="Arial"/>
                <a:sym typeface="Arial"/>
              </a:rPr>
              <a:t>IPWG activities</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7"/>
          <p:cNvSpPr txBox="1"/>
          <p:nvPr/>
        </p:nvSpPr>
        <p:spPr>
          <a:xfrm>
            <a:off x="356103" y="1294654"/>
            <a:ext cx="11479794" cy="243293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400" u="none" cap="none" strike="noStrike">
                <a:solidFill>
                  <a:srgbClr val="000000"/>
                </a:solidFill>
                <a:latin typeface="Calibri"/>
                <a:ea typeface="Calibri"/>
                <a:cs typeface="Calibri"/>
                <a:sym typeface="Calibri"/>
              </a:rPr>
              <a:t>10 Nov. 2022: </a:t>
            </a:r>
            <a:r>
              <a:rPr b="1" i="1" lang="en-US" sz="2400" u="none" cap="none" strike="noStrike">
                <a:solidFill>
                  <a:srgbClr val="000000"/>
                </a:solidFill>
                <a:latin typeface="Calibri"/>
                <a:ea typeface="Calibri"/>
                <a:cs typeface="Calibri"/>
                <a:sym typeface="Calibri"/>
              </a:rPr>
              <a:t>NOAA-21 </a:t>
            </a:r>
            <a:r>
              <a:rPr b="0" i="1" lang="en-US" sz="2400" u="none" cap="none" strike="noStrike">
                <a:solidFill>
                  <a:srgbClr val="000000"/>
                </a:solidFill>
                <a:latin typeface="Calibri"/>
                <a:ea typeface="Calibri"/>
                <a:cs typeface="Calibri"/>
                <a:sym typeface="Calibri"/>
              </a:rPr>
              <a:t>(ex JPSS-2), ATMS, 22-channel cross-track radiometer, 23.8-183 GHz, 16-75 km resolution, 2200 km swath.</a:t>
            </a:r>
            <a:endParaRPr/>
          </a:p>
          <a:p>
            <a:pPr indent="0" lvl="0" marL="0" marR="0" rtl="0" algn="l">
              <a:lnSpc>
                <a:spcPct val="90000"/>
              </a:lnSpc>
              <a:spcBef>
                <a:spcPts val="900"/>
              </a:spcBef>
              <a:spcAft>
                <a:spcPts val="0"/>
              </a:spcAft>
              <a:buNone/>
            </a:pPr>
            <a:r>
              <a:rPr b="1" i="0" lang="en-US" sz="2400" u="none" cap="none" strike="noStrike">
                <a:solidFill>
                  <a:srgbClr val="000000"/>
                </a:solidFill>
                <a:latin typeface="Calibri"/>
                <a:ea typeface="Calibri"/>
                <a:cs typeface="Calibri"/>
                <a:sym typeface="Calibri"/>
              </a:rPr>
              <a:t>16 Apr. 2023 </a:t>
            </a:r>
            <a:r>
              <a:rPr b="1" i="1" lang="en-US" sz="2400" u="none" cap="none" strike="noStrike">
                <a:solidFill>
                  <a:srgbClr val="000000"/>
                </a:solidFill>
                <a:latin typeface="Calibri"/>
                <a:ea typeface="Calibri"/>
                <a:cs typeface="Calibri"/>
                <a:sym typeface="Calibri"/>
              </a:rPr>
              <a:t>CMA/NRSCC: FY-3G </a:t>
            </a:r>
            <a:r>
              <a:rPr b="0" i="1" lang="en-US" sz="2400" u="none" cap="none" strike="noStrike">
                <a:solidFill>
                  <a:srgbClr val="000000"/>
                </a:solidFill>
                <a:latin typeface="Calibri"/>
                <a:ea typeface="Calibri"/>
                <a:cs typeface="Calibri"/>
                <a:sym typeface="Calibri"/>
              </a:rPr>
              <a:t>(formerly FY-3RM-1), conically scanning 26-channel radiometer 10.65-191.31 GHz, 800 km swath;  Ku/Ka precipitation radar, 300km swath. </a:t>
            </a:r>
            <a:endParaRPr/>
          </a:p>
          <a:p>
            <a:pPr indent="0" lvl="0" marL="0" marR="0" rtl="0" algn="l">
              <a:lnSpc>
                <a:spcPct val="90000"/>
              </a:lnSpc>
              <a:spcBef>
                <a:spcPts val="900"/>
              </a:spcBef>
              <a:spcAft>
                <a:spcPts val="900"/>
              </a:spcAft>
              <a:buNone/>
            </a:pPr>
            <a:r>
              <a:rPr b="1" i="0" lang="en-US" sz="2400" u="none" cap="none" strike="noStrike">
                <a:solidFill>
                  <a:srgbClr val="000000"/>
                </a:solidFill>
                <a:latin typeface="Calibri"/>
                <a:ea typeface="Calibri"/>
                <a:cs typeface="Calibri"/>
                <a:sym typeface="Calibri"/>
              </a:rPr>
              <a:t>08 and 26  May 2023: </a:t>
            </a:r>
            <a:r>
              <a:rPr b="1" i="1" lang="en-US" sz="2400" u="none" cap="none" strike="noStrike">
                <a:solidFill>
                  <a:srgbClr val="000000"/>
                </a:solidFill>
                <a:latin typeface="Calibri"/>
                <a:ea typeface="Calibri"/>
                <a:cs typeface="Calibri"/>
                <a:sym typeface="Calibri"/>
              </a:rPr>
              <a:t>NASA/MIT TROPICS-03/07 and TROPICS-05/06</a:t>
            </a:r>
            <a:r>
              <a:rPr b="0" i="1" lang="en-US" sz="2400" u="none" cap="none" strike="noStrike">
                <a:solidFill>
                  <a:srgbClr val="000000"/>
                </a:solidFill>
                <a:latin typeface="Calibri"/>
                <a:ea typeface="Calibri"/>
                <a:cs typeface="Calibri"/>
                <a:sym typeface="Calibri"/>
              </a:rPr>
              <a:t>,</a:t>
            </a:r>
            <a:r>
              <a:rPr b="1" i="1" lang="en-US" sz="2400" u="none" cap="none" strike="noStrike">
                <a:solidFill>
                  <a:srgbClr val="000000"/>
                </a:solidFill>
                <a:latin typeface="Calibri"/>
                <a:ea typeface="Calibri"/>
                <a:cs typeface="Calibri"/>
                <a:sym typeface="Calibri"/>
              </a:rPr>
              <a:t> </a:t>
            </a:r>
            <a:r>
              <a:rPr b="0" i="1" lang="en-US" sz="2400" u="none" cap="none" strike="noStrike">
                <a:solidFill>
                  <a:srgbClr val="000000"/>
                </a:solidFill>
                <a:latin typeface="Calibri"/>
                <a:ea typeface="Calibri"/>
                <a:cs typeface="Calibri"/>
                <a:sym typeface="Calibri"/>
              </a:rPr>
              <a:t>cross track 12-channel radiometer, 91.655-204.8 GHz, 17-50 km resolution, 220 km swath.</a:t>
            </a:r>
            <a:endParaRPr/>
          </a:p>
        </p:txBody>
      </p:sp>
      <p:sp>
        <p:nvSpPr>
          <p:cNvPr id="107" name="Google Shape;107;p7"/>
          <p:cNvSpPr txBox="1"/>
          <p:nvPr/>
        </p:nvSpPr>
        <p:spPr>
          <a:xfrm>
            <a:off x="166448" y="112301"/>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000" u="none" cap="none" strike="noStrike">
                <a:solidFill>
                  <a:schemeClr val="lt1"/>
                </a:solidFill>
                <a:latin typeface="Arial"/>
                <a:ea typeface="Arial"/>
                <a:cs typeface="Arial"/>
                <a:sym typeface="Arial"/>
              </a:rPr>
              <a:t>Recent satellites launches</a:t>
            </a:r>
            <a:endParaRPr b="1" i="0" sz="4000" u="none" cap="none" strike="noStrike">
              <a:solidFill>
                <a:schemeClr val="lt1"/>
              </a:solidFill>
              <a:latin typeface="Arial"/>
              <a:ea typeface="Arial"/>
              <a:cs typeface="Arial"/>
              <a:sym typeface="Arial"/>
            </a:endParaRPr>
          </a:p>
        </p:txBody>
      </p:sp>
      <p:pic>
        <p:nvPicPr>
          <p:cNvPr id="108" name="Google Shape;108;p7"/>
          <p:cNvPicPr preferRelativeResize="0"/>
          <p:nvPr/>
        </p:nvPicPr>
        <p:blipFill rotWithShape="1">
          <a:blip r:embed="rId3">
            <a:alphaModFix/>
          </a:blip>
          <a:srcRect b="0" l="6543" r="0" t="0"/>
          <a:stretch/>
        </p:blipFill>
        <p:spPr>
          <a:xfrm>
            <a:off x="14514617" y="3543892"/>
            <a:ext cx="2381774" cy="2548550"/>
          </a:xfrm>
          <a:prstGeom prst="rect">
            <a:avLst/>
          </a:prstGeom>
          <a:noFill/>
          <a:ln>
            <a:noFill/>
          </a:ln>
        </p:spPr>
      </p:pic>
      <p:pic>
        <p:nvPicPr>
          <p:cNvPr id="109" name="Google Shape;109;p7"/>
          <p:cNvPicPr preferRelativeResize="0"/>
          <p:nvPr/>
        </p:nvPicPr>
        <p:blipFill rotWithShape="1">
          <a:blip r:embed="rId4">
            <a:alphaModFix/>
          </a:blip>
          <a:srcRect b="0" l="-1556" r="14278" t="0"/>
          <a:stretch/>
        </p:blipFill>
        <p:spPr>
          <a:xfrm>
            <a:off x="12192000" y="3543892"/>
            <a:ext cx="2224379" cy="2548550"/>
          </a:xfrm>
          <a:prstGeom prst="rect">
            <a:avLst/>
          </a:prstGeom>
          <a:noFill/>
          <a:ln>
            <a:noFill/>
          </a:ln>
        </p:spPr>
      </p:pic>
      <p:pic>
        <p:nvPicPr>
          <p:cNvPr id="110" name="Google Shape;110;p7"/>
          <p:cNvPicPr preferRelativeResize="0"/>
          <p:nvPr/>
        </p:nvPicPr>
        <p:blipFill rotWithShape="1">
          <a:blip r:embed="rId5">
            <a:alphaModFix/>
          </a:blip>
          <a:srcRect b="0" l="0" r="0" t="0"/>
          <a:stretch/>
        </p:blipFill>
        <p:spPr>
          <a:xfrm>
            <a:off x="16923298" y="3618909"/>
            <a:ext cx="2245741" cy="2794318"/>
          </a:xfrm>
          <a:prstGeom prst="rect">
            <a:avLst/>
          </a:prstGeom>
          <a:noFill/>
          <a:ln>
            <a:noFill/>
          </a:ln>
        </p:spPr>
      </p:pic>
      <p:pic>
        <p:nvPicPr>
          <p:cNvPr id="111" name="Google Shape;111;p7"/>
          <p:cNvPicPr preferRelativeResize="0"/>
          <p:nvPr/>
        </p:nvPicPr>
        <p:blipFill rotWithShape="1">
          <a:blip r:embed="rId6">
            <a:alphaModFix/>
          </a:blip>
          <a:srcRect b="0" l="0" r="0" t="0"/>
          <a:stretch/>
        </p:blipFill>
        <p:spPr>
          <a:xfrm>
            <a:off x="19403310" y="3618909"/>
            <a:ext cx="2245741" cy="2794318"/>
          </a:xfrm>
          <a:prstGeom prst="rect">
            <a:avLst/>
          </a:prstGeom>
          <a:noFill/>
          <a:ln>
            <a:noFill/>
          </a:ln>
        </p:spPr>
      </p:pic>
      <p:pic>
        <p:nvPicPr>
          <p:cNvPr id="112" name="Google Shape;112;p7"/>
          <p:cNvPicPr preferRelativeResize="0"/>
          <p:nvPr/>
        </p:nvPicPr>
        <p:blipFill rotWithShape="1">
          <a:blip r:embed="rId7">
            <a:alphaModFix/>
          </a:blip>
          <a:srcRect b="0" l="0" r="0" t="0"/>
          <a:stretch/>
        </p:blipFill>
        <p:spPr>
          <a:xfrm>
            <a:off x="21756573" y="3581400"/>
            <a:ext cx="2619917" cy="2794318"/>
          </a:xfrm>
          <a:prstGeom prst="rect">
            <a:avLst/>
          </a:prstGeom>
          <a:noFill/>
          <a:ln>
            <a:noFill/>
          </a:ln>
        </p:spPr>
      </p:pic>
      <p:grpSp>
        <p:nvGrpSpPr>
          <p:cNvPr id="113" name="Google Shape;113;p7"/>
          <p:cNvGrpSpPr/>
          <p:nvPr/>
        </p:nvGrpSpPr>
        <p:grpSpPr>
          <a:xfrm>
            <a:off x="144000" y="3781390"/>
            <a:ext cx="11916000" cy="2574387"/>
            <a:chOff x="144000" y="3781390"/>
            <a:chExt cx="11916000" cy="2574387"/>
          </a:xfrm>
        </p:grpSpPr>
        <p:grpSp>
          <p:nvGrpSpPr>
            <p:cNvPr id="114" name="Google Shape;114;p7"/>
            <p:cNvGrpSpPr/>
            <p:nvPr/>
          </p:nvGrpSpPr>
          <p:grpSpPr>
            <a:xfrm>
              <a:off x="144000" y="4320000"/>
              <a:ext cx="11916000" cy="1260000"/>
              <a:chOff x="180000" y="4320000"/>
              <a:chExt cx="11916000" cy="1260000"/>
            </a:xfrm>
          </p:grpSpPr>
          <p:pic>
            <p:nvPicPr>
              <p:cNvPr descr="A black and white image of a swirl&#10;&#10;Description automatically generated" id="115" name="Google Shape;115;p7"/>
              <p:cNvPicPr preferRelativeResize="0"/>
              <p:nvPr/>
            </p:nvPicPr>
            <p:blipFill rotWithShape="1">
              <a:blip r:embed="rId8">
                <a:alphaModFix/>
              </a:blip>
              <a:srcRect b="0" l="0" r="0" t="0"/>
              <a:stretch/>
            </p:blipFill>
            <p:spPr>
              <a:xfrm>
                <a:off x="180000" y="4320000"/>
                <a:ext cx="1260000" cy="1260000"/>
              </a:xfrm>
              <a:prstGeom prst="rect">
                <a:avLst/>
              </a:prstGeom>
              <a:noFill/>
              <a:ln>
                <a:noFill/>
              </a:ln>
            </p:spPr>
          </p:pic>
          <p:pic>
            <p:nvPicPr>
              <p:cNvPr descr="A map of the world&#10;&#10;Description automatically generated" id="116" name="Google Shape;116;p7"/>
              <p:cNvPicPr preferRelativeResize="0"/>
              <p:nvPr/>
            </p:nvPicPr>
            <p:blipFill rotWithShape="1">
              <a:blip r:embed="rId9">
                <a:alphaModFix/>
              </a:blip>
              <a:srcRect b="0" l="0" r="0" t="0"/>
              <a:stretch/>
            </p:blipFill>
            <p:spPr>
              <a:xfrm>
                <a:off x="1512000" y="4320000"/>
                <a:ext cx="1260000" cy="1260000"/>
              </a:xfrm>
              <a:prstGeom prst="rect">
                <a:avLst/>
              </a:prstGeom>
              <a:noFill/>
              <a:ln>
                <a:noFill/>
              </a:ln>
            </p:spPr>
          </p:pic>
          <p:pic>
            <p:nvPicPr>
              <p:cNvPr descr="A black and white image of a map&#10;&#10;Description automatically generated" id="117" name="Google Shape;117;p7"/>
              <p:cNvPicPr preferRelativeResize="0"/>
              <p:nvPr/>
            </p:nvPicPr>
            <p:blipFill rotWithShape="1">
              <a:blip r:embed="rId10">
                <a:alphaModFix/>
              </a:blip>
              <a:srcRect b="0" l="0" r="0" t="0"/>
              <a:stretch/>
            </p:blipFill>
            <p:spPr>
              <a:xfrm>
                <a:off x="2844000" y="4320000"/>
                <a:ext cx="1260000" cy="1260000"/>
              </a:xfrm>
              <a:prstGeom prst="rect">
                <a:avLst/>
              </a:prstGeom>
              <a:noFill/>
              <a:ln>
                <a:noFill/>
              </a:ln>
            </p:spPr>
          </p:pic>
          <p:pic>
            <p:nvPicPr>
              <p:cNvPr descr="A black and white image of a map&#10;&#10;Description automatically generated" id="118" name="Google Shape;118;p7"/>
              <p:cNvPicPr preferRelativeResize="0"/>
              <p:nvPr/>
            </p:nvPicPr>
            <p:blipFill rotWithShape="1">
              <a:blip r:embed="rId11">
                <a:alphaModFix/>
              </a:blip>
              <a:srcRect b="0" l="0" r="0" t="0"/>
              <a:stretch/>
            </p:blipFill>
            <p:spPr>
              <a:xfrm>
                <a:off x="4176000" y="4320000"/>
                <a:ext cx="1260000" cy="1260000"/>
              </a:xfrm>
              <a:prstGeom prst="rect">
                <a:avLst/>
              </a:prstGeom>
              <a:noFill/>
              <a:ln>
                <a:noFill/>
              </a:ln>
            </p:spPr>
          </p:pic>
          <p:pic>
            <p:nvPicPr>
              <p:cNvPr descr="A black and white image of a person's face&#10;&#10;Description automatically generated" id="119" name="Google Shape;119;p7"/>
              <p:cNvPicPr preferRelativeResize="0"/>
              <p:nvPr/>
            </p:nvPicPr>
            <p:blipFill rotWithShape="1">
              <a:blip r:embed="rId12">
                <a:alphaModFix/>
              </a:blip>
              <a:srcRect b="0" l="0" r="0" t="0"/>
              <a:stretch/>
            </p:blipFill>
            <p:spPr>
              <a:xfrm>
                <a:off x="5508000" y="4320000"/>
                <a:ext cx="1260000" cy="1260000"/>
              </a:xfrm>
              <a:prstGeom prst="rect">
                <a:avLst/>
              </a:prstGeom>
              <a:noFill/>
              <a:ln>
                <a:noFill/>
              </a:ln>
            </p:spPr>
          </p:pic>
          <p:pic>
            <p:nvPicPr>
              <p:cNvPr descr="A map of the florida&#10;&#10;Description automatically generated with medium confidence" id="120" name="Google Shape;120;p7"/>
              <p:cNvPicPr preferRelativeResize="0"/>
              <p:nvPr/>
            </p:nvPicPr>
            <p:blipFill rotWithShape="1">
              <a:blip r:embed="rId13">
                <a:alphaModFix/>
              </a:blip>
              <a:srcRect b="0" l="0" r="0" t="0"/>
              <a:stretch/>
            </p:blipFill>
            <p:spPr>
              <a:xfrm>
                <a:off x="6840000" y="4320000"/>
                <a:ext cx="1260000" cy="1260000"/>
              </a:xfrm>
              <a:prstGeom prst="rect">
                <a:avLst/>
              </a:prstGeom>
              <a:noFill/>
              <a:ln>
                <a:noFill/>
              </a:ln>
            </p:spPr>
          </p:pic>
          <p:pic>
            <p:nvPicPr>
              <p:cNvPr descr="A black and white image of a hurricane&#10;&#10;Description automatically generated" id="121" name="Google Shape;121;p7"/>
              <p:cNvPicPr preferRelativeResize="0"/>
              <p:nvPr/>
            </p:nvPicPr>
            <p:blipFill rotWithShape="1">
              <a:blip r:embed="rId14">
                <a:alphaModFix/>
              </a:blip>
              <a:srcRect b="0" l="0" r="0" t="0"/>
              <a:stretch/>
            </p:blipFill>
            <p:spPr>
              <a:xfrm>
                <a:off x="8172000" y="4320000"/>
                <a:ext cx="1260000" cy="1260000"/>
              </a:xfrm>
              <a:prstGeom prst="rect">
                <a:avLst/>
              </a:prstGeom>
              <a:noFill/>
              <a:ln>
                <a:noFill/>
              </a:ln>
            </p:spPr>
          </p:pic>
          <p:pic>
            <p:nvPicPr>
              <p:cNvPr descr="A black and white image of a cloud&#10;&#10;Description automatically generated" id="122" name="Google Shape;122;p7"/>
              <p:cNvPicPr preferRelativeResize="0"/>
              <p:nvPr/>
            </p:nvPicPr>
            <p:blipFill rotWithShape="1">
              <a:blip r:embed="rId15">
                <a:alphaModFix/>
              </a:blip>
              <a:srcRect b="0" l="0" r="0" t="0"/>
              <a:stretch/>
            </p:blipFill>
            <p:spPr>
              <a:xfrm>
                <a:off x="9504000" y="4320000"/>
                <a:ext cx="1260000" cy="1260000"/>
              </a:xfrm>
              <a:prstGeom prst="rect">
                <a:avLst/>
              </a:prstGeom>
              <a:noFill/>
              <a:ln>
                <a:noFill/>
              </a:ln>
            </p:spPr>
          </p:pic>
          <p:pic>
            <p:nvPicPr>
              <p:cNvPr descr="A black and white image of a wave&#10;&#10;Description automatically generated" id="123" name="Google Shape;123;p7"/>
              <p:cNvPicPr preferRelativeResize="0"/>
              <p:nvPr/>
            </p:nvPicPr>
            <p:blipFill rotWithShape="1">
              <a:blip r:embed="rId16">
                <a:alphaModFix/>
              </a:blip>
              <a:srcRect b="0" l="0" r="0" t="0"/>
              <a:stretch/>
            </p:blipFill>
            <p:spPr>
              <a:xfrm>
                <a:off x="10836000" y="4320000"/>
                <a:ext cx="1260000" cy="1260000"/>
              </a:xfrm>
              <a:prstGeom prst="rect">
                <a:avLst/>
              </a:prstGeom>
              <a:noFill/>
              <a:ln>
                <a:noFill/>
              </a:ln>
            </p:spPr>
          </p:pic>
        </p:grpSp>
        <p:sp>
          <p:nvSpPr>
            <p:cNvPr id="124" name="Google Shape;124;p7"/>
            <p:cNvSpPr txBox="1"/>
            <p:nvPr/>
          </p:nvSpPr>
          <p:spPr>
            <a:xfrm>
              <a:off x="278688"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T03 13:59</a:t>
              </a:r>
              <a:endParaRPr b="0" i="0" sz="1400" u="none" cap="none" strike="noStrike">
                <a:solidFill>
                  <a:srgbClr val="000000"/>
                </a:solidFill>
                <a:latin typeface="Arial"/>
                <a:ea typeface="Arial"/>
                <a:cs typeface="Arial"/>
                <a:sym typeface="Arial"/>
              </a:endParaRPr>
            </a:p>
          </p:txBody>
        </p:sp>
        <p:sp>
          <p:nvSpPr>
            <p:cNvPr id="125" name="Google Shape;125;p7"/>
            <p:cNvSpPr txBox="1"/>
            <p:nvPr/>
          </p:nvSpPr>
          <p:spPr>
            <a:xfrm>
              <a:off x="1611313"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T06 21:47</a:t>
              </a:r>
              <a:endParaRPr b="0" i="0" sz="1400" u="none" cap="none" strike="noStrike">
                <a:solidFill>
                  <a:srgbClr val="000000"/>
                </a:solidFill>
                <a:latin typeface="Arial"/>
                <a:ea typeface="Arial"/>
                <a:cs typeface="Arial"/>
                <a:sym typeface="Arial"/>
              </a:endParaRPr>
            </a:p>
          </p:txBody>
        </p:sp>
        <p:sp>
          <p:nvSpPr>
            <p:cNvPr id="126" name="Google Shape;126;p7"/>
            <p:cNvSpPr txBox="1"/>
            <p:nvPr/>
          </p:nvSpPr>
          <p:spPr>
            <a:xfrm>
              <a:off x="2943313"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T05 22:14</a:t>
              </a:r>
              <a:endParaRPr b="0" i="0" sz="1400" u="none" cap="none" strike="noStrike">
                <a:solidFill>
                  <a:srgbClr val="000000"/>
                </a:solidFill>
                <a:latin typeface="Arial"/>
                <a:ea typeface="Arial"/>
                <a:cs typeface="Arial"/>
                <a:sym typeface="Arial"/>
              </a:endParaRPr>
            </a:p>
          </p:txBody>
        </p:sp>
        <p:sp>
          <p:nvSpPr>
            <p:cNvPr id="127" name="Google Shape;127;p7"/>
            <p:cNvSpPr txBox="1"/>
            <p:nvPr/>
          </p:nvSpPr>
          <p:spPr>
            <a:xfrm>
              <a:off x="4278719"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T06 23:23</a:t>
              </a:r>
              <a:endParaRPr b="0" i="0" sz="1400" u="none" cap="none" strike="noStrike">
                <a:solidFill>
                  <a:srgbClr val="000000"/>
                </a:solidFill>
                <a:latin typeface="Arial"/>
                <a:ea typeface="Arial"/>
                <a:cs typeface="Arial"/>
                <a:sym typeface="Arial"/>
              </a:endParaRPr>
            </a:p>
          </p:txBody>
        </p:sp>
        <p:sp>
          <p:nvSpPr>
            <p:cNvPr id="128" name="Google Shape;128;p7"/>
            <p:cNvSpPr txBox="1"/>
            <p:nvPr/>
          </p:nvSpPr>
          <p:spPr>
            <a:xfrm>
              <a:off x="5607313"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T05 23:50</a:t>
              </a:r>
              <a:endParaRPr b="0" i="0" sz="1400" u="none" cap="none" strike="noStrike">
                <a:solidFill>
                  <a:srgbClr val="000000"/>
                </a:solidFill>
                <a:latin typeface="Arial"/>
                <a:ea typeface="Arial"/>
                <a:cs typeface="Arial"/>
                <a:sym typeface="Arial"/>
              </a:endParaRPr>
            </a:p>
          </p:txBody>
        </p:sp>
        <p:sp>
          <p:nvSpPr>
            <p:cNvPr id="129" name="Google Shape;129;p7"/>
            <p:cNvSpPr txBox="1"/>
            <p:nvPr/>
          </p:nvSpPr>
          <p:spPr>
            <a:xfrm>
              <a:off x="6935907"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T06 00:58</a:t>
              </a:r>
              <a:endParaRPr b="0" i="0" sz="1400" u="none" cap="none" strike="noStrike">
                <a:solidFill>
                  <a:srgbClr val="000000"/>
                </a:solidFill>
                <a:latin typeface="Arial"/>
                <a:ea typeface="Arial"/>
                <a:cs typeface="Arial"/>
                <a:sym typeface="Arial"/>
              </a:endParaRPr>
            </a:p>
          </p:txBody>
        </p:sp>
        <p:sp>
          <p:nvSpPr>
            <p:cNvPr id="130" name="Google Shape;130;p7"/>
            <p:cNvSpPr txBox="1"/>
            <p:nvPr/>
          </p:nvSpPr>
          <p:spPr>
            <a:xfrm>
              <a:off x="8269882"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T05 01:25</a:t>
              </a:r>
              <a:endParaRPr b="0" i="0" sz="1400" u="none" cap="none" strike="noStrike">
                <a:solidFill>
                  <a:srgbClr val="000000"/>
                </a:solidFill>
                <a:latin typeface="Arial"/>
                <a:ea typeface="Arial"/>
                <a:cs typeface="Arial"/>
                <a:sym typeface="Arial"/>
              </a:endParaRPr>
            </a:p>
          </p:txBody>
        </p:sp>
        <p:sp>
          <p:nvSpPr>
            <p:cNvPr id="131" name="Google Shape;131;p7"/>
            <p:cNvSpPr txBox="1"/>
            <p:nvPr/>
          </p:nvSpPr>
          <p:spPr>
            <a:xfrm>
              <a:off x="9598476"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T06 02:33</a:t>
              </a:r>
              <a:endParaRPr b="0" i="0" sz="1400" u="none" cap="none" strike="noStrike">
                <a:solidFill>
                  <a:srgbClr val="000000"/>
                </a:solidFill>
                <a:latin typeface="Arial"/>
                <a:ea typeface="Arial"/>
                <a:cs typeface="Arial"/>
                <a:sym typeface="Arial"/>
              </a:endParaRPr>
            </a:p>
          </p:txBody>
        </p:sp>
        <p:sp>
          <p:nvSpPr>
            <p:cNvPr id="132" name="Google Shape;132;p7"/>
            <p:cNvSpPr txBox="1"/>
            <p:nvPr/>
          </p:nvSpPr>
          <p:spPr>
            <a:xfrm>
              <a:off x="10941621" y="5580000"/>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T05 03:00</a:t>
              </a:r>
              <a:endParaRPr b="0" i="0" sz="1400" u="none" cap="none" strike="noStrike">
                <a:solidFill>
                  <a:srgbClr val="000000"/>
                </a:solidFill>
                <a:latin typeface="Arial"/>
                <a:ea typeface="Arial"/>
                <a:cs typeface="Arial"/>
                <a:sym typeface="Arial"/>
              </a:endParaRPr>
            </a:p>
          </p:txBody>
        </p:sp>
        <p:sp>
          <p:nvSpPr>
            <p:cNvPr id="133" name="Google Shape;133;p7"/>
            <p:cNvSpPr txBox="1"/>
            <p:nvPr/>
          </p:nvSpPr>
          <p:spPr>
            <a:xfrm>
              <a:off x="1922421" y="3781390"/>
              <a:ext cx="834715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400" u="none" cap="none" strike="noStrike">
                  <a:solidFill>
                    <a:srgbClr val="000000"/>
                  </a:solidFill>
                  <a:latin typeface="Calibri"/>
                  <a:ea typeface="Calibri"/>
                  <a:cs typeface="Calibri"/>
                  <a:sym typeface="Calibri"/>
                </a:rPr>
                <a:t>TROPICS 205 GHz imagery of Hurricane Idalia, 29/30 August 2023</a:t>
              </a:r>
              <a:endParaRPr b="0" i="1" sz="2400" u="none" cap="none" strike="noStrike">
                <a:solidFill>
                  <a:srgbClr val="000000"/>
                </a:solidFill>
                <a:latin typeface="Calibri"/>
                <a:ea typeface="Calibri"/>
                <a:cs typeface="Calibri"/>
                <a:sym typeface="Calibri"/>
              </a:endParaRPr>
            </a:p>
          </p:txBody>
        </p:sp>
        <p:sp>
          <p:nvSpPr>
            <p:cNvPr id="134" name="Google Shape;134;p7"/>
            <p:cNvSpPr/>
            <p:nvPr/>
          </p:nvSpPr>
          <p:spPr>
            <a:xfrm rot="-5400000">
              <a:off x="2680897" y="5328561"/>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5" name="Google Shape;135;p7"/>
            <p:cNvSpPr/>
            <p:nvPr/>
          </p:nvSpPr>
          <p:spPr>
            <a:xfrm rot="-5400000">
              <a:off x="4041360" y="5328564"/>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6" name="Google Shape;136;p7"/>
            <p:cNvSpPr/>
            <p:nvPr/>
          </p:nvSpPr>
          <p:spPr>
            <a:xfrm rot="-5400000">
              <a:off x="5382395" y="5339867"/>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7" name="Google Shape;137;p7"/>
            <p:cNvSpPr/>
            <p:nvPr/>
          </p:nvSpPr>
          <p:spPr>
            <a:xfrm rot="-5400000">
              <a:off x="6728198" y="5328564"/>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8" name="Google Shape;138;p7"/>
            <p:cNvSpPr/>
            <p:nvPr/>
          </p:nvSpPr>
          <p:spPr>
            <a:xfrm rot="-5400000">
              <a:off x="8062651" y="5328563"/>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9" name="Google Shape;139;p7"/>
            <p:cNvSpPr/>
            <p:nvPr/>
          </p:nvSpPr>
          <p:spPr>
            <a:xfrm rot="-5400000">
              <a:off x="9397103" y="5328562"/>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0" name="Google Shape;140;p7"/>
            <p:cNvSpPr/>
            <p:nvPr/>
          </p:nvSpPr>
          <p:spPr>
            <a:xfrm rot="-5400000">
              <a:off x="10726827" y="5328561"/>
              <a:ext cx="215968" cy="1311787"/>
            </a:xfrm>
            <a:prstGeom prst="lef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1" name="Google Shape;141;p7"/>
            <p:cNvSpPr txBox="1"/>
            <p:nvPr/>
          </p:nvSpPr>
          <p:spPr>
            <a:xfrm>
              <a:off x="2402279"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27 mins</a:t>
              </a:r>
              <a:endParaRPr b="0" i="0" sz="1400" u="none" cap="none" strike="noStrike">
                <a:solidFill>
                  <a:srgbClr val="000000"/>
                </a:solidFill>
                <a:latin typeface="Arial"/>
                <a:ea typeface="Arial"/>
                <a:cs typeface="Arial"/>
                <a:sym typeface="Arial"/>
              </a:endParaRPr>
            </a:p>
          </p:txBody>
        </p:sp>
        <p:sp>
          <p:nvSpPr>
            <p:cNvPr id="142" name="Google Shape;142;p7"/>
            <p:cNvSpPr txBox="1"/>
            <p:nvPr/>
          </p:nvSpPr>
          <p:spPr>
            <a:xfrm>
              <a:off x="5097667"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27 mins</a:t>
              </a:r>
              <a:endParaRPr b="0" i="0" sz="1400" u="none" cap="none" strike="noStrike">
                <a:solidFill>
                  <a:srgbClr val="000000"/>
                </a:solidFill>
                <a:latin typeface="Arial"/>
                <a:ea typeface="Arial"/>
                <a:cs typeface="Arial"/>
                <a:sym typeface="Arial"/>
              </a:endParaRPr>
            </a:p>
          </p:txBody>
        </p:sp>
        <p:sp>
          <p:nvSpPr>
            <p:cNvPr id="143" name="Google Shape;143;p7"/>
            <p:cNvSpPr txBox="1"/>
            <p:nvPr/>
          </p:nvSpPr>
          <p:spPr>
            <a:xfrm>
              <a:off x="7782776"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27 mins</a:t>
              </a:r>
              <a:endParaRPr b="0" i="0" sz="1400" u="none" cap="none" strike="noStrike">
                <a:solidFill>
                  <a:srgbClr val="000000"/>
                </a:solidFill>
                <a:latin typeface="Arial"/>
                <a:ea typeface="Arial"/>
                <a:cs typeface="Arial"/>
                <a:sym typeface="Arial"/>
              </a:endParaRPr>
            </a:p>
          </p:txBody>
        </p:sp>
        <p:sp>
          <p:nvSpPr>
            <p:cNvPr id="144" name="Google Shape;144;p7"/>
            <p:cNvSpPr txBox="1"/>
            <p:nvPr/>
          </p:nvSpPr>
          <p:spPr>
            <a:xfrm>
              <a:off x="10438873"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27 mins</a:t>
              </a:r>
              <a:endParaRPr b="0" i="0" sz="1400" u="none" cap="none" strike="noStrike">
                <a:solidFill>
                  <a:srgbClr val="000000"/>
                </a:solidFill>
                <a:latin typeface="Arial"/>
                <a:ea typeface="Arial"/>
                <a:cs typeface="Arial"/>
                <a:sym typeface="Arial"/>
              </a:endParaRPr>
            </a:p>
          </p:txBody>
        </p:sp>
        <p:sp>
          <p:nvSpPr>
            <p:cNvPr id="145" name="Google Shape;145;p7"/>
            <p:cNvSpPr txBox="1"/>
            <p:nvPr/>
          </p:nvSpPr>
          <p:spPr>
            <a:xfrm>
              <a:off x="3761383"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67 mins</a:t>
              </a:r>
              <a:endParaRPr b="0" i="0" sz="1400" u="none" cap="none" strike="noStrike">
                <a:solidFill>
                  <a:srgbClr val="000000"/>
                </a:solidFill>
                <a:latin typeface="Arial"/>
                <a:ea typeface="Arial"/>
                <a:cs typeface="Arial"/>
                <a:sym typeface="Arial"/>
              </a:endParaRPr>
            </a:p>
          </p:txBody>
        </p:sp>
        <p:sp>
          <p:nvSpPr>
            <p:cNvPr id="146" name="Google Shape;146;p7"/>
            <p:cNvSpPr txBox="1"/>
            <p:nvPr/>
          </p:nvSpPr>
          <p:spPr>
            <a:xfrm>
              <a:off x="6413336"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68 mins</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9116640" y="6048000"/>
              <a:ext cx="81144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68 mins</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8"/>
          <p:cNvPicPr preferRelativeResize="0"/>
          <p:nvPr/>
        </p:nvPicPr>
        <p:blipFill rotWithShape="1">
          <a:blip r:embed="rId3">
            <a:alphaModFix/>
          </a:blip>
          <a:srcRect b="0" l="0" r="0" t="0"/>
          <a:stretch/>
        </p:blipFill>
        <p:spPr>
          <a:xfrm>
            <a:off x="247650" y="1494983"/>
            <a:ext cx="8358547" cy="4827861"/>
          </a:xfrm>
          <a:prstGeom prst="rect">
            <a:avLst/>
          </a:prstGeom>
          <a:noFill/>
          <a:ln>
            <a:noFill/>
          </a:ln>
        </p:spPr>
      </p:pic>
      <p:sp>
        <p:nvSpPr>
          <p:cNvPr id="153" name="Google Shape;153;p8"/>
          <p:cNvSpPr txBox="1"/>
          <p:nvPr/>
        </p:nvSpPr>
        <p:spPr>
          <a:xfrm>
            <a:off x="94020" y="103248"/>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Future </a:t>
            </a:r>
            <a:r>
              <a:rPr b="1" i="0" lang="en-US" sz="3600" u="none" cap="none" strike="noStrike">
                <a:solidFill>
                  <a:schemeClr val="lt1"/>
                </a:solidFill>
                <a:latin typeface="Arial"/>
                <a:ea typeface="Arial"/>
                <a:cs typeface="Arial"/>
                <a:sym typeface="Arial"/>
              </a:rPr>
              <a:t>mission</a:t>
            </a:r>
            <a:r>
              <a:rPr b="1" i="0" lang="en-US" sz="4000" u="none" cap="none" strike="noStrike">
                <a:solidFill>
                  <a:schemeClr val="lt1"/>
                </a:solidFill>
                <a:latin typeface="Arial"/>
                <a:ea typeface="Arial"/>
                <a:cs typeface="Arial"/>
                <a:sym typeface="Arial"/>
              </a:rPr>
              <a:t> updates</a:t>
            </a:r>
            <a:endParaRPr b="1" i="0" sz="4000" u="none" cap="none" strike="noStrike">
              <a:solidFill>
                <a:srgbClr val="000000"/>
              </a:solidFill>
              <a:latin typeface="Arial"/>
              <a:ea typeface="Arial"/>
              <a:cs typeface="Arial"/>
              <a:sym typeface="Arial"/>
            </a:endParaRPr>
          </a:p>
        </p:txBody>
      </p:sp>
      <p:sp>
        <p:nvSpPr>
          <p:cNvPr id="154" name="Google Shape;154;p8"/>
          <p:cNvSpPr txBox="1"/>
          <p:nvPr/>
        </p:nvSpPr>
        <p:spPr>
          <a:xfrm>
            <a:off x="8482519" y="1467824"/>
            <a:ext cx="3461831" cy="4551975"/>
          </a:xfrm>
          <a:prstGeom prst="rect">
            <a:avLst/>
          </a:prstGeom>
          <a:noFill/>
          <a:ln>
            <a:noFill/>
          </a:ln>
        </p:spPr>
        <p:txBody>
          <a:bodyPr anchorCtr="0" anchor="t" bIns="45700" lIns="91425" spcFirstLastPara="1" rIns="91425" wrap="square" tIns="45700">
            <a:noAutofit/>
          </a:bodyPr>
          <a:lstStyle/>
          <a:p>
            <a:pPr indent="-180000" lvl="0" marL="180000" marR="0" rtl="0" algn="l">
              <a:lnSpc>
                <a:spcPct val="95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Precipitation retrievals rely primarily upon observations passive microwave sensors.</a:t>
            </a:r>
            <a:endParaRPr/>
          </a:p>
          <a:p>
            <a:pPr indent="-180000" lvl="0" marL="180000" marR="0" rtl="0" algn="l">
              <a:lnSpc>
                <a:spcPct val="95000"/>
              </a:lnSpc>
              <a:spcBef>
                <a:spcPts val="12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Future observations will include an increasingly diverse range of sources, including commercial.</a:t>
            </a:r>
            <a:endParaRPr/>
          </a:p>
          <a:p>
            <a:pPr indent="-180000" lvl="0" marL="180000" marR="0" rtl="0" algn="l">
              <a:lnSpc>
                <a:spcPct val="95000"/>
              </a:lnSpc>
              <a:spcBef>
                <a:spcPts val="120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Limited ‘premier league’ (wide frequency range e.g. 10-183 GHz) sensors.</a:t>
            </a:r>
            <a:endParaRPr/>
          </a:p>
          <a:p>
            <a:pPr indent="-180000" lvl="0" marL="180000" marR="0" rtl="0" algn="l">
              <a:lnSpc>
                <a:spcPct val="95000"/>
              </a:lnSpc>
              <a:spcBef>
                <a:spcPts val="1200"/>
              </a:spcBef>
              <a:spcAft>
                <a:spcPts val="0"/>
              </a:spcAft>
              <a:buClr>
                <a:srgbClr val="000000"/>
              </a:buClr>
              <a:buSzPts val="1800"/>
              <a:buFont typeface="Arial"/>
              <a:buChar char="•"/>
            </a:pPr>
            <a:r>
              <a:rPr b="0" i="0" lang="en-US" sz="1800" u="none" cap="none" strike="noStrike">
                <a:solidFill>
                  <a:srgbClr val="1F1F1F"/>
                </a:solidFill>
                <a:latin typeface="Calibri"/>
                <a:ea typeface="Calibri"/>
                <a:cs typeface="Calibri"/>
                <a:sym typeface="Calibri"/>
              </a:rPr>
              <a:t>NASA, on behalf of NOAA’s Near-Earth Orbit Network (NEON), awarded 4 contracts for Phase-A studies for  NOAA’s Sounder for </a:t>
            </a:r>
            <a:r>
              <a:rPr b="0" i="0" lang="en-US" sz="1800" u="none" cap="none" strike="noStrike">
                <a:solidFill>
                  <a:srgbClr val="040C28"/>
                </a:solidFill>
                <a:latin typeface="Calibri"/>
                <a:ea typeface="Calibri"/>
                <a:cs typeface="Calibri"/>
                <a:sym typeface="Calibri"/>
              </a:rPr>
              <a:t>Microwave-Based Applications</a:t>
            </a:r>
            <a:r>
              <a:rPr b="0" i="0" lang="en-US" sz="1800" u="none" cap="none" strike="noStrike">
                <a:solidFill>
                  <a:srgbClr val="1F1F1F"/>
                </a:solidFill>
                <a:latin typeface="Calibri"/>
                <a:ea typeface="Calibri"/>
                <a:cs typeface="Calibri"/>
                <a:sym typeface="Calibri"/>
              </a:rPr>
              <a:t> (SMBA) </a:t>
            </a:r>
            <a:endParaRPr b="0" i="0" sz="1800" u="none" cap="none" strike="noStrike">
              <a:solidFill>
                <a:srgbClr val="000000"/>
              </a:solidFill>
              <a:latin typeface="Calibri"/>
              <a:ea typeface="Calibri"/>
              <a:cs typeface="Calibri"/>
              <a:sym typeface="Calibri"/>
            </a:endParaRPr>
          </a:p>
        </p:txBody>
      </p:sp>
      <p:sp>
        <p:nvSpPr>
          <p:cNvPr id="155" name="Google Shape;155;p8"/>
          <p:cNvSpPr/>
          <p:nvPr/>
        </p:nvSpPr>
        <p:spPr>
          <a:xfrm>
            <a:off x="344927" y="2480552"/>
            <a:ext cx="812665" cy="223737"/>
          </a:xfrm>
          <a:prstGeom prst="rightArrow">
            <a:avLst>
              <a:gd fmla="val 50000" name="adj1"/>
              <a:gd fmla="val 50000" name="adj2"/>
            </a:avLst>
          </a:prstGeom>
          <a:solidFill>
            <a:srgbClr val="FFFF0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8"/>
          <p:cNvSpPr/>
          <p:nvPr/>
        </p:nvSpPr>
        <p:spPr>
          <a:xfrm>
            <a:off x="1157592" y="3596538"/>
            <a:ext cx="812665" cy="223737"/>
          </a:xfrm>
          <a:prstGeom prst="rightArrow">
            <a:avLst>
              <a:gd fmla="val 50000" name="adj1"/>
              <a:gd fmla="val 50000" name="adj2"/>
            </a:avLst>
          </a:prstGeom>
          <a:solidFill>
            <a:srgbClr val="FFFF0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7" name="Google Shape;157;p8"/>
          <p:cNvSpPr/>
          <p:nvPr/>
        </p:nvSpPr>
        <p:spPr>
          <a:xfrm>
            <a:off x="5749047" y="2772383"/>
            <a:ext cx="544749" cy="175098"/>
          </a:xfrm>
          <a:prstGeom prst="homePlate">
            <a:avLst>
              <a:gd fmla="val 50000" name="adj"/>
            </a:avLst>
          </a:prstGeom>
          <a:solidFill>
            <a:schemeClr val="accent2"/>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8"/>
          <p:cNvSpPr/>
          <p:nvPr/>
        </p:nvSpPr>
        <p:spPr>
          <a:xfrm>
            <a:off x="5749046" y="3048000"/>
            <a:ext cx="544749" cy="175098"/>
          </a:xfrm>
          <a:prstGeom prst="homePlate">
            <a:avLst>
              <a:gd fmla="val 50000" name="adj"/>
            </a:avLst>
          </a:prstGeom>
          <a:solidFill>
            <a:srgbClr val="00B0F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p8"/>
          <p:cNvSpPr/>
          <p:nvPr/>
        </p:nvSpPr>
        <p:spPr>
          <a:xfrm>
            <a:off x="5758772" y="3323617"/>
            <a:ext cx="544749" cy="175098"/>
          </a:xfrm>
          <a:prstGeom prst="homePlate">
            <a:avLst>
              <a:gd fmla="val 50000" name="adj"/>
            </a:avLst>
          </a:prstGeom>
          <a:solidFill>
            <a:srgbClr val="FF000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8"/>
          <p:cNvSpPr txBox="1"/>
          <p:nvPr/>
        </p:nvSpPr>
        <p:spPr>
          <a:xfrm>
            <a:off x="6353767" y="2752210"/>
            <a:ext cx="1134926"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PMW sounder</a:t>
            </a:r>
            <a:endParaRPr b="0" i="0" sz="1400" u="none" cap="none" strike="noStrike">
              <a:solidFill>
                <a:srgbClr val="000000"/>
              </a:solidFill>
              <a:latin typeface="Arial"/>
              <a:ea typeface="Arial"/>
              <a:cs typeface="Arial"/>
              <a:sym typeface="Arial"/>
            </a:endParaRPr>
          </a:p>
        </p:txBody>
      </p:sp>
      <p:sp>
        <p:nvSpPr>
          <p:cNvPr id="161" name="Google Shape;161;p8"/>
          <p:cNvSpPr txBox="1"/>
          <p:nvPr/>
        </p:nvSpPr>
        <p:spPr>
          <a:xfrm>
            <a:off x="6353767" y="3027827"/>
            <a:ext cx="1035540"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PMW imager</a:t>
            </a:r>
            <a:endParaRPr b="0" i="0" sz="1400" u="none" cap="none" strike="noStrike">
              <a:solidFill>
                <a:srgbClr val="000000"/>
              </a:solidFill>
              <a:latin typeface="Arial"/>
              <a:ea typeface="Arial"/>
              <a:cs typeface="Arial"/>
              <a:sym typeface="Arial"/>
            </a:endParaRPr>
          </a:p>
        </p:txBody>
      </p:sp>
      <p:sp>
        <p:nvSpPr>
          <p:cNvPr id="162" name="Google Shape;162;p8"/>
          <p:cNvSpPr txBox="1"/>
          <p:nvPr/>
        </p:nvSpPr>
        <p:spPr>
          <a:xfrm>
            <a:off x="6349706" y="3303444"/>
            <a:ext cx="1431482" cy="215444"/>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cloud/precip radar</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10753724" y="5621493"/>
            <a:ext cx="752475" cy="219075"/>
          </a:xfrm>
          <a:prstGeom prst="homePlate">
            <a:avLst>
              <a:gd fmla="val 50000" name="adj"/>
            </a:avLst>
          </a:prstGeom>
          <a:solidFill>
            <a:schemeClr val="accent2"/>
          </a:solidFill>
          <a:ln cap="flat" cmpd="sng" w="127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1" lang="en-US" sz="1200" u="none" cap="none" strike="noStrike">
                <a:solidFill>
                  <a:schemeClr val="dk1"/>
                </a:solidFill>
                <a:latin typeface="Arial"/>
                <a:ea typeface="Arial"/>
                <a:cs typeface="Arial"/>
                <a:sym typeface="Arial"/>
              </a:rPr>
              <a:t>2030+</a:t>
            </a:r>
            <a:endParaRPr b="0" i="1" sz="1200" u="none" cap="none" strike="noStrike">
              <a:solidFill>
                <a:schemeClr val="dk1"/>
              </a:solidFill>
              <a:latin typeface="Arial"/>
              <a:ea typeface="Arial"/>
              <a:cs typeface="Arial"/>
              <a:sym typeface="Arial"/>
            </a:endParaRPr>
          </a:p>
        </p:txBody>
      </p:sp>
      <p:sp>
        <p:nvSpPr>
          <p:cNvPr id="164" name="Google Shape;164;p8"/>
          <p:cNvSpPr/>
          <p:nvPr/>
        </p:nvSpPr>
        <p:spPr>
          <a:xfrm>
            <a:off x="344926" y="2660514"/>
            <a:ext cx="812665" cy="223737"/>
          </a:xfrm>
          <a:prstGeom prst="rightArrow">
            <a:avLst>
              <a:gd fmla="val 50000" name="adj1"/>
              <a:gd fmla="val 50000" name="adj2"/>
            </a:avLst>
          </a:prstGeom>
          <a:solidFill>
            <a:srgbClr val="FFFF0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8"/>
          <p:cNvSpPr txBox="1"/>
          <p:nvPr/>
        </p:nvSpPr>
        <p:spPr>
          <a:xfrm>
            <a:off x="384205" y="2955292"/>
            <a:ext cx="798878" cy="652277"/>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1" lang="en-US" sz="1400" u="none" cap="none" strike="noStrike">
                <a:solidFill>
                  <a:srgbClr val="000000"/>
                </a:solidFill>
                <a:latin typeface="Arial"/>
                <a:ea typeface="Arial"/>
                <a:cs typeface="Arial"/>
                <a:sym typeface="Arial"/>
              </a:rPr>
              <a:t>key near-term missions</a:t>
            </a:r>
            <a:endParaRPr b="0" i="1"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94020" y="103248"/>
            <a:ext cx="8668512"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GPM Constellation</a:t>
            </a:r>
            <a:endParaRPr b="1" i="0" sz="4000" u="none" cap="none" strike="noStrike">
              <a:solidFill>
                <a:srgbClr val="000000"/>
              </a:solidFill>
              <a:latin typeface="Arial"/>
              <a:ea typeface="Arial"/>
              <a:cs typeface="Arial"/>
              <a:sym typeface="Arial"/>
            </a:endParaRPr>
          </a:p>
        </p:txBody>
      </p:sp>
      <p:sp>
        <p:nvSpPr>
          <p:cNvPr id="171" name="Google Shape;171;p9"/>
          <p:cNvSpPr txBox="1"/>
          <p:nvPr/>
        </p:nvSpPr>
        <p:spPr>
          <a:xfrm>
            <a:off x="307629" y="1228726"/>
            <a:ext cx="11474796" cy="49913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Current GPM constellation includes:</a:t>
            </a:r>
            <a:endParaRPr/>
          </a:p>
          <a:p>
            <a:pPr indent="-342900" lvl="0" marL="3429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Calibri"/>
                <a:ea typeface="Calibri"/>
                <a:cs typeface="Calibri"/>
                <a:sym typeface="Calibri"/>
              </a:rPr>
              <a:t>NASA/JAXA</a:t>
            </a:r>
            <a:r>
              <a:rPr b="0" i="0" lang="en-US" sz="2200" u="none" cap="none" strike="noStrike">
                <a:solidFill>
                  <a:srgbClr val="000000"/>
                </a:solidFill>
                <a:latin typeface="Calibri"/>
                <a:ea typeface="Calibri"/>
                <a:cs typeface="Calibri"/>
                <a:sym typeface="Calibri"/>
              </a:rPr>
              <a:t>: GPM core observatory (GMI &amp; DPR)</a:t>
            </a:r>
            <a:endParaRPr/>
          </a:p>
          <a:p>
            <a:pPr indent="-342900" lvl="0" marL="3429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Calibri"/>
                <a:ea typeface="Calibri"/>
                <a:cs typeface="Calibri"/>
                <a:sym typeface="Calibri"/>
              </a:rPr>
              <a:t>JAXA:</a:t>
            </a:r>
            <a:r>
              <a:rPr b="0" i="0" lang="en-US" sz="2200" u="none" cap="none" strike="noStrike">
                <a:solidFill>
                  <a:srgbClr val="000000"/>
                </a:solidFill>
                <a:latin typeface="Calibri"/>
                <a:ea typeface="Calibri"/>
                <a:cs typeface="Calibri"/>
                <a:sym typeface="Calibri"/>
              </a:rPr>
              <a:t> GCOM-W1 (AMSR2)</a:t>
            </a:r>
            <a:endParaRPr/>
          </a:p>
          <a:p>
            <a:pPr indent="-342900" lvl="0" marL="3429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Calibri"/>
                <a:ea typeface="Calibri"/>
                <a:cs typeface="Calibri"/>
                <a:sym typeface="Calibri"/>
              </a:rPr>
              <a:t>NOAA (4):</a:t>
            </a:r>
            <a:r>
              <a:rPr b="0" i="0" lang="en-US" sz="2200" u="none" cap="none" strike="noStrike">
                <a:solidFill>
                  <a:srgbClr val="000000"/>
                </a:solidFill>
                <a:latin typeface="Calibri"/>
                <a:ea typeface="Calibri"/>
                <a:cs typeface="Calibri"/>
                <a:sym typeface="Calibri"/>
              </a:rPr>
              <a:t> NPP, NOAA-20, NOAA-21 (ATMS) and NOAA-19 (MHS)</a:t>
            </a:r>
            <a:endParaRPr/>
          </a:p>
          <a:p>
            <a:pPr indent="-342900" lvl="0" marL="3429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Calibri"/>
                <a:ea typeface="Calibri"/>
                <a:cs typeface="Calibri"/>
                <a:sym typeface="Calibri"/>
              </a:rPr>
              <a:t>EUMETSAT (2):</a:t>
            </a:r>
            <a:r>
              <a:rPr b="0" i="0" lang="en-US" sz="2200" u="none" cap="none" strike="noStrike">
                <a:solidFill>
                  <a:srgbClr val="000000"/>
                </a:solidFill>
                <a:latin typeface="Calibri"/>
                <a:ea typeface="Calibri"/>
                <a:cs typeface="Calibri"/>
                <a:sym typeface="Calibri"/>
              </a:rPr>
              <a:t> METOP-B and METOP-C (MHS)</a:t>
            </a:r>
            <a:endParaRPr/>
          </a:p>
          <a:p>
            <a:pPr indent="-342900" lvl="0" marL="342900" marR="0" rtl="0" algn="l">
              <a:lnSpc>
                <a:spcPct val="90000"/>
              </a:lnSpc>
              <a:spcBef>
                <a:spcPts val="300"/>
              </a:spcBef>
              <a:spcAft>
                <a:spcPts val="0"/>
              </a:spcAft>
              <a:buClr>
                <a:srgbClr val="000000"/>
              </a:buClr>
              <a:buSzPts val="2200"/>
              <a:buFont typeface="Arial"/>
              <a:buChar char="•"/>
            </a:pPr>
            <a:r>
              <a:rPr b="1" i="0" lang="en-US" sz="2200" u="none" cap="none" strike="noStrike">
                <a:solidFill>
                  <a:srgbClr val="000000"/>
                </a:solidFill>
                <a:latin typeface="Calibri"/>
                <a:ea typeface="Calibri"/>
                <a:cs typeface="Calibri"/>
                <a:sym typeface="Calibri"/>
              </a:rPr>
              <a:t>US DoD (3): </a:t>
            </a:r>
            <a:r>
              <a:rPr b="0" i="0" lang="en-US" sz="2200" u="none" cap="none" strike="noStrike">
                <a:solidFill>
                  <a:srgbClr val="000000"/>
                </a:solidFill>
                <a:latin typeface="Calibri"/>
                <a:ea typeface="Calibri"/>
                <a:cs typeface="Calibri"/>
                <a:sym typeface="Calibri"/>
              </a:rPr>
              <a:t>DMSP-F16/F17/F18 (SSMIS) </a:t>
            </a:r>
            <a:endParaRPr/>
          </a:p>
          <a:p>
            <a:pPr indent="-342900" lvl="0" marL="342900" marR="0" rtl="0" algn="l">
              <a:lnSpc>
                <a:spcPct val="90000"/>
              </a:lnSpc>
              <a:spcBef>
                <a:spcPts val="300"/>
              </a:spcBef>
              <a:spcAft>
                <a:spcPts val="0"/>
              </a:spcAft>
              <a:buClr>
                <a:srgbClr val="000000"/>
              </a:buClr>
              <a:buSzPts val="2200"/>
              <a:buFont typeface="Arial"/>
              <a:buChar char="•"/>
            </a:pPr>
            <a:r>
              <a:rPr b="0" i="0" lang="en-US" sz="2200" u="none" cap="none" strike="noStrike">
                <a:solidFill>
                  <a:srgbClr val="000000"/>
                </a:solidFill>
                <a:latin typeface="Calibri"/>
                <a:ea typeface="Calibri"/>
                <a:cs typeface="Calibri"/>
                <a:sym typeface="Calibri"/>
              </a:rPr>
              <a:t>Under evaluation: TROPICS-01,-03,-05,-06,-07 (TMS) and ISS STP-H8 (TEMPEST-H8 and COWVR)</a:t>
            </a:r>
            <a:endParaRPr/>
          </a:p>
          <a:p>
            <a:pPr indent="0" lvl="0" marL="0" marR="0" rtl="0" algn="l">
              <a:lnSpc>
                <a:spcPct val="90000"/>
              </a:lnSpc>
              <a:spcBef>
                <a:spcPts val="30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l">
              <a:lnSpc>
                <a:spcPct val="90000"/>
              </a:lnSpc>
              <a:spcBef>
                <a:spcPts val="30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State of health:</a:t>
            </a:r>
            <a:endParaRPr/>
          </a:p>
          <a:p>
            <a:pPr indent="0" lvl="0" marL="0" marR="0" rtl="0" algn="l">
              <a:lnSpc>
                <a:spcPct val="90000"/>
              </a:lnSpc>
              <a:spcBef>
                <a:spcPts val="600"/>
              </a:spcBef>
              <a:spcAft>
                <a:spcPts val="0"/>
              </a:spcAft>
              <a:buClr>
                <a:srgbClr val="000000"/>
              </a:buClr>
              <a:buSzPts val="2200"/>
              <a:buFont typeface="Arial"/>
              <a:buNone/>
            </a:pPr>
            <a:r>
              <a:rPr b="0" i="0" lang="en-US" sz="2200" u="sng" cap="none" strike="noStrike">
                <a:solidFill>
                  <a:srgbClr val="000000"/>
                </a:solidFill>
                <a:latin typeface="Calibri"/>
                <a:ea typeface="Calibri"/>
                <a:cs typeface="Calibri"/>
                <a:sym typeface="Calibri"/>
              </a:rPr>
              <a:t>GPM Core Observatory is very good. </a:t>
            </a:r>
            <a:r>
              <a:rPr b="0" i="1" lang="en-US" sz="2000" u="none" cap="none" strike="noStrike">
                <a:solidFill>
                  <a:srgbClr val="000000"/>
                </a:solidFill>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reduced redundancy of </a:t>
            </a:r>
            <a:r>
              <a:rPr b="0" i="1" lang="en-US" sz="2000" u="none" cap="none" strike="noStrike">
                <a:solidFill>
                  <a:srgbClr val="000000"/>
                </a:solidFill>
                <a:latin typeface="Calibri"/>
                <a:ea typeface="Calibri"/>
                <a:cs typeface="Calibri"/>
                <a:sym typeface="Calibri"/>
              </a:rPr>
              <a:t>Guidance, Navigation and Control </a:t>
            </a:r>
            <a:r>
              <a:rPr b="0" i="0" lang="en-US" sz="2000" u="none" cap="none" strike="noStrike">
                <a:solidFill>
                  <a:srgbClr val="000000"/>
                </a:solidFill>
                <a:latin typeface="Calibri"/>
                <a:ea typeface="Calibri"/>
                <a:cs typeface="Calibri"/>
                <a:sym typeface="Calibri"/>
              </a:rPr>
              <a:t>due to loss of 1 reaction wheel, leaving 4 out of the 5 – an extra reaction wheel was included</a:t>
            </a:r>
            <a:r>
              <a:rPr b="0" i="1" lang="en-US" sz="2000" u="none" cap="none" strike="noStrike">
                <a:solidFill>
                  <a:srgbClr val="000000"/>
                </a:solidFill>
                <a:latin typeface="Calibri"/>
                <a:ea typeface="Calibri"/>
                <a:cs typeface="Calibri"/>
                <a:sym typeface="Calibri"/>
              </a:rPr>
              <a:t>).</a:t>
            </a:r>
            <a:endParaRPr/>
          </a:p>
          <a:p>
            <a:pPr indent="0" lvl="0" marL="0" marR="0" rtl="0" algn="l">
              <a:lnSpc>
                <a:spcPct val="90000"/>
              </a:lnSpc>
              <a:spcBef>
                <a:spcPts val="600"/>
              </a:spcBef>
              <a:spcAft>
                <a:spcPts val="0"/>
              </a:spcAft>
              <a:buClr>
                <a:srgbClr val="000000"/>
              </a:buClr>
              <a:buSzPts val="2200"/>
              <a:buFont typeface="Arial"/>
              <a:buNone/>
            </a:pPr>
            <a:r>
              <a:rPr b="0" i="0" lang="en-US" sz="2200" u="sng" cap="none" strike="noStrike">
                <a:solidFill>
                  <a:srgbClr val="000000"/>
                </a:solidFill>
                <a:latin typeface="Calibri"/>
                <a:ea typeface="Calibri"/>
                <a:cs typeface="Calibri"/>
                <a:sym typeface="Calibri"/>
              </a:rPr>
              <a:t>SSMIS:</a:t>
            </a:r>
            <a:r>
              <a:rPr b="0" i="0" lang="en-US" sz="2200" u="none" cap="none" strike="noStrike">
                <a:solidFill>
                  <a:srgbClr val="000000"/>
                </a:solidFill>
                <a:latin typeface="Calibri"/>
                <a:ea typeface="Calibri"/>
                <a:cs typeface="Calibri"/>
                <a:sym typeface="Calibri"/>
              </a:rPr>
              <a:t>  F16 V91 high NEΔT warning; F17 V37 high NEΔT no data; F18 H150 set to missing</a:t>
            </a:r>
            <a:endParaRPr/>
          </a:p>
          <a:p>
            <a:pPr indent="0" lvl="0" marL="0" marR="0" rtl="0" algn="l">
              <a:lnSpc>
                <a:spcPct val="90000"/>
              </a:lnSpc>
              <a:spcBef>
                <a:spcPts val="600"/>
              </a:spcBef>
              <a:spcAft>
                <a:spcPts val="0"/>
              </a:spcAft>
              <a:buClr>
                <a:srgbClr val="000000"/>
              </a:buClr>
              <a:buSzPts val="2200"/>
              <a:buFont typeface="Arial"/>
              <a:buNone/>
            </a:pPr>
            <a:r>
              <a:rPr b="0" i="0" lang="en-US" sz="2200" u="sng" cap="none" strike="noStrike">
                <a:solidFill>
                  <a:srgbClr val="000000"/>
                </a:solidFill>
                <a:latin typeface="Calibri"/>
                <a:ea typeface="Calibri"/>
                <a:cs typeface="Calibri"/>
                <a:sym typeface="Calibri"/>
              </a:rPr>
              <a:t>MHS</a:t>
            </a:r>
            <a:r>
              <a:rPr b="0" i="0" lang="en-US" sz="2200" u="none" cap="none" strike="noStrike">
                <a:solidFill>
                  <a:srgbClr val="000000"/>
                </a:solidFill>
                <a:latin typeface="Calibri"/>
                <a:ea typeface="Calibri"/>
                <a:cs typeface="Calibri"/>
                <a:sym typeface="Calibri"/>
              </a:rPr>
              <a:t>:  NOAA-19 183±1 high NEΔT warning</a:t>
            </a:r>
            <a:endParaRPr/>
          </a:p>
          <a:p>
            <a:pPr indent="0" lvl="0" marL="0" marR="0" rtl="0" algn="l">
              <a:lnSpc>
                <a:spcPct val="90000"/>
              </a:lnSpc>
              <a:spcBef>
                <a:spcPts val="600"/>
              </a:spcBef>
              <a:spcAft>
                <a:spcPts val="0"/>
              </a:spcAft>
              <a:buClr>
                <a:srgbClr val="000000"/>
              </a:buClr>
              <a:buSzPts val="2200"/>
              <a:buFont typeface="Arial"/>
              <a:buNone/>
            </a:pPr>
            <a:r>
              <a:rPr b="0" i="1" lang="en-US" sz="2200" u="sng" cap="none" strike="noStrike">
                <a:solidFill>
                  <a:srgbClr val="000000"/>
                </a:solidFill>
                <a:latin typeface="Calibri"/>
                <a:ea typeface="Calibri"/>
                <a:cs typeface="Calibri"/>
                <a:sym typeface="Calibri"/>
              </a:rPr>
              <a:t>TROPICS</a:t>
            </a:r>
            <a:r>
              <a:rPr b="0" i="1" lang="en-US" sz="2200" u="none" cap="none" strike="noStrike">
                <a:solidFill>
                  <a:srgbClr val="000000"/>
                </a:solidFill>
                <a:latin typeface="Calibri"/>
                <a:ea typeface="Calibri"/>
                <a:cs typeface="Calibri"/>
                <a:sym typeface="Calibri"/>
              </a:rPr>
              <a:t>:  -01 GPS issue, -05 bad channel 2 (114 GHz), -07 slip ring communication issue. </a:t>
            </a:r>
            <a:endParaRPr/>
          </a:p>
          <a:p>
            <a:pPr indent="0" lvl="0" marL="0" marR="0" rtl="0" algn="l">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Takuji Kubota</dc:creator>
</cp:coreProperties>
</file>