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4" r:id="rId5"/>
    <p:sldMasterId id="2147483660" r:id="rId6"/>
    <p:sldMasterId id="21474836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y="6858000" cx="12192000"/>
  <p:notesSz cx="6858000" cy="9144000"/>
  <p:embeddedFontLst>
    <p:embeddedFont>
      <p:font typeface="Montserrat"/>
      <p:regular r:id="rId35"/>
      <p:bold r:id="rId36"/>
      <p:italic r:id="rId37"/>
      <p:boldItalic r:id="rId38"/>
    </p:embeddedFont>
    <p:embeddedFont>
      <p:font typeface="Tahoma"/>
      <p:regular r:id="rId39"/>
      <p:bold r:id="rId40"/>
    </p:embeddedFont>
    <p:embeddedFont>
      <p:font typeface="Candara"/>
      <p:regular r:id="rId41"/>
      <p:bold r:id="rId42"/>
      <p:italic r:id="rId43"/>
      <p:boldItalic r:id="rId44"/>
    </p:embeddedFont>
    <p:embeddedFont>
      <p:font typeface="Helvetica Neue"/>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MWbrg28PIrNNlalPgJREDjFA9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C9D1435-657A-4308-AA98-1592784456F2}">
  <a:tblStyle styleId="{2C9D1435-657A-4308-AA98-1592784456F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Tahoma-bold.fntdata"/><Relationship Id="rId42" Type="http://schemas.openxmlformats.org/officeDocument/2006/relationships/font" Target="fonts/Candara-bold.fntdata"/><Relationship Id="rId41" Type="http://schemas.openxmlformats.org/officeDocument/2006/relationships/font" Target="fonts/Candara-regular.fntdata"/><Relationship Id="rId44" Type="http://schemas.openxmlformats.org/officeDocument/2006/relationships/font" Target="fonts/Candara-boldItalic.fntdata"/><Relationship Id="rId43" Type="http://schemas.openxmlformats.org/officeDocument/2006/relationships/font" Target="fonts/Candara-italic.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font" Target="fonts/Montserrat-regular.fntdata"/><Relationship Id="rId34" Type="http://schemas.openxmlformats.org/officeDocument/2006/relationships/slide" Target="slides/slide26.xml"/><Relationship Id="rId37" Type="http://schemas.openxmlformats.org/officeDocument/2006/relationships/font" Target="fonts/Montserrat-italic.fntdata"/><Relationship Id="rId36" Type="http://schemas.openxmlformats.org/officeDocument/2006/relationships/font" Target="fonts/Montserrat-bold.fntdata"/><Relationship Id="rId39" Type="http://schemas.openxmlformats.org/officeDocument/2006/relationships/font" Target="fonts/Tahoma-regular.fntdata"/><Relationship Id="rId38" Type="http://schemas.openxmlformats.org/officeDocument/2006/relationships/font" Target="fonts/Montserrat-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ndara"/>
              <a:buNone/>
            </a:pPr>
            <a:r>
              <a:rPr b="1" i="0" lang="en-AU" sz="1200" u="none" cap="none" strike="noStrike">
                <a:solidFill>
                  <a:srgbClr val="000000"/>
                </a:solidFill>
                <a:latin typeface="Candara"/>
                <a:ea typeface="Candara"/>
                <a:cs typeface="Candara"/>
                <a:sym typeface="Candara"/>
              </a:rPr>
              <a:t>Earth observations can contribute to progress on many more Targets than Indicators</a:t>
            </a:r>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200"/>
              <a:buFont typeface="Candara"/>
              <a:buNone/>
            </a:pPr>
            <a:r>
              <a:rPr b="1" i="0" lang="en-AU" sz="1200" u="none" cap="none" strike="noStrike">
                <a:solidFill>
                  <a:srgbClr val="000000"/>
                </a:solidFill>
                <a:latin typeface="Candara"/>
                <a:ea typeface="Candara"/>
                <a:cs typeface="Candara"/>
                <a:sym typeface="Candara"/>
              </a:rPr>
              <a:t>11.4: </a:t>
            </a:r>
            <a:r>
              <a:rPr b="0" i="0" lang="en-AU" sz="1200" u="none" cap="none" strike="noStrike">
                <a:solidFill>
                  <a:srgbClr val="000000"/>
                </a:solidFill>
                <a:latin typeface="Candara"/>
                <a:ea typeface="Candara"/>
                <a:cs typeface="Candara"/>
                <a:sym typeface="Candara"/>
              </a:rPr>
              <a:t>Strengthen efforts to protect and safeguard the world’s cultural and natural heritage</a:t>
            </a:r>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200"/>
              <a:buFont typeface="Candara"/>
              <a:buNone/>
            </a:pPr>
            <a:r>
              <a:rPr b="1" i="0" lang="en-AU" sz="1200" u="none" cap="none" strike="noStrike">
                <a:solidFill>
                  <a:srgbClr val="000000"/>
                </a:solidFill>
                <a:latin typeface="Candara"/>
                <a:ea typeface="Candara"/>
                <a:cs typeface="Candara"/>
                <a:sym typeface="Candara"/>
              </a:rPr>
              <a:t>11.4.1: </a:t>
            </a:r>
            <a:r>
              <a:rPr b="0" i="0" lang="en-AU" sz="1200" u="none" cap="none" strike="noStrike">
                <a:solidFill>
                  <a:srgbClr val="000000"/>
                </a:solidFill>
                <a:latin typeface="Candara"/>
                <a:ea typeface="Candara"/>
                <a:cs typeface="Candara"/>
                <a:sym typeface="Candara"/>
              </a:rPr>
              <a:t>Total expenditure per capita spent on the preservation, protection &amp; conservation of all cultural and natural heritage</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200"/>
              <a:buFont typeface="Candara"/>
              <a:buNone/>
            </a:pPr>
            <a:r>
              <a:rPr b="1" i="0" lang="en-AU" sz="1200" u="none" cap="none" strike="noStrike">
                <a:solidFill>
                  <a:srgbClr val="000000"/>
                </a:solidFill>
                <a:latin typeface="Candara"/>
                <a:ea typeface="Candara"/>
                <a:cs typeface="Candara"/>
                <a:sym typeface="Candara"/>
              </a:rPr>
              <a:t>13.3: </a:t>
            </a:r>
            <a:r>
              <a:rPr b="0" i="0" lang="en-AU" sz="1200" u="none" cap="none" strike="noStrike">
                <a:solidFill>
                  <a:srgbClr val="000000"/>
                </a:solidFill>
                <a:latin typeface="Candara"/>
                <a:ea typeface="Candara"/>
                <a:cs typeface="Candara"/>
                <a:sym typeface="Candara"/>
              </a:rPr>
              <a:t>Improve education, awareness-raising and human and institutional capacity on climate change mitigation, adaptation, impact reduction and early warning </a:t>
            </a:r>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200"/>
              <a:buFont typeface="Candara"/>
              <a:buNone/>
            </a:pPr>
            <a:r>
              <a:rPr b="1" i="0" lang="en-AU" sz="1200" u="none" cap="none" strike="noStrike">
                <a:solidFill>
                  <a:srgbClr val="000000"/>
                </a:solidFill>
                <a:latin typeface="Candara"/>
                <a:ea typeface="Candara"/>
                <a:cs typeface="Candara"/>
                <a:sym typeface="Candara"/>
              </a:rPr>
              <a:t>13.3.1: </a:t>
            </a:r>
            <a:r>
              <a:rPr b="0" i="0" lang="en-AU" sz="1200" u="none" cap="none" strike="noStrike">
                <a:solidFill>
                  <a:srgbClr val="000000"/>
                </a:solidFill>
                <a:latin typeface="Candara"/>
                <a:ea typeface="Candara"/>
                <a:cs typeface="Candara"/>
                <a:sym typeface="Candara"/>
              </a:rPr>
              <a:t>Number of countries that have integrated mitigation, adaptation, impact reduction and early warning into primary, secondary and tertiary curricula</a:t>
            </a:r>
            <a:endParaRPr/>
          </a:p>
          <a:p>
            <a:pPr indent="-228600" lvl="0" marL="457200" rtl="0" algn="l">
              <a:lnSpc>
                <a:spcPct val="100000"/>
              </a:lnSpc>
              <a:spcBef>
                <a:spcPts val="0"/>
              </a:spcBef>
              <a:spcAft>
                <a:spcPts val="0"/>
              </a:spcAft>
              <a:buSzPts val="1100"/>
              <a:buNone/>
            </a:pPr>
            <a:r>
              <a:t/>
            </a:r>
            <a:endParaRPr/>
          </a:p>
        </p:txBody>
      </p:sp>
      <p:sp>
        <p:nvSpPr>
          <p:cNvPr id="366" name="Google Shape;366;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8" name="Google Shape;43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1" name="Google Shape;49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 name="Google Shape;23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6: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6:notes"/>
          <p:cNvSpPr/>
          <p:nvPr>
            <p:ph idx="2" type="sldImg"/>
          </p:nvPr>
        </p:nvSpPr>
        <p:spPr>
          <a:xfrm>
            <a:off x="6283325" y="847725"/>
            <a:ext cx="7539038"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04" name="Google Shape;304;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image" Target="../media/image14.jpg"/><Relationship Id="rId4" Type="http://schemas.openxmlformats.org/officeDocument/2006/relationships/image" Target="../media/image5.jp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8"/>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8"/>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8"/>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8"/>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8"/>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8"/>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8"/>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8"/>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28"/>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7" name="Shape 97"/>
        <p:cNvGrpSpPr/>
        <p:nvPr/>
      </p:nvGrpSpPr>
      <p:grpSpPr>
        <a:xfrm>
          <a:off x="0" y="0"/>
          <a:ext cx="0" cy="0"/>
          <a:chOff x="0" y="0"/>
          <a:chExt cx="0" cy="0"/>
        </a:xfrm>
      </p:grpSpPr>
      <p:sp>
        <p:nvSpPr>
          <p:cNvPr id="98" name="Google Shape;98;p52"/>
          <p:cNvSpPr txBox="1"/>
          <p:nvPr>
            <p:ph idx="11" type="ftr"/>
          </p:nvPr>
        </p:nvSpPr>
        <p:spPr>
          <a:xfrm>
            <a:off x="4145280" y="6377940"/>
            <a:ext cx="3901440" cy="16805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52"/>
          <p:cNvSpPr txBox="1"/>
          <p:nvPr>
            <p:ph idx="10" type="dt"/>
          </p:nvPr>
        </p:nvSpPr>
        <p:spPr>
          <a:xfrm>
            <a:off x="609600" y="6377940"/>
            <a:ext cx="2804160" cy="16805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52"/>
          <p:cNvSpPr txBox="1"/>
          <p:nvPr>
            <p:ph idx="12" type="sldNum"/>
          </p:nvPr>
        </p:nvSpPr>
        <p:spPr>
          <a:xfrm>
            <a:off x="8778241" y="6377941"/>
            <a:ext cx="2804160" cy="168059"/>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 name="Shape 107"/>
        <p:cNvGrpSpPr/>
        <p:nvPr/>
      </p:nvGrpSpPr>
      <p:grpSpPr>
        <a:xfrm>
          <a:off x="0" y="0"/>
          <a:ext cx="0" cy="0"/>
          <a:chOff x="0" y="0"/>
          <a:chExt cx="0" cy="0"/>
        </a:xfrm>
      </p:grpSpPr>
      <p:sp>
        <p:nvSpPr>
          <p:cNvPr id="108" name="Google Shape;108;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0" name="Google Shape;11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 name="Shape 113"/>
        <p:cNvGrpSpPr/>
        <p:nvPr/>
      </p:nvGrpSpPr>
      <p:grpSpPr>
        <a:xfrm>
          <a:off x="0" y="0"/>
          <a:ext cx="0" cy="0"/>
          <a:chOff x="0" y="0"/>
          <a:chExt cx="0" cy="0"/>
        </a:xfrm>
      </p:grpSpPr>
      <p:sp>
        <p:nvSpPr>
          <p:cNvPr id="114" name="Google Shape;114;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 name="Shape 123"/>
        <p:cNvGrpSpPr/>
        <p:nvPr/>
      </p:nvGrpSpPr>
      <p:grpSpPr>
        <a:xfrm>
          <a:off x="0" y="0"/>
          <a:ext cx="0" cy="0"/>
          <a:chOff x="0" y="0"/>
          <a:chExt cx="0" cy="0"/>
        </a:xfrm>
      </p:grpSpPr>
      <p:sp>
        <p:nvSpPr>
          <p:cNvPr id="124" name="Google Shape;124;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6" name="Google Shape;126;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9" name="Shape 129"/>
        <p:cNvGrpSpPr/>
        <p:nvPr/>
      </p:nvGrpSpPr>
      <p:grpSpPr>
        <a:xfrm>
          <a:off x="0" y="0"/>
          <a:ext cx="0" cy="0"/>
          <a:chOff x="0" y="0"/>
          <a:chExt cx="0" cy="0"/>
        </a:xfrm>
      </p:grpSpPr>
      <p:sp>
        <p:nvSpPr>
          <p:cNvPr id="130" name="Google Shape;13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6" name="Shape 136"/>
        <p:cNvGrpSpPr/>
        <p:nvPr/>
      </p:nvGrpSpPr>
      <p:grpSpPr>
        <a:xfrm>
          <a:off x="0" y="0"/>
          <a:ext cx="0" cy="0"/>
          <a:chOff x="0" y="0"/>
          <a:chExt cx="0" cy="0"/>
        </a:xfrm>
      </p:grpSpPr>
      <p:sp>
        <p:nvSpPr>
          <p:cNvPr id="137" name="Google Shape;137;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9" name="Google Shape;139;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1" name="Google Shape;141;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0" name="Shape 150"/>
        <p:cNvGrpSpPr/>
        <p:nvPr/>
      </p:nvGrpSpPr>
      <p:grpSpPr>
        <a:xfrm>
          <a:off x="0" y="0"/>
          <a:ext cx="0" cy="0"/>
          <a:chOff x="0" y="0"/>
          <a:chExt cx="0" cy="0"/>
        </a:xfrm>
      </p:grpSpPr>
      <p:sp>
        <p:nvSpPr>
          <p:cNvPr id="151" name="Google Shape;151;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3" name="Google Shape;153;p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 name="Google Shape;154;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7" name="Shape 157"/>
        <p:cNvGrpSpPr/>
        <p:nvPr/>
      </p:nvGrpSpPr>
      <p:grpSpPr>
        <a:xfrm>
          <a:off x="0" y="0"/>
          <a:ext cx="0" cy="0"/>
          <a:chOff x="0" y="0"/>
          <a:chExt cx="0" cy="0"/>
        </a:xfrm>
      </p:grpSpPr>
      <p:sp>
        <p:nvSpPr>
          <p:cNvPr id="158" name="Google Shape;158;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46"/>
          <p:cNvSpPr/>
          <p:nvPr>
            <p:ph idx="2" type="pic"/>
          </p:nvPr>
        </p:nvSpPr>
        <p:spPr>
          <a:xfrm>
            <a:off x="5183188" y="987425"/>
            <a:ext cx="6172200" cy="4873625"/>
          </a:xfrm>
          <a:prstGeom prst="rect">
            <a:avLst/>
          </a:prstGeom>
          <a:noFill/>
          <a:ln>
            <a:noFill/>
          </a:ln>
        </p:spPr>
      </p:sp>
      <p:sp>
        <p:nvSpPr>
          <p:cNvPr id="160" name="Google Shape;160;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1" name="Google Shape;16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Arial"/>
                <a:ea typeface="Arial"/>
                <a:cs typeface="Arial"/>
                <a:sym typeface="Arial"/>
              </a:rPr>
              <a:t>Slide </a:t>
            </a:r>
            <a:fld id="{00000000-1234-1234-1234-123412341234}" type="slidenum">
              <a:rPr b="1" i="0" lang="en-AU"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29"/>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Arial"/>
                <a:ea typeface="Arial"/>
                <a:cs typeface="Arial"/>
                <a:sym typeface="Arial"/>
              </a:rPr>
              <a:t>SIT TW, 18-19 October 2023</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29" name="Google Shape;29;p29"/>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4" name="Shape 164"/>
        <p:cNvGrpSpPr/>
        <p:nvPr/>
      </p:nvGrpSpPr>
      <p:grpSpPr>
        <a:xfrm>
          <a:off x="0" y="0"/>
          <a:ext cx="0" cy="0"/>
          <a:chOff x="0" y="0"/>
          <a:chExt cx="0" cy="0"/>
        </a:xfrm>
      </p:grpSpPr>
      <p:sp>
        <p:nvSpPr>
          <p:cNvPr id="165" name="Google Shape;165;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0" name="Shape 170"/>
        <p:cNvGrpSpPr/>
        <p:nvPr/>
      </p:nvGrpSpPr>
      <p:grpSpPr>
        <a:xfrm>
          <a:off x="0" y="0"/>
          <a:ext cx="0" cy="0"/>
          <a:chOff x="0" y="0"/>
          <a:chExt cx="0" cy="0"/>
        </a:xfrm>
      </p:grpSpPr>
      <p:sp>
        <p:nvSpPr>
          <p:cNvPr id="171" name="Google Shape;171;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0" name="Shape 180"/>
        <p:cNvGrpSpPr/>
        <p:nvPr/>
      </p:nvGrpSpPr>
      <p:grpSpPr>
        <a:xfrm>
          <a:off x="0" y="0"/>
          <a:ext cx="0" cy="0"/>
          <a:chOff x="0" y="0"/>
          <a:chExt cx="0" cy="0"/>
        </a:xfrm>
      </p:grpSpPr>
      <p:sp>
        <p:nvSpPr>
          <p:cNvPr id="181" name="Google Shape;181;p3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82" name="Google Shape;182;p37"/>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183" name="Google Shape;183;p3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84" name="Google Shape;184;p37"/>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5" name="Google Shape;185;p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6" name="Shape 186"/>
        <p:cNvGrpSpPr/>
        <p:nvPr/>
      </p:nvGrpSpPr>
      <p:grpSpPr>
        <a:xfrm>
          <a:off x="0" y="0"/>
          <a:ext cx="0" cy="0"/>
          <a:chOff x="0" y="0"/>
          <a:chExt cx="0" cy="0"/>
        </a:xfrm>
      </p:grpSpPr>
      <p:pic>
        <p:nvPicPr>
          <p:cNvPr id="187" name="Google Shape;187;p53"/>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88" name="Google Shape;188;p53"/>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89" name="Google Shape;189;p53"/>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90" name="Google Shape;190;p53"/>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 name="Google Shape;191;p53"/>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2" name="Google Shape;192;p53"/>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93" name="Google Shape;193;p53"/>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4" name="Google Shape;194;p53"/>
          <p:cNvPicPr preferRelativeResize="0"/>
          <p:nvPr/>
        </p:nvPicPr>
        <p:blipFill rotWithShape="1">
          <a:blip r:embed="rId7">
            <a:alphaModFix amt="34000"/>
          </a:blip>
          <a:srcRect b="0" l="0" r="0" t="0"/>
          <a:stretch/>
        </p:blipFill>
        <p:spPr>
          <a:xfrm rot="-5400000">
            <a:off x="5792642" y="4819952"/>
            <a:ext cx="1719709" cy="2366806"/>
          </a:xfrm>
          <a:prstGeom prst="rtTriangle">
            <a:avLst/>
          </a:prstGeom>
          <a:noFill/>
          <a:ln>
            <a:noFill/>
          </a:ln>
        </p:spPr>
      </p:pic>
      <p:sp>
        <p:nvSpPr>
          <p:cNvPr id="195" name="Google Shape;195;p53"/>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96" name="Shape 196"/>
        <p:cNvGrpSpPr/>
        <p:nvPr/>
      </p:nvGrpSpPr>
      <p:grpSpPr>
        <a:xfrm>
          <a:off x="0" y="0"/>
          <a:ext cx="0" cy="0"/>
          <a:chOff x="0" y="0"/>
          <a:chExt cx="0" cy="0"/>
        </a:xfrm>
      </p:grpSpPr>
      <p:sp>
        <p:nvSpPr>
          <p:cNvPr id="197" name="Google Shape;197;p5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98" name="Google Shape;198;p54"/>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199" name="Google Shape;199;p5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00" name="Google Shape;200;p54"/>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1" name="Google Shape;201;p54"/>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2" name="Google Shape;202;p5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03" name="Shape 203"/>
        <p:cNvGrpSpPr/>
        <p:nvPr/>
      </p:nvGrpSpPr>
      <p:grpSpPr>
        <a:xfrm>
          <a:off x="0" y="0"/>
          <a:ext cx="0" cy="0"/>
          <a:chOff x="0" y="0"/>
          <a:chExt cx="0" cy="0"/>
        </a:xfrm>
      </p:grpSpPr>
      <p:sp>
        <p:nvSpPr>
          <p:cNvPr id="204" name="Google Shape;204;p5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05" name="Google Shape;205;p55"/>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206" name="Google Shape;206;p5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07" name="Google Shape;207;p5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08" name="Shape 208"/>
        <p:cNvGrpSpPr/>
        <p:nvPr/>
      </p:nvGrpSpPr>
      <p:grpSpPr>
        <a:xfrm>
          <a:off x="0" y="0"/>
          <a:ext cx="0" cy="0"/>
          <a:chOff x="0" y="0"/>
          <a:chExt cx="0" cy="0"/>
        </a:xfrm>
      </p:grpSpPr>
      <p:sp>
        <p:nvSpPr>
          <p:cNvPr id="209" name="Google Shape;209;p5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10" name="Google Shape;210;p56"/>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211" name="Google Shape;211;p5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12" name="Google Shape;212;p5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3" name="Google Shape;213;p5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214" name="Google Shape;214;p5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215" name="Shape 215"/>
        <p:cNvGrpSpPr/>
        <p:nvPr/>
      </p:nvGrpSpPr>
      <p:grpSpPr>
        <a:xfrm>
          <a:off x="0" y="0"/>
          <a:ext cx="0" cy="0"/>
          <a:chOff x="0" y="0"/>
          <a:chExt cx="0" cy="0"/>
        </a:xfrm>
      </p:grpSpPr>
      <p:sp>
        <p:nvSpPr>
          <p:cNvPr id="216" name="Google Shape;216;p5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7" name="Google Shape;217;p5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8" name="Google Shape;218;p5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1" name="Shape 31"/>
        <p:cNvGrpSpPr/>
        <p:nvPr/>
      </p:nvGrpSpPr>
      <p:grpSpPr>
        <a:xfrm>
          <a:off x="0" y="0"/>
          <a:ext cx="0" cy="0"/>
          <a:chOff x="0" y="0"/>
          <a:chExt cx="0" cy="0"/>
        </a:xfrm>
      </p:grpSpPr>
      <p:sp>
        <p:nvSpPr>
          <p:cNvPr id="32" name="Google Shape;32;p3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3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3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3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3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30"/>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30"/>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39" name="Google Shape;39;p3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Slide </a:t>
            </a:r>
            <a:fld id="{00000000-1234-1234-1234-123412341234}" type="slidenum">
              <a:rPr b="1" i="0" lang="en-AU"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3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3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AU" sz="1400" u="none" cap="none" strike="noStrike">
                <a:solidFill>
                  <a:schemeClr val="accent1"/>
                </a:solidFill>
                <a:latin typeface="Montserrat"/>
                <a:ea typeface="Montserrat"/>
                <a:cs typeface="Montserrat"/>
                <a:sym typeface="Montserrat"/>
              </a:rPr>
              <a:t>SIT-38, 29-30 March 2023</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3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3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3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3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3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3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Slide </a:t>
            </a:r>
            <a:fld id="{00000000-1234-1234-1234-123412341234}" type="slidenum">
              <a:rPr b="1" i="0" lang="en-AU"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3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33"/>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AU" sz="1400" u="none" cap="none" strike="noStrike">
                <a:solidFill>
                  <a:schemeClr val="accent1"/>
                </a:solidFill>
                <a:latin typeface="Montserrat"/>
                <a:ea typeface="Montserrat"/>
                <a:cs typeface="Montserrat"/>
                <a:sym typeface="Montserrat"/>
              </a:rPr>
              <a:t>SIT TW, 18-19 October 2023</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1" name="Shape 51"/>
        <p:cNvGrpSpPr/>
        <p:nvPr/>
      </p:nvGrpSpPr>
      <p:grpSpPr>
        <a:xfrm>
          <a:off x="0" y="0"/>
          <a:ext cx="0" cy="0"/>
          <a:chOff x="0" y="0"/>
          <a:chExt cx="0" cy="0"/>
        </a:xfrm>
      </p:grpSpPr>
      <p:sp>
        <p:nvSpPr>
          <p:cNvPr id="52" name="Google Shape;52;p3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3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3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3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3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3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3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9" name="Google Shape;59;p3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Slide </a:t>
            </a:r>
            <a:fld id="{00000000-1234-1234-1234-123412341234}" type="slidenum">
              <a:rPr b="1" i="0" lang="en-AU"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3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3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AU" sz="1400" u="none" cap="none" strike="noStrike">
                <a:solidFill>
                  <a:schemeClr val="accent1"/>
                </a:solidFill>
                <a:latin typeface="Montserrat"/>
                <a:ea typeface="Montserrat"/>
                <a:cs typeface="Montserrat"/>
                <a:sym typeface="Montserrat"/>
              </a:rPr>
              <a:t>SIT-38, 29-30 March 2023</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3" name="Shape 73"/>
        <p:cNvGrpSpPr/>
        <p:nvPr/>
      </p:nvGrpSpPr>
      <p:grpSpPr>
        <a:xfrm>
          <a:off x="0" y="0"/>
          <a:ext cx="0" cy="0"/>
          <a:chOff x="0" y="0"/>
          <a:chExt cx="0" cy="0"/>
        </a:xfrm>
      </p:grpSpPr>
      <p:sp>
        <p:nvSpPr>
          <p:cNvPr id="74" name="Google Shape;74;p32"/>
          <p:cNvSpPr txBox="1"/>
          <p:nvPr>
            <p:ph type="title"/>
          </p:nvPr>
        </p:nvSpPr>
        <p:spPr>
          <a:xfrm>
            <a:off x="865027" y="1293322"/>
            <a:ext cx="10461945" cy="59721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3881">
                <a:solidFill>
                  <a:srgbClr val="0060A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2"/>
          <p:cNvSpPr txBox="1"/>
          <p:nvPr>
            <p:ph idx="1" type="body"/>
          </p:nvPr>
        </p:nvSpPr>
        <p:spPr>
          <a:xfrm>
            <a:off x="609600" y="1577340"/>
            <a:ext cx="10972800" cy="276999"/>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6" name="Google Shape;76;p32"/>
          <p:cNvSpPr txBox="1"/>
          <p:nvPr>
            <p:ph idx="11" type="ftr"/>
          </p:nvPr>
        </p:nvSpPr>
        <p:spPr>
          <a:xfrm>
            <a:off x="4145280" y="6377940"/>
            <a:ext cx="3901440" cy="16805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2"/>
          <p:cNvSpPr txBox="1"/>
          <p:nvPr>
            <p:ph idx="10" type="dt"/>
          </p:nvPr>
        </p:nvSpPr>
        <p:spPr>
          <a:xfrm>
            <a:off x="609600" y="6377940"/>
            <a:ext cx="2804160" cy="16805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2"/>
          <p:cNvSpPr txBox="1"/>
          <p:nvPr>
            <p:ph idx="12" type="sldNum"/>
          </p:nvPr>
        </p:nvSpPr>
        <p:spPr>
          <a:xfrm>
            <a:off x="8778241" y="6377941"/>
            <a:ext cx="2804160" cy="168059"/>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9" name="Shape 79"/>
        <p:cNvGrpSpPr/>
        <p:nvPr/>
      </p:nvGrpSpPr>
      <p:grpSpPr>
        <a:xfrm>
          <a:off x="0" y="0"/>
          <a:ext cx="0" cy="0"/>
          <a:chOff x="0" y="0"/>
          <a:chExt cx="0" cy="0"/>
        </a:xfrm>
      </p:grpSpPr>
      <p:sp>
        <p:nvSpPr>
          <p:cNvPr id="80" name="Google Shape;80;p49"/>
          <p:cNvSpPr txBox="1"/>
          <p:nvPr>
            <p:ph type="ctrTitle"/>
          </p:nvPr>
        </p:nvSpPr>
        <p:spPr>
          <a:xfrm>
            <a:off x="914400" y="2125980"/>
            <a:ext cx="10363201"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9"/>
          <p:cNvSpPr txBox="1"/>
          <p:nvPr>
            <p:ph idx="1" type="subTitle"/>
          </p:nvPr>
        </p:nvSpPr>
        <p:spPr>
          <a:xfrm>
            <a:off x="1828800" y="3840480"/>
            <a:ext cx="8534400" cy="27699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9"/>
          <p:cNvSpPr txBox="1"/>
          <p:nvPr>
            <p:ph idx="11" type="ftr"/>
          </p:nvPr>
        </p:nvSpPr>
        <p:spPr>
          <a:xfrm>
            <a:off x="4145280" y="6377940"/>
            <a:ext cx="3901440" cy="16805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9"/>
          <p:cNvSpPr txBox="1"/>
          <p:nvPr>
            <p:ph idx="10" type="dt"/>
          </p:nvPr>
        </p:nvSpPr>
        <p:spPr>
          <a:xfrm>
            <a:off x="609600" y="6377940"/>
            <a:ext cx="2804160" cy="16805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9"/>
          <p:cNvSpPr txBox="1"/>
          <p:nvPr>
            <p:ph idx="12" type="sldNum"/>
          </p:nvPr>
        </p:nvSpPr>
        <p:spPr>
          <a:xfrm>
            <a:off x="8778241" y="6377941"/>
            <a:ext cx="2804160" cy="168059"/>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85" name="Shape 85"/>
        <p:cNvGrpSpPr/>
        <p:nvPr/>
      </p:nvGrpSpPr>
      <p:grpSpPr>
        <a:xfrm>
          <a:off x="0" y="0"/>
          <a:ext cx="0" cy="0"/>
          <a:chOff x="0" y="0"/>
          <a:chExt cx="0" cy="0"/>
        </a:xfrm>
      </p:grpSpPr>
      <p:sp>
        <p:nvSpPr>
          <p:cNvPr id="86" name="Google Shape;86;p50"/>
          <p:cNvSpPr txBox="1"/>
          <p:nvPr>
            <p:ph type="title"/>
          </p:nvPr>
        </p:nvSpPr>
        <p:spPr>
          <a:xfrm>
            <a:off x="865027" y="1293322"/>
            <a:ext cx="10461945" cy="59721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3881">
                <a:solidFill>
                  <a:srgbClr val="0060A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50"/>
          <p:cNvSpPr txBox="1"/>
          <p:nvPr>
            <p:ph idx="1" type="body"/>
          </p:nvPr>
        </p:nvSpPr>
        <p:spPr>
          <a:xfrm>
            <a:off x="609600" y="1577340"/>
            <a:ext cx="5303520" cy="276999"/>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8" name="Google Shape;88;p50"/>
          <p:cNvSpPr txBox="1"/>
          <p:nvPr>
            <p:ph idx="2" type="body"/>
          </p:nvPr>
        </p:nvSpPr>
        <p:spPr>
          <a:xfrm>
            <a:off x="6278880" y="1577340"/>
            <a:ext cx="5303520" cy="276999"/>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9" name="Google Shape;89;p50"/>
          <p:cNvSpPr txBox="1"/>
          <p:nvPr>
            <p:ph idx="11" type="ftr"/>
          </p:nvPr>
        </p:nvSpPr>
        <p:spPr>
          <a:xfrm>
            <a:off x="4145280" y="6377940"/>
            <a:ext cx="3901440" cy="16805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0"/>
          <p:cNvSpPr txBox="1"/>
          <p:nvPr>
            <p:ph idx="10" type="dt"/>
          </p:nvPr>
        </p:nvSpPr>
        <p:spPr>
          <a:xfrm>
            <a:off x="609600" y="6377940"/>
            <a:ext cx="2804160" cy="16805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0"/>
          <p:cNvSpPr txBox="1"/>
          <p:nvPr>
            <p:ph idx="12" type="sldNum"/>
          </p:nvPr>
        </p:nvSpPr>
        <p:spPr>
          <a:xfrm>
            <a:off x="8778241" y="6377941"/>
            <a:ext cx="2804160" cy="168059"/>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2" name="Shape 92"/>
        <p:cNvGrpSpPr/>
        <p:nvPr/>
      </p:nvGrpSpPr>
      <p:grpSpPr>
        <a:xfrm>
          <a:off x="0" y="0"/>
          <a:ext cx="0" cy="0"/>
          <a:chOff x="0" y="0"/>
          <a:chExt cx="0" cy="0"/>
        </a:xfrm>
      </p:grpSpPr>
      <p:sp>
        <p:nvSpPr>
          <p:cNvPr id="93" name="Google Shape;93;p51"/>
          <p:cNvSpPr txBox="1"/>
          <p:nvPr>
            <p:ph type="title"/>
          </p:nvPr>
        </p:nvSpPr>
        <p:spPr>
          <a:xfrm>
            <a:off x="865027" y="1293322"/>
            <a:ext cx="10461945" cy="59721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3881">
                <a:solidFill>
                  <a:srgbClr val="0060A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51"/>
          <p:cNvSpPr txBox="1"/>
          <p:nvPr>
            <p:ph idx="11" type="ftr"/>
          </p:nvPr>
        </p:nvSpPr>
        <p:spPr>
          <a:xfrm>
            <a:off x="4145280" y="6377940"/>
            <a:ext cx="3901440" cy="16805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1"/>
          <p:cNvSpPr txBox="1"/>
          <p:nvPr>
            <p:ph idx="10" type="dt"/>
          </p:nvPr>
        </p:nvSpPr>
        <p:spPr>
          <a:xfrm>
            <a:off x="609600" y="6377940"/>
            <a:ext cx="2804160" cy="16805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1"/>
          <p:cNvSpPr txBox="1"/>
          <p:nvPr>
            <p:ph idx="12" type="sldNum"/>
          </p:nvPr>
        </p:nvSpPr>
        <p:spPr>
          <a:xfrm>
            <a:off x="8778241" y="6377941"/>
            <a:ext cx="2804160" cy="168059"/>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092"/>
              <a:buNone/>
              <a:defRPr b="0" i="0" sz="10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theme" Target="../theme/theme2.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27"/>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27"/>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p31"/>
          <p:cNvSpPr/>
          <p:nvPr/>
        </p:nvSpPr>
        <p:spPr>
          <a:xfrm>
            <a:off x="0" y="0"/>
            <a:ext cx="5803330" cy="5129060"/>
          </a:xfrm>
          <a:custGeom>
            <a:rect b="b" l="l" r="r" t="t"/>
            <a:pathLst>
              <a:path extrusionOk="0" h="8458200" w="9569450">
                <a:moveTo>
                  <a:pt x="9568891" y="0"/>
                </a:moveTo>
                <a:lnTo>
                  <a:pt x="0" y="0"/>
                </a:lnTo>
                <a:lnTo>
                  <a:pt x="0" y="8443372"/>
                </a:lnTo>
                <a:lnTo>
                  <a:pt x="148666" y="8450608"/>
                </a:lnTo>
                <a:lnTo>
                  <a:pt x="297711" y="8455441"/>
                </a:lnTo>
                <a:lnTo>
                  <a:pt x="372459" y="8456956"/>
                </a:lnTo>
                <a:lnTo>
                  <a:pt x="447353" y="8457867"/>
                </a:lnTo>
                <a:lnTo>
                  <a:pt x="522392" y="8458171"/>
                </a:lnTo>
                <a:lnTo>
                  <a:pt x="672325" y="8456956"/>
                </a:lnTo>
                <a:lnTo>
                  <a:pt x="821671" y="8453325"/>
                </a:lnTo>
                <a:lnTo>
                  <a:pt x="970411" y="8447295"/>
                </a:lnTo>
                <a:lnTo>
                  <a:pt x="1118526" y="8438886"/>
                </a:lnTo>
                <a:lnTo>
                  <a:pt x="1265997" y="8428115"/>
                </a:lnTo>
                <a:lnTo>
                  <a:pt x="1412806" y="8415003"/>
                </a:lnTo>
                <a:lnTo>
                  <a:pt x="1558935" y="8399567"/>
                </a:lnTo>
                <a:lnTo>
                  <a:pt x="1704363" y="8381826"/>
                </a:lnTo>
                <a:lnTo>
                  <a:pt x="1849074" y="8361799"/>
                </a:lnTo>
                <a:lnTo>
                  <a:pt x="1993048" y="8339504"/>
                </a:lnTo>
                <a:lnTo>
                  <a:pt x="2136266" y="8314960"/>
                </a:lnTo>
                <a:lnTo>
                  <a:pt x="2278710" y="8288187"/>
                </a:lnTo>
                <a:lnTo>
                  <a:pt x="2420361" y="8259201"/>
                </a:lnTo>
                <a:lnTo>
                  <a:pt x="2561200" y="8228023"/>
                </a:lnTo>
                <a:lnTo>
                  <a:pt x="2701210" y="8194671"/>
                </a:lnTo>
                <a:lnTo>
                  <a:pt x="2840370" y="8159162"/>
                </a:lnTo>
                <a:lnTo>
                  <a:pt x="2978663" y="8121518"/>
                </a:lnTo>
                <a:lnTo>
                  <a:pt x="3116070" y="8081754"/>
                </a:lnTo>
                <a:lnTo>
                  <a:pt x="3252572" y="8039892"/>
                </a:lnTo>
                <a:lnTo>
                  <a:pt x="3388150" y="7995948"/>
                </a:lnTo>
                <a:lnTo>
                  <a:pt x="3522787" y="7949942"/>
                </a:lnTo>
                <a:lnTo>
                  <a:pt x="3656462" y="7901893"/>
                </a:lnTo>
                <a:lnTo>
                  <a:pt x="3789158" y="7851819"/>
                </a:lnTo>
                <a:lnTo>
                  <a:pt x="3920855" y="7799738"/>
                </a:lnTo>
                <a:lnTo>
                  <a:pt x="4051536" y="7745670"/>
                </a:lnTo>
                <a:lnTo>
                  <a:pt x="4181181" y="7689633"/>
                </a:lnTo>
                <a:lnTo>
                  <a:pt x="4309772" y="7631646"/>
                </a:lnTo>
                <a:lnTo>
                  <a:pt x="4437290" y="7571727"/>
                </a:lnTo>
                <a:lnTo>
                  <a:pt x="4563717" y="7509896"/>
                </a:lnTo>
                <a:lnTo>
                  <a:pt x="4689033" y="7446170"/>
                </a:lnTo>
                <a:lnTo>
                  <a:pt x="4813221" y="7380569"/>
                </a:lnTo>
                <a:lnTo>
                  <a:pt x="4874885" y="7347070"/>
                </a:lnTo>
                <a:lnTo>
                  <a:pt x="4936261" y="7313110"/>
                </a:lnTo>
                <a:lnTo>
                  <a:pt x="4997345" y="7278691"/>
                </a:lnTo>
                <a:lnTo>
                  <a:pt x="5058135" y="7243814"/>
                </a:lnTo>
                <a:lnTo>
                  <a:pt x="5118628" y="7208482"/>
                </a:lnTo>
                <a:lnTo>
                  <a:pt x="5178824" y="7172698"/>
                </a:lnTo>
                <a:lnTo>
                  <a:pt x="5238718" y="7136464"/>
                </a:lnTo>
                <a:lnTo>
                  <a:pt x="5298309" y="7099781"/>
                </a:lnTo>
                <a:lnTo>
                  <a:pt x="5357594" y="7062653"/>
                </a:lnTo>
                <a:lnTo>
                  <a:pt x="5416572" y="7025082"/>
                </a:lnTo>
                <a:lnTo>
                  <a:pt x="5475240" y="6987070"/>
                </a:lnTo>
                <a:lnTo>
                  <a:pt x="5533594" y="6948619"/>
                </a:lnTo>
                <a:lnTo>
                  <a:pt x="5591634" y="6909733"/>
                </a:lnTo>
                <a:lnTo>
                  <a:pt x="5649357" y="6870412"/>
                </a:lnTo>
                <a:lnTo>
                  <a:pt x="5706760" y="6830660"/>
                </a:lnTo>
                <a:lnTo>
                  <a:pt x="5763842" y="6790478"/>
                </a:lnTo>
                <a:lnTo>
                  <a:pt x="5820599" y="6749870"/>
                </a:lnTo>
                <a:lnTo>
                  <a:pt x="5877029" y="6708837"/>
                </a:lnTo>
                <a:lnTo>
                  <a:pt x="5933131" y="6667382"/>
                </a:lnTo>
                <a:lnTo>
                  <a:pt x="5988902" y="6625507"/>
                </a:lnTo>
                <a:lnTo>
                  <a:pt x="6044338" y="6583214"/>
                </a:lnTo>
                <a:lnTo>
                  <a:pt x="6099439" y="6540506"/>
                </a:lnTo>
                <a:lnTo>
                  <a:pt x="6154202" y="6497386"/>
                </a:lnTo>
                <a:lnTo>
                  <a:pt x="6208625" y="6453854"/>
                </a:lnTo>
                <a:lnTo>
                  <a:pt x="6262704" y="6409915"/>
                </a:lnTo>
                <a:lnTo>
                  <a:pt x="6316438" y="6365570"/>
                </a:lnTo>
                <a:lnTo>
                  <a:pt x="6369825" y="6320821"/>
                </a:lnTo>
                <a:lnTo>
                  <a:pt x="6422861" y="6275671"/>
                </a:lnTo>
                <a:lnTo>
                  <a:pt x="6475546" y="6230122"/>
                </a:lnTo>
                <a:lnTo>
                  <a:pt x="6527876" y="6184176"/>
                </a:lnTo>
                <a:lnTo>
                  <a:pt x="6579849" y="6137836"/>
                </a:lnTo>
                <a:lnTo>
                  <a:pt x="6631463" y="6091105"/>
                </a:lnTo>
                <a:lnTo>
                  <a:pt x="6682715" y="6043983"/>
                </a:lnTo>
                <a:lnTo>
                  <a:pt x="6733603" y="5996475"/>
                </a:lnTo>
                <a:lnTo>
                  <a:pt x="6784126" y="5948582"/>
                </a:lnTo>
                <a:lnTo>
                  <a:pt x="6834279" y="5900306"/>
                </a:lnTo>
                <a:lnTo>
                  <a:pt x="6884062" y="5851650"/>
                </a:lnTo>
                <a:lnTo>
                  <a:pt x="6933471" y="5802616"/>
                </a:lnTo>
                <a:lnTo>
                  <a:pt x="6982505" y="5753206"/>
                </a:lnTo>
                <a:lnTo>
                  <a:pt x="7031162" y="5703423"/>
                </a:lnTo>
                <a:lnTo>
                  <a:pt x="7079437" y="5653270"/>
                </a:lnTo>
                <a:lnTo>
                  <a:pt x="7127331" y="5602748"/>
                </a:lnTo>
                <a:lnTo>
                  <a:pt x="7174839" y="5551859"/>
                </a:lnTo>
                <a:lnTo>
                  <a:pt x="7221960" y="5500607"/>
                </a:lnTo>
                <a:lnTo>
                  <a:pt x="7268692" y="5448993"/>
                </a:lnTo>
                <a:lnTo>
                  <a:pt x="7315032" y="5397020"/>
                </a:lnTo>
                <a:lnTo>
                  <a:pt x="7360977" y="5344690"/>
                </a:lnTo>
                <a:lnTo>
                  <a:pt x="7406526" y="5292006"/>
                </a:lnTo>
                <a:lnTo>
                  <a:pt x="7451676" y="5238969"/>
                </a:lnTo>
                <a:lnTo>
                  <a:pt x="7496425" y="5185582"/>
                </a:lnTo>
                <a:lnTo>
                  <a:pt x="7540771" y="5131848"/>
                </a:lnTo>
                <a:lnTo>
                  <a:pt x="7584710" y="5077769"/>
                </a:lnTo>
                <a:lnTo>
                  <a:pt x="7628241" y="5023347"/>
                </a:lnTo>
                <a:lnTo>
                  <a:pt x="7671362" y="4968584"/>
                </a:lnTo>
                <a:lnTo>
                  <a:pt x="7714070" y="4913483"/>
                </a:lnTo>
                <a:lnTo>
                  <a:pt x="7756362" y="4858046"/>
                </a:lnTo>
                <a:lnTo>
                  <a:pt x="7798237" y="4802275"/>
                </a:lnTo>
                <a:lnTo>
                  <a:pt x="7839693" y="4746174"/>
                </a:lnTo>
                <a:lnTo>
                  <a:pt x="7880726" y="4689743"/>
                </a:lnTo>
                <a:lnTo>
                  <a:pt x="7921334" y="4632986"/>
                </a:lnTo>
                <a:lnTo>
                  <a:pt x="7961515" y="4575905"/>
                </a:lnTo>
                <a:lnTo>
                  <a:pt x="8001268" y="4518501"/>
                </a:lnTo>
                <a:lnTo>
                  <a:pt x="8040588" y="4460779"/>
                </a:lnTo>
                <a:lnTo>
                  <a:pt x="8079475" y="4402739"/>
                </a:lnTo>
                <a:lnTo>
                  <a:pt x="8117926" y="4344384"/>
                </a:lnTo>
                <a:lnTo>
                  <a:pt x="8155938" y="4285716"/>
                </a:lnTo>
                <a:lnTo>
                  <a:pt x="8193509" y="4226739"/>
                </a:lnTo>
                <a:lnTo>
                  <a:pt x="8230637" y="4167453"/>
                </a:lnTo>
                <a:lnTo>
                  <a:pt x="8267319" y="4107862"/>
                </a:lnTo>
                <a:lnTo>
                  <a:pt x="8303554" y="4047968"/>
                </a:lnTo>
                <a:lnTo>
                  <a:pt x="8339338" y="3987773"/>
                </a:lnTo>
                <a:lnTo>
                  <a:pt x="8374670" y="3927279"/>
                </a:lnTo>
                <a:lnTo>
                  <a:pt x="8409547" y="3866489"/>
                </a:lnTo>
                <a:lnTo>
                  <a:pt x="8443966" y="3805405"/>
                </a:lnTo>
                <a:lnTo>
                  <a:pt x="8477926" y="3744030"/>
                </a:lnTo>
                <a:lnTo>
                  <a:pt x="8511424" y="3682365"/>
                </a:lnTo>
                <a:lnTo>
                  <a:pt x="8544458" y="3620414"/>
                </a:lnTo>
                <a:lnTo>
                  <a:pt x="8577026" y="3558178"/>
                </a:lnTo>
                <a:lnTo>
                  <a:pt x="8609124" y="3495659"/>
                </a:lnTo>
                <a:lnTo>
                  <a:pt x="8640752" y="3432861"/>
                </a:lnTo>
                <a:lnTo>
                  <a:pt x="8671905" y="3369786"/>
                </a:lnTo>
                <a:lnTo>
                  <a:pt x="8702583" y="3306435"/>
                </a:lnTo>
                <a:lnTo>
                  <a:pt x="8732783" y="3242811"/>
                </a:lnTo>
                <a:lnTo>
                  <a:pt x="8762502" y="3178917"/>
                </a:lnTo>
                <a:lnTo>
                  <a:pt x="8791738" y="3114754"/>
                </a:lnTo>
                <a:lnTo>
                  <a:pt x="8820489" y="3050326"/>
                </a:lnTo>
                <a:lnTo>
                  <a:pt x="8848752" y="2985634"/>
                </a:lnTo>
                <a:lnTo>
                  <a:pt x="8876526" y="2920680"/>
                </a:lnTo>
                <a:lnTo>
                  <a:pt x="8903807" y="2855468"/>
                </a:lnTo>
                <a:lnTo>
                  <a:pt x="8930594" y="2790000"/>
                </a:lnTo>
                <a:lnTo>
                  <a:pt x="8956884" y="2724277"/>
                </a:lnTo>
                <a:lnTo>
                  <a:pt x="8982674" y="2658302"/>
                </a:lnTo>
                <a:lnTo>
                  <a:pt x="9007963" y="2592078"/>
                </a:lnTo>
                <a:lnTo>
                  <a:pt x="9032749" y="2525606"/>
                </a:lnTo>
                <a:lnTo>
                  <a:pt x="9057028" y="2458890"/>
                </a:lnTo>
                <a:lnTo>
                  <a:pt x="9080798" y="2391931"/>
                </a:lnTo>
                <a:lnTo>
                  <a:pt x="9104058" y="2324732"/>
                </a:lnTo>
                <a:lnTo>
                  <a:pt x="9126804" y="2257295"/>
                </a:lnTo>
                <a:lnTo>
                  <a:pt x="9149035" y="2189622"/>
                </a:lnTo>
                <a:lnTo>
                  <a:pt x="9170747" y="2121716"/>
                </a:lnTo>
                <a:lnTo>
                  <a:pt x="9191940" y="2053580"/>
                </a:lnTo>
                <a:lnTo>
                  <a:pt x="9212610" y="1985214"/>
                </a:lnTo>
                <a:lnTo>
                  <a:pt x="9232755" y="1916623"/>
                </a:lnTo>
                <a:lnTo>
                  <a:pt x="9252373" y="1847808"/>
                </a:lnTo>
                <a:lnTo>
                  <a:pt x="9271462" y="1778771"/>
                </a:lnTo>
                <a:lnTo>
                  <a:pt x="9290018" y="1709515"/>
                </a:lnTo>
                <a:lnTo>
                  <a:pt x="9308041" y="1640042"/>
                </a:lnTo>
                <a:lnTo>
                  <a:pt x="9325526" y="1570354"/>
                </a:lnTo>
                <a:lnTo>
                  <a:pt x="9342473" y="1500454"/>
                </a:lnTo>
                <a:lnTo>
                  <a:pt x="9358879" y="1430345"/>
                </a:lnTo>
                <a:lnTo>
                  <a:pt x="9374741" y="1360028"/>
                </a:lnTo>
                <a:lnTo>
                  <a:pt x="9390057" y="1289505"/>
                </a:lnTo>
                <a:lnTo>
                  <a:pt x="9404825" y="1218780"/>
                </a:lnTo>
                <a:lnTo>
                  <a:pt x="9419042" y="1147854"/>
                </a:lnTo>
                <a:lnTo>
                  <a:pt x="9432707" y="1076730"/>
                </a:lnTo>
                <a:lnTo>
                  <a:pt x="9445816" y="1005410"/>
                </a:lnTo>
                <a:lnTo>
                  <a:pt x="9458368" y="933897"/>
                </a:lnTo>
                <a:lnTo>
                  <a:pt x="9470360" y="862192"/>
                </a:lnTo>
                <a:lnTo>
                  <a:pt x="9481789" y="790298"/>
                </a:lnTo>
                <a:lnTo>
                  <a:pt x="9492655" y="718218"/>
                </a:lnTo>
                <a:lnTo>
                  <a:pt x="9502953" y="645954"/>
                </a:lnTo>
                <a:lnTo>
                  <a:pt x="9512682" y="573508"/>
                </a:lnTo>
                <a:lnTo>
                  <a:pt x="9521839" y="500882"/>
                </a:lnTo>
                <a:lnTo>
                  <a:pt x="9530423" y="428079"/>
                </a:lnTo>
                <a:lnTo>
                  <a:pt x="9538430" y="355101"/>
                </a:lnTo>
                <a:lnTo>
                  <a:pt x="9545859" y="281951"/>
                </a:lnTo>
                <a:lnTo>
                  <a:pt x="9552706" y="208630"/>
                </a:lnTo>
                <a:lnTo>
                  <a:pt x="9558971" y="135141"/>
                </a:lnTo>
                <a:lnTo>
                  <a:pt x="9564650" y="61487"/>
                </a:lnTo>
                <a:lnTo>
                  <a:pt x="9568891" y="0"/>
                </a:lnTo>
                <a:close/>
              </a:path>
            </a:pathLst>
          </a:custGeom>
          <a:solidFill>
            <a:srgbClr val="1D95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92"/>
              <a:buFont typeface="Arial"/>
              <a:buNone/>
            </a:pPr>
            <a:r>
              <a:t/>
            </a:r>
            <a:endParaRPr b="0" i="0" sz="1092" u="none" cap="none" strike="noStrike">
              <a:solidFill>
                <a:srgbClr val="000000"/>
              </a:solidFill>
              <a:latin typeface="Arial"/>
              <a:ea typeface="Arial"/>
              <a:cs typeface="Arial"/>
              <a:sym typeface="Arial"/>
            </a:endParaRPr>
          </a:p>
        </p:txBody>
      </p:sp>
      <p:sp>
        <p:nvSpPr>
          <p:cNvPr id="64" name="Google Shape;64;p31"/>
          <p:cNvSpPr/>
          <p:nvPr/>
        </p:nvSpPr>
        <p:spPr>
          <a:xfrm>
            <a:off x="0" y="0"/>
            <a:ext cx="5803011" cy="4047459"/>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92"/>
              <a:buFont typeface="Arial"/>
              <a:buNone/>
            </a:pPr>
            <a:r>
              <a:t/>
            </a:r>
            <a:endParaRPr b="0" i="0" sz="1092" u="none" cap="none" strike="noStrike">
              <a:solidFill>
                <a:srgbClr val="000000"/>
              </a:solidFill>
              <a:latin typeface="Arial"/>
              <a:ea typeface="Arial"/>
              <a:cs typeface="Arial"/>
              <a:sym typeface="Arial"/>
            </a:endParaRPr>
          </a:p>
        </p:txBody>
      </p:sp>
      <p:sp>
        <p:nvSpPr>
          <p:cNvPr id="65" name="Google Shape;65;p31"/>
          <p:cNvSpPr/>
          <p:nvPr/>
        </p:nvSpPr>
        <p:spPr>
          <a:xfrm>
            <a:off x="10535757" y="6081050"/>
            <a:ext cx="212185" cy="232194"/>
          </a:xfrm>
          <a:custGeom>
            <a:rect b="b" l="l" r="r" t="t"/>
            <a:pathLst>
              <a:path extrusionOk="0" h="382904" w="349884">
                <a:moveTo>
                  <a:pt x="43713" y="191164"/>
                </a:moveTo>
                <a:lnTo>
                  <a:pt x="40686" y="221592"/>
                </a:lnTo>
                <a:lnTo>
                  <a:pt x="31996" y="249967"/>
                </a:lnTo>
                <a:lnTo>
                  <a:pt x="18237" y="275701"/>
                </a:lnTo>
                <a:lnTo>
                  <a:pt x="0" y="298206"/>
                </a:lnTo>
                <a:lnTo>
                  <a:pt x="29985" y="332766"/>
                </a:lnTo>
                <a:lnTo>
                  <a:pt x="67378" y="359304"/>
                </a:lnTo>
                <a:lnTo>
                  <a:pt x="110687" y="376324"/>
                </a:lnTo>
                <a:lnTo>
                  <a:pt x="158420" y="382329"/>
                </a:lnTo>
                <a:lnTo>
                  <a:pt x="202251" y="377280"/>
                </a:lnTo>
                <a:lnTo>
                  <a:pt x="242489" y="362898"/>
                </a:lnTo>
                <a:lnTo>
                  <a:pt x="277986" y="340331"/>
                </a:lnTo>
                <a:lnTo>
                  <a:pt x="307594" y="310726"/>
                </a:lnTo>
                <a:lnTo>
                  <a:pt x="310681" y="305871"/>
                </a:lnTo>
                <a:lnTo>
                  <a:pt x="158420" y="305871"/>
                </a:lnTo>
                <a:lnTo>
                  <a:pt x="113770" y="296855"/>
                </a:lnTo>
                <a:lnTo>
                  <a:pt x="77309" y="272270"/>
                </a:lnTo>
                <a:lnTo>
                  <a:pt x="52727" y="235809"/>
                </a:lnTo>
                <a:lnTo>
                  <a:pt x="43713" y="191164"/>
                </a:lnTo>
                <a:close/>
              </a:path>
              <a:path extrusionOk="0" h="382904" w="349884">
                <a:moveTo>
                  <a:pt x="310684" y="76458"/>
                </a:moveTo>
                <a:lnTo>
                  <a:pt x="158420" y="76458"/>
                </a:lnTo>
                <a:lnTo>
                  <a:pt x="203070" y="85472"/>
                </a:lnTo>
                <a:lnTo>
                  <a:pt x="239530" y="110054"/>
                </a:lnTo>
                <a:lnTo>
                  <a:pt x="264112" y="146514"/>
                </a:lnTo>
                <a:lnTo>
                  <a:pt x="273126" y="191164"/>
                </a:lnTo>
                <a:lnTo>
                  <a:pt x="264112" y="235809"/>
                </a:lnTo>
                <a:lnTo>
                  <a:pt x="239530" y="272270"/>
                </a:lnTo>
                <a:lnTo>
                  <a:pt x="203070" y="296855"/>
                </a:lnTo>
                <a:lnTo>
                  <a:pt x="158420" y="305871"/>
                </a:lnTo>
                <a:lnTo>
                  <a:pt x="310681" y="305871"/>
                </a:lnTo>
                <a:lnTo>
                  <a:pt x="330164" y="275231"/>
                </a:lnTo>
                <a:lnTo>
                  <a:pt x="344547" y="234995"/>
                </a:lnTo>
                <a:lnTo>
                  <a:pt x="349597" y="191164"/>
                </a:lnTo>
                <a:lnTo>
                  <a:pt x="344547" y="147330"/>
                </a:lnTo>
                <a:lnTo>
                  <a:pt x="330164" y="107092"/>
                </a:lnTo>
                <a:lnTo>
                  <a:pt x="310684" y="76458"/>
                </a:lnTo>
                <a:close/>
              </a:path>
              <a:path extrusionOk="0" h="382904" w="349884">
                <a:moveTo>
                  <a:pt x="158420" y="0"/>
                </a:moveTo>
                <a:lnTo>
                  <a:pt x="110687" y="6005"/>
                </a:lnTo>
                <a:lnTo>
                  <a:pt x="67378" y="23025"/>
                </a:lnTo>
                <a:lnTo>
                  <a:pt x="29985" y="49563"/>
                </a:lnTo>
                <a:lnTo>
                  <a:pt x="0" y="84123"/>
                </a:lnTo>
                <a:lnTo>
                  <a:pt x="18237" y="106622"/>
                </a:lnTo>
                <a:lnTo>
                  <a:pt x="31996" y="132357"/>
                </a:lnTo>
                <a:lnTo>
                  <a:pt x="40686" y="160735"/>
                </a:lnTo>
                <a:lnTo>
                  <a:pt x="43713" y="191164"/>
                </a:lnTo>
                <a:lnTo>
                  <a:pt x="52727" y="146514"/>
                </a:lnTo>
                <a:lnTo>
                  <a:pt x="77309" y="110054"/>
                </a:lnTo>
                <a:lnTo>
                  <a:pt x="113770" y="85472"/>
                </a:lnTo>
                <a:lnTo>
                  <a:pt x="158420" y="76458"/>
                </a:lnTo>
                <a:lnTo>
                  <a:pt x="310684" y="76458"/>
                </a:lnTo>
                <a:lnTo>
                  <a:pt x="307594" y="71598"/>
                </a:lnTo>
                <a:lnTo>
                  <a:pt x="277986" y="41994"/>
                </a:lnTo>
                <a:lnTo>
                  <a:pt x="242489" y="19429"/>
                </a:lnTo>
                <a:lnTo>
                  <a:pt x="202251" y="5048"/>
                </a:lnTo>
                <a:lnTo>
                  <a:pt x="158420" y="0"/>
                </a:lnTo>
                <a:close/>
              </a:path>
            </a:pathLst>
          </a:custGeom>
          <a:solidFill>
            <a:srgbClr val="008B7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92"/>
              <a:buFont typeface="Arial"/>
              <a:buNone/>
            </a:pPr>
            <a:r>
              <a:t/>
            </a:r>
            <a:endParaRPr b="0" i="0" sz="1092" u="none" cap="none" strike="noStrike">
              <a:solidFill>
                <a:srgbClr val="000000"/>
              </a:solidFill>
              <a:latin typeface="Arial"/>
              <a:ea typeface="Arial"/>
              <a:cs typeface="Arial"/>
              <a:sym typeface="Arial"/>
            </a:endParaRPr>
          </a:p>
        </p:txBody>
      </p:sp>
      <p:sp>
        <p:nvSpPr>
          <p:cNvPr id="66" name="Google Shape;66;p31"/>
          <p:cNvSpPr/>
          <p:nvPr/>
        </p:nvSpPr>
        <p:spPr>
          <a:xfrm>
            <a:off x="10332339" y="6057858"/>
            <a:ext cx="203713" cy="278402"/>
          </a:xfrm>
          <a:custGeom>
            <a:rect b="b" l="l" r="r" t="t"/>
            <a:pathLst>
              <a:path extrusionOk="0" h="459104" w="335915">
                <a:moveTo>
                  <a:pt x="226208" y="191177"/>
                </a:moveTo>
                <a:lnTo>
                  <a:pt x="69447" y="191177"/>
                </a:lnTo>
                <a:lnTo>
                  <a:pt x="71106" y="200519"/>
                </a:lnTo>
                <a:lnTo>
                  <a:pt x="72305" y="210012"/>
                </a:lnTo>
                <a:lnTo>
                  <a:pt x="73034" y="219646"/>
                </a:lnTo>
                <a:lnTo>
                  <a:pt x="73279" y="229412"/>
                </a:lnTo>
                <a:lnTo>
                  <a:pt x="73034" y="239173"/>
                </a:lnTo>
                <a:lnTo>
                  <a:pt x="63442" y="290061"/>
                </a:lnTo>
                <a:lnTo>
                  <a:pt x="43928" y="331204"/>
                </a:lnTo>
                <a:lnTo>
                  <a:pt x="30771" y="349572"/>
                </a:lnTo>
                <a:lnTo>
                  <a:pt x="58677" y="386100"/>
                </a:lnTo>
                <a:lnTo>
                  <a:pt x="93220" y="416338"/>
                </a:lnTo>
                <a:lnTo>
                  <a:pt x="133354" y="439235"/>
                </a:lnTo>
                <a:lnTo>
                  <a:pt x="178032" y="453743"/>
                </a:lnTo>
                <a:lnTo>
                  <a:pt x="226208" y="458813"/>
                </a:lnTo>
                <a:lnTo>
                  <a:pt x="255389" y="456973"/>
                </a:lnTo>
                <a:lnTo>
                  <a:pt x="283470" y="451605"/>
                </a:lnTo>
                <a:lnTo>
                  <a:pt x="310227" y="442937"/>
                </a:lnTo>
                <a:lnTo>
                  <a:pt x="335436" y="431195"/>
                </a:lnTo>
                <a:lnTo>
                  <a:pt x="335436" y="382342"/>
                </a:lnTo>
                <a:lnTo>
                  <a:pt x="226208" y="382342"/>
                </a:lnTo>
                <a:lnTo>
                  <a:pt x="175391" y="373695"/>
                </a:lnTo>
                <a:lnTo>
                  <a:pt x="131794" y="349726"/>
                </a:lnTo>
                <a:lnTo>
                  <a:pt x="98376" y="313388"/>
                </a:lnTo>
                <a:lnTo>
                  <a:pt x="78091" y="267635"/>
                </a:lnTo>
                <a:lnTo>
                  <a:pt x="226208" y="267635"/>
                </a:lnTo>
                <a:lnTo>
                  <a:pt x="226208" y="191177"/>
                </a:lnTo>
                <a:close/>
              </a:path>
              <a:path extrusionOk="0" h="459104" w="335915">
                <a:moveTo>
                  <a:pt x="335436" y="336442"/>
                </a:moveTo>
                <a:lnTo>
                  <a:pt x="312671" y="355562"/>
                </a:lnTo>
                <a:lnTo>
                  <a:pt x="286453" y="370012"/>
                </a:lnTo>
                <a:lnTo>
                  <a:pt x="257420" y="379153"/>
                </a:lnTo>
                <a:lnTo>
                  <a:pt x="226208" y="382342"/>
                </a:lnTo>
                <a:lnTo>
                  <a:pt x="335436" y="382342"/>
                </a:lnTo>
                <a:lnTo>
                  <a:pt x="335436" y="336442"/>
                </a:lnTo>
                <a:close/>
              </a:path>
              <a:path extrusionOk="0" h="459104" w="335915">
                <a:moveTo>
                  <a:pt x="226208" y="0"/>
                </a:moveTo>
                <a:lnTo>
                  <a:pt x="178032" y="5069"/>
                </a:lnTo>
                <a:lnTo>
                  <a:pt x="133354" y="19577"/>
                </a:lnTo>
                <a:lnTo>
                  <a:pt x="93220" y="42474"/>
                </a:lnTo>
                <a:lnTo>
                  <a:pt x="58677" y="72712"/>
                </a:lnTo>
                <a:lnTo>
                  <a:pt x="30771" y="109240"/>
                </a:lnTo>
                <a:lnTo>
                  <a:pt x="11564" y="148328"/>
                </a:lnTo>
                <a:lnTo>
                  <a:pt x="0" y="191177"/>
                </a:lnTo>
                <a:lnTo>
                  <a:pt x="78091" y="191177"/>
                </a:lnTo>
                <a:lnTo>
                  <a:pt x="98376" y="145424"/>
                </a:lnTo>
                <a:lnTo>
                  <a:pt x="131794" y="109086"/>
                </a:lnTo>
                <a:lnTo>
                  <a:pt x="175391" y="85117"/>
                </a:lnTo>
                <a:lnTo>
                  <a:pt x="226208" y="76470"/>
                </a:lnTo>
                <a:lnTo>
                  <a:pt x="335436" y="76470"/>
                </a:lnTo>
                <a:lnTo>
                  <a:pt x="335436" y="27618"/>
                </a:lnTo>
                <a:lnTo>
                  <a:pt x="310227" y="15876"/>
                </a:lnTo>
                <a:lnTo>
                  <a:pt x="283470" y="7207"/>
                </a:lnTo>
                <a:lnTo>
                  <a:pt x="255389" y="1839"/>
                </a:lnTo>
                <a:lnTo>
                  <a:pt x="226208" y="0"/>
                </a:lnTo>
                <a:close/>
              </a:path>
              <a:path extrusionOk="0" h="459104" w="335915">
                <a:moveTo>
                  <a:pt x="335436" y="76470"/>
                </a:moveTo>
                <a:lnTo>
                  <a:pt x="226208" y="76470"/>
                </a:lnTo>
                <a:lnTo>
                  <a:pt x="257420" y="79660"/>
                </a:lnTo>
                <a:lnTo>
                  <a:pt x="286453" y="88800"/>
                </a:lnTo>
                <a:lnTo>
                  <a:pt x="312671" y="103251"/>
                </a:lnTo>
                <a:lnTo>
                  <a:pt x="335436" y="122371"/>
                </a:lnTo>
                <a:lnTo>
                  <a:pt x="335436" y="76470"/>
                </a:lnTo>
                <a:close/>
              </a:path>
            </a:pathLst>
          </a:custGeom>
          <a:solidFill>
            <a:srgbClr val="0060A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92"/>
              <a:buFont typeface="Arial"/>
              <a:buNone/>
            </a:pPr>
            <a:r>
              <a:t/>
            </a:r>
            <a:endParaRPr b="0" i="0" sz="1092" u="none" cap="none" strike="noStrike">
              <a:solidFill>
                <a:srgbClr val="000000"/>
              </a:solidFill>
              <a:latin typeface="Arial"/>
              <a:ea typeface="Arial"/>
              <a:cs typeface="Arial"/>
              <a:sym typeface="Arial"/>
            </a:endParaRPr>
          </a:p>
        </p:txBody>
      </p:sp>
      <p:sp>
        <p:nvSpPr>
          <p:cNvPr id="67" name="Google Shape;67;p31"/>
          <p:cNvSpPr/>
          <p:nvPr/>
        </p:nvSpPr>
        <p:spPr>
          <a:xfrm>
            <a:off x="10144911" y="6081048"/>
            <a:ext cx="232210" cy="232194"/>
          </a:xfrm>
          <a:custGeom>
            <a:rect b="b" l="l" r="r" t="t"/>
            <a:pathLst>
              <a:path extrusionOk="0" h="382904" w="382905">
                <a:moveTo>
                  <a:pt x="191164" y="0"/>
                </a:moveTo>
                <a:lnTo>
                  <a:pt x="147330" y="5049"/>
                </a:lnTo>
                <a:lnTo>
                  <a:pt x="107092" y="19431"/>
                </a:lnTo>
                <a:lnTo>
                  <a:pt x="71598" y="41998"/>
                </a:lnTo>
                <a:lnTo>
                  <a:pt x="41994" y="71603"/>
                </a:lnTo>
                <a:lnTo>
                  <a:pt x="19429" y="107097"/>
                </a:lnTo>
                <a:lnTo>
                  <a:pt x="5048" y="147334"/>
                </a:lnTo>
                <a:lnTo>
                  <a:pt x="0" y="191164"/>
                </a:lnTo>
                <a:lnTo>
                  <a:pt x="5048" y="234999"/>
                </a:lnTo>
                <a:lnTo>
                  <a:pt x="19429" y="275237"/>
                </a:lnTo>
                <a:lnTo>
                  <a:pt x="41994" y="310731"/>
                </a:lnTo>
                <a:lnTo>
                  <a:pt x="71598" y="340335"/>
                </a:lnTo>
                <a:lnTo>
                  <a:pt x="107092" y="362900"/>
                </a:lnTo>
                <a:lnTo>
                  <a:pt x="147330" y="377281"/>
                </a:lnTo>
                <a:lnTo>
                  <a:pt x="191164" y="382329"/>
                </a:lnTo>
                <a:lnTo>
                  <a:pt x="234799" y="377326"/>
                </a:lnTo>
                <a:lnTo>
                  <a:pt x="274876" y="363070"/>
                </a:lnTo>
                <a:lnTo>
                  <a:pt x="310265" y="340696"/>
                </a:lnTo>
                <a:lnTo>
                  <a:pt x="339834" y="311337"/>
                </a:lnTo>
                <a:lnTo>
                  <a:pt x="343749" y="305871"/>
                </a:lnTo>
                <a:lnTo>
                  <a:pt x="191164" y="305871"/>
                </a:lnTo>
                <a:lnTo>
                  <a:pt x="146514" y="296855"/>
                </a:lnTo>
                <a:lnTo>
                  <a:pt x="110054" y="272270"/>
                </a:lnTo>
                <a:lnTo>
                  <a:pt x="85472" y="235809"/>
                </a:lnTo>
                <a:lnTo>
                  <a:pt x="76458" y="191164"/>
                </a:lnTo>
                <a:lnTo>
                  <a:pt x="85472" y="146520"/>
                </a:lnTo>
                <a:lnTo>
                  <a:pt x="110054" y="110058"/>
                </a:lnTo>
                <a:lnTo>
                  <a:pt x="146514" y="85474"/>
                </a:lnTo>
                <a:lnTo>
                  <a:pt x="191164" y="76458"/>
                </a:lnTo>
                <a:lnTo>
                  <a:pt x="245232" y="76458"/>
                </a:lnTo>
                <a:lnTo>
                  <a:pt x="245232" y="7752"/>
                </a:lnTo>
                <a:lnTo>
                  <a:pt x="232195" y="4410"/>
                </a:lnTo>
                <a:lnTo>
                  <a:pt x="218815" y="1982"/>
                </a:lnTo>
                <a:lnTo>
                  <a:pt x="205127" y="501"/>
                </a:lnTo>
                <a:lnTo>
                  <a:pt x="191164" y="0"/>
                </a:lnTo>
                <a:close/>
              </a:path>
              <a:path extrusionOk="0" h="382904" w="382905">
                <a:moveTo>
                  <a:pt x="378509" y="152929"/>
                </a:moveTo>
                <a:lnTo>
                  <a:pt x="151195" y="152929"/>
                </a:lnTo>
                <a:lnTo>
                  <a:pt x="151195" y="229400"/>
                </a:lnTo>
                <a:lnTo>
                  <a:pt x="299312" y="229400"/>
                </a:lnTo>
                <a:lnTo>
                  <a:pt x="282788" y="260140"/>
                </a:lnTo>
                <a:lnTo>
                  <a:pt x="258054" y="284339"/>
                </a:lnTo>
                <a:lnTo>
                  <a:pt x="226912" y="300186"/>
                </a:lnTo>
                <a:lnTo>
                  <a:pt x="191164" y="305871"/>
                </a:lnTo>
                <a:lnTo>
                  <a:pt x="343749" y="305871"/>
                </a:lnTo>
                <a:lnTo>
                  <a:pt x="363940" y="273073"/>
                </a:lnTo>
                <a:lnTo>
                  <a:pt x="378509" y="229400"/>
                </a:lnTo>
                <a:lnTo>
                  <a:pt x="382329" y="191164"/>
                </a:lnTo>
                <a:lnTo>
                  <a:pt x="382086" y="181403"/>
                </a:lnTo>
                <a:lnTo>
                  <a:pt x="381362" y="171769"/>
                </a:lnTo>
                <a:lnTo>
                  <a:pt x="380166" y="162273"/>
                </a:lnTo>
                <a:lnTo>
                  <a:pt x="378509" y="152929"/>
                </a:lnTo>
                <a:close/>
              </a:path>
              <a:path extrusionOk="0" h="382904" w="382905">
                <a:moveTo>
                  <a:pt x="245232" y="76458"/>
                </a:moveTo>
                <a:lnTo>
                  <a:pt x="191164" y="76458"/>
                </a:lnTo>
                <a:lnTo>
                  <a:pt x="205601" y="77362"/>
                </a:lnTo>
                <a:lnTo>
                  <a:pt x="219494" y="80000"/>
                </a:lnTo>
                <a:lnTo>
                  <a:pt x="232739" y="84256"/>
                </a:lnTo>
                <a:lnTo>
                  <a:pt x="245232" y="90016"/>
                </a:lnTo>
                <a:lnTo>
                  <a:pt x="245232" y="76458"/>
                </a:lnTo>
                <a:close/>
              </a:path>
            </a:pathLst>
          </a:custGeom>
          <a:solidFill>
            <a:srgbClr val="71ACB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92"/>
              <a:buFont typeface="Arial"/>
              <a:buNone/>
            </a:pPr>
            <a:r>
              <a:t/>
            </a:r>
            <a:endParaRPr b="0" i="0" sz="1092" u="none" cap="none" strike="noStrike">
              <a:solidFill>
                <a:srgbClr val="000000"/>
              </a:solidFill>
              <a:latin typeface="Arial"/>
              <a:ea typeface="Arial"/>
              <a:cs typeface="Arial"/>
              <a:sym typeface="Arial"/>
            </a:endParaRPr>
          </a:p>
        </p:txBody>
      </p:sp>
      <p:sp>
        <p:nvSpPr>
          <p:cNvPr id="68" name="Google Shape;68;p31"/>
          <p:cNvSpPr txBox="1"/>
          <p:nvPr>
            <p:ph type="title"/>
          </p:nvPr>
        </p:nvSpPr>
        <p:spPr>
          <a:xfrm>
            <a:off x="865027" y="1293322"/>
            <a:ext cx="10461945" cy="984885"/>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6400" u="none" cap="none" strike="noStrike">
                <a:solidFill>
                  <a:srgbClr val="0060A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9" name="Google Shape;69;p31"/>
          <p:cNvSpPr txBox="1"/>
          <p:nvPr>
            <p:ph idx="1" type="body"/>
          </p:nvPr>
        </p:nvSpPr>
        <p:spPr>
          <a:xfrm>
            <a:off x="609600" y="1577340"/>
            <a:ext cx="10972800"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70" name="Google Shape;70;p31"/>
          <p:cNvSpPr txBox="1"/>
          <p:nvPr>
            <p:ph idx="11" type="ftr"/>
          </p:nvPr>
        </p:nvSpPr>
        <p:spPr>
          <a:xfrm>
            <a:off x="4145280" y="6377940"/>
            <a:ext cx="3901440" cy="168059"/>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092"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9pPr>
          </a:lstStyle>
          <a:p/>
        </p:txBody>
      </p:sp>
      <p:sp>
        <p:nvSpPr>
          <p:cNvPr id="71" name="Google Shape;71;p31"/>
          <p:cNvSpPr txBox="1"/>
          <p:nvPr>
            <p:ph idx="10" type="dt"/>
          </p:nvPr>
        </p:nvSpPr>
        <p:spPr>
          <a:xfrm>
            <a:off x="609600" y="6377940"/>
            <a:ext cx="2804160" cy="168059"/>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092"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092" u="none" cap="none" strike="noStrike">
                <a:solidFill>
                  <a:srgbClr val="000000"/>
                </a:solidFill>
                <a:latin typeface="Arial"/>
                <a:ea typeface="Arial"/>
                <a:cs typeface="Arial"/>
                <a:sym typeface="Arial"/>
              </a:defRPr>
            </a:lvl9pPr>
          </a:lstStyle>
          <a:p/>
        </p:txBody>
      </p:sp>
      <p:sp>
        <p:nvSpPr>
          <p:cNvPr id="72" name="Google Shape;72;p31"/>
          <p:cNvSpPr txBox="1"/>
          <p:nvPr>
            <p:ph idx="12" type="sldNum"/>
          </p:nvPr>
        </p:nvSpPr>
        <p:spPr>
          <a:xfrm>
            <a:off x="8778241" y="6377941"/>
            <a:ext cx="2804160" cy="168059"/>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92"/>
              <a:buFont typeface="Arial"/>
              <a:buNone/>
              <a:defRPr b="0" i="0" sz="10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sz="849">
              <a:solidFill>
                <a:srgbClr val="000000"/>
              </a:solidFill>
            </a:endParaRPr>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3" name="Google Shape;10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5" name="Google Shape;10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6" name="Google Shape;10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3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78" name="Google Shape;178;p36"/>
          <p:cNvPicPr preferRelativeResize="0"/>
          <p:nvPr/>
        </p:nvPicPr>
        <p:blipFill rotWithShape="1">
          <a:blip r:embed="rId1">
            <a:alphaModFix amt="34000"/>
          </a:blip>
          <a:srcRect b="0" l="0" r="-5833" t="0"/>
          <a:stretch/>
        </p:blipFill>
        <p:spPr>
          <a:xfrm flipH="1">
            <a:off x="9304422" y="0"/>
            <a:ext cx="2887578" cy="1037492"/>
          </a:xfrm>
          <a:prstGeom prst="rect">
            <a:avLst/>
          </a:prstGeom>
          <a:noFill/>
          <a:ln>
            <a:noFill/>
          </a:ln>
        </p:spPr>
      </p:pic>
      <p:pic>
        <p:nvPicPr>
          <p:cNvPr id="179" name="Google Shape;179;p3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Tree>
  </p:cSld>
  <p:clrMap accent1="accent1" accent2="accent2" accent3="accent3" accent4="accent4" accent5="accent5" accent6="accent6" bg1="lt1" bg2="dk2" tx1="dk1" tx2="lt2" folHlink="folHlink" hlink="hlink"/>
  <p:sldLayoutIdLst>
    <p:sldLayoutId id="2147483673" r:id="rId3"/>
    <p:sldLayoutId id="2147483674" r:id="rId4"/>
    <p:sldLayoutId id="2147483675" r:id="rId5"/>
    <p:sldLayoutId id="2147483676" r:id="rId6"/>
    <p:sldLayoutId id="2147483677" r:id="rId7"/>
    <p:sldLayoutId id="2147483678"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2.jpg"/><Relationship Id="rId4" Type="http://schemas.openxmlformats.org/officeDocument/2006/relationships/image" Target="../media/image41.jpg"/><Relationship Id="rId5" Type="http://schemas.openxmlformats.org/officeDocument/2006/relationships/image" Target="../media/image43.jpg"/><Relationship Id="rId6" Type="http://schemas.openxmlformats.org/officeDocument/2006/relationships/image" Target="../media/image44.jpg"/><Relationship Id="rId7" Type="http://schemas.openxmlformats.org/officeDocument/2006/relationships/image" Target="../media/image45.png"/><Relationship Id="rId8"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0" Type="http://schemas.openxmlformats.org/officeDocument/2006/relationships/hyperlink" Target="https://docs.google.com/document/d/1gaAeZJGf7Be1xMyDIXbcoi6PMOeh7LUp/edit#heading=h.4wi6trr626fl" TargetMode="External"/><Relationship Id="rId22" Type="http://schemas.openxmlformats.org/officeDocument/2006/relationships/hyperlink" Target="https://docs.google.com/document/d/1gaAeZJGf7Be1xMyDIXbcoi6PMOeh7LUp/edit#heading=h.gjucmty2qjca" TargetMode="External"/><Relationship Id="rId21" Type="http://schemas.openxmlformats.org/officeDocument/2006/relationships/hyperlink" Target="https://docs.google.com/document/d/1gaAeZJGf7Be1xMyDIXbcoi6PMOeh7LUp/edit#heading=h.b9z0e1w4s312" TargetMode="External"/><Relationship Id="rId24" Type="http://schemas.openxmlformats.org/officeDocument/2006/relationships/hyperlink" Target="https://docs.google.com/document/d/1gaAeZJGf7Be1xMyDIXbcoi6PMOeh7LUp/edit#heading=h.fn9v76k6hlgq" TargetMode="External"/><Relationship Id="rId23" Type="http://schemas.openxmlformats.org/officeDocument/2006/relationships/hyperlink" Target="https://docs.google.com/document/d/1gaAeZJGf7Be1xMyDIXbcoi6PMOeh7LUp/edit#heading=h.8phjbnnz7ej2"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docs.google.com/document/d/1gaAeZJGf7Be1xMyDIXbcoi6PMOeh7LUp/edit#heading=h.txpzq42z243b" TargetMode="External"/><Relationship Id="rId4" Type="http://schemas.openxmlformats.org/officeDocument/2006/relationships/hyperlink" Target="https://docs.google.com/document/d/1gaAeZJGf7Be1xMyDIXbcoi6PMOeh7LUp/edit#heading=h.e96b7cf1s1jc" TargetMode="External"/><Relationship Id="rId9" Type="http://schemas.openxmlformats.org/officeDocument/2006/relationships/hyperlink" Target="https://docs.google.com/document/d/1gaAeZJGf7Be1xMyDIXbcoi6PMOeh7LUp/edit#heading=h.y1b4vt9wf2ls" TargetMode="External"/><Relationship Id="rId26" Type="http://schemas.openxmlformats.org/officeDocument/2006/relationships/hyperlink" Target="https://docs.google.com/document/d/1gaAeZJGf7Be1xMyDIXbcoi6PMOeh7LUp/edit#heading=h.8vfsdik3qcnb" TargetMode="External"/><Relationship Id="rId25" Type="http://schemas.openxmlformats.org/officeDocument/2006/relationships/hyperlink" Target="https://docs.google.com/document/d/1gaAeZJGf7Be1xMyDIXbcoi6PMOeh7LUp/edit#heading=h.in1g8bmalfut" TargetMode="External"/><Relationship Id="rId28" Type="http://schemas.openxmlformats.org/officeDocument/2006/relationships/hyperlink" Target="https://docs.google.com/document/d/1gaAeZJGf7Be1xMyDIXbcoi6PMOeh7LUp/edit#heading=h.47vjpgh0186k" TargetMode="External"/><Relationship Id="rId27" Type="http://schemas.openxmlformats.org/officeDocument/2006/relationships/hyperlink" Target="https://docs.google.com/document/d/1gaAeZJGf7Be1xMyDIXbcoi6PMOeh7LUp/edit#heading=h.ga5lz29jik8q" TargetMode="External"/><Relationship Id="rId5" Type="http://schemas.openxmlformats.org/officeDocument/2006/relationships/hyperlink" Target="https://docs.google.com/document/d/1gaAeZJGf7Be1xMyDIXbcoi6PMOeh7LUp/edit#heading=h.ffe7pacmds22" TargetMode="External"/><Relationship Id="rId6" Type="http://schemas.openxmlformats.org/officeDocument/2006/relationships/hyperlink" Target="https://docs.google.com/document/d/1gaAeZJGf7Be1xMyDIXbcoi6PMOeh7LUp/edit#heading=h.iyczvafq1w7z" TargetMode="External"/><Relationship Id="rId29" Type="http://schemas.openxmlformats.org/officeDocument/2006/relationships/hyperlink" Target="https://docs.google.com/document/d/1gaAeZJGf7Be1xMyDIXbcoi6PMOeh7LUp/edit#heading=h.iuyx7h0slyx" TargetMode="External"/><Relationship Id="rId7" Type="http://schemas.openxmlformats.org/officeDocument/2006/relationships/hyperlink" Target="https://docs.google.com/document/d/1gaAeZJGf7Be1xMyDIXbcoi6PMOeh7LUp/edit#heading=h.cq8ro9ww1qel" TargetMode="External"/><Relationship Id="rId8" Type="http://schemas.openxmlformats.org/officeDocument/2006/relationships/hyperlink" Target="https://docs.google.com/document/d/1gaAeZJGf7Be1xMyDIXbcoi6PMOeh7LUp/edit#heading=h.hji3apulqplf" TargetMode="External"/><Relationship Id="rId31" Type="http://schemas.openxmlformats.org/officeDocument/2006/relationships/hyperlink" Target="https://docs.google.com/document/d/1gaAeZJGf7Be1xMyDIXbcoi6PMOeh7LUp/edit#heading=h.qku3phf4bcxy" TargetMode="External"/><Relationship Id="rId30" Type="http://schemas.openxmlformats.org/officeDocument/2006/relationships/hyperlink" Target="https://docs.google.com/document/d/1gaAeZJGf7Be1xMyDIXbcoi6PMOeh7LUp/edit#heading=h.cjg2vipfgl66" TargetMode="External"/><Relationship Id="rId11" Type="http://schemas.openxmlformats.org/officeDocument/2006/relationships/hyperlink" Target="https://docs.google.com/document/d/1gaAeZJGf7Be1xMyDIXbcoi6PMOeh7LUp/edit" TargetMode="External"/><Relationship Id="rId10" Type="http://schemas.openxmlformats.org/officeDocument/2006/relationships/hyperlink" Target="https://docs.google.com/document/d/1gaAeZJGf7Be1xMyDIXbcoi6PMOeh7LUp/edit#heading=h.sl7jtujbkvgp" TargetMode="External"/><Relationship Id="rId13" Type="http://schemas.openxmlformats.org/officeDocument/2006/relationships/hyperlink" Target="https://docs.google.com/document/d/1gaAeZJGf7Be1xMyDIXbcoi6PMOeh7LUp/edit#heading=h.8s10fmlddyxu" TargetMode="External"/><Relationship Id="rId12" Type="http://schemas.openxmlformats.org/officeDocument/2006/relationships/hyperlink" Target="https://docs.google.com/document/d/1gaAeZJGf7Be1xMyDIXbcoi6PMOeh7LUp/edit#heading=h.151cfse0tdly" TargetMode="External"/><Relationship Id="rId15" Type="http://schemas.openxmlformats.org/officeDocument/2006/relationships/hyperlink" Target="https://docs.google.com/document/d/1gaAeZJGf7Be1xMyDIXbcoi6PMOeh7LUp/edit#heading=h.42vcd9fbyvu" TargetMode="External"/><Relationship Id="rId14" Type="http://schemas.openxmlformats.org/officeDocument/2006/relationships/hyperlink" Target="https://docs.google.com/document/d/1gaAeZJGf7Be1xMyDIXbcoi6PMOeh7LUp/edit#heading=h.c8gz1sj91vwo" TargetMode="External"/><Relationship Id="rId17" Type="http://schemas.openxmlformats.org/officeDocument/2006/relationships/hyperlink" Target="https://docs.google.com/document/d/1gaAeZJGf7Be1xMyDIXbcoi6PMOeh7LUp/edit#heading=h.wm7shg6m3t2o" TargetMode="External"/><Relationship Id="rId16" Type="http://schemas.openxmlformats.org/officeDocument/2006/relationships/hyperlink" Target="https://docs.google.com/document/d/1gaAeZJGf7Be1xMyDIXbcoi6PMOeh7LUp/edit#heading=h.1gbju5navnzy" TargetMode="External"/><Relationship Id="rId19" Type="http://schemas.openxmlformats.org/officeDocument/2006/relationships/hyperlink" Target="https://docs.google.com/document/d/1gaAeZJGf7Be1xMyDIXbcoi6PMOeh7LUp/edit#heading=h.1afs2i3gu4bs" TargetMode="External"/><Relationship Id="rId18" Type="http://schemas.openxmlformats.org/officeDocument/2006/relationships/hyperlink" Target="https://docs.google.com/document/d/1gaAeZJGf7Be1xMyDIXbcoi6PMOeh7LUp/edit#heading=h.2ak76ec5aga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51.png"/><Relationship Id="rId9" Type="http://schemas.openxmlformats.org/officeDocument/2006/relationships/image" Target="../media/image56.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0"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1.jpg"/><Relationship Id="rId7" Type="http://schemas.openxmlformats.org/officeDocument/2006/relationships/image" Target="../media/image6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3.jp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jpg"/><Relationship Id="rId7" Type="http://schemas.openxmlformats.org/officeDocument/2006/relationships/image" Target="../media/image6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1.jpg"/><Relationship Id="rId4" Type="http://schemas.openxmlformats.org/officeDocument/2006/relationships/image" Target="../media/image69.png"/><Relationship Id="rId5" Type="http://schemas.openxmlformats.org/officeDocument/2006/relationships/image" Target="../media/image7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hyperlink" Target="https://docs.google.com/document/d/1iA0TAbxXVjzojBycOHxUsLsLuwBya8fqz6WFNYWAcTM/edit" TargetMode="External"/><Relationship Id="rId5" Type="http://schemas.openxmlformats.org/officeDocument/2006/relationships/image" Target="../media/image21.png"/><Relationship Id="rId6"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
          <p:cNvSpPr txBox="1"/>
          <p:nvPr>
            <p:ph type="title"/>
          </p:nvPr>
        </p:nvSpPr>
        <p:spPr>
          <a:xfrm>
            <a:off x="239547" y="245789"/>
            <a:ext cx="5392903" cy="3170512"/>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AU" sz="5400"/>
              <a:t>Systems Engineering Office</a:t>
            </a:r>
            <a:br>
              <a:rPr lang="en-AU" sz="5400"/>
            </a:br>
            <a:r>
              <a:rPr lang="en-AU" sz="5400"/>
              <a:t>Report</a:t>
            </a:r>
            <a:endParaRPr sz="5400">
              <a:latin typeface="Montserrat"/>
              <a:ea typeface="Montserrat"/>
              <a:cs typeface="Montserrat"/>
              <a:sym typeface="Montserrat"/>
            </a:endParaRPr>
          </a:p>
        </p:txBody>
      </p:sp>
      <p:sp>
        <p:nvSpPr>
          <p:cNvPr id="224" name="Google Shape;224;p1"/>
          <p:cNvSpPr/>
          <p:nvPr/>
        </p:nvSpPr>
        <p:spPr>
          <a:xfrm>
            <a:off x="7190534" y="4891596"/>
            <a:ext cx="4832943" cy="1858454"/>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2200"/>
              <a:buFont typeface="Arial"/>
              <a:buNone/>
            </a:pPr>
            <a:r>
              <a:rPr b="1" i="0" lang="en-AU" sz="2200" u="none" cap="none" strike="noStrike">
                <a:solidFill>
                  <a:schemeClr val="accent1"/>
                </a:solidFill>
                <a:latin typeface="Montserrat"/>
                <a:ea typeface="Montserrat"/>
                <a:cs typeface="Montserrat"/>
                <a:sym typeface="Montserrat"/>
              </a:rPr>
              <a:t>David Borges</a:t>
            </a:r>
            <a:endParaRPr/>
          </a:p>
          <a:p>
            <a:pPr indent="0" lvl="0" marL="0" marR="0" rtl="0" algn="r">
              <a:lnSpc>
                <a:spcPct val="100000"/>
              </a:lnSpc>
              <a:spcBef>
                <a:spcPts val="0"/>
              </a:spcBef>
              <a:spcAft>
                <a:spcPts val="0"/>
              </a:spcAft>
              <a:buClr>
                <a:srgbClr val="000000"/>
              </a:buClr>
              <a:buSzPts val="2200"/>
              <a:buFont typeface="Arial"/>
              <a:buNone/>
            </a:pPr>
            <a:r>
              <a:rPr b="1" i="0" lang="en-AU" sz="2200" u="none" cap="none" strike="noStrike">
                <a:solidFill>
                  <a:schemeClr val="accent1"/>
                </a:solidFill>
                <a:latin typeface="Montserrat"/>
                <a:ea typeface="Montserrat"/>
                <a:cs typeface="Montserrat"/>
                <a:sym typeface="Montserrat"/>
              </a:rPr>
              <a:t>CEOS SEO, NASA</a:t>
            </a:r>
            <a:endParaRPr b="0" i="0" sz="14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AU" sz="2200" u="none" cap="none" strike="noStrike">
                <a:solidFill>
                  <a:schemeClr val="accent1"/>
                </a:solidFill>
                <a:latin typeface="Montserrat"/>
                <a:ea typeface="Montserrat"/>
                <a:cs typeface="Montserrat"/>
                <a:sym typeface="Montserrat"/>
              </a:rPr>
              <a:t>Agenda Item 8.4</a:t>
            </a:r>
            <a:endParaRPr b="0" i="0" sz="14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AU" sz="2200" u="none" cap="none" strike="noStrike">
                <a:solidFill>
                  <a:schemeClr val="accent1"/>
                </a:solidFill>
                <a:latin typeface="Montserrat"/>
                <a:ea typeface="Montserrat"/>
                <a:cs typeface="Montserrat"/>
                <a:sym typeface="Montserrat"/>
              </a:rPr>
              <a:t>SIT TW 2023, ESA/ESRIN</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AU" sz="2200" u="none" cap="none" strike="noStrike">
                <a:solidFill>
                  <a:schemeClr val="accent1"/>
                </a:solidFill>
                <a:latin typeface="Montserrat"/>
                <a:ea typeface="Montserrat"/>
                <a:cs typeface="Montserrat"/>
                <a:sym typeface="Montserrat"/>
              </a:rPr>
              <a:t>19 October 2023</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0"/>
          <p:cNvSpPr txBox="1"/>
          <p:nvPr/>
        </p:nvSpPr>
        <p:spPr>
          <a:xfrm>
            <a:off x="393538" y="1408829"/>
            <a:ext cx="6030233" cy="42165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AU" sz="3200" u="none" cap="none" strike="noStrike">
                <a:solidFill>
                  <a:srgbClr val="000000"/>
                </a:solidFill>
                <a:latin typeface="Tahoma"/>
                <a:ea typeface="Tahoma"/>
                <a:cs typeface="Tahoma"/>
                <a:sym typeface="Tahoma"/>
              </a:rPr>
              <a:t>SDG-23-06</a:t>
            </a:r>
            <a:endParaRPr b="1" i="0" sz="2400" u="none" cap="none" strike="noStrike">
              <a:solidFill>
                <a:srgbClr val="000000"/>
              </a:solidFill>
              <a:latin typeface="Tahoma"/>
              <a:ea typeface="Tahoma"/>
              <a:cs typeface="Tahoma"/>
              <a:sym typeface="Tahoma"/>
            </a:endParaRPr>
          </a:p>
          <a:p>
            <a:pPr indent="-158750" lvl="0" marL="285750" marR="0" rtl="0" algn="l">
              <a:lnSpc>
                <a:spcPct val="100000"/>
              </a:lnSpc>
              <a:spcBef>
                <a:spcPts val="0"/>
              </a:spcBef>
              <a:spcAft>
                <a:spcPts val="0"/>
              </a:spcAft>
              <a:buClr>
                <a:srgbClr val="000000"/>
              </a:buClr>
              <a:buSzPts val="2000"/>
              <a:buFont typeface="Noto Sans Symbols"/>
              <a:buNone/>
            </a:pPr>
            <a:r>
              <a:t/>
            </a:r>
            <a:endParaRPr b="0" i="0" sz="2000" u="none" cap="none" strike="noStrike">
              <a:solidFill>
                <a:srgbClr val="000000"/>
              </a:solidFill>
              <a:latin typeface="Tahoma"/>
              <a:ea typeface="Tahoma"/>
              <a:cs typeface="Tahoma"/>
              <a:sym typeface="Tahoma"/>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AU" sz="1800" u="none" cap="none" strike="noStrike">
                <a:solidFill>
                  <a:srgbClr val="000000"/>
                </a:solidFill>
                <a:latin typeface="Tahoma"/>
                <a:ea typeface="Tahoma"/>
                <a:cs typeface="Tahoma"/>
                <a:sym typeface="Tahoma"/>
              </a:rPr>
              <a:t>Sentinel-1 (radar) flooding application in support of SDG 6.6.1 (water extent).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AU" sz="1800" u="none" cap="none" strike="noStrike">
                <a:solidFill>
                  <a:srgbClr val="000000"/>
                </a:solidFill>
                <a:latin typeface="Tahoma"/>
                <a:ea typeface="Tahoma"/>
                <a:cs typeface="Tahoma"/>
                <a:sym typeface="Tahoma"/>
              </a:rPr>
              <a:t>Uses a Jupyter notebook solution on the Microsoft Planetary Computer (MPC) with Open Data Cube (ODC) utilities.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AU" sz="1800" u="none" cap="none" strike="noStrike">
                <a:solidFill>
                  <a:srgbClr val="000000"/>
                </a:solidFill>
                <a:latin typeface="Tahoma"/>
                <a:ea typeface="Tahoma"/>
                <a:cs typeface="Tahoma"/>
                <a:sym typeface="Tahoma"/>
              </a:rPr>
              <a:t>Improved functionality over Google Earth Engine version. Easy to duplicate by any public user.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AU" sz="1800" u="none" cap="none" strike="noStrike">
                <a:solidFill>
                  <a:srgbClr val="000000"/>
                </a:solidFill>
                <a:latin typeface="Tahoma"/>
                <a:ea typeface="Tahoma"/>
                <a:cs typeface="Tahoma"/>
                <a:sym typeface="Tahoma"/>
              </a:rPr>
              <a:t>See the GitHub link below which includes the Python notebook, documentation, and ODC utilities.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AU" sz="1800" u="none" cap="none" strike="noStrike">
                <a:solidFill>
                  <a:srgbClr val="000000"/>
                </a:solidFill>
                <a:latin typeface="Tahoma"/>
                <a:ea typeface="Tahoma"/>
                <a:cs typeface="Tahoma"/>
                <a:sym typeface="Tahoma"/>
              </a:rPr>
              <a:t>The final notebook is an ideal application for </a:t>
            </a:r>
            <a:br>
              <a:rPr b="0" i="0" lang="en-AU" sz="1800" u="none" cap="none" strike="noStrike">
                <a:solidFill>
                  <a:srgbClr val="000000"/>
                </a:solidFill>
                <a:latin typeface="Tahoma"/>
                <a:ea typeface="Tahoma"/>
                <a:cs typeface="Tahoma"/>
                <a:sym typeface="Tahoma"/>
              </a:rPr>
            </a:br>
            <a:r>
              <a:rPr b="0" i="0" lang="en-AU" sz="1800" u="none" cap="none" strike="noStrike">
                <a:solidFill>
                  <a:srgbClr val="000000"/>
                </a:solidFill>
                <a:latin typeface="Tahoma"/>
                <a:ea typeface="Tahoma"/>
                <a:cs typeface="Tahoma"/>
                <a:sym typeface="Tahoma"/>
              </a:rPr>
              <a:t>UN-SDG or WGCapD training and capacity building.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1" i="0" lang="en-AU" sz="1800" u="none" cap="none" strike="noStrike">
                <a:solidFill>
                  <a:srgbClr val="000000"/>
                </a:solidFill>
                <a:latin typeface="Tahoma"/>
                <a:ea typeface="Tahoma"/>
                <a:cs typeface="Tahoma"/>
                <a:sym typeface="Tahoma"/>
              </a:rPr>
              <a:t>COMPLETED: October 3, 2023</a:t>
            </a:r>
            <a:endParaRPr b="0" i="0" sz="1400" u="none" cap="none" strike="noStrike">
              <a:solidFill>
                <a:srgbClr val="000000"/>
              </a:solidFill>
              <a:latin typeface="Arial"/>
              <a:ea typeface="Arial"/>
              <a:cs typeface="Arial"/>
              <a:sym typeface="Arial"/>
            </a:endParaRPr>
          </a:p>
        </p:txBody>
      </p:sp>
      <p:sp>
        <p:nvSpPr>
          <p:cNvPr id="342" name="Google Shape;342;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sz="4000">
                <a:latin typeface="Tahoma"/>
                <a:ea typeface="Tahoma"/>
                <a:cs typeface="Tahoma"/>
                <a:sym typeface="Tahoma"/>
              </a:rPr>
              <a:t>Open Data Cube Application</a:t>
            </a:r>
            <a:endParaRPr/>
          </a:p>
        </p:txBody>
      </p:sp>
      <p:sp>
        <p:nvSpPr>
          <p:cNvPr id="343" name="Google Shape;343;p10"/>
          <p:cNvSpPr txBox="1"/>
          <p:nvPr/>
        </p:nvSpPr>
        <p:spPr>
          <a:xfrm>
            <a:off x="175060" y="5924005"/>
            <a:ext cx="1142973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chemeClr val="accent2"/>
                </a:solidFill>
                <a:latin typeface="Tahoma"/>
                <a:ea typeface="Tahoma"/>
                <a:cs typeface="Tahoma"/>
                <a:sym typeface="Tahoma"/>
              </a:rPr>
              <a:t>https://github.com/ceos-seo/data_cube_notebooks/tree/master/notebooks/UN_SDG</a:t>
            </a:r>
            <a:endParaRPr b="0" i="0" sz="1400" u="none" cap="none" strike="noStrike">
              <a:solidFill>
                <a:srgbClr val="000000"/>
              </a:solidFill>
              <a:latin typeface="Arial"/>
              <a:ea typeface="Arial"/>
              <a:cs typeface="Arial"/>
              <a:sym typeface="Arial"/>
            </a:endParaRPr>
          </a:p>
        </p:txBody>
      </p:sp>
      <p:pic>
        <p:nvPicPr>
          <p:cNvPr id="344" name="Google Shape;344;p10"/>
          <p:cNvPicPr preferRelativeResize="0"/>
          <p:nvPr/>
        </p:nvPicPr>
        <p:blipFill rotWithShape="1">
          <a:blip r:embed="rId3">
            <a:alphaModFix/>
          </a:blip>
          <a:srcRect b="0" l="0" r="0" t="0"/>
          <a:stretch/>
        </p:blipFill>
        <p:spPr>
          <a:xfrm>
            <a:off x="6423771" y="1105672"/>
            <a:ext cx="5593169" cy="2197561"/>
          </a:xfrm>
          <a:prstGeom prst="rect">
            <a:avLst/>
          </a:prstGeom>
          <a:noFill/>
          <a:ln>
            <a:noFill/>
          </a:ln>
        </p:spPr>
      </p:pic>
      <p:pic>
        <p:nvPicPr>
          <p:cNvPr id="345" name="Google Shape;345;p10"/>
          <p:cNvPicPr preferRelativeResize="0"/>
          <p:nvPr/>
        </p:nvPicPr>
        <p:blipFill rotWithShape="1">
          <a:blip r:embed="rId4">
            <a:alphaModFix/>
          </a:blip>
          <a:srcRect b="0" l="0" r="0" t="0"/>
          <a:stretch/>
        </p:blipFill>
        <p:spPr>
          <a:xfrm>
            <a:off x="6958560" y="3453964"/>
            <a:ext cx="2261796" cy="2315488"/>
          </a:xfrm>
          <a:prstGeom prst="rect">
            <a:avLst/>
          </a:prstGeom>
          <a:noFill/>
          <a:ln>
            <a:noFill/>
          </a:ln>
        </p:spPr>
      </p:pic>
      <p:pic>
        <p:nvPicPr>
          <p:cNvPr id="346" name="Google Shape;346;p10"/>
          <p:cNvPicPr preferRelativeResize="0"/>
          <p:nvPr/>
        </p:nvPicPr>
        <p:blipFill rotWithShape="1">
          <a:blip r:embed="rId5">
            <a:alphaModFix/>
          </a:blip>
          <a:srcRect b="0" l="0" r="0" t="0"/>
          <a:stretch/>
        </p:blipFill>
        <p:spPr>
          <a:xfrm>
            <a:off x="9666515" y="3453964"/>
            <a:ext cx="2261796" cy="2275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1"/>
          <p:cNvSpPr txBox="1"/>
          <p:nvPr/>
        </p:nvSpPr>
        <p:spPr>
          <a:xfrm>
            <a:off x="160179" y="1153809"/>
            <a:ext cx="7950900" cy="1816200"/>
          </a:xfrm>
          <a:prstGeom prst="rect">
            <a:avLst/>
          </a:prstGeom>
          <a:noFill/>
          <a:ln>
            <a:noFill/>
          </a:ln>
        </p:spPr>
        <p:txBody>
          <a:bodyPr anchorCtr="0" anchor="t" bIns="45700" lIns="91425" spcFirstLastPara="1" rIns="91425" wrap="square" tIns="45700">
            <a:spAutoFit/>
          </a:bodyPr>
          <a:lstStyle/>
          <a:p>
            <a:pPr indent="0" lvl="0" marL="11112" marR="0" rtl="0" algn="l">
              <a:lnSpc>
                <a:spcPct val="100000"/>
              </a:lnSpc>
              <a:spcBef>
                <a:spcPts val="0"/>
              </a:spcBef>
              <a:spcAft>
                <a:spcPts val="0"/>
              </a:spcAft>
              <a:buClr>
                <a:srgbClr val="000000"/>
              </a:buClr>
              <a:buSzPts val="2800"/>
              <a:buFont typeface="Arial"/>
              <a:buNone/>
            </a:pPr>
            <a:r>
              <a:rPr b="1" i="0" lang="en-AU" sz="2800" u="none" cap="none" strike="noStrike">
                <a:solidFill>
                  <a:srgbClr val="000000"/>
                </a:solidFill>
                <a:latin typeface="Tahoma"/>
                <a:ea typeface="Tahoma"/>
                <a:cs typeface="Tahoma"/>
                <a:sym typeface="Tahoma"/>
              </a:rPr>
              <a:t>SDG-23-07</a:t>
            </a:r>
            <a:endParaRPr b="0" i="0" sz="1400" u="none" cap="none" strike="noStrike">
              <a:solidFill>
                <a:srgbClr val="000000"/>
              </a:solidFill>
              <a:latin typeface="Arial"/>
              <a:ea typeface="Arial"/>
              <a:cs typeface="Arial"/>
              <a:sym typeface="Arial"/>
            </a:endParaRPr>
          </a:p>
          <a:p>
            <a:pPr indent="0" lvl="0" marL="11112" marR="0" rtl="0" algn="l">
              <a:lnSpc>
                <a:spcPct val="100000"/>
              </a:lnSpc>
              <a:spcBef>
                <a:spcPts val="1200"/>
              </a:spcBef>
              <a:spcAft>
                <a:spcPts val="0"/>
              </a:spcAft>
              <a:buClr>
                <a:srgbClr val="000000"/>
              </a:buClr>
              <a:buSzPts val="1800"/>
              <a:buFont typeface="Arial"/>
              <a:buNone/>
            </a:pPr>
            <a:r>
              <a:rPr b="0" i="0" lang="en-AU" sz="1800" u="none" cap="none" strike="noStrike">
                <a:solidFill>
                  <a:srgbClr val="000000"/>
                </a:solidFill>
                <a:latin typeface="Tahoma"/>
                <a:ea typeface="Tahoma"/>
                <a:cs typeface="Tahoma"/>
                <a:sym typeface="Tahoma"/>
              </a:rPr>
              <a:t>In 2023: </a:t>
            </a:r>
            <a:endParaRPr b="0" i="0" sz="1400" u="none" cap="none" strike="noStrike">
              <a:solidFill>
                <a:srgbClr val="000000"/>
              </a:solidFill>
              <a:latin typeface="Arial"/>
              <a:ea typeface="Arial"/>
              <a:cs typeface="Arial"/>
              <a:sym typeface="Arial"/>
            </a:endParaRPr>
          </a:p>
          <a:p>
            <a:pPr indent="-285750" lvl="1" marL="296862" marR="0" rtl="0" algn="l">
              <a:lnSpc>
                <a:spcPct val="100000"/>
              </a:lnSpc>
              <a:spcBef>
                <a:spcPts val="1200"/>
              </a:spcBef>
              <a:spcAft>
                <a:spcPts val="0"/>
              </a:spcAft>
              <a:buClr>
                <a:srgbClr val="000000"/>
              </a:buClr>
              <a:buSzPts val="1800"/>
              <a:buFont typeface="Arial"/>
              <a:buChar char="•"/>
            </a:pPr>
            <a:r>
              <a:rPr b="0" i="0" lang="en-AU" sz="1800" u="none" cap="none" strike="noStrike">
                <a:solidFill>
                  <a:srgbClr val="000000"/>
                </a:solidFill>
                <a:latin typeface="Tahoma"/>
                <a:ea typeface="Tahoma"/>
                <a:cs typeface="Tahoma"/>
                <a:sym typeface="Tahoma"/>
              </a:rPr>
              <a:t>Developed content to support the promotion of the Support Sheets</a:t>
            </a:r>
            <a:endParaRPr b="0" i="0" sz="1800" u="none" cap="none" strike="noStrike">
              <a:solidFill>
                <a:srgbClr val="000000"/>
              </a:solidFill>
              <a:latin typeface="Tahoma"/>
              <a:ea typeface="Tahoma"/>
              <a:cs typeface="Tahoma"/>
              <a:sym typeface="Tahoma"/>
            </a:endParaRPr>
          </a:p>
          <a:p>
            <a:pPr indent="-285750" lvl="1" marL="296862" marR="0" rtl="0" algn="l">
              <a:lnSpc>
                <a:spcPct val="100000"/>
              </a:lnSpc>
              <a:spcBef>
                <a:spcPts val="1200"/>
              </a:spcBef>
              <a:spcAft>
                <a:spcPts val="0"/>
              </a:spcAft>
              <a:buClr>
                <a:srgbClr val="000000"/>
              </a:buClr>
              <a:buSzPts val="1800"/>
              <a:buFont typeface="Arial"/>
              <a:buChar char="•"/>
            </a:pPr>
            <a:r>
              <a:rPr b="0" i="0" lang="en-AU" sz="1800" u="none" cap="none" strike="noStrike">
                <a:solidFill>
                  <a:schemeClr val="dk1"/>
                </a:solidFill>
                <a:latin typeface="Tahoma"/>
                <a:ea typeface="Tahoma"/>
                <a:cs typeface="Tahoma"/>
                <a:sym typeface="Tahoma"/>
              </a:rPr>
              <a:t>Will be distributed at GEO Week 2023, and at future events</a:t>
            </a:r>
            <a:endParaRPr b="0" i="0" sz="1800" u="none" cap="none" strike="noStrike">
              <a:solidFill>
                <a:srgbClr val="000000"/>
              </a:solidFill>
              <a:latin typeface="Tahoma"/>
              <a:ea typeface="Tahoma"/>
              <a:cs typeface="Tahoma"/>
              <a:sym typeface="Tahoma"/>
            </a:endParaRPr>
          </a:p>
        </p:txBody>
      </p:sp>
      <p:sp>
        <p:nvSpPr>
          <p:cNvPr id="352" name="Google Shape;352;p11"/>
          <p:cNvSpPr txBox="1"/>
          <p:nvPr>
            <p:ph type="title"/>
          </p:nvPr>
        </p:nvSpPr>
        <p:spPr>
          <a:xfrm>
            <a:off x="407512" y="223585"/>
            <a:ext cx="8904813" cy="6684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a:latin typeface="Tahoma"/>
                <a:ea typeface="Tahoma"/>
                <a:cs typeface="Tahoma"/>
                <a:sym typeface="Tahoma"/>
              </a:rPr>
              <a:t>SDG Communications</a:t>
            </a:r>
            <a:endParaRPr/>
          </a:p>
        </p:txBody>
      </p:sp>
      <p:pic>
        <p:nvPicPr>
          <p:cNvPr id="353" name="Google Shape;353;p11"/>
          <p:cNvPicPr preferRelativeResize="0"/>
          <p:nvPr/>
        </p:nvPicPr>
        <p:blipFill rotWithShape="1">
          <a:blip r:embed="rId3">
            <a:alphaModFix/>
          </a:blip>
          <a:srcRect b="0" l="0" r="1476" t="0"/>
          <a:stretch/>
        </p:blipFill>
        <p:spPr>
          <a:xfrm>
            <a:off x="1829350" y="3231725"/>
            <a:ext cx="3733224" cy="3092525"/>
          </a:xfrm>
          <a:prstGeom prst="rect">
            <a:avLst/>
          </a:prstGeom>
          <a:noFill/>
          <a:ln>
            <a:noFill/>
          </a:ln>
        </p:spPr>
      </p:pic>
      <p:pic>
        <p:nvPicPr>
          <p:cNvPr id="354" name="Google Shape;354;p11"/>
          <p:cNvPicPr preferRelativeResize="0"/>
          <p:nvPr/>
        </p:nvPicPr>
        <p:blipFill rotWithShape="1">
          <a:blip r:embed="rId4">
            <a:alphaModFix/>
          </a:blip>
          <a:srcRect b="0" l="0" r="0" t="0"/>
          <a:stretch/>
        </p:blipFill>
        <p:spPr>
          <a:xfrm>
            <a:off x="6621873" y="3231726"/>
            <a:ext cx="3733219" cy="30925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2"/>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3445F"/>
              </a:buClr>
              <a:buSzPts val="1400"/>
              <a:buFont typeface="Arial"/>
              <a:buNone/>
            </a:pPr>
            <a:r>
              <a:rPr b="1" i="0" lang="en-AU" sz="1400" u="none" cap="none" strike="noStrike">
                <a:solidFill>
                  <a:srgbClr val="33445F"/>
                </a:solidFill>
                <a:latin typeface="Arial"/>
                <a:ea typeface="Arial"/>
                <a:cs typeface="Arial"/>
                <a:sym typeface="Arial"/>
              </a:rPr>
              <a:t>Slide </a:t>
            </a:r>
            <a:fld id="{00000000-1234-1234-1234-123412341234}" type="slidenum">
              <a:rPr b="1" i="0" lang="en-AU" sz="1400" u="none" cap="none" strike="noStrike">
                <a:solidFill>
                  <a:srgbClr val="33445F"/>
                </a:solidFill>
                <a:latin typeface="Arial"/>
                <a:ea typeface="Arial"/>
                <a:cs typeface="Arial"/>
                <a:sym typeface="Arial"/>
              </a:rPr>
              <a:t>‹#›</a:t>
            </a:fld>
            <a:endParaRPr b="1" i="0" sz="1400" u="none" cap="none" strike="noStrike">
              <a:solidFill>
                <a:srgbClr val="33445F"/>
              </a:solidFill>
              <a:latin typeface="Arial"/>
              <a:ea typeface="Arial"/>
              <a:cs typeface="Arial"/>
              <a:sym typeface="Arial"/>
            </a:endParaRPr>
          </a:p>
        </p:txBody>
      </p:sp>
      <p:sp>
        <p:nvSpPr>
          <p:cNvPr id="360" name="Google Shape;360;p12"/>
          <p:cNvSpPr txBox="1"/>
          <p:nvPr>
            <p:ph type="title"/>
          </p:nvPr>
        </p:nvSpPr>
        <p:spPr>
          <a:xfrm>
            <a:off x="292542" y="250367"/>
            <a:ext cx="9387000" cy="557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sz="3600">
                <a:latin typeface="Tahoma"/>
                <a:ea typeface="Tahoma"/>
                <a:cs typeface="Tahoma"/>
                <a:sym typeface="Tahoma"/>
              </a:rPr>
              <a:t>2024 Outlook</a:t>
            </a:r>
            <a:endParaRPr/>
          </a:p>
        </p:txBody>
      </p:sp>
      <p:sp>
        <p:nvSpPr>
          <p:cNvPr id="361" name="Google Shape;361;p12"/>
          <p:cNvSpPr txBox="1"/>
          <p:nvPr/>
        </p:nvSpPr>
        <p:spPr>
          <a:xfrm>
            <a:off x="292542" y="1242254"/>
            <a:ext cx="114429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AU" sz="2200" u="none" cap="none" strike="noStrike">
                <a:solidFill>
                  <a:schemeClr val="dk1"/>
                </a:solidFill>
                <a:latin typeface="Tahoma"/>
                <a:ea typeface="Tahoma"/>
                <a:cs typeface="Tahoma"/>
                <a:sym typeface="Tahoma"/>
              </a:rPr>
              <a:t>SDG Coordination Group planned activities / deliverables:</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2200"/>
              <a:buFont typeface="Arial"/>
              <a:buNone/>
            </a:pPr>
            <a:r>
              <a:rPr b="0" i="0" lang="en-AU" sz="2200" u="none" cap="none" strike="noStrike">
                <a:solidFill>
                  <a:schemeClr val="dk1"/>
                </a:solidFill>
                <a:latin typeface="Tahoma"/>
                <a:ea typeface="Tahoma"/>
                <a:cs typeface="Tahoma"/>
                <a:sym typeface="Tahoma"/>
              </a:rPr>
              <a:t>SIT Chair transition [ESA </a:t>
            </a:r>
            <a:r>
              <a:rPr lang="en-AU" sz="2200">
                <a:solidFill>
                  <a:schemeClr val="dk1"/>
                </a:solidFill>
                <a:latin typeface="Tahoma"/>
                <a:ea typeface="Tahoma"/>
                <a:cs typeface="Tahoma"/>
                <a:sym typeface="Tahoma"/>
              </a:rPr>
              <a:t>-&gt;</a:t>
            </a:r>
            <a:r>
              <a:rPr b="0" i="0" lang="en-AU" sz="2200" u="none" cap="none" strike="noStrike">
                <a:solidFill>
                  <a:schemeClr val="dk1"/>
                </a:solidFill>
                <a:latin typeface="Tahoma"/>
                <a:ea typeface="Tahoma"/>
                <a:cs typeface="Tahoma"/>
                <a:sym typeface="Tahoma"/>
              </a:rPr>
              <a:t> JAXA]</a:t>
            </a:r>
            <a:endParaRPr b="0" i="0" sz="22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Tahoma"/>
              <a:ea typeface="Tahoma"/>
              <a:cs typeface="Tahoma"/>
              <a:sym typeface="Tahoma"/>
            </a:endParaRPr>
          </a:p>
        </p:txBody>
      </p:sp>
      <p:sp>
        <p:nvSpPr>
          <p:cNvPr id="362" name="Google Shape;362;p12"/>
          <p:cNvSpPr txBox="1"/>
          <p:nvPr/>
        </p:nvSpPr>
        <p:spPr>
          <a:xfrm>
            <a:off x="456508" y="2418955"/>
            <a:ext cx="10330908" cy="3765616"/>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600"/>
              </a:spcBef>
              <a:spcAft>
                <a:spcPts val="0"/>
              </a:spcAft>
              <a:buClr>
                <a:srgbClr val="000000"/>
              </a:buClr>
              <a:buSzPts val="1600"/>
              <a:buFont typeface="Arial"/>
              <a:buChar char="●"/>
            </a:pPr>
            <a:r>
              <a:rPr b="0" i="0" lang="en-AU" sz="2200" u="none" cap="none" strike="noStrike">
                <a:solidFill>
                  <a:schemeClr val="dk1"/>
                </a:solidFill>
                <a:latin typeface="Arial"/>
                <a:ea typeface="Arial"/>
                <a:cs typeface="Arial"/>
                <a:sym typeface="Arial"/>
              </a:rPr>
              <a:t>EO SDG Indicator Support Sheets (4) Annual Revisions / Impact</a:t>
            </a:r>
            <a:endParaRPr b="0" i="0" sz="14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UNCCD Land Degradation Neutrality (LDN) Good Practice Guidance (GPG)</a:t>
            </a:r>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SDG capacity building support with WGCapD</a:t>
            </a:r>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Communications material / outreach</a:t>
            </a:r>
            <a:endParaRPr b="0" i="0" sz="2200" u="none" cap="none" strike="noStrike">
              <a:solidFill>
                <a:schemeClr val="dk1"/>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Biodiversity activity (possibly with Ecosystem Extent Task Team)</a:t>
            </a:r>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UN-GGIM IAEG-SDGs WG Geospatial Information (WGGI)</a:t>
            </a:r>
            <a:endParaRPr b="0" i="0" sz="2200" u="none" cap="none" strike="noStrike">
              <a:solidFill>
                <a:schemeClr val="dk1"/>
              </a:solidFill>
              <a:latin typeface="Arial"/>
              <a:ea typeface="Arial"/>
              <a:cs typeface="Arial"/>
              <a:sym typeface="Arial"/>
            </a:endParaRPr>
          </a:p>
          <a:p>
            <a:pPr indent="-368300" lvl="1" marL="914400" marR="0" rtl="0" algn="l">
              <a:lnSpc>
                <a:spcPct val="115000"/>
              </a:lnSpc>
              <a:spcBef>
                <a:spcPts val="0"/>
              </a:spcBef>
              <a:spcAft>
                <a:spcPts val="0"/>
              </a:spcAft>
              <a:buClr>
                <a:schemeClr val="dk1"/>
              </a:buClr>
              <a:buSzPts val="2200"/>
              <a:buFont typeface="Arial"/>
              <a:buChar char="○"/>
            </a:pPr>
            <a:r>
              <a:rPr b="0" i="1" lang="en-AU" sz="2200" u="none" cap="none" strike="noStrike">
                <a:solidFill>
                  <a:schemeClr val="dk1"/>
                </a:solidFill>
                <a:latin typeface="Arial"/>
                <a:ea typeface="Arial"/>
                <a:cs typeface="Arial"/>
                <a:sym typeface="Arial"/>
              </a:rPr>
              <a:t>Rescuing the SDGs </a:t>
            </a:r>
            <a:r>
              <a:rPr b="0" i="0" lang="en-AU" sz="2200" u="none" cap="none" strike="noStrike">
                <a:solidFill>
                  <a:schemeClr val="dk1"/>
                </a:solidFill>
                <a:latin typeface="Arial"/>
                <a:ea typeface="Arial"/>
                <a:cs typeface="Arial"/>
                <a:sym typeface="Arial"/>
              </a:rPr>
              <a:t>proposed paper</a:t>
            </a:r>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Joint deliverables with ongoing WG/VC/etc activities</a:t>
            </a:r>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Identification of additional SDG Targets and/or Indicators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3"/>
          <p:cNvSpPr txBox="1"/>
          <p:nvPr/>
        </p:nvSpPr>
        <p:spPr>
          <a:xfrm>
            <a:off x="1150288" y="172791"/>
            <a:ext cx="3400088"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AU" sz="2400" u="none" cap="none" strike="noStrike">
                <a:solidFill>
                  <a:srgbClr val="000000"/>
                </a:solidFill>
                <a:latin typeface="Calibri"/>
                <a:ea typeface="Calibri"/>
                <a:cs typeface="Calibri"/>
                <a:sym typeface="Calibri"/>
              </a:rPr>
              <a:t>Earth Observations and Geospatial Information </a:t>
            </a:r>
            <a:br>
              <a:rPr b="1" i="0" lang="en-AU" sz="2400" u="none" cap="none" strike="noStrike">
                <a:solidFill>
                  <a:srgbClr val="000000"/>
                </a:solidFill>
                <a:latin typeface="Calibri"/>
                <a:ea typeface="Calibri"/>
                <a:cs typeface="Calibri"/>
                <a:sym typeface="Calibri"/>
              </a:rPr>
            </a:br>
            <a:r>
              <a:rPr b="1" i="0" lang="en-AU" sz="2400" u="none" cap="none" strike="noStrike">
                <a:solidFill>
                  <a:srgbClr val="000000"/>
                </a:solidFill>
                <a:latin typeface="Calibri"/>
                <a:ea typeface="Calibri"/>
                <a:cs typeface="Calibri"/>
                <a:sym typeface="Calibri"/>
              </a:rPr>
              <a:t>for SDG Monitoring</a:t>
            </a:r>
            <a:endParaRPr/>
          </a:p>
        </p:txBody>
      </p:sp>
      <p:sp>
        <p:nvSpPr>
          <p:cNvPr id="369" name="Google Shape;369;p13"/>
          <p:cNvSpPr/>
          <p:nvPr/>
        </p:nvSpPr>
        <p:spPr>
          <a:xfrm>
            <a:off x="163059" y="1927783"/>
            <a:ext cx="4131539"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1" lang="en-AU" sz="2000" u="none" cap="none" strike="noStrike">
                <a:solidFill>
                  <a:srgbClr val="000000"/>
                </a:solidFill>
                <a:latin typeface="Calibri"/>
                <a:ea typeface="Calibri"/>
                <a:cs typeface="Calibri"/>
                <a:sym typeface="Calibri"/>
              </a:rPr>
              <a:t>Alignment of Earth Obs. to the </a:t>
            </a:r>
            <a:br>
              <a:rPr b="1" i="1" lang="en-AU" sz="2000" u="none" cap="none" strike="noStrike">
                <a:solidFill>
                  <a:srgbClr val="000000"/>
                </a:solidFill>
                <a:latin typeface="Calibri"/>
                <a:ea typeface="Calibri"/>
                <a:cs typeface="Calibri"/>
                <a:sym typeface="Calibri"/>
              </a:rPr>
            </a:br>
            <a:r>
              <a:rPr b="1" i="1" lang="en-AU" sz="2000" u="none" cap="none" strike="noStrike">
                <a:solidFill>
                  <a:srgbClr val="000000"/>
                </a:solidFill>
                <a:latin typeface="Calibri"/>
                <a:ea typeface="Calibri"/>
                <a:cs typeface="Calibri"/>
                <a:sym typeface="Calibri"/>
              </a:rPr>
              <a:t>SDG Goals, Targets, and Indicators</a:t>
            </a:r>
            <a:endParaRPr/>
          </a:p>
          <a:p>
            <a:pPr indent="0" lvl="0" marL="0" marR="0" rtl="0" algn="ctr">
              <a:lnSpc>
                <a:spcPct val="100000"/>
              </a:lnSpc>
              <a:spcBef>
                <a:spcPts val="0"/>
              </a:spcBef>
              <a:spcAft>
                <a:spcPts val="0"/>
              </a:spcAft>
              <a:buClr>
                <a:srgbClr val="000000"/>
              </a:buClr>
              <a:buSzPts val="2000"/>
              <a:buFont typeface="Arial"/>
              <a:buNone/>
            </a:pPr>
            <a:r>
              <a:t/>
            </a:r>
            <a:endParaRPr b="1" i="1"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1" i="1"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1" lang="en-AU" sz="2000" u="none" cap="none" strike="noStrike">
                <a:solidFill>
                  <a:srgbClr val="000000"/>
                </a:solidFill>
                <a:latin typeface="Calibri"/>
                <a:ea typeface="Calibri"/>
                <a:cs typeface="Calibri"/>
                <a:sym typeface="Calibri"/>
              </a:rPr>
              <a:t>SDGs with most opportunities:</a:t>
            </a:r>
            <a:endParaRPr/>
          </a:p>
          <a:p>
            <a:pPr indent="0" lvl="0" marL="0" marR="0" rtl="0" algn="ctr">
              <a:lnSpc>
                <a:spcPct val="100000"/>
              </a:lnSpc>
              <a:spcBef>
                <a:spcPts val="0"/>
              </a:spcBef>
              <a:spcAft>
                <a:spcPts val="0"/>
              </a:spcAft>
              <a:buClr>
                <a:srgbClr val="000000"/>
              </a:buClr>
              <a:buSzPts val="2000"/>
              <a:buFont typeface="Arial"/>
              <a:buNone/>
            </a:pPr>
            <a:r>
              <a:t/>
            </a:r>
            <a:endParaRPr b="1" i="1" sz="2000" u="none" cap="none" strike="noStrike">
              <a:solidFill>
                <a:srgbClr val="000000"/>
              </a:solidFill>
              <a:latin typeface="Calibri"/>
              <a:ea typeface="Calibri"/>
              <a:cs typeface="Calibri"/>
              <a:sym typeface="Calibri"/>
            </a:endParaRPr>
          </a:p>
        </p:txBody>
      </p:sp>
      <p:grpSp>
        <p:nvGrpSpPr>
          <p:cNvPr id="370" name="Google Shape;370;p13"/>
          <p:cNvGrpSpPr/>
          <p:nvPr/>
        </p:nvGrpSpPr>
        <p:grpSpPr>
          <a:xfrm>
            <a:off x="1031586" y="3866775"/>
            <a:ext cx="2394483" cy="2412607"/>
            <a:chOff x="6882063" y="4288556"/>
            <a:chExt cx="1894779" cy="1909121"/>
          </a:xfrm>
        </p:grpSpPr>
        <p:pic>
          <p:nvPicPr>
            <p:cNvPr id="371" name="Google Shape;371;p13"/>
            <p:cNvPicPr preferRelativeResize="0"/>
            <p:nvPr/>
          </p:nvPicPr>
          <p:blipFill rotWithShape="1">
            <a:blip r:embed="rId3">
              <a:alphaModFix/>
            </a:blip>
            <a:srcRect b="0" l="0" r="0" t="0"/>
            <a:stretch/>
          </p:blipFill>
          <p:spPr>
            <a:xfrm>
              <a:off x="7862442" y="5283277"/>
              <a:ext cx="914400" cy="914400"/>
            </a:xfrm>
            <a:prstGeom prst="rect">
              <a:avLst/>
            </a:prstGeom>
            <a:noFill/>
            <a:ln>
              <a:noFill/>
            </a:ln>
          </p:spPr>
        </p:pic>
        <p:pic>
          <p:nvPicPr>
            <p:cNvPr id="372" name="Google Shape;372;p13"/>
            <p:cNvPicPr preferRelativeResize="0"/>
            <p:nvPr/>
          </p:nvPicPr>
          <p:blipFill rotWithShape="1">
            <a:blip r:embed="rId4">
              <a:alphaModFix/>
            </a:blip>
            <a:srcRect b="0" l="0" r="0" t="0"/>
            <a:stretch/>
          </p:blipFill>
          <p:spPr>
            <a:xfrm>
              <a:off x="6882063" y="4288556"/>
              <a:ext cx="914400" cy="914400"/>
            </a:xfrm>
            <a:prstGeom prst="rect">
              <a:avLst/>
            </a:prstGeom>
            <a:noFill/>
            <a:ln>
              <a:noFill/>
            </a:ln>
          </p:spPr>
        </p:pic>
        <p:pic>
          <p:nvPicPr>
            <p:cNvPr id="373" name="Google Shape;373;p13"/>
            <p:cNvPicPr preferRelativeResize="0"/>
            <p:nvPr/>
          </p:nvPicPr>
          <p:blipFill rotWithShape="1">
            <a:blip r:embed="rId5">
              <a:alphaModFix/>
            </a:blip>
            <a:srcRect b="0" l="0" r="0" t="0"/>
            <a:stretch/>
          </p:blipFill>
          <p:spPr>
            <a:xfrm>
              <a:off x="7862442" y="4288556"/>
              <a:ext cx="914400" cy="914400"/>
            </a:xfrm>
            <a:prstGeom prst="rect">
              <a:avLst/>
            </a:prstGeom>
            <a:noFill/>
            <a:ln>
              <a:noFill/>
            </a:ln>
          </p:spPr>
        </p:pic>
        <p:pic>
          <p:nvPicPr>
            <p:cNvPr id="374" name="Google Shape;374;p13"/>
            <p:cNvPicPr preferRelativeResize="0"/>
            <p:nvPr/>
          </p:nvPicPr>
          <p:blipFill rotWithShape="1">
            <a:blip r:embed="rId6">
              <a:alphaModFix/>
            </a:blip>
            <a:srcRect b="0" l="0" r="0" t="0"/>
            <a:stretch/>
          </p:blipFill>
          <p:spPr>
            <a:xfrm>
              <a:off x="6882063" y="5283277"/>
              <a:ext cx="914400" cy="914400"/>
            </a:xfrm>
            <a:prstGeom prst="rect">
              <a:avLst/>
            </a:prstGeom>
            <a:noFill/>
            <a:ln>
              <a:noFill/>
            </a:ln>
          </p:spPr>
        </p:pic>
      </p:grpSp>
      <p:pic>
        <p:nvPicPr>
          <p:cNvPr id="375" name="Google Shape;375;p13"/>
          <p:cNvPicPr preferRelativeResize="0"/>
          <p:nvPr/>
        </p:nvPicPr>
        <p:blipFill rotWithShape="1">
          <a:blip r:embed="rId7">
            <a:alphaModFix/>
          </a:blip>
          <a:srcRect b="0" l="0" r="776" t="24287"/>
          <a:stretch/>
        </p:blipFill>
        <p:spPr>
          <a:xfrm>
            <a:off x="4550376" y="185018"/>
            <a:ext cx="7362497" cy="6515695"/>
          </a:xfrm>
          <a:prstGeom prst="rect">
            <a:avLst/>
          </a:prstGeom>
          <a:noFill/>
          <a:ln>
            <a:noFill/>
          </a:ln>
        </p:spPr>
      </p:pic>
      <p:pic>
        <p:nvPicPr>
          <p:cNvPr id="376" name="Google Shape;376;p13"/>
          <p:cNvPicPr preferRelativeResize="0"/>
          <p:nvPr/>
        </p:nvPicPr>
        <p:blipFill rotWithShape="1">
          <a:blip r:embed="rId8">
            <a:alphaModFix/>
          </a:blip>
          <a:srcRect b="0" l="69163" r="0" t="0"/>
          <a:stretch/>
        </p:blipFill>
        <p:spPr>
          <a:xfrm>
            <a:off x="73412" y="129490"/>
            <a:ext cx="1188720" cy="12556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14"/>
          <p:cNvSpPr txBox="1"/>
          <p:nvPr/>
        </p:nvSpPr>
        <p:spPr>
          <a:xfrm>
            <a:off x="436040" y="1076809"/>
            <a:ext cx="9658646" cy="64213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b="0" i="0" lang="en-AU" sz="4400" u="none" cap="none" strike="noStrike">
                <a:solidFill>
                  <a:schemeClr val="lt1"/>
                </a:solidFill>
                <a:latin typeface="Tahoma"/>
                <a:ea typeface="Tahoma"/>
                <a:cs typeface="Tahoma"/>
                <a:sym typeface="Tahoma"/>
              </a:rPr>
              <a:t>CEOS Communications Strategy</a:t>
            </a:r>
            <a:endParaRPr b="0" i="0" sz="4400" u="none" cap="none" strike="noStrike">
              <a:solidFill>
                <a:schemeClr val="lt1"/>
              </a:solidFill>
              <a:latin typeface="Tahoma"/>
              <a:ea typeface="Tahoma"/>
              <a:cs typeface="Tahoma"/>
              <a:sym typeface="Tahoma"/>
            </a:endParaRPr>
          </a:p>
          <a:p>
            <a:pPr indent="0" lvl="0" marL="0" marR="0" rtl="0" algn="l">
              <a:lnSpc>
                <a:spcPct val="90000"/>
              </a:lnSpc>
              <a:spcBef>
                <a:spcPts val="0"/>
              </a:spcBef>
              <a:spcAft>
                <a:spcPts val="0"/>
              </a:spcAft>
              <a:buClr>
                <a:schemeClr val="lt1"/>
              </a:buClr>
              <a:buSzPts val="8000"/>
              <a:buFont typeface="Arial"/>
              <a:buNone/>
            </a:pPr>
            <a:br>
              <a:rPr b="1" i="0" lang="en-AU" sz="4400" u="none" cap="none" strike="noStrike">
                <a:solidFill>
                  <a:schemeClr val="lt1"/>
                </a:solidFill>
                <a:latin typeface="Tahoma"/>
                <a:ea typeface="Tahoma"/>
                <a:cs typeface="Tahoma"/>
                <a:sym typeface="Tahoma"/>
              </a:rPr>
            </a:br>
            <a:endParaRPr b="1" i="0" sz="4400" u="none" cap="none" strike="noStrike">
              <a:solidFill>
                <a:schemeClr val="lt1"/>
              </a:solidFill>
              <a:latin typeface="Tahoma"/>
              <a:ea typeface="Tahoma"/>
              <a:cs typeface="Tahoma"/>
              <a:sym typeface="Tahoma"/>
            </a:endParaRPr>
          </a:p>
        </p:txBody>
      </p:sp>
      <p:sp>
        <p:nvSpPr>
          <p:cNvPr id="382" name="Google Shape;382;p14"/>
          <p:cNvSpPr txBox="1"/>
          <p:nvPr/>
        </p:nvSpPr>
        <p:spPr>
          <a:xfrm>
            <a:off x="436040" y="2569221"/>
            <a:ext cx="8304900" cy="1519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AU" sz="2800" u="none" cap="none" strike="noStrike">
                <a:solidFill>
                  <a:schemeClr val="lt1"/>
                </a:solidFill>
                <a:latin typeface="Tahoma"/>
                <a:ea typeface="Tahoma"/>
                <a:cs typeface="Tahoma"/>
                <a:sym typeface="Tahoma"/>
              </a:rPr>
              <a:t>David Borges, SEO, NASA</a:t>
            </a:r>
            <a:endParaRPr/>
          </a:p>
          <a:p>
            <a:pPr indent="0" lvl="0" marL="0" marR="0" rtl="0" algn="l">
              <a:lnSpc>
                <a:spcPct val="90000"/>
              </a:lnSpc>
              <a:spcBef>
                <a:spcPts val="0"/>
              </a:spcBef>
              <a:spcAft>
                <a:spcPts val="0"/>
              </a:spcAft>
              <a:buClr>
                <a:srgbClr val="000000"/>
              </a:buClr>
              <a:buSzPts val="2800"/>
              <a:buFont typeface="Arial"/>
              <a:buNone/>
            </a:pPr>
            <a:r>
              <a:rPr b="0" i="0" lang="en-AU" sz="2800" u="none" cap="none" strike="noStrike">
                <a:solidFill>
                  <a:schemeClr val="lt1"/>
                </a:solidFill>
                <a:latin typeface="Tahoma"/>
                <a:ea typeface="Tahoma"/>
                <a:cs typeface="Tahoma"/>
                <a:sym typeface="Tahoma"/>
              </a:rPr>
              <a:t>Libby Rose, CEOS Comms Team</a:t>
            </a:r>
            <a:endParaRPr/>
          </a:p>
          <a:p>
            <a:pPr indent="0" lvl="0" marL="0" marR="0" rtl="0" algn="l">
              <a:lnSpc>
                <a:spcPct val="90000"/>
              </a:lnSpc>
              <a:spcBef>
                <a:spcPts val="0"/>
              </a:spcBef>
              <a:spcAft>
                <a:spcPts val="0"/>
              </a:spcAft>
              <a:buClr>
                <a:srgbClr val="000000"/>
              </a:buClr>
              <a:buSzPts val="2800"/>
              <a:buFont typeface="Arial"/>
              <a:buNone/>
            </a:pPr>
            <a:r>
              <a:rPr b="0" i="0" lang="en-AU" sz="2800" u="none" cap="none" strike="noStrike">
                <a:solidFill>
                  <a:schemeClr val="lt1"/>
                </a:solidFill>
                <a:latin typeface="Tahoma"/>
                <a:ea typeface="Tahoma"/>
                <a:cs typeface="Tahoma"/>
                <a:sym typeface="Tahoma"/>
              </a:rPr>
              <a:t>CEOS Community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2800"/>
              <a:buFont typeface="Arial"/>
              <a:buNone/>
            </a:pPr>
            <a:br>
              <a:rPr b="0" i="0" lang="en-AU" sz="2800" u="none" cap="none" strike="noStrike">
                <a:solidFill>
                  <a:schemeClr val="lt1"/>
                </a:solidFill>
                <a:latin typeface="Tahoma"/>
                <a:ea typeface="Tahoma"/>
                <a:cs typeface="Tahoma"/>
                <a:sym typeface="Tahoma"/>
              </a:rPr>
            </a:br>
            <a:endParaRPr b="0" i="0" sz="2800" u="none" cap="none" strike="noStrike">
              <a:solidFill>
                <a:schemeClr val="lt1"/>
              </a:solidFill>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5"/>
          <p:cNvSpPr txBox="1"/>
          <p:nvPr/>
        </p:nvSpPr>
        <p:spPr>
          <a:xfrm>
            <a:off x="522850" y="3251175"/>
            <a:ext cx="3262500" cy="242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3">
                  <a:extLst>
                    <a:ext uri="{A12FA001-AC4F-418D-AE19-62706E023703}">
                      <ahyp:hlinkClr val="tx"/>
                    </a:ext>
                  </a:extLst>
                </a:hlinkClick>
              </a:rPr>
              <a:t>1. Executive Summary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4">
                  <a:extLst>
                    <a:ext uri="{A12FA001-AC4F-418D-AE19-62706E023703}">
                      <ahyp:hlinkClr val="tx"/>
                    </a:ext>
                  </a:extLst>
                </a:hlinkClick>
              </a:rPr>
              <a:t>2. Introduction &amp; Objectives	</a:t>
            </a:r>
            <a:endParaRPr b="1"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5">
                  <a:extLst>
                    <a:ext uri="{A12FA001-AC4F-418D-AE19-62706E023703}">
                      <ahyp:hlinkClr val="tx"/>
                    </a:ext>
                  </a:extLst>
                </a:hlinkClick>
              </a:rPr>
              <a:t>2.1. CEOS Mission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6">
                  <a:extLst>
                    <a:ext uri="{A12FA001-AC4F-418D-AE19-62706E023703}">
                      <ahyp:hlinkClr val="tx"/>
                    </a:ext>
                  </a:extLst>
                </a:hlinkClick>
              </a:rPr>
              <a:t>2.2. Communications Objectives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7">
                  <a:extLst>
                    <a:ext uri="{A12FA001-AC4F-418D-AE19-62706E023703}">
                      <ahyp:hlinkClr val="tx"/>
                    </a:ext>
                  </a:extLst>
                </a:hlinkClick>
              </a:rPr>
              <a:t>3. Situation Analysis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8">
                  <a:extLst>
                    <a:ext uri="{A12FA001-AC4F-418D-AE19-62706E023703}">
                      <ahyp:hlinkClr val="tx"/>
                    </a:ext>
                  </a:extLst>
                </a:hlinkClick>
              </a:rPr>
              <a:t>4. Stakeholders	</a:t>
            </a:r>
            <a:endParaRPr b="1"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9">
                  <a:extLst>
                    <a:ext uri="{A12FA001-AC4F-418D-AE19-62706E023703}">
                      <ahyp:hlinkClr val="tx"/>
                    </a:ext>
                  </a:extLst>
                </a:hlinkClick>
              </a:rPr>
              <a:t>4.1. Internal CEOS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10">
                  <a:extLst>
                    <a:ext uri="{A12FA001-AC4F-418D-AE19-62706E023703}">
                      <ahyp:hlinkClr val="tx"/>
                    </a:ext>
                  </a:extLst>
                </a:hlinkClick>
              </a:rPr>
              <a:t>4.2. External CEOS	</a:t>
            </a:r>
            <a:endParaRPr b="0" i="0" sz="1900" u="none" cap="none" strike="noStrike">
              <a:solidFill>
                <a:srgbClr val="000000"/>
              </a:solidFill>
              <a:latin typeface="Arial"/>
              <a:ea typeface="Arial"/>
              <a:cs typeface="Arial"/>
              <a:sym typeface="Arial"/>
            </a:endParaRPr>
          </a:p>
        </p:txBody>
      </p:sp>
      <p:sp>
        <p:nvSpPr>
          <p:cNvPr id="388" name="Google Shape;388;p15"/>
          <p:cNvSpPr txBox="1"/>
          <p:nvPr>
            <p:ph idx="1" type="body"/>
          </p:nvPr>
        </p:nvSpPr>
        <p:spPr>
          <a:xfrm>
            <a:off x="324225" y="2191001"/>
            <a:ext cx="11495400" cy="1050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Font typeface="Montserrat"/>
              <a:buChar char="❖"/>
            </a:pPr>
            <a:r>
              <a:rPr lang="en-AU"/>
              <a:t>Draft available </a:t>
            </a:r>
            <a:r>
              <a:rPr lang="en-AU" u="sng">
                <a:solidFill>
                  <a:schemeClr val="hlink"/>
                </a:solidFill>
                <a:hlinkClick r:id="rId11"/>
              </a:rPr>
              <a:t>here</a:t>
            </a:r>
            <a:r>
              <a:rPr lang="en-AU"/>
              <a:t> - comments and suggestions welcome</a:t>
            </a:r>
            <a:endParaRPr/>
          </a:p>
          <a:p>
            <a:pPr indent="-406400" lvl="0" marL="457200" rtl="0" algn="l">
              <a:lnSpc>
                <a:spcPct val="115000"/>
              </a:lnSpc>
              <a:spcBef>
                <a:spcPts val="0"/>
              </a:spcBef>
              <a:spcAft>
                <a:spcPts val="0"/>
              </a:spcAft>
              <a:buSzPts val="2800"/>
              <a:buFont typeface="Montserrat"/>
              <a:buChar char="❖"/>
            </a:pPr>
            <a:r>
              <a:rPr lang="en-AU"/>
              <a:t>Document outline:</a:t>
            </a:r>
            <a:endParaRPr>
              <a:latin typeface="Montserrat"/>
              <a:ea typeface="Montserrat"/>
              <a:cs typeface="Montserrat"/>
              <a:sym typeface="Montserrat"/>
            </a:endParaRPr>
          </a:p>
        </p:txBody>
      </p:sp>
      <p:sp>
        <p:nvSpPr>
          <p:cNvPr id="389" name="Google Shape;389;p1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AU"/>
              <a:t>Action SIT-38-07</a:t>
            </a:r>
            <a:endParaRPr>
              <a:latin typeface="Montserrat"/>
              <a:ea typeface="Montserrat"/>
              <a:cs typeface="Montserrat"/>
              <a:sym typeface="Montserrat"/>
            </a:endParaRPr>
          </a:p>
        </p:txBody>
      </p:sp>
      <p:sp>
        <p:nvSpPr>
          <p:cNvPr id="390" name="Google Shape;390;p15"/>
          <p:cNvSpPr txBox="1"/>
          <p:nvPr/>
        </p:nvSpPr>
        <p:spPr>
          <a:xfrm>
            <a:off x="2226375" y="1131125"/>
            <a:ext cx="7691100" cy="974400"/>
          </a:xfrm>
          <a:prstGeom prst="rect">
            <a:avLst/>
          </a:prstGeom>
          <a:noFill/>
          <a:ln cap="flat" cmpd="sng" w="2857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3750"/>
              </a:lnSpc>
              <a:spcBef>
                <a:spcPts val="0"/>
              </a:spcBef>
              <a:spcAft>
                <a:spcPts val="0"/>
              </a:spcAft>
              <a:buClr>
                <a:srgbClr val="000000"/>
              </a:buClr>
              <a:buSzPts val="2400"/>
              <a:buFont typeface="Arial"/>
              <a:buNone/>
            </a:pPr>
            <a:r>
              <a:rPr b="0" i="0" lang="en-AU" sz="2400" u="none" cap="none" strike="noStrike">
                <a:solidFill>
                  <a:schemeClr val="dk1"/>
                </a:solidFill>
                <a:latin typeface="Montserrat"/>
                <a:ea typeface="Montserrat"/>
                <a:cs typeface="Montserrat"/>
                <a:sym typeface="Montserrat"/>
              </a:rPr>
              <a:t>SEO to bring an updated CEOS Communications Strategy to CEOS Plenary 2023 for consideration</a:t>
            </a:r>
            <a:endParaRPr b="0" i="0" sz="2700" u="none" cap="none" strike="noStrike">
              <a:solidFill>
                <a:srgbClr val="000000"/>
              </a:solidFill>
              <a:latin typeface="Montserrat"/>
              <a:ea typeface="Montserrat"/>
              <a:cs typeface="Montserrat"/>
              <a:sym typeface="Montserrat"/>
            </a:endParaRPr>
          </a:p>
        </p:txBody>
      </p:sp>
      <p:sp>
        <p:nvSpPr>
          <p:cNvPr id="391" name="Google Shape;391;p15"/>
          <p:cNvSpPr txBox="1"/>
          <p:nvPr/>
        </p:nvSpPr>
        <p:spPr>
          <a:xfrm>
            <a:off x="7775375" y="3251175"/>
            <a:ext cx="3883200" cy="299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12">
                  <a:extLst>
                    <a:ext uri="{A12FA001-AC4F-418D-AE19-62706E023703}">
                      <ahyp:hlinkClr val="tx"/>
                    </a:ext>
                  </a:extLst>
                </a:hlinkClick>
              </a:rPr>
              <a:t>7. Measuring Impact	</a:t>
            </a:r>
            <a:endParaRPr b="1"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13">
                  <a:extLst>
                    <a:ext uri="{A12FA001-AC4F-418D-AE19-62706E023703}">
                      <ahyp:hlinkClr val="tx"/>
                    </a:ext>
                  </a:extLst>
                </a:hlinkClick>
              </a:rPr>
              <a:t>7.1. Goals for Publication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14">
                  <a:extLst>
                    <a:ext uri="{A12FA001-AC4F-418D-AE19-62706E023703}">
                      <ahyp:hlinkClr val="tx"/>
                    </a:ext>
                  </a:extLst>
                </a:hlinkClick>
              </a:rPr>
              <a:t>7.2. Measuring Success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15">
                  <a:extLst>
                    <a:ext uri="{A12FA001-AC4F-418D-AE19-62706E023703}">
                      <ahyp:hlinkClr val="tx"/>
                    </a:ext>
                  </a:extLst>
                </a:hlinkClick>
              </a:rPr>
              <a:t>7.3. Reporting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16">
                  <a:extLst>
                    <a:ext uri="{A12FA001-AC4F-418D-AE19-62706E023703}">
                      <ahyp:hlinkClr val="tx"/>
                    </a:ext>
                  </a:extLst>
                </a:hlinkClick>
              </a:rPr>
              <a:t>8. Implementation &amp; Execution	</a:t>
            </a:r>
            <a:endParaRPr b="1"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17">
                  <a:extLst>
                    <a:ext uri="{A12FA001-AC4F-418D-AE19-62706E023703}">
                      <ahyp:hlinkClr val="tx"/>
                    </a:ext>
                  </a:extLst>
                </a:hlinkClick>
              </a:rPr>
              <a:t>8.1. Core Comms Team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18">
                  <a:extLst>
                    <a:ext uri="{A12FA001-AC4F-418D-AE19-62706E023703}">
                      <ahyp:hlinkClr val="tx"/>
                    </a:ext>
                  </a:extLst>
                </a:hlinkClick>
              </a:rPr>
              <a:t>8.2. CEOS Community Liaisons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19">
                  <a:extLst>
                    <a:ext uri="{A12FA001-AC4F-418D-AE19-62706E023703}">
                      <ahyp:hlinkClr val="tx"/>
                    </a:ext>
                  </a:extLst>
                </a:hlinkClick>
              </a:rPr>
              <a:t>8.3. CEOS Agency Communications Staff</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20">
                  <a:extLst>
                    <a:ext uri="{A12FA001-AC4F-418D-AE19-62706E023703}">
                      <ahyp:hlinkClr val="tx"/>
                    </a:ext>
                  </a:extLst>
                </a:hlinkClick>
              </a:rPr>
              <a:t>8.4. Contacts &amp; Connections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21">
                  <a:extLst>
                    <a:ext uri="{A12FA001-AC4F-418D-AE19-62706E023703}">
                      <ahyp:hlinkClr val="tx"/>
                    </a:ext>
                  </a:extLst>
                </a:hlinkClick>
              </a:rPr>
              <a:t>9. Conclusion	</a:t>
            </a:r>
            <a:endParaRPr b="0" i="0" sz="1900" u="none" cap="none" strike="noStrike">
              <a:solidFill>
                <a:srgbClr val="000000"/>
              </a:solidFill>
              <a:latin typeface="Arial"/>
              <a:ea typeface="Arial"/>
              <a:cs typeface="Arial"/>
              <a:sym typeface="Arial"/>
            </a:endParaRPr>
          </a:p>
        </p:txBody>
      </p:sp>
      <p:sp>
        <p:nvSpPr>
          <p:cNvPr id="392" name="Google Shape;392;p15"/>
          <p:cNvSpPr txBox="1"/>
          <p:nvPr/>
        </p:nvSpPr>
        <p:spPr>
          <a:xfrm>
            <a:off x="4149113" y="3251175"/>
            <a:ext cx="3262500" cy="324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22">
                  <a:extLst>
                    <a:ext uri="{A12FA001-AC4F-418D-AE19-62706E023703}">
                      <ahyp:hlinkClr val="tx"/>
                    </a:ext>
                  </a:extLst>
                </a:hlinkClick>
              </a:rPr>
              <a:t>5. Campaigns	</a:t>
            </a:r>
            <a:endParaRPr b="1"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23">
                  <a:extLst>
                    <a:ext uri="{A12FA001-AC4F-418D-AE19-62706E023703}">
                      <ahyp:hlinkClr val="tx"/>
                    </a:ext>
                  </a:extLst>
                </a:hlinkClick>
              </a:rPr>
              <a:t>5.1. 40th Anniversary of CEOS</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24">
                  <a:extLst>
                    <a:ext uri="{A12FA001-AC4F-418D-AE19-62706E023703}">
                      <ahyp:hlinkClr val="tx"/>
                    </a:ext>
                  </a:extLst>
                </a:hlinkClick>
              </a:rPr>
              <a:t>5.2. EO for Biodiversity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25">
                  <a:extLst>
                    <a:ext uri="{A12FA001-AC4F-418D-AE19-62706E023703}">
                      <ahyp:hlinkClr val="tx"/>
                    </a:ext>
                  </a:extLst>
                </a:hlinkClick>
              </a:rPr>
              <a:t>5.3. Greenhouse Gas Observations from Space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600"/>
              <a:buFont typeface="Arial"/>
              <a:buNone/>
            </a:pPr>
            <a:r>
              <a:rPr b="1" i="0" lang="en-AU" sz="1600" u="none" cap="none" strike="noStrike">
                <a:solidFill>
                  <a:schemeClr val="dk1"/>
                </a:solidFill>
                <a:uFill>
                  <a:noFill/>
                </a:uFill>
                <a:latin typeface="Cambria"/>
                <a:ea typeface="Cambria"/>
                <a:cs typeface="Cambria"/>
                <a:sym typeface="Cambria"/>
                <a:hlinkClick r:id="rId26">
                  <a:extLst>
                    <a:ext uri="{A12FA001-AC4F-418D-AE19-62706E023703}">
                      <ahyp:hlinkClr val="tx"/>
                    </a:ext>
                  </a:extLst>
                </a:hlinkClick>
              </a:rPr>
              <a:t>6. Content Types &amp; Processes	</a:t>
            </a:r>
            <a:endParaRPr b="1"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27">
                  <a:extLst>
                    <a:ext uri="{A12FA001-AC4F-418D-AE19-62706E023703}">
                      <ahyp:hlinkClr val="tx"/>
                    </a:ext>
                  </a:extLst>
                </a:hlinkClick>
              </a:rPr>
              <a:t>6.1. CEOS Blog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28">
                  <a:extLst>
                    <a:ext uri="{A12FA001-AC4F-418D-AE19-62706E023703}">
                      <ahyp:hlinkClr val="tx"/>
                    </a:ext>
                  </a:extLst>
                </a:hlinkClick>
              </a:rPr>
              <a:t>6.2. CEOS Newsletter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29">
                  <a:extLst>
                    <a:ext uri="{A12FA001-AC4F-418D-AE19-62706E023703}">
                      <ahyp:hlinkClr val="tx"/>
                    </a:ext>
                  </a:extLst>
                </a:hlinkClick>
              </a:rPr>
              <a:t>6.3. CEOS Quarterly Revisit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30">
                  <a:extLst>
                    <a:ext uri="{A12FA001-AC4F-418D-AE19-62706E023703}">
                      <ahyp:hlinkClr val="tx"/>
                    </a:ext>
                  </a:extLst>
                </a:hlinkClick>
              </a:rPr>
              <a:t>6.4. Social Media	</a:t>
            </a:r>
            <a:endParaRPr b="0" i="0" sz="1600" u="none" cap="none" strike="noStrike">
              <a:solidFill>
                <a:schemeClr val="dk1"/>
              </a:solidFill>
              <a:latin typeface="Arial"/>
              <a:ea typeface="Arial"/>
              <a:cs typeface="Arial"/>
              <a:sym typeface="Arial"/>
            </a:endParaRPr>
          </a:p>
          <a:p>
            <a:pPr indent="0" lvl="0" marL="228600" marR="0" rtl="0" algn="l">
              <a:lnSpc>
                <a:spcPct val="100000"/>
              </a:lnSpc>
              <a:spcBef>
                <a:spcPts val="300"/>
              </a:spcBef>
              <a:spcAft>
                <a:spcPts val="0"/>
              </a:spcAft>
              <a:buClr>
                <a:srgbClr val="000000"/>
              </a:buClr>
              <a:buSzPts val="1600"/>
              <a:buFont typeface="Arial"/>
              <a:buNone/>
            </a:pPr>
            <a:r>
              <a:rPr b="0" i="0" lang="en-AU" sz="1600" u="none" cap="none" strike="noStrike">
                <a:solidFill>
                  <a:schemeClr val="dk1"/>
                </a:solidFill>
                <a:uFill>
                  <a:noFill/>
                </a:uFill>
                <a:latin typeface="Cambria"/>
                <a:ea typeface="Cambria"/>
                <a:cs typeface="Cambria"/>
                <a:sym typeface="Cambria"/>
                <a:hlinkClick r:id="rId31">
                  <a:extLst>
                    <a:ext uri="{A12FA001-AC4F-418D-AE19-62706E023703}">
                      <ahyp:hlinkClr val="tx"/>
                    </a:ext>
                  </a:extLst>
                </a:hlinkClick>
              </a:rPr>
              <a:t>6.5. Video	</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6"/>
          <p:cNvSpPr/>
          <p:nvPr/>
        </p:nvSpPr>
        <p:spPr>
          <a:xfrm>
            <a:off x="4917375" y="1166750"/>
            <a:ext cx="7160700" cy="5201400"/>
          </a:xfrm>
          <a:prstGeom prst="rect">
            <a:avLst/>
          </a:prstGeom>
          <a:solidFill>
            <a:srgbClr val="7BC0D7">
              <a:alpha val="4941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4"/>
              </a:highlight>
              <a:latin typeface="Arial"/>
              <a:ea typeface="Arial"/>
              <a:cs typeface="Arial"/>
              <a:sym typeface="Arial"/>
            </a:endParaRPr>
          </a:p>
        </p:txBody>
      </p:sp>
      <p:sp>
        <p:nvSpPr>
          <p:cNvPr id="398" name="Google Shape;398;p16"/>
          <p:cNvSpPr/>
          <p:nvPr/>
        </p:nvSpPr>
        <p:spPr>
          <a:xfrm>
            <a:off x="187025" y="1166750"/>
            <a:ext cx="4533300" cy="5201400"/>
          </a:xfrm>
          <a:prstGeom prst="rect">
            <a:avLst/>
          </a:prstGeom>
          <a:solidFill>
            <a:srgbClr val="A3CB34">
              <a:alpha val="4980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4"/>
              </a:highlight>
              <a:latin typeface="Arial"/>
              <a:ea typeface="Arial"/>
              <a:cs typeface="Arial"/>
              <a:sym typeface="Arial"/>
            </a:endParaRPr>
          </a:p>
        </p:txBody>
      </p:sp>
      <p:sp>
        <p:nvSpPr>
          <p:cNvPr id="399" name="Google Shape;399;p16"/>
          <p:cNvSpPr txBox="1"/>
          <p:nvPr>
            <p:ph idx="1" type="body"/>
          </p:nvPr>
        </p:nvSpPr>
        <p:spPr>
          <a:xfrm>
            <a:off x="534275" y="2382800"/>
            <a:ext cx="3838800" cy="2769300"/>
          </a:xfrm>
          <a:prstGeom prst="rect">
            <a:avLst/>
          </a:prstGeom>
          <a:noFill/>
          <a:ln>
            <a:noFill/>
          </a:ln>
        </p:spPr>
        <p:txBody>
          <a:bodyPr anchorCtr="0" anchor="t" bIns="45700" lIns="91425" spcFirstLastPara="1" rIns="91425" wrap="square" tIns="45700">
            <a:noAutofit/>
          </a:bodyPr>
          <a:lstStyle/>
          <a:p>
            <a:pPr indent="-400050" lvl="0" marL="457200" rtl="0" algn="l">
              <a:lnSpc>
                <a:spcPct val="115000"/>
              </a:lnSpc>
              <a:spcBef>
                <a:spcPts val="1000"/>
              </a:spcBef>
              <a:spcAft>
                <a:spcPts val="0"/>
              </a:spcAft>
              <a:buSzPts val="2700"/>
              <a:buChar char="❖"/>
            </a:pPr>
            <a:r>
              <a:rPr lang="en-AU" sz="2700"/>
              <a:t>CEOS Principals</a:t>
            </a:r>
            <a:endParaRPr sz="2700"/>
          </a:p>
          <a:p>
            <a:pPr indent="-400050" lvl="0" marL="457200" rtl="0" algn="l">
              <a:lnSpc>
                <a:spcPct val="115000"/>
              </a:lnSpc>
              <a:spcBef>
                <a:spcPts val="1000"/>
              </a:spcBef>
              <a:spcAft>
                <a:spcPts val="0"/>
              </a:spcAft>
              <a:buSzPts val="2700"/>
              <a:buChar char="❖"/>
            </a:pPr>
            <a:r>
              <a:rPr lang="en-AU" sz="2700"/>
              <a:t>Working Teams</a:t>
            </a:r>
            <a:endParaRPr sz="2700"/>
          </a:p>
          <a:p>
            <a:pPr indent="-349250" lvl="1" marL="914400" rtl="0" algn="l">
              <a:lnSpc>
                <a:spcPct val="115000"/>
              </a:lnSpc>
              <a:spcBef>
                <a:spcPts val="0"/>
              </a:spcBef>
              <a:spcAft>
                <a:spcPts val="0"/>
              </a:spcAft>
              <a:buSzPts val="1900"/>
              <a:buChar char="▪"/>
            </a:pPr>
            <a:r>
              <a:rPr lang="en-AU" sz="1900"/>
              <a:t>Ensure cross-cutting work is shared broadly</a:t>
            </a:r>
            <a:endParaRPr sz="1900"/>
          </a:p>
        </p:txBody>
      </p:sp>
      <p:sp>
        <p:nvSpPr>
          <p:cNvPr id="400" name="Google Shape;400;p1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AU"/>
              <a:t>Stakeholders</a:t>
            </a:r>
            <a:endParaRPr/>
          </a:p>
        </p:txBody>
      </p:sp>
      <p:sp>
        <p:nvSpPr>
          <p:cNvPr id="401" name="Google Shape;401;p16"/>
          <p:cNvSpPr txBox="1"/>
          <p:nvPr>
            <p:ph idx="1" type="body"/>
          </p:nvPr>
        </p:nvSpPr>
        <p:spPr>
          <a:xfrm>
            <a:off x="5024175" y="2339775"/>
            <a:ext cx="6947100" cy="3700800"/>
          </a:xfrm>
          <a:prstGeom prst="rect">
            <a:avLst/>
          </a:prstGeom>
          <a:noFill/>
          <a:ln>
            <a:noFill/>
          </a:ln>
        </p:spPr>
        <p:txBody>
          <a:bodyPr anchorCtr="0" anchor="t" bIns="45700" lIns="91425" spcFirstLastPara="1" rIns="91425" wrap="square" tIns="45700">
            <a:noAutofit/>
          </a:bodyPr>
          <a:lstStyle/>
          <a:p>
            <a:pPr indent="-393700" lvl="0" marL="457200" rtl="0" algn="l">
              <a:lnSpc>
                <a:spcPct val="115000"/>
              </a:lnSpc>
              <a:spcBef>
                <a:spcPts val="1000"/>
              </a:spcBef>
              <a:spcAft>
                <a:spcPts val="0"/>
              </a:spcAft>
              <a:buSzPts val="2600"/>
              <a:buChar char="❖"/>
            </a:pPr>
            <a:r>
              <a:rPr lang="en-AU" sz="2600"/>
              <a:t>Decision Makers</a:t>
            </a:r>
            <a:endParaRPr sz="2600"/>
          </a:p>
          <a:p>
            <a:pPr indent="-342900" lvl="1" marL="914400" rtl="0" algn="l">
              <a:lnSpc>
                <a:spcPct val="115000"/>
              </a:lnSpc>
              <a:spcBef>
                <a:spcPts val="0"/>
              </a:spcBef>
              <a:spcAft>
                <a:spcPts val="0"/>
              </a:spcAft>
              <a:buSzPts val="1800"/>
              <a:buChar char="▪"/>
            </a:pPr>
            <a:r>
              <a:rPr lang="en-AU" sz="1800"/>
              <a:t>Including local/regional, governments UN Agencies</a:t>
            </a:r>
            <a:endParaRPr sz="1800"/>
          </a:p>
          <a:p>
            <a:pPr indent="-393700" lvl="0" marL="457200" rtl="0" algn="l">
              <a:lnSpc>
                <a:spcPct val="115000"/>
              </a:lnSpc>
              <a:spcBef>
                <a:spcPts val="0"/>
              </a:spcBef>
              <a:spcAft>
                <a:spcPts val="0"/>
              </a:spcAft>
              <a:buSzPts val="2600"/>
              <a:buChar char="❖"/>
            </a:pPr>
            <a:r>
              <a:rPr lang="en-AU" sz="2600"/>
              <a:t>EO Experts</a:t>
            </a:r>
            <a:endParaRPr sz="2600"/>
          </a:p>
          <a:p>
            <a:pPr indent="-342900" lvl="1" marL="914400" rtl="0" algn="l">
              <a:lnSpc>
                <a:spcPct val="115000"/>
              </a:lnSpc>
              <a:spcBef>
                <a:spcPts val="0"/>
              </a:spcBef>
              <a:spcAft>
                <a:spcPts val="0"/>
              </a:spcAft>
              <a:buSzPts val="1800"/>
              <a:buChar char="▪"/>
            </a:pPr>
            <a:r>
              <a:rPr lang="en-AU" sz="1800"/>
              <a:t>Academics, technicians and commercial EO industry</a:t>
            </a:r>
            <a:endParaRPr sz="1800"/>
          </a:p>
          <a:p>
            <a:pPr indent="-393700" lvl="0" marL="457200" rtl="0" algn="l">
              <a:lnSpc>
                <a:spcPct val="115000"/>
              </a:lnSpc>
              <a:spcBef>
                <a:spcPts val="0"/>
              </a:spcBef>
              <a:spcAft>
                <a:spcPts val="0"/>
              </a:spcAft>
              <a:buSzPts val="2600"/>
              <a:buChar char="❖"/>
            </a:pPr>
            <a:r>
              <a:rPr lang="en-AU" sz="2600"/>
              <a:t>Candidate CEOS Members/Associates</a:t>
            </a:r>
            <a:endParaRPr sz="2600"/>
          </a:p>
          <a:p>
            <a:pPr indent="-342900" lvl="1" marL="914400" rtl="0" algn="l">
              <a:lnSpc>
                <a:spcPct val="115000"/>
              </a:lnSpc>
              <a:spcBef>
                <a:spcPts val="0"/>
              </a:spcBef>
              <a:spcAft>
                <a:spcPts val="0"/>
              </a:spcAft>
              <a:buSzPts val="1800"/>
              <a:buChar char="▪"/>
            </a:pPr>
            <a:r>
              <a:rPr lang="en-AU" sz="1800"/>
              <a:t>Organisations who meet the criteria to join CEOS</a:t>
            </a:r>
            <a:endParaRPr sz="1800"/>
          </a:p>
          <a:p>
            <a:pPr indent="-393700" lvl="0" marL="457200" rtl="0" algn="l">
              <a:lnSpc>
                <a:spcPct val="115000"/>
              </a:lnSpc>
              <a:spcBef>
                <a:spcPts val="0"/>
              </a:spcBef>
              <a:spcAft>
                <a:spcPts val="0"/>
              </a:spcAft>
              <a:buSzPts val="2600"/>
              <a:buChar char="❖"/>
            </a:pPr>
            <a:r>
              <a:rPr lang="en-AU" sz="2600"/>
              <a:t>EO Allies</a:t>
            </a:r>
            <a:endParaRPr sz="2600"/>
          </a:p>
          <a:p>
            <a:pPr indent="-342900" lvl="1" marL="914400" rtl="0" algn="l">
              <a:lnSpc>
                <a:spcPct val="115000"/>
              </a:lnSpc>
              <a:spcBef>
                <a:spcPts val="0"/>
              </a:spcBef>
              <a:spcAft>
                <a:spcPts val="0"/>
              </a:spcAft>
              <a:buSzPts val="1800"/>
              <a:buChar char="▪"/>
            </a:pPr>
            <a:r>
              <a:rPr lang="en-AU" sz="1800"/>
              <a:t>E.g. biodiversity experts, urban planners</a:t>
            </a:r>
            <a:endParaRPr sz="1800"/>
          </a:p>
        </p:txBody>
      </p:sp>
      <p:sp>
        <p:nvSpPr>
          <p:cNvPr id="402" name="Google Shape;402;p16"/>
          <p:cNvSpPr txBox="1"/>
          <p:nvPr/>
        </p:nvSpPr>
        <p:spPr>
          <a:xfrm>
            <a:off x="494225" y="1231575"/>
            <a:ext cx="39189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AU" sz="3000" u="none" cap="none" strike="noStrike">
                <a:solidFill>
                  <a:schemeClr val="dk1"/>
                </a:solidFill>
                <a:latin typeface="Montserrat"/>
                <a:ea typeface="Montserrat"/>
                <a:cs typeface="Montserrat"/>
                <a:sym typeface="Montserrat"/>
              </a:rPr>
              <a:t>Internal CEOS Communications</a:t>
            </a:r>
            <a:endParaRPr b="1" i="0" sz="3000" u="none" cap="none" strike="noStrike">
              <a:solidFill>
                <a:schemeClr val="dk1"/>
              </a:solidFill>
              <a:latin typeface="Montserrat"/>
              <a:ea typeface="Montserrat"/>
              <a:cs typeface="Montserrat"/>
              <a:sym typeface="Montserrat"/>
            </a:endParaRPr>
          </a:p>
        </p:txBody>
      </p:sp>
      <p:sp>
        <p:nvSpPr>
          <p:cNvPr id="403" name="Google Shape;403;p16"/>
          <p:cNvSpPr txBox="1"/>
          <p:nvPr/>
        </p:nvSpPr>
        <p:spPr>
          <a:xfrm>
            <a:off x="6538275" y="1231575"/>
            <a:ext cx="39189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AU" sz="3000" u="none" cap="none" strike="noStrike">
                <a:solidFill>
                  <a:schemeClr val="dk1"/>
                </a:solidFill>
                <a:latin typeface="Montserrat"/>
                <a:ea typeface="Montserrat"/>
                <a:cs typeface="Montserrat"/>
                <a:sym typeface="Montserrat"/>
              </a:rPr>
              <a:t>External CEOS Communications</a:t>
            </a:r>
            <a:endParaRPr b="1" i="0" sz="3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17"/>
          <p:cNvSpPr txBox="1"/>
          <p:nvPr>
            <p:ph idx="1" type="body"/>
          </p:nvPr>
        </p:nvSpPr>
        <p:spPr>
          <a:xfrm>
            <a:off x="348300" y="1247290"/>
            <a:ext cx="11495400"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800"/>
              </a:spcBef>
              <a:spcAft>
                <a:spcPts val="0"/>
              </a:spcAft>
              <a:buSzPts val="2800"/>
              <a:buChar char="❖"/>
            </a:pPr>
            <a:r>
              <a:rPr b="1" lang="en-AU"/>
              <a:t>40th Anniversary of CEOS </a:t>
            </a:r>
            <a:r>
              <a:rPr i="1" lang="en-AU" sz="2200"/>
              <a:t>Jan - Dec 2024</a:t>
            </a:r>
            <a:endParaRPr i="1" sz="2200"/>
          </a:p>
          <a:p>
            <a:pPr indent="-381000" lvl="1" marL="914400" rtl="0" algn="l">
              <a:lnSpc>
                <a:spcPct val="115000"/>
              </a:lnSpc>
              <a:spcBef>
                <a:spcPts val="0"/>
              </a:spcBef>
              <a:spcAft>
                <a:spcPts val="0"/>
              </a:spcAft>
              <a:buSzPts val="2400"/>
              <a:buChar char="▪"/>
            </a:pPr>
            <a:r>
              <a:rPr lang="en-AU"/>
              <a:t>Reflect on past 40 years, and look to the future</a:t>
            </a:r>
            <a:endParaRPr/>
          </a:p>
          <a:p>
            <a:pPr indent="-406400" lvl="0" marL="457200" rtl="0" algn="l">
              <a:lnSpc>
                <a:spcPct val="115000"/>
              </a:lnSpc>
              <a:spcBef>
                <a:spcPts val="1800"/>
              </a:spcBef>
              <a:spcAft>
                <a:spcPts val="0"/>
              </a:spcAft>
              <a:buSzPts val="2800"/>
              <a:buChar char="❖"/>
            </a:pPr>
            <a:r>
              <a:rPr b="1" lang="en-AU"/>
              <a:t>EO for Biodiversity</a:t>
            </a:r>
            <a:r>
              <a:rPr lang="en-AU"/>
              <a:t> </a:t>
            </a:r>
            <a:r>
              <a:rPr i="1" lang="en-AU" sz="2200"/>
              <a:t>Plenary 2023 - Plenary 2024</a:t>
            </a:r>
            <a:endParaRPr i="1" sz="2200"/>
          </a:p>
          <a:p>
            <a:pPr indent="-381000" lvl="1" marL="914400" rtl="0" algn="l">
              <a:lnSpc>
                <a:spcPct val="115000"/>
              </a:lnSpc>
              <a:spcBef>
                <a:spcPts val="0"/>
              </a:spcBef>
              <a:spcAft>
                <a:spcPts val="0"/>
              </a:spcAft>
              <a:buSzPts val="2400"/>
              <a:buChar char="▪"/>
            </a:pPr>
            <a:r>
              <a:rPr lang="en-AU"/>
              <a:t>Support CSA Chair Priority</a:t>
            </a:r>
            <a:endParaRPr/>
          </a:p>
          <a:p>
            <a:pPr indent="-381000" lvl="1" marL="914400" rtl="0" algn="l">
              <a:lnSpc>
                <a:spcPct val="115000"/>
              </a:lnSpc>
              <a:spcBef>
                <a:spcPts val="0"/>
              </a:spcBef>
              <a:spcAft>
                <a:spcPts val="0"/>
              </a:spcAft>
              <a:buSzPts val="2400"/>
              <a:buChar char="▪"/>
            </a:pPr>
            <a:r>
              <a:rPr lang="en-AU"/>
              <a:t>Promote EETT White Paper &amp; EO for Ecosystems</a:t>
            </a:r>
            <a:endParaRPr/>
          </a:p>
          <a:p>
            <a:pPr indent="-406400" lvl="0" marL="457200" rtl="0" algn="l">
              <a:lnSpc>
                <a:spcPct val="115000"/>
              </a:lnSpc>
              <a:spcBef>
                <a:spcPts val="1800"/>
              </a:spcBef>
              <a:spcAft>
                <a:spcPts val="0"/>
              </a:spcAft>
              <a:buSzPts val="2800"/>
              <a:buChar char="❖"/>
            </a:pPr>
            <a:r>
              <a:rPr b="1" lang="en-AU"/>
              <a:t>Greenhouse Gas Observations from Space </a:t>
            </a:r>
            <a:r>
              <a:rPr i="1" lang="en-AU" sz="2200"/>
              <a:t>2024-25</a:t>
            </a:r>
            <a:endParaRPr i="1" sz="2200"/>
          </a:p>
          <a:p>
            <a:pPr indent="-381000" lvl="1" marL="914400" rtl="0" algn="l">
              <a:lnSpc>
                <a:spcPct val="115000"/>
              </a:lnSpc>
              <a:spcBef>
                <a:spcPts val="0"/>
              </a:spcBef>
              <a:spcAft>
                <a:spcPts val="0"/>
              </a:spcAft>
              <a:buSzPts val="2400"/>
              <a:buChar char="▪"/>
            </a:pPr>
            <a:r>
              <a:rPr lang="en-AU"/>
              <a:t>Support JAXA SIT Chair Priority</a:t>
            </a:r>
            <a:endParaRPr/>
          </a:p>
          <a:p>
            <a:pPr indent="-381000" lvl="1" marL="914400" rtl="0" algn="l">
              <a:lnSpc>
                <a:spcPct val="115000"/>
              </a:lnSpc>
              <a:spcBef>
                <a:spcPts val="0"/>
              </a:spcBef>
              <a:spcAft>
                <a:spcPts val="0"/>
              </a:spcAft>
              <a:buSzPts val="2400"/>
              <a:buChar char="▪"/>
            </a:pPr>
            <a:r>
              <a:rPr lang="en-AU"/>
              <a:t>Promote related deliverables and activities</a:t>
            </a:r>
            <a:endParaRPr/>
          </a:p>
        </p:txBody>
      </p:sp>
      <p:sp>
        <p:nvSpPr>
          <p:cNvPr id="409" name="Google Shape;409;p1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AU"/>
              <a:t>Campaigns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8"/>
          <p:cNvSpPr txBox="1"/>
          <p:nvPr>
            <p:ph idx="1" type="body"/>
          </p:nvPr>
        </p:nvSpPr>
        <p:spPr>
          <a:xfrm>
            <a:off x="348300" y="1131024"/>
            <a:ext cx="11495400" cy="49968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AU"/>
              <a:t>Core SEO Comms Team	</a:t>
            </a:r>
            <a:endParaRPr/>
          </a:p>
          <a:p>
            <a:pPr indent="-355600" lvl="1" marL="914400" rtl="0" algn="l">
              <a:lnSpc>
                <a:spcPct val="115000"/>
              </a:lnSpc>
              <a:spcBef>
                <a:spcPts val="0"/>
              </a:spcBef>
              <a:spcAft>
                <a:spcPts val="0"/>
              </a:spcAft>
              <a:buSzPts val="2000"/>
              <a:buChar char="▪"/>
            </a:pPr>
            <a:r>
              <a:rPr lang="en-AU" sz="2000"/>
              <a:t>Responsible for publishing all content – </a:t>
            </a:r>
            <a:r>
              <a:rPr b="1" lang="en-AU" sz="2000"/>
              <a:t>Libby Rose</a:t>
            </a:r>
            <a:endParaRPr b="1" sz="2000"/>
          </a:p>
          <a:p>
            <a:pPr indent="-406400" lvl="0" marL="457200" rtl="0" algn="l">
              <a:lnSpc>
                <a:spcPct val="115000"/>
              </a:lnSpc>
              <a:spcBef>
                <a:spcPts val="1000"/>
              </a:spcBef>
              <a:spcAft>
                <a:spcPts val="0"/>
              </a:spcAft>
              <a:buSzPts val="2800"/>
              <a:buChar char="❖"/>
            </a:pPr>
            <a:r>
              <a:rPr lang="en-AU"/>
              <a:t>CEOS Community Liaisons</a:t>
            </a:r>
            <a:endParaRPr/>
          </a:p>
          <a:p>
            <a:pPr indent="-355600" lvl="1" marL="914400" rtl="0" algn="l">
              <a:lnSpc>
                <a:spcPct val="115000"/>
              </a:lnSpc>
              <a:spcBef>
                <a:spcPts val="0"/>
              </a:spcBef>
              <a:spcAft>
                <a:spcPts val="0"/>
              </a:spcAft>
              <a:buSzPts val="2000"/>
              <a:buChar char="▪"/>
            </a:pPr>
            <a:r>
              <a:rPr lang="en-AU" sz="2000"/>
              <a:t>Volunteers from across CEOS Community, including CEOS Executive Officer</a:t>
            </a:r>
            <a:endParaRPr sz="2000"/>
          </a:p>
          <a:p>
            <a:pPr indent="-355600" lvl="1" marL="914400" rtl="0" algn="l">
              <a:lnSpc>
                <a:spcPct val="115000"/>
              </a:lnSpc>
              <a:spcBef>
                <a:spcPts val="0"/>
              </a:spcBef>
              <a:spcAft>
                <a:spcPts val="0"/>
              </a:spcAft>
              <a:buSzPts val="2000"/>
              <a:buChar char="▪"/>
            </a:pPr>
            <a:r>
              <a:rPr lang="en-AU" sz="2000"/>
              <a:t>So far: Katy Matthews (NOAA), Chris Barnes (USGS), Flora Kerblat (CSIRO), Marie-Claire Greening (ESA, CEO)</a:t>
            </a:r>
            <a:endParaRPr sz="2000"/>
          </a:p>
          <a:p>
            <a:pPr indent="-355600" lvl="1" marL="914400" rtl="0" algn="l">
              <a:lnSpc>
                <a:spcPct val="115000"/>
              </a:lnSpc>
              <a:spcBef>
                <a:spcPts val="0"/>
              </a:spcBef>
              <a:spcAft>
                <a:spcPts val="0"/>
              </a:spcAft>
              <a:buSzPts val="2000"/>
              <a:buChar char="▪"/>
            </a:pPr>
            <a:r>
              <a:rPr lang="en-AU" sz="2000"/>
              <a:t>More nominations welcome	</a:t>
            </a:r>
            <a:endParaRPr sz="2000"/>
          </a:p>
          <a:p>
            <a:pPr indent="-406400" lvl="0" marL="457200" rtl="0" algn="l">
              <a:lnSpc>
                <a:spcPct val="115000"/>
              </a:lnSpc>
              <a:spcBef>
                <a:spcPts val="1000"/>
              </a:spcBef>
              <a:spcAft>
                <a:spcPts val="0"/>
              </a:spcAft>
              <a:buSzPts val="2800"/>
              <a:buChar char="❖"/>
            </a:pPr>
            <a:r>
              <a:rPr lang="en-AU"/>
              <a:t>CEOS Agency Communications Staff	</a:t>
            </a:r>
            <a:endParaRPr/>
          </a:p>
          <a:p>
            <a:pPr indent="-355600" lvl="1" marL="914400" rtl="0" algn="l">
              <a:lnSpc>
                <a:spcPct val="115000"/>
              </a:lnSpc>
              <a:spcBef>
                <a:spcPts val="0"/>
              </a:spcBef>
              <a:spcAft>
                <a:spcPts val="0"/>
              </a:spcAft>
              <a:buSzPts val="2000"/>
              <a:buChar char="▪"/>
            </a:pPr>
            <a:r>
              <a:rPr lang="en-AU" sz="2000"/>
              <a:t>To help cross-promote relevant content</a:t>
            </a:r>
            <a:endParaRPr sz="2000"/>
          </a:p>
          <a:p>
            <a:pPr indent="-406400" lvl="0" marL="457200" rtl="0" algn="l">
              <a:lnSpc>
                <a:spcPct val="115000"/>
              </a:lnSpc>
              <a:spcBef>
                <a:spcPts val="1000"/>
              </a:spcBef>
              <a:spcAft>
                <a:spcPts val="0"/>
              </a:spcAft>
              <a:buSzPts val="2800"/>
              <a:buChar char="❖"/>
            </a:pPr>
            <a:r>
              <a:rPr lang="en-AU"/>
              <a:t>CEOS Entities</a:t>
            </a:r>
            <a:endParaRPr/>
          </a:p>
          <a:p>
            <a:pPr indent="-355600" lvl="1" marL="914400" rtl="0" algn="l">
              <a:lnSpc>
                <a:spcPct val="115000"/>
              </a:lnSpc>
              <a:spcBef>
                <a:spcPts val="0"/>
              </a:spcBef>
              <a:spcAft>
                <a:spcPts val="0"/>
              </a:spcAft>
              <a:buSzPts val="2000"/>
              <a:buChar char="▪"/>
            </a:pPr>
            <a:r>
              <a:rPr lang="en-AU" sz="2000"/>
              <a:t>It is expected that CEOS Working Groups, Virtual Constellations, and other teams contribute one piece of communications each year</a:t>
            </a:r>
            <a:endParaRPr sz="2000"/>
          </a:p>
          <a:p>
            <a:pPr indent="0" lvl="0" marL="0" rtl="0" algn="l">
              <a:lnSpc>
                <a:spcPct val="115000"/>
              </a:lnSpc>
              <a:spcBef>
                <a:spcPts val="1000"/>
              </a:spcBef>
              <a:spcAft>
                <a:spcPts val="0"/>
              </a:spcAft>
              <a:buClr>
                <a:schemeClr val="dk1"/>
              </a:buClr>
              <a:buSzPts val="1100"/>
              <a:buFont typeface="Arial"/>
              <a:buNone/>
            </a:pPr>
            <a:r>
              <a:t/>
            </a:r>
            <a:endParaRPr/>
          </a:p>
          <a:p>
            <a:pPr indent="0" lvl="0" marL="0" rtl="0" algn="l">
              <a:lnSpc>
                <a:spcPct val="115000"/>
              </a:lnSpc>
              <a:spcBef>
                <a:spcPts val="1000"/>
              </a:spcBef>
              <a:spcAft>
                <a:spcPts val="0"/>
              </a:spcAft>
              <a:buSzPts val="2800"/>
              <a:buNone/>
            </a:pPr>
            <a:r>
              <a:t/>
            </a:r>
            <a:endParaRPr/>
          </a:p>
        </p:txBody>
      </p:sp>
      <p:sp>
        <p:nvSpPr>
          <p:cNvPr id="415" name="Google Shape;415;p1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AU"/>
              <a:t>Implementation &amp; Execution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9"/>
          <p:cNvSpPr txBox="1"/>
          <p:nvPr>
            <p:ph idx="1" type="body"/>
          </p:nvPr>
        </p:nvSpPr>
        <p:spPr>
          <a:xfrm>
            <a:off x="335608" y="1097558"/>
            <a:ext cx="11495400" cy="4662900"/>
          </a:xfrm>
          <a:prstGeom prst="rect">
            <a:avLst/>
          </a:prstGeom>
          <a:noFill/>
          <a:ln>
            <a:noFill/>
          </a:ln>
        </p:spPr>
        <p:txBody>
          <a:bodyPr anchorCtr="0" anchor="t" bIns="45700" lIns="91425" spcFirstLastPara="1" rIns="91425" wrap="square" tIns="45700">
            <a:noAutofit/>
          </a:bodyPr>
          <a:lstStyle/>
          <a:p>
            <a:pPr indent="-400050" lvl="0" marL="457200" rtl="0" algn="l">
              <a:lnSpc>
                <a:spcPct val="115000"/>
              </a:lnSpc>
              <a:spcBef>
                <a:spcPts val="1000"/>
              </a:spcBef>
              <a:spcAft>
                <a:spcPts val="0"/>
              </a:spcAft>
              <a:buSzPts val="2700"/>
              <a:buChar char="❖"/>
            </a:pPr>
            <a:r>
              <a:rPr lang="en-AU" sz="2700"/>
              <a:t>Goals for publication:</a:t>
            </a:r>
            <a:endParaRPr sz="2700"/>
          </a:p>
          <a:p>
            <a:pPr indent="-349250" lvl="1" marL="914400" rtl="0" algn="l">
              <a:lnSpc>
                <a:spcPct val="115000"/>
              </a:lnSpc>
              <a:spcBef>
                <a:spcPts val="0"/>
              </a:spcBef>
              <a:spcAft>
                <a:spcPts val="0"/>
              </a:spcAft>
              <a:buSzPts val="1900"/>
              <a:buChar char="▪"/>
            </a:pPr>
            <a:r>
              <a:rPr lang="en-AU" sz="1900"/>
              <a:t>2 blog articles each month (total of 24 annually)</a:t>
            </a:r>
            <a:endParaRPr sz="1900"/>
          </a:p>
          <a:p>
            <a:pPr indent="-349250" lvl="1" marL="914400" rtl="0" algn="l">
              <a:lnSpc>
                <a:spcPct val="115000"/>
              </a:lnSpc>
              <a:spcBef>
                <a:spcPts val="0"/>
              </a:spcBef>
              <a:spcAft>
                <a:spcPts val="0"/>
              </a:spcAft>
              <a:buSzPts val="1900"/>
              <a:buChar char="▪"/>
            </a:pPr>
            <a:r>
              <a:rPr lang="en-AU" sz="1900"/>
              <a:t>Annual series of articles focusing on one Chair or SIT Chair priority</a:t>
            </a:r>
            <a:endParaRPr sz="1900"/>
          </a:p>
          <a:p>
            <a:pPr indent="-349250" lvl="1" marL="914400" rtl="0" algn="l">
              <a:lnSpc>
                <a:spcPct val="115000"/>
              </a:lnSpc>
              <a:spcBef>
                <a:spcPts val="0"/>
              </a:spcBef>
              <a:spcAft>
                <a:spcPts val="0"/>
              </a:spcAft>
              <a:buSzPts val="1900"/>
              <a:buChar char="▪"/>
            </a:pPr>
            <a:r>
              <a:rPr lang="en-AU" sz="1900"/>
              <a:t>1-2 videos published each year, focusing on topics of interest to Chair, SIT Chair or otherwise.</a:t>
            </a:r>
            <a:endParaRPr sz="1900"/>
          </a:p>
          <a:p>
            <a:pPr indent="-349250" lvl="1" marL="914400" rtl="0" algn="l">
              <a:lnSpc>
                <a:spcPct val="115000"/>
              </a:lnSpc>
              <a:spcBef>
                <a:spcPts val="0"/>
              </a:spcBef>
              <a:spcAft>
                <a:spcPts val="0"/>
              </a:spcAft>
              <a:buSzPts val="1900"/>
              <a:buChar char="▪"/>
            </a:pPr>
            <a:r>
              <a:rPr lang="en-AU" sz="1900"/>
              <a:t>Publication of Quarterly Revist, 4 times per year.</a:t>
            </a:r>
            <a:endParaRPr sz="1900"/>
          </a:p>
          <a:p>
            <a:pPr indent="-400050" lvl="0" marL="457200" rtl="0" algn="l">
              <a:lnSpc>
                <a:spcPct val="115000"/>
              </a:lnSpc>
              <a:spcBef>
                <a:spcPts val="1000"/>
              </a:spcBef>
              <a:spcAft>
                <a:spcPts val="0"/>
              </a:spcAft>
              <a:buSzPts val="2700"/>
              <a:buChar char="❖"/>
            </a:pPr>
            <a:r>
              <a:rPr lang="en-AU" sz="2700"/>
              <a:t>Monitor analytics:</a:t>
            </a:r>
            <a:endParaRPr sz="2700"/>
          </a:p>
          <a:p>
            <a:pPr indent="-349250" lvl="1" marL="914400" rtl="0" algn="l">
              <a:lnSpc>
                <a:spcPct val="115000"/>
              </a:lnSpc>
              <a:spcBef>
                <a:spcPts val="0"/>
              </a:spcBef>
              <a:spcAft>
                <a:spcPts val="0"/>
              </a:spcAft>
              <a:buSzPts val="1900"/>
              <a:buChar char="▪"/>
            </a:pPr>
            <a:r>
              <a:rPr lang="en-AU" sz="1900"/>
              <a:t>Views per blog post</a:t>
            </a:r>
            <a:endParaRPr sz="1900"/>
          </a:p>
          <a:p>
            <a:pPr indent="-349250" lvl="1" marL="914400" rtl="0" algn="l">
              <a:lnSpc>
                <a:spcPct val="115000"/>
              </a:lnSpc>
              <a:spcBef>
                <a:spcPts val="0"/>
              </a:spcBef>
              <a:spcAft>
                <a:spcPts val="0"/>
              </a:spcAft>
              <a:buSzPts val="1900"/>
              <a:buChar char="▪"/>
            </a:pPr>
            <a:r>
              <a:rPr lang="en-AU" sz="1900"/>
              <a:t>Social media followers</a:t>
            </a:r>
            <a:endParaRPr sz="1900"/>
          </a:p>
          <a:p>
            <a:pPr indent="-349250" lvl="1" marL="914400" rtl="0" algn="l">
              <a:lnSpc>
                <a:spcPct val="115000"/>
              </a:lnSpc>
              <a:spcBef>
                <a:spcPts val="0"/>
              </a:spcBef>
              <a:spcAft>
                <a:spcPts val="0"/>
              </a:spcAft>
              <a:buSzPts val="1900"/>
              <a:buChar char="▪"/>
            </a:pPr>
            <a:r>
              <a:rPr lang="en-AU" sz="1900"/>
              <a:t>Average engagements on social media posts </a:t>
            </a:r>
            <a:endParaRPr sz="1900"/>
          </a:p>
          <a:p>
            <a:pPr indent="-400050" lvl="0" marL="457200" rtl="0" algn="l">
              <a:lnSpc>
                <a:spcPct val="115000"/>
              </a:lnSpc>
              <a:spcBef>
                <a:spcPts val="1000"/>
              </a:spcBef>
              <a:spcAft>
                <a:spcPts val="0"/>
              </a:spcAft>
              <a:buSzPts val="2700"/>
              <a:buChar char="❖"/>
            </a:pPr>
            <a:r>
              <a:rPr lang="en-AU" sz="2700"/>
              <a:t>Submit 1-2 page report to SEO annually prior to SIT meetings, reporting on the progress towards the above goals</a:t>
            </a:r>
            <a:endParaRPr sz="2700"/>
          </a:p>
          <a:p>
            <a:pPr indent="-349250" lvl="1" marL="914400" rtl="0" algn="l">
              <a:lnSpc>
                <a:spcPct val="115000"/>
              </a:lnSpc>
              <a:spcBef>
                <a:spcPts val="0"/>
              </a:spcBef>
              <a:spcAft>
                <a:spcPts val="0"/>
              </a:spcAft>
              <a:buSzPts val="1900"/>
              <a:buChar char="▪"/>
            </a:pPr>
            <a:r>
              <a:rPr lang="en-AU" sz="1900"/>
              <a:t>SEO can submit the report to SIT for information if desired</a:t>
            </a:r>
            <a:endParaRPr sz="1900"/>
          </a:p>
        </p:txBody>
      </p:sp>
      <p:sp>
        <p:nvSpPr>
          <p:cNvPr id="421" name="Google Shape;421;p1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AU"/>
              <a:t>Measuring Impact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
          <p:cNvSpPr txBox="1"/>
          <p:nvPr/>
        </p:nvSpPr>
        <p:spPr>
          <a:xfrm>
            <a:off x="436040" y="544149"/>
            <a:ext cx="9658646" cy="64213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b="0" i="0" lang="en-AU" sz="4400" u="none" cap="none" strike="noStrike">
                <a:solidFill>
                  <a:schemeClr val="lt1"/>
                </a:solidFill>
                <a:latin typeface="Tahoma"/>
                <a:ea typeface="Tahoma"/>
                <a:cs typeface="Tahoma"/>
                <a:sym typeface="Tahoma"/>
              </a:rPr>
              <a:t>SDG</a:t>
            </a:r>
            <a:r>
              <a:rPr b="0" i="0" lang="en-AU" sz="1400" u="none" cap="none" strike="noStrike">
                <a:solidFill>
                  <a:srgbClr val="000000"/>
                </a:solidFill>
                <a:latin typeface="Arial"/>
                <a:ea typeface="Arial"/>
                <a:cs typeface="Arial"/>
                <a:sym typeface="Arial"/>
              </a:rPr>
              <a:t>   </a:t>
            </a:r>
            <a:r>
              <a:rPr b="0" i="0" lang="en-AU" sz="4400" u="none" cap="none" strike="noStrike">
                <a:solidFill>
                  <a:schemeClr val="lt1"/>
                </a:solidFill>
                <a:latin typeface="Tahoma"/>
                <a:ea typeface="Tahoma"/>
                <a:cs typeface="Tahoma"/>
                <a:sym typeface="Tahoma"/>
              </a:rPr>
              <a:t>Coordination Group</a:t>
            </a:r>
            <a:endParaRPr/>
          </a:p>
          <a:p>
            <a:pPr indent="0" lvl="0" marL="0" marR="0" rtl="0" algn="l">
              <a:lnSpc>
                <a:spcPct val="90000"/>
              </a:lnSpc>
              <a:spcBef>
                <a:spcPts val="0"/>
              </a:spcBef>
              <a:spcAft>
                <a:spcPts val="0"/>
              </a:spcAft>
              <a:buClr>
                <a:schemeClr val="lt1"/>
              </a:buClr>
              <a:buSzPts val="8000"/>
              <a:buFont typeface="Arial"/>
              <a:buNone/>
            </a:pPr>
            <a:r>
              <a:rPr b="0" i="0" lang="en-AU" sz="4400" u="none" cap="none" strike="noStrike">
                <a:solidFill>
                  <a:schemeClr val="lt1"/>
                </a:solidFill>
                <a:latin typeface="Tahoma"/>
                <a:ea typeface="Tahoma"/>
                <a:cs typeface="Tahoma"/>
                <a:sym typeface="Tahoma"/>
              </a:rPr>
              <a:t>Continuity &amp; Future Work</a:t>
            </a:r>
            <a:endParaRPr b="0" i="0" sz="4400" u="none" cap="none" strike="noStrike">
              <a:solidFill>
                <a:schemeClr val="lt1"/>
              </a:solidFill>
              <a:latin typeface="Tahoma"/>
              <a:ea typeface="Tahoma"/>
              <a:cs typeface="Tahoma"/>
              <a:sym typeface="Tahoma"/>
            </a:endParaRPr>
          </a:p>
          <a:p>
            <a:pPr indent="0" lvl="0" marL="0" marR="0" rtl="0" algn="l">
              <a:lnSpc>
                <a:spcPct val="90000"/>
              </a:lnSpc>
              <a:spcBef>
                <a:spcPts val="0"/>
              </a:spcBef>
              <a:spcAft>
                <a:spcPts val="0"/>
              </a:spcAft>
              <a:buClr>
                <a:schemeClr val="lt1"/>
              </a:buClr>
              <a:buSzPts val="8000"/>
              <a:buFont typeface="Arial"/>
              <a:buNone/>
            </a:pPr>
            <a:br>
              <a:rPr b="1" i="0" lang="en-AU" sz="4400" u="none" cap="none" strike="noStrike">
                <a:solidFill>
                  <a:schemeClr val="lt1"/>
                </a:solidFill>
                <a:latin typeface="Tahoma"/>
                <a:ea typeface="Tahoma"/>
                <a:cs typeface="Tahoma"/>
                <a:sym typeface="Tahoma"/>
              </a:rPr>
            </a:br>
            <a:endParaRPr b="1" i="0" sz="4400" u="none" cap="none" strike="noStrike">
              <a:solidFill>
                <a:schemeClr val="lt1"/>
              </a:solidFill>
              <a:latin typeface="Tahoma"/>
              <a:ea typeface="Tahoma"/>
              <a:cs typeface="Tahoma"/>
              <a:sym typeface="Tahoma"/>
            </a:endParaRPr>
          </a:p>
        </p:txBody>
      </p:sp>
      <p:sp>
        <p:nvSpPr>
          <p:cNvPr id="230" name="Google Shape;230;p2"/>
          <p:cNvSpPr txBox="1"/>
          <p:nvPr/>
        </p:nvSpPr>
        <p:spPr>
          <a:xfrm>
            <a:off x="436040" y="2569221"/>
            <a:ext cx="8304900" cy="1519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AU" sz="2800" u="none" cap="none" strike="noStrike">
                <a:solidFill>
                  <a:schemeClr val="lt1"/>
                </a:solidFill>
                <a:latin typeface="Tahoma"/>
                <a:ea typeface="Tahoma"/>
                <a:cs typeface="Tahoma"/>
                <a:sym typeface="Tahoma"/>
              </a:rPr>
              <a:t>David Borges, SEO, NASA</a:t>
            </a:r>
            <a:endParaRPr/>
          </a:p>
          <a:p>
            <a:pPr indent="0" lvl="0" marL="0" marR="0" rtl="0" algn="l">
              <a:lnSpc>
                <a:spcPct val="90000"/>
              </a:lnSpc>
              <a:spcBef>
                <a:spcPts val="0"/>
              </a:spcBef>
              <a:spcAft>
                <a:spcPts val="0"/>
              </a:spcAft>
              <a:buClr>
                <a:srgbClr val="000000"/>
              </a:buClr>
              <a:buSzPts val="2800"/>
              <a:buFont typeface="Arial"/>
              <a:buNone/>
            </a:pPr>
            <a:r>
              <a:rPr b="0" i="0" lang="en-AU" sz="2800" u="none" cap="none" strike="noStrike">
                <a:solidFill>
                  <a:schemeClr val="lt1"/>
                </a:solidFill>
                <a:latin typeface="Tahoma"/>
                <a:ea typeface="Tahoma"/>
                <a:cs typeface="Tahoma"/>
                <a:sym typeface="Tahoma"/>
              </a:rPr>
              <a:t>Marc Paganini, SIT Chair Team, ESA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2800"/>
              <a:buFont typeface="Arial"/>
              <a:buNone/>
            </a:pPr>
            <a:r>
              <a:rPr b="0" i="0" lang="en-AU" sz="2800" u="none" cap="none" strike="noStrike">
                <a:solidFill>
                  <a:schemeClr val="lt1"/>
                </a:solidFill>
                <a:latin typeface="Tahoma"/>
                <a:ea typeface="Tahoma"/>
                <a:cs typeface="Tahoma"/>
                <a:sym typeface="Tahoma"/>
              </a:rPr>
              <a:t>Flora Kerblat, CSIRO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2800"/>
              <a:buFont typeface="Arial"/>
              <a:buNone/>
            </a:pPr>
            <a:br>
              <a:rPr b="0" i="0" lang="en-AU" sz="2800" u="none" cap="none" strike="noStrike">
                <a:solidFill>
                  <a:schemeClr val="lt1"/>
                </a:solidFill>
                <a:latin typeface="Tahoma"/>
                <a:ea typeface="Tahoma"/>
                <a:cs typeface="Tahoma"/>
                <a:sym typeface="Tahoma"/>
              </a:rPr>
            </a:br>
            <a:endParaRPr b="0" i="0" sz="2800" u="none" cap="none" strike="noStrike">
              <a:solidFill>
                <a:schemeClr val="lt1"/>
              </a:solidFill>
              <a:latin typeface="Tahoma"/>
              <a:ea typeface="Tahoma"/>
              <a:cs typeface="Tahoma"/>
              <a:sym typeface="Tahom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0"/>
          <p:cNvSpPr txBox="1"/>
          <p:nvPr>
            <p:ph type="title"/>
          </p:nvPr>
        </p:nvSpPr>
        <p:spPr>
          <a:xfrm>
            <a:off x="167150" y="701425"/>
            <a:ext cx="74745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AU" sz="5900">
                <a:latin typeface="Montserrat"/>
                <a:ea typeface="Montserrat"/>
                <a:cs typeface="Montserrat"/>
                <a:sym typeface="Montserrat"/>
              </a:rPr>
              <a:t>SEO</a:t>
            </a:r>
            <a:br>
              <a:rPr lang="en-AU" sz="5900">
                <a:latin typeface="Montserrat"/>
                <a:ea typeface="Montserrat"/>
                <a:cs typeface="Montserrat"/>
                <a:sym typeface="Montserrat"/>
              </a:rPr>
            </a:br>
            <a:r>
              <a:rPr lang="en-AU" sz="5900">
                <a:latin typeface="Montserrat"/>
                <a:ea typeface="Montserrat"/>
                <a:cs typeface="Montserrat"/>
                <a:sym typeface="Montserrat"/>
              </a:rPr>
              <a:t>Activities</a:t>
            </a:r>
            <a:endParaRPr sz="59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t/>
            </a:r>
            <a:endParaRPr i="1" sz="40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1"/>
          <p:cNvSpPr txBox="1"/>
          <p:nvPr/>
        </p:nvSpPr>
        <p:spPr>
          <a:xfrm>
            <a:off x="309872" y="1135363"/>
            <a:ext cx="8024400" cy="1763175"/>
          </a:xfrm>
          <a:prstGeom prst="rect">
            <a:avLst/>
          </a:prstGeom>
          <a:noFill/>
          <a:ln>
            <a:noFill/>
          </a:ln>
        </p:spPr>
        <p:txBody>
          <a:bodyPr anchorCtr="0" anchor="t" bIns="45700" lIns="91425" spcFirstLastPara="1" rIns="91425" wrap="square" tIns="45700">
            <a:spAutoFit/>
          </a:bodyPr>
          <a:lstStyle/>
          <a:p>
            <a:pPr indent="-285744" lvl="0" marL="285744" marR="0" rtl="0" algn="l">
              <a:lnSpc>
                <a:spcPct val="150000"/>
              </a:lnSpc>
              <a:spcBef>
                <a:spcPts val="0"/>
              </a:spcBef>
              <a:spcAft>
                <a:spcPts val="0"/>
              </a:spcAft>
              <a:buClr>
                <a:srgbClr val="000000"/>
              </a:buClr>
              <a:buSzPts val="1867"/>
              <a:buFont typeface="Noto Sans Symbols"/>
              <a:buChar char="▪"/>
            </a:pPr>
            <a:r>
              <a:rPr b="0" i="0" lang="en-AU" sz="1867" u="none" cap="none" strike="noStrike">
                <a:solidFill>
                  <a:srgbClr val="000000"/>
                </a:solidFill>
                <a:latin typeface="Helvetica Neue"/>
                <a:ea typeface="Helvetica Neue"/>
                <a:cs typeface="Helvetica Neue"/>
                <a:sym typeface="Helvetica Neue"/>
              </a:rPr>
              <a:t>Initiated in April 2020 as a CEOS WGISS / SEO initiative, </a:t>
            </a:r>
            <a:r>
              <a:rPr b="1" i="0" lang="en-AU" sz="1867" u="none" cap="none" strike="noStrike">
                <a:solidFill>
                  <a:srgbClr val="000000"/>
                </a:solidFill>
                <a:latin typeface="Helvetica Neue"/>
                <a:ea typeface="Helvetica Neue"/>
                <a:cs typeface="Helvetica Neue"/>
                <a:sym typeface="Helvetica Neue"/>
              </a:rPr>
              <a:t>EAIL </a:t>
            </a:r>
            <a:r>
              <a:rPr b="0" i="0" lang="en-AU" sz="1867" u="none" cap="none" strike="noStrike">
                <a:solidFill>
                  <a:srgbClr val="000000"/>
                </a:solidFill>
                <a:latin typeface="Helvetica Neue"/>
                <a:ea typeface="Helvetica Neue"/>
                <a:cs typeface="Helvetica Neue"/>
                <a:sym typeface="Helvetica Neue"/>
              </a:rPr>
              <a:t>was a data and analytics platform that used AWS Cloud and Open Data Cube. Its advantages included Jupyter Hub, Dask scaling, customized ARD pipelines and GPU processing.</a:t>
            </a:r>
            <a:endParaRPr/>
          </a:p>
        </p:txBody>
      </p:sp>
      <p:sp>
        <p:nvSpPr>
          <p:cNvPr id="432" name="Google Shape;432;p21"/>
          <p:cNvSpPr txBox="1"/>
          <p:nvPr>
            <p:ph type="title"/>
          </p:nvPr>
        </p:nvSpPr>
        <p:spPr>
          <a:xfrm>
            <a:off x="138432" y="287723"/>
            <a:ext cx="9381141" cy="53022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sz="3466">
                <a:latin typeface="Helvetica Neue"/>
                <a:ea typeface="Helvetica Neue"/>
                <a:cs typeface="Helvetica Neue"/>
                <a:sym typeface="Helvetica Neue"/>
              </a:rPr>
              <a:t>Earth Analytics Interoperability Lab (EAIL)</a:t>
            </a:r>
            <a:endParaRPr/>
          </a:p>
        </p:txBody>
      </p:sp>
      <p:pic>
        <p:nvPicPr>
          <p:cNvPr id="433" name="Google Shape;433;p21"/>
          <p:cNvPicPr preferRelativeResize="0"/>
          <p:nvPr/>
        </p:nvPicPr>
        <p:blipFill rotWithShape="1">
          <a:blip r:embed="rId3">
            <a:alphaModFix/>
          </a:blip>
          <a:srcRect b="0" l="0" r="0" t="0"/>
          <a:stretch/>
        </p:blipFill>
        <p:spPr>
          <a:xfrm>
            <a:off x="8904303" y="3076091"/>
            <a:ext cx="2897926" cy="2560006"/>
          </a:xfrm>
          <a:prstGeom prst="rect">
            <a:avLst/>
          </a:prstGeom>
          <a:noFill/>
          <a:ln>
            <a:noFill/>
          </a:ln>
        </p:spPr>
      </p:pic>
      <p:pic>
        <p:nvPicPr>
          <p:cNvPr id="434" name="Google Shape;434;p21"/>
          <p:cNvPicPr preferRelativeResize="0"/>
          <p:nvPr/>
        </p:nvPicPr>
        <p:blipFill rotWithShape="1">
          <a:blip r:embed="rId4">
            <a:alphaModFix/>
          </a:blip>
          <a:srcRect b="0" l="0" r="0" t="0"/>
          <a:stretch/>
        </p:blipFill>
        <p:spPr>
          <a:xfrm>
            <a:off x="9899941" y="1454817"/>
            <a:ext cx="906649" cy="1205651"/>
          </a:xfrm>
          <a:prstGeom prst="rect">
            <a:avLst/>
          </a:prstGeom>
          <a:noFill/>
          <a:ln>
            <a:noFill/>
          </a:ln>
        </p:spPr>
      </p:pic>
      <p:pic>
        <p:nvPicPr>
          <p:cNvPr descr="Graphical user interface, text, application, email&#10;&#10;Description automatically generated" id="435" name="Google Shape;435;p21"/>
          <p:cNvPicPr preferRelativeResize="0"/>
          <p:nvPr/>
        </p:nvPicPr>
        <p:blipFill rotWithShape="1">
          <a:blip r:embed="rId5">
            <a:alphaModFix/>
          </a:blip>
          <a:srcRect b="0" l="0" r="0" t="0"/>
          <a:stretch/>
        </p:blipFill>
        <p:spPr>
          <a:xfrm>
            <a:off x="828572" y="3076091"/>
            <a:ext cx="7505700" cy="3590925"/>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rgbClr val="33445F"/>
                </a:solidFill>
                <a:latin typeface="Arial"/>
                <a:ea typeface="Arial"/>
                <a:cs typeface="Arial"/>
                <a:sym typeface="Arial"/>
              </a:rPr>
              <a:t>Slide </a:t>
            </a:r>
            <a:fld id="{00000000-1234-1234-1234-123412341234}" type="slidenum">
              <a:rPr b="1" i="0" lang="en-AU" sz="1400" u="none" cap="none" strike="noStrike">
                <a:solidFill>
                  <a:srgbClr val="33445F"/>
                </a:solidFill>
                <a:latin typeface="Arial"/>
                <a:ea typeface="Arial"/>
                <a:cs typeface="Arial"/>
                <a:sym typeface="Arial"/>
              </a:rPr>
              <a:t>‹#›</a:t>
            </a:fld>
            <a:endParaRPr b="1" i="0" sz="1400" u="none" cap="none" strike="noStrike">
              <a:solidFill>
                <a:srgbClr val="33445F"/>
              </a:solidFill>
              <a:latin typeface="Arial"/>
              <a:ea typeface="Arial"/>
              <a:cs typeface="Arial"/>
              <a:sym typeface="Arial"/>
            </a:endParaRPr>
          </a:p>
        </p:txBody>
      </p:sp>
      <p:grpSp>
        <p:nvGrpSpPr>
          <p:cNvPr id="441" name="Google Shape;441;p22"/>
          <p:cNvGrpSpPr/>
          <p:nvPr/>
        </p:nvGrpSpPr>
        <p:grpSpPr>
          <a:xfrm>
            <a:off x="1558009" y="2436384"/>
            <a:ext cx="8426228" cy="3631525"/>
            <a:chOff x="0" y="680519"/>
            <a:chExt cx="8426228" cy="3631525"/>
          </a:xfrm>
        </p:grpSpPr>
        <p:sp>
          <p:nvSpPr>
            <p:cNvPr id="442" name="Google Shape;442;p22"/>
            <p:cNvSpPr/>
            <p:nvPr/>
          </p:nvSpPr>
          <p:spPr>
            <a:xfrm>
              <a:off x="1367576" y="2947680"/>
              <a:ext cx="1589186" cy="1364364"/>
            </a:xfrm>
            <a:prstGeom prst="hexagon">
              <a:avLst>
                <a:gd fmla="val 25000" name="adj"/>
                <a:gd fmla="val 115470" name="vf"/>
              </a:avLst>
            </a:prstGeom>
            <a:solidFill>
              <a:srgbClr val="32445F"/>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txBox="1"/>
            <p:nvPr/>
          </p:nvSpPr>
          <p:spPr>
            <a:xfrm>
              <a:off x="1613705" y="3158989"/>
              <a:ext cx="1096928" cy="941746"/>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AU" sz="1600" u="none" cap="none" strike="noStrike">
                  <a:solidFill>
                    <a:schemeClr val="lt1"/>
                  </a:solidFill>
                  <a:latin typeface="Arial"/>
                  <a:ea typeface="Arial"/>
                  <a:cs typeface="Arial"/>
                  <a:sym typeface="Arial"/>
                </a:rPr>
                <a:t>Exploratory Data Analysis</a:t>
              </a:r>
              <a:endParaRPr/>
            </a:p>
          </p:txBody>
        </p:sp>
        <p:sp>
          <p:nvSpPr>
            <p:cNvPr id="444" name="Google Shape;444;p22"/>
            <p:cNvSpPr/>
            <p:nvPr/>
          </p:nvSpPr>
          <p:spPr>
            <a:xfrm>
              <a:off x="1405494" y="3557776"/>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a:off x="0" y="2193412"/>
              <a:ext cx="1589186" cy="1364364"/>
            </a:xfrm>
            <a:prstGeom prst="hexagon">
              <a:avLst>
                <a:gd fmla="val 25000" name="adj"/>
                <a:gd fmla="val 115470" name="vf"/>
              </a:avLst>
            </a:prstGeom>
            <a:blipFill rotWithShape="1">
              <a:blip r:embed="rId3">
                <a:alphaModFix/>
              </a:blip>
              <a:stretch>
                <a:fillRect b="0" l="0" r="0" t="0"/>
              </a:stretch>
            </a:blip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a:off x="1088668" y="3376563"/>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p:nvPr/>
          </p:nvSpPr>
          <p:spPr>
            <a:xfrm>
              <a:off x="2735153" y="2189054"/>
              <a:ext cx="1589186" cy="1364364"/>
            </a:xfrm>
            <a:prstGeom prst="hexagon">
              <a:avLst>
                <a:gd fmla="val 25000" name="adj"/>
                <a:gd fmla="val 115470" name="vf"/>
              </a:avLst>
            </a:prstGeom>
            <a:solidFill>
              <a:srgbClr val="32445F"/>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txBox="1"/>
            <p:nvPr/>
          </p:nvSpPr>
          <p:spPr>
            <a:xfrm>
              <a:off x="2981282" y="2400363"/>
              <a:ext cx="1096928" cy="941746"/>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AU" sz="1600" u="none" cap="none" strike="noStrike">
                  <a:solidFill>
                    <a:schemeClr val="lt1"/>
                  </a:solidFill>
                  <a:latin typeface="Arial"/>
                  <a:ea typeface="Arial"/>
                  <a:cs typeface="Arial"/>
                  <a:sym typeface="Arial"/>
                </a:rPr>
                <a:t>Web Mapping Services</a:t>
              </a:r>
              <a:endParaRPr/>
            </a:p>
          </p:txBody>
        </p:sp>
        <p:sp>
          <p:nvSpPr>
            <p:cNvPr id="449" name="Google Shape;449;p22"/>
            <p:cNvSpPr/>
            <p:nvPr/>
          </p:nvSpPr>
          <p:spPr>
            <a:xfrm>
              <a:off x="3828878" y="3369300"/>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p:nvPr/>
          </p:nvSpPr>
          <p:spPr>
            <a:xfrm>
              <a:off x="4101888" y="2944775"/>
              <a:ext cx="1589186" cy="1364364"/>
            </a:xfrm>
            <a:prstGeom prst="hexagon">
              <a:avLst>
                <a:gd fmla="val 25000" name="adj"/>
                <a:gd fmla="val 115470" name="vf"/>
              </a:avLst>
            </a:prstGeom>
            <a:blipFill rotWithShape="1">
              <a:blip r:embed="rId4">
                <a:alphaModFix/>
              </a:blip>
              <a:stretch>
                <a:fillRect b="0" l="0" r="0" t="0"/>
              </a:stretch>
            </a:blip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p:nvPr/>
          </p:nvSpPr>
          <p:spPr>
            <a:xfrm>
              <a:off x="4140648" y="3551966"/>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p:nvPr/>
          </p:nvSpPr>
          <p:spPr>
            <a:xfrm>
              <a:off x="1367576" y="1439144"/>
              <a:ext cx="1589186" cy="1364364"/>
            </a:xfrm>
            <a:prstGeom prst="hexagon">
              <a:avLst>
                <a:gd fmla="val 25000" name="adj"/>
                <a:gd fmla="val 115470" name="vf"/>
              </a:avLst>
            </a:prstGeom>
            <a:solidFill>
              <a:srgbClr val="32445F"/>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
            <p:cNvSpPr txBox="1"/>
            <p:nvPr/>
          </p:nvSpPr>
          <p:spPr>
            <a:xfrm>
              <a:off x="1613705" y="1650453"/>
              <a:ext cx="1096928" cy="941746"/>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AU" sz="1600" u="none" cap="none" strike="noStrike">
                  <a:solidFill>
                    <a:schemeClr val="lt1"/>
                  </a:solidFill>
                  <a:latin typeface="Arial"/>
                  <a:ea typeface="Arial"/>
                  <a:cs typeface="Arial"/>
                  <a:sym typeface="Arial"/>
                </a:rPr>
                <a:t>Dashboards</a:t>
              </a:r>
              <a:endParaRPr/>
            </a:p>
          </p:txBody>
        </p:sp>
        <p:sp>
          <p:nvSpPr>
            <p:cNvPr id="454" name="Google Shape;454;p22"/>
            <p:cNvSpPr/>
            <p:nvPr/>
          </p:nvSpPr>
          <p:spPr>
            <a:xfrm>
              <a:off x="2456245" y="1464928"/>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a:off x="2735153" y="680519"/>
              <a:ext cx="1589186" cy="1364364"/>
            </a:xfrm>
            <a:prstGeom prst="hexagon">
              <a:avLst>
                <a:gd fmla="val 25000" name="adj"/>
                <a:gd fmla="val 115470" name="vf"/>
              </a:avLst>
            </a:prstGeom>
            <a:blipFill rotWithShape="1">
              <a:blip r:embed="rId5">
                <a:alphaModFix/>
              </a:blip>
              <a:stretch>
                <a:fillRect b="0" l="0" r="0" t="0"/>
              </a:stretch>
            </a:blip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p:nvPr/>
          </p:nvSpPr>
          <p:spPr>
            <a:xfrm>
              <a:off x="2779812" y="1285168"/>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p:nvPr/>
          </p:nvSpPr>
          <p:spPr>
            <a:xfrm>
              <a:off x="4101888" y="1436239"/>
              <a:ext cx="1589186" cy="1364364"/>
            </a:xfrm>
            <a:prstGeom prst="hexagon">
              <a:avLst>
                <a:gd fmla="val 25000" name="adj"/>
                <a:gd fmla="val 115470" name="vf"/>
              </a:avLst>
            </a:prstGeom>
            <a:solidFill>
              <a:srgbClr val="32445F"/>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txBox="1"/>
            <p:nvPr/>
          </p:nvSpPr>
          <p:spPr>
            <a:xfrm>
              <a:off x="4348017" y="1647548"/>
              <a:ext cx="1096928" cy="941746"/>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AU" sz="1600" u="none" cap="none" strike="noStrike">
                  <a:solidFill>
                    <a:schemeClr val="lt1"/>
                  </a:solidFill>
                  <a:latin typeface="Arial"/>
                  <a:ea typeface="Arial"/>
                  <a:cs typeface="Arial"/>
                  <a:sym typeface="Arial"/>
                </a:rPr>
                <a:t>Web Applications</a:t>
              </a:r>
              <a:endParaRPr/>
            </a:p>
          </p:txBody>
        </p:sp>
        <p:sp>
          <p:nvSpPr>
            <p:cNvPr id="459" name="Google Shape;459;p22"/>
            <p:cNvSpPr/>
            <p:nvPr/>
          </p:nvSpPr>
          <p:spPr>
            <a:xfrm>
              <a:off x="5477048" y="2040888"/>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a:off x="5469465" y="2203217"/>
              <a:ext cx="1589186" cy="1364364"/>
            </a:xfrm>
            <a:prstGeom prst="hexagon">
              <a:avLst>
                <a:gd fmla="val 25000" name="adj"/>
                <a:gd fmla="val 115470" name="vf"/>
              </a:avLst>
            </a:prstGeom>
            <a:blipFill rotWithShape="1">
              <a:blip r:embed="rId6">
                <a:alphaModFix/>
              </a:blip>
              <a:stretch>
                <a:fillRect b="0" l="0" r="0" t="0"/>
              </a:stretch>
            </a:blip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5779550" y="2227912"/>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a:off x="5469465" y="695045"/>
              <a:ext cx="1589186" cy="1364364"/>
            </a:xfrm>
            <a:prstGeom prst="hexagon">
              <a:avLst>
                <a:gd fmla="val 25000" name="adj"/>
                <a:gd fmla="val 115470" name="vf"/>
              </a:avLst>
            </a:prstGeom>
            <a:solidFill>
              <a:srgbClr val="32445F"/>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2"/>
            <p:cNvSpPr txBox="1"/>
            <p:nvPr/>
          </p:nvSpPr>
          <p:spPr>
            <a:xfrm>
              <a:off x="5715594" y="906354"/>
              <a:ext cx="1096928" cy="941746"/>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AU" sz="1600" u="none" cap="none" strike="noStrike">
                  <a:solidFill>
                    <a:schemeClr val="lt1"/>
                  </a:solidFill>
                  <a:latin typeface="Arial"/>
                  <a:ea typeface="Arial"/>
                  <a:cs typeface="Arial"/>
                  <a:sym typeface="Arial"/>
                </a:rPr>
                <a:t>Scalable Production Workflows</a:t>
              </a:r>
              <a:endParaRPr/>
            </a:p>
          </p:txBody>
        </p:sp>
        <p:sp>
          <p:nvSpPr>
            <p:cNvPr id="464" name="Google Shape;464;p22"/>
            <p:cNvSpPr/>
            <p:nvPr/>
          </p:nvSpPr>
          <p:spPr>
            <a:xfrm>
              <a:off x="6844625" y="1306594"/>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a:off x="6837042" y="1456213"/>
              <a:ext cx="1589186" cy="1364364"/>
            </a:xfrm>
            <a:prstGeom prst="hexagon">
              <a:avLst>
                <a:gd fmla="val 25000" name="adj"/>
                <a:gd fmla="val 115470" name="vf"/>
              </a:avLst>
            </a:prstGeom>
            <a:blipFill rotWithShape="1">
              <a:blip r:embed="rId7">
                <a:alphaModFix/>
              </a:blip>
              <a:stretch>
                <a:fillRect b="0" l="0" r="0" t="0"/>
              </a:stretch>
            </a:blip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p:nvPr/>
          </p:nvSpPr>
          <p:spPr>
            <a:xfrm>
              <a:off x="7153868" y="1486717"/>
              <a:ext cx="185377" cy="159787"/>
            </a:xfrm>
            <a:prstGeom prst="hexagon">
              <a:avLst>
                <a:gd fmla="val 25000" name="adj"/>
                <a:gd fmla="val 115470" name="vf"/>
              </a:avLst>
            </a:prstGeom>
            <a:solidFill>
              <a:schemeClr val="lt1"/>
            </a:solidFill>
            <a:ln cap="flat" cmpd="sng" w="25400">
              <a:solidFill>
                <a:srgbClr val="32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 name="Google Shape;467;p22"/>
          <p:cNvSpPr txBox="1"/>
          <p:nvPr/>
        </p:nvSpPr>
        <p:spPr>
          <a:xfrm>
            <a:off x="970591" y="6199935"/>
            <a:ext cx="9601067" cy="36526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000"/>
              <a:buFont typeface="Arial"/>
              <a:buNone/>
            </a:pPr>
            <a:r>
              <a:rPr b="0" i="0" lang="en-AU" sz="2000" u="none" cap="none" strike="noStrike">
                <a:solidFill>
                  <a:srgbClr val="33445F"/>
                </a:solidFill>
                <a:latin typeface="Calibri"/>
                <a:ea typeface="Calibri"/>
                <a:cs typeface="Calibri"/>
                <a:sym typeface="Calibri"/>
              </a:rPr>
              <a:t>Powered by Open Data Cube and the Python data science ecosystem</a:t>
            </a:r>
            <a:endParaRPr/>
          </a:p>
        </p:txBody>
      </p:sp>
      <p:sp>
        <p:nvSpPr>
          <p:cNvPr id="468" name="Google Shape;468;p22"/>
          <p:cNvSpPr txBox="1"/>
          <p:nvPr>
            <p:ph idx="1" type="body"/>
          </p:nvPr>
        </p:nvSpPr>
        <p:spPr>
          <a:xfrm>
            <a:off x="324233" y="1269561"/>
            <a:ext cx="11495400" cy="4951843"/>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AU"/>
              <a:t>Built using the Open Data Cube software and CSIRO’s Earth Analytics, Science and Innovation platform</a:t>
            </a:r>
            <a:endParaRPr/>
          </a:p>
        </p:txBody>
      </p:sp>
      <p:sp>
        <p:nvSpPr>
          <p:cNvPr id="469" name="Google Shape;469;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AU"/>
              <a:t>CEOS Analytics Lab</a:t>
            </a:r>
            <a:endParaRPr/>
          </a:p>
        </p:txBody>
      </p:sp>
      <p:pic>
        <p:nvPicPr>
          <p:cNvPr descr="Brand | Open Data Cube" id="470" name="Google Shape;470;p22"/>
          <p:cNvPicPr preferRelativeResize="0"/>
          <p:nvPr/>
        </p:nvPicPr>
        <p:blipFill rotWithShape="1">
          <a:blip r:embed="rId8">
            <a:alphaModFix/>
          </a:blip>
          <a:srcRect b="0" l="0" r="0" t="0"/>
          <a:stretch/>
        </p:blipFill>
        <p:spPr>
          <a:xfrm>
            <a:off x="10560557" y="2695436"/>
            <a:ext cx="1309463" cy="792724"/>
          </a:xfrm>
          <a:prstGeom prst="rect">
            <a:avLst/>
          </a:prstGeom>
          <a:noFill/>
          <a:ln>
            <a:noFill/>
          </a:ln>
        </p:spPr>
      </p:pic>
      <p:pic>
        <p:nvPicPr>
          <p:cNvPr id="471" name="Google Shape;471;p22"/>
          <p:cNvPicPr preferRelativeResize="0"/>
          <p:nvPr/>
        </p:nvPicPr>
        <p:blipFill rotWithShape="1">
          <a:blip r:embed="rId9">
            <a:alphaModFix/>
          </a:blip>
          <a:srcRect b="0" l="0" r="0" t="0"/>
          <a:stretch/>
        </p:blipFill>
        <p:spPr>
          <a:xfrm>
            <a:off x="10836079" y="3789475"/>
            <a:ext cx="758419" cy="878619"/>
          </a:xfrm>
          <a:prstGeom prst="rect">
            <a:avLst/>
          </a:prstGeom>
          <a:noFill/>
          <a:ln>
            <a:noFill/>
          </a:ln>
        </p:spPr>
      </p:pic>
      <p:pic>
        <p:nvPicPr>
          <p:cNvPr id="472" name="Google Shape;472;p22"/>
          <p:cNvPicPr preferRelativeResize="0"/>
          <p:nvPr/>
        </p:nvPicPr>
        <p:blipFill rotWithShape="1">
          <a:blip r:embed="rId10">
            <a:alphaModFix/>
          </a:blip>
          <a:srcRect b="0" l="0" r="0" t="0"/>
          <a:stretch/>
        </p:blipFill>
        <p:spPr>
          <a:xfrm>
            <a:off x="10718076" y="4969410"/>
            <a:ext cx="994424" cy="6190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6" name="Shape 476"/>
        <p:cNvGrpSpPr/>
        <p:nvPr/>
      </p:nvGrpSpPr>
      <p:grpSpPr>
        <a:xfrm>
          <a:off x="0" y="0"/>
          <a:ext cx="0" cy="0"/>
          <a:chOff x="0" y="0"/>
          <a:chExt cx="0" cy="0"/>
        </a:xfrm>
      </p:grpSpPr>
      <p:pic>
        <p:nvPicPr>
          <p:cNvPr descr="Text&#10;&#10;Description automatically generated" id="477" name="Google Shape;477;p23"/>
          <p:cNvPicPr preferRelativeResize="0"/>
          <p:nvPr/>
        </p:nvPicPr>
        <p:blipFill rotWithShape="1">
          <a:blip r:embed="rId3">
            <a:alphaModFix/>
          </a:blip>
          <a:srcRect b="0" l="0" r="0" t="0"/>
          <a:stretch/>
        </p:blipFill>
        <p:spPr>
          <a:xfrm>
            <a:off x="0" y="137687"/>
            <a:ext cx="12192000" cy="60144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4"/>
          <p:cNvSpPr txBox="1"/>
          <p:nvPr>
            <p:ph idx="1" type="body"/>
          </p:nvPr>
        </p:nvSpPr>
        <p:spPr>
          <a:xfrm>
            <a:off x="277648" y="1597980"/>
            <a:ext cx="6929602" cy="4872669"/>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Font typeface="Arial"/>
              <a:buChar char="•"/>
            </a:pPr>
            <a:r>
              <a:rPr lang="en-AU">
                <a:latin typeface="Montserrat"/>
                <a:ea typeface="Montserrat"/>
                <a:cs typeface="Montserrat"/>
                <a:sym typeface="Montserrat"/>
              </a:rPr>
              <a:t>GEO Infrastructure Development Task Team (GIDTT)</a:t>
            </a:r>
            <a:endParaRPr/>
          </a:p>
          <a:p>
            <a:pPr indent="-457200" lvl="1" marL="1092200" rtl="0" algn="l">
              <a:lnSpc>
                <a:spcPct val="90000"/>
              </a:lnSpc>
              <a:spcBef>
                <a:spcPts val="0"/>
              </a:spcBef>
              <a:spcAft>
                <a:spcPts val="0"/>
              </a:spcAft>
              <a:buSzPts val="2400"/>
              <a:buFont typeface="Arial"/>
              <a:buChar char="•"/>
            </a:pPr>
            <a:r>
              <a:rPr lang="en-AU"/>
              <a:t>Space-based data, Data Cubes, Cloud providers</a:t>
            </a:r>
            <a:endParaRPr>
              <a:latin typeface="Montserrat"/>
              <a:ea typeface="Montserrat"/>
              <a:cs typeface="Montserrat"/>
              <a:sym typeface="Montserrat"/>
            </a:endParaRPr>
          </a:p>
          <a:p>
            <a:pPr indent="0" lvl="0" marL="177800" rtl="0" algn="l">
              <a:lnSpc>
                <a:spcPct val="90000"/>
              </a:lnSpc>
              <a:spcBef>
                <a:spcPts val="0"/>
              </a:spcBef>
              <a:spcAft>
                <a:spcPts val="0"/>
              </a:spcAft>
              <a:buSzPts val="2800"/>
              <a:buNone/>
            </a:pPr>
            <a:r>
              <a:t/>
            </a:r>
            <a:endParaRPr/>
          </a:p>
          <a:p>
            <a:pPr indent="-457200" lvl="0" marL="635000" rtl="0" algn="l">
              <a:lnSpc>
                <a:spcPct val="90000"/>
              </a:lnSpc>
              <a:spcBef>
                <a:spcPts val="0"/>
              </a:spcBef>
              <a:spcAft>
                <a:spcPts val="0"/>
              </a:spcAft>
              <a:buSzPts val="2800"/>
              <a:buFont typeface="Arial"/>
              <a:buChar char="•"/>
            </a:pPr>
            <a:r>
              <a:rPr lang="en-AU">
                <a:latin typeface="Montserrat"/>
                <a:ea typeface="Montserrat"/>
                <a:cs typeface="Montserrat"/>
                <a:sym typeface="Montserrat"/>
              </a:rPr>
              <a:t>ODC Community Engagement</a:t>
            </a:r>
            <a:endParaRPr/>
          </a:p>
          <a:p>
            <a:pPr indent="-457200" lvl="1" marL="1092200" rtl="0" algn="l">
              <a:lnSpc>
                <a:spcPct val="90000"/>
              </a:lnSpc>
              <a:spcBef>
                <a:spcPts val="0"/>
              </a:spcBef>
              <a:spcAft>
                <a:spcPts val="0"/>
              </a:spcAft>
              <a:buSzPts val="2400"/>
              <a:buFont typeface="Arial"/>
              <a:buChar char="•"/>
            </a:pPr>
            <a:r>
              <a:rPr lang="en-AU"/>
              <a:t>Digital Earth Africa</a:t>
            </a:r>
            <a:endParaRPr/>
          </a:p>
          <a:p>
            <a:pPr indent="-457200" lvl="1" marL="1092200" rtl="0" algn="l">
              <a:lnSpc>
                <a:spcPct val="90000"/>
              </a:lnSpc>
              <a:spcBef>
                <a:spcPts val="0"/>
              </a:spcBef>
              <a:spcAft>
                <a:spcPts val="0"/>
              </a:spcAft>
              <a:buSzPts val="2400"/>
              <a:buFont typeface="Arial"/>
              <a:buChar char="•"/>
            </a:pPr>
            <a:r>
              <a:rPr lang="en-AU">
                <a:latin typeface="Montserrat"/>
                <a:ea typeface="Montserrat"/>
                <a:cs typeface="Montserrat"/>
                <a:sym typeface="Montserrat"/>
              </a:rPr>
              <a:t>Digital Earth Pacific</a:t>
            </a:r>
            <a:endParaRPr/>
          </a:p>
          <a:p>
            <a:pPr indent="0" lvl="0" marL="177800" rtl="0" algn="l">
              <a:lnSpc>
                <a:spcPct val="90000"/>
              </a:lnSpc>
              <a:spcBef>
                <a:spcPts val="0"/>
              </a:spcBef>
              <a:spcAft>
                <a:spcPts val="0"/>
              </a:spcAft>
              <a:buSzPts val="2800"/>
              <a:buNone/>
            </a:pPr>
            <a:r>
              <a:t/>
            </a:r>
            <a:endParaRPr/>
          </a:p>
          <a:p>
            <a:pPr indent="-457200" lvl="0" marL="635000" rtl="0" algn="l">
              <a:lnSpc>
                <a:spcPct val="90000"/>
              </a:lnSpc>
              <a:spcBef>
                <a:spcPts val="0"/>
              </a:spcBef>
              <a:spcAft>
                <a:spcPts val="0"/>
              </a:spcAft>
              <a:buSzPts val="2800"/>
              <a:buFont typeface="Arial"/>
              <a:buChar char="•"/>
            </a:pPr>
            <a:r>
              <a:rPr lang="en-AU"/>
              <a:t>COVE</a:t>
            </a:r>
            <a:endParaRPr/>
          </a:p>
          <a:p>
            <a:pPr indent="-457200" lvl="1" marL="1092200" rtl="0" algn="l">
              <a:lnSpc>
                <a:spcPct val="90000"/>
              </a:lnSpc>
              <a:spcBef>
                <a:spcPts val="0"/>
              </a:spcBef>
              <a:spcAft>
                <a:spcPts val="0"/>
              </a:spcAft>
              <a:buSzPts val="2400"/>
              <a:buFont typeface="Arial"/>
              <a:buChar char="•"/>
            </a:pPr>
            <a:r>
              <a:rPr lang="en-AU"/>
              <a:t>New commercial missions</a:t>
            </a:r>
            <a:endParaRPr/>
          </a:p>
          <a:p>
            <a:pPr indent="-457200" lvl="1" marL="1092200" rtl="0" algn="l">
              <a:lnSpc>
                <a:spcPct val="90000"/>
              </a:lnSpc>
              <a:spcBef>
                <a:spcPts val="0"/>
              </a:spcBef>
              <a:spcAft>
                <a:spcPts val="0"/>
              </a:spcAft>
              <a:buSzPts val="2400"/>
              <a:buFont typeface="Arial"/>
              <a:buChar char="•"/>
            </a:pPr>
            <a:r>
              <a:rPr lang="en-AU"/>
              <a:t>STAC data access</a:t>
            </a:r>
            <a:endParaRPr/>
          </a:p>
          <a:p>
            <a:pPr indent="-304800" lvl="1" marL="1092200" rtl="0" algn="l">
              <a:lnSpc>
                <a:spcPct val="90000"/>
              </a:lnSpc>
              <a:spcBef>
                <a:spcPts val="0"/>
              </a:spcBef>
              <a:spcAft>
                <a:spcPts val="0"/>
              </a:spcAft>
              <a:buSzPts val="2400"/>
              <a:buFont typeface="Arial"/>
              <a:buNone/>
            </a:pPr>
            <a:r>
              <a:t/>
            </a:r>
            <a:endParaRPr>
              <a:latin typeface="Montserrat"/>
              <a:ea typeface="Montserrat"/>
              <a:cs typeface="Montserrat"/>
              <a:sym typeface="Montserrat"/>
            </a:endParaRPr>
          </a:p>
        </p:txBody>
      </p:sp>
      <p:sp>
        <p:nvSpPr>
          <p:cNvPr id="483" name="Google Shape;483;p2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AU"/>
              <a:t>SEO Activities</a:t>
            </a:r>
            <a:endParaRPr>
              <a:latin typeface="Montserrat"/>
              <a:ea typeface="Montserrat"/>
              <a:cs typeface="Montserrat"/>
              <a:sym typeface="Montserrat"/>
            </a:endParaRPr>
          </a:p>
        </p:txBody>
      </p:sp>
      <p:pic>
        <p:nvPicPr>
          <p:cNvPr descr="Digital Earth" id="484" name="Google Shape;484;p24"/>
          <p:cNvPicPr preferRelativeResize="0"/>
          <p:nvPr/>
        </p:nvPicPr>
        <p:blipFill rotWithShape="1">
          <a:blip r:embed="rId3">
            <a:alphaModFix/>
          </a:blip>
          <a:srcRect b="0" l="0" r="0" t="0"/>
          <a:stretch/>
        </p:blipFill>
        <p:spPr>
          <a:xfrm>
            <a:off x="9227603" y="3049589"/>
            <a:ext cx="2457985" cy="1027112"/>
          </a:xfrm>
          <a:prstGeom prst="rect">
            <a:avLst/>
          </a:prstGeom>
          <a:noFill/>
          <a:ln>
            <a:noFill/>
          </a:ln>
        </p:spPr>
      </p:pic>
      <p:pic>
        <p:nvPicPr>
          <p:cNvPr descr="Digital Earth Pacific (@DEarthPacific) / X" id="485" name="Google Shape;485;p24"/>
          <p:cNvPicPr preferRelativeResize="0"/>
          <p:nvPr/>
        </p:nvPicPr>
        <p:blipFill rotWithShape="1">
          <a:blip r:embed="rId4">
            <a:alphaModFix/>
          </a:blip>
          <a:srcRect b="0" l="0" r="0" t="0"/>
          <a:stretch/>
        </p:blipFill>
        <p:spPr>
          <a:xfrm>
            <a:off x="7531100" y="2724150"/>
            <a:ext cx="1746250" cy="1746250"/>
          </a:xfrm>
          <a:prstGeom prst="rect">
            <a:avLst/>
          </a:prstGeom>
          <a:noFill/>
          <a:ln>
            <a:noFill/>
          </a:ln>
        </p:spPr>
      </p:pic>
      <p:pic>
        <p:nvPicPr>
          <p:cNvPr id="486" name="Google Shape;486;p24"/>
          <p:cNvPicPr preferRelativeResize="0"/>
          <p:nvPr/>
        </p:nvPicPr>
        <p:blipFill rotWithShape="1">
          <a:blip r:embed="rId5">
            <a:alphaModFix/>
          </a:blip>
          <a:srcRect b="0" l="0" r="0" t="0"/>
          <a:stretch/>
        </p:blipFill>
        <p:spPr>
          <a:xfrm>
            <a:off x="7753350" y="1484630"/>
            <a:ext cx="3898899" cy="1169670"/>
          </a:xfrm>
          <a:prstGeom prst="rect">
            <a:avLst/>
          </a:prstGeom>
          <a:noFill/>
          <a:ln>
            <a:noFill/>
          </a:ln>
          <a:effectLst>
            <a:outerShdw blurRad="50800" rotWithShape="0" algn="tl" dir="2700000" dist="38100">
              <a:srgbClr val="000000">
                <a:alpha val="40000"/>
              </a:srgbClr>
            </a:outerShdw>
          </a:effectLst>
        </p:spPr>
      </p:pic>
      <p:pic>
        <p:nvPicPr>
          <p:cNvPr descr="CEOS Visualization Environment (COVE) Portal" id="487" name="Google Shape;487;p24"/>
          <p:cNvPicPr preferRelativeResize="0"/>
          <p:nvPr/>
        </p:nvPicPr>
        <p:blipFill rotWithShape="1">
          <a:blip r:embed="rId6">
            <a:alphaModFix/>
          </a:blip>
          <a:srcRect b="0" l="0" r="0" t="0"/>
          <a:stretch/>
        </p:blipFill>
        <p:spPr>
          <a:xfrm>
            <a:off x="7419975" y="4585208"/>
            <a:ext cx="2206625" cy="1129792"/>
          </a:xfrm>
          <a:prstGeom prst="rect">
            <a:avLst/>
          </a:prstGeom>
          <a:noFill/>
          <a:ln>
            <a:noFill/>
          </a:ln>
        </p:spPr>
      </p:pic>
      <p:pic>
        <p:nvPicPr>
          <p:cNvPr descr="A close-up of a person&#10;&#10;Description automatically generated with medium confidence" id="488" name="Google Shape;488;p24"/>
          <p:cNvPicPr preferRelativeResize="0"/>
          <p:nvPr/>
        </p:nvPicPr>
        <p:blipFill rotWithShape="1">
          <a:blip r:embed="rId7">
            <a:alphaModFix/>
          </a:blip>
          <a:srcRect b="0" l="0" r="0" t="0"/>
          <a:stretch/>
        </p:blipFill>
        <p:spPr>
          <a:xfrm>
            <a:off x="9914350" y="4375150"/>
            <a:ext cx="1612228" cy="154305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25"/>
          <p:cNvSpPr txBox="1"/>
          <p:nvPr>
            <p:ph idx="1" type="body"/>
          </p:nvPr>
        </p:nvSpPr>
        <p:spPr>
          <a:xfrm>
            <a:off x="146050" y="1663700"/>
            <a:ext cx="7766050" cy="46482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Font typeface="Arial"/>
              <a:buChar char="•"/>
            </a:pPr>
            <a:r>
              <a:rPr lang="en-AU">
                <a:latin typeface="Montserrat"/>
                <a:ea typeface="Montserrat"/>
                <a:cs typeface="Montserrat"/>
                <a:sym typeface="Montserrat"/>
              </a:rPr>
              <a:t>CEOS ARD</a:t>
            </a:r>
            <a:endParaRPr/>
          </a:p>
          <a:p>
            <a:pPr indent="-457200" lvl="1" marL="1092200" rtl="0" algn="l">
              <a:lnSpc>
                <a:spcPct val="90000"/>
              </a:lnSpc>
              <a:spcBef>
                <a:spcPts val="0"/>
              </a:spcBef>
              <a:spcAft>
                <a:spcPts val="0"/>
              </a:spcAft>
              <a:buSzPts val="2400"/>
              <a:buFont typeface="Arial"/>
              <a:buChar char="•"/>
            </a:pPr>
            <a:r>
              <a:rPr lang="en-AU"/>
              <a:t>Standards / Community Engagement</a:t>
            </a:r>
            <a:endParaRPr/>
          </a:p>
          <a:p>
            <a:pPr indent="-457200" lvl="1" marL="1092200" rtl="0" algn="l">
              <a:lnSpc>
                <a:spcPct val="90000"/>
              </a:lnSpc>
              <a:spcBef>
                <a:spcPts val="0"/>
              </a:spcBef>
              <a:spcAft>
                <a:spcPts val="0"/>
              </a:spcAft>
              <a:buSzPts val="2400"/>
              <a:buFont typeface="Arial"/>
              <a:buChar char="•"/>
            </a:pPr>
            <a:r>
              <a:rPr lang="en-AU">
                <a:latin typeface="Montserrat"/>
                <a:ea typeface="Montserrat"/>
                <a:cs typeface="Montserrat"/>
                <a:sym typeface="Montserrat"/>
              </a:rPr>
              <a:t>Nighttime Lights Occlusion Analysis</a:t>
            </a:r>
            <a:endParaRPr/>
          </a:p>
          <a:p>
            <a:pPr indent="0" lvl="1" marL="635000" rtl="0" algn="l">
              <a:lnSpc>
                <a:spcPct val="90000"/>
              </a:lnSpc>
              <a:spcBef>
                <a:spcPts val="0"/>
              </a:spcBef>
              <a:spcAft>
                <a:spcPts val="0"/>
              </a:spcAft>
              <a:buSzPts val="2400"/>
              <a:buNone/>
            </a:pPr>
            <a:r>
              <a:t/>
            </a:r>
            <a:endParaRPr>
              <a:latin typeface="Montserrat"/>
              <a:ea typeface="Montserrat"/>
              <a:cs typeface="Montserrat"/>
              <a:sym typeface="Montserrat"/>
            </a:endParaRPr>
          </a:p>
          <a:p>
            <a:pPr indent="-457200" lvl="0" marL="635000" rtl="0" algn="l">
              <a:lnSpc>
                <a:spcPct val="90000"/>
              </a:lnSpc>
              <a:spcBef>
                <a:spcPts val="0"/>
              </a:spcBef>
              <a:spcAft>
                <a:spcPts val="0"/>
              </a:spcAft>
              <a:buSzPts val="2800"/>
              <a:buFont typeface="Arial"/>
              <a:buChar char="•"/>
            </a:pPr>
            <a:r>
              <a:rPr lang="en-AU"/>
              <a:t>AI/ML</a:t>
            </a:r>
            <a:endParaRPr/>
          </a:p>
          <a:p>
            <a:pPr indent="-457200" lvl="1" marL="1092200" rtl="0" algn="l">
              <a:lnSpc>
                <a:spcPct val="90000"/>
              </a:lnSpc>
              <a:spcBef>
                <a:spcPts val="0"/>
              </a:spcBef>
              <a:spcAft>
                <a:spcPts val="0"/>
              </a:spcAft>
              <a:buSzPts val="2400"/>
              <a:buFont typeface="Arial"/>
              <a:buChar char="•"/>
            </a:pPr>
            <a:r>
              <a:rPr lang="en-AU"/>
              <a:t>Generative Pre-trained Transformer (GPT)</a:t>
            </a:r>
            <a:endParaRPr/>
          </a:p>
          <a:p>
            <a:pPr indent="-457200" lvl="1" marL="1092200" rtl="0" algn="l">
              <a:lnSpc>
                <a:spcPct val="90000"/>
              </a:lnSpc>
              <a:spcBef>
                <a:spcPts val="0"/>
              </a:spcBef>
              <a:spcAft>
                <a:spcPts val="0"/>
              </a:spcAft>
              <a:buSzPts val="2400"/>
              <a:buFont typeface="Arial"/>
              <a:buChar char="•"/>
            </a:pPr>
            <a:r>
              <a:rPr lang="en-AU"/>
              <a:t>WGISS Tech Exploration White Paper</a:t>
            </a:r>
            <a:endParaRPr/>
          </a:p>
          <a:p>
            <a:pPr indent="-304800" lvl="1" marL="1092200" rtl="0" algn="l">
              <a:lnSpc>
                <a:spcPct val="90000"/>
              </a:lnSpc>
              <a:spcBef>
                <a:spcPts val="0"/>
              </a:spcBef>
              <a:spcAft>
                <a:spcPts val="0"/>
              </a:spcAft>
              <a:buSzPts val="2400"/>
              <a:buFont typeface="Arial"/>
              <a:buNone/>
            </a:pPr>
            <a:r>
              <a:t/>
            </a:r>
            <a:endParaRPr/>
          </a:p>
          <a:p>
            <a:pPr indent="-457200" lvl="0" marL="635000" rtl="0" algn="l">
              <a:lnSpc>
                <a:spcPct val="90000"/>
              </a:lnSpc>
              <a:spcBef>
                <a:spcPts val="0"/>
              </a:spcBef>
              <a:spcAft>
                <a:spcPts val="0"/>
              </a:spcAft>
              <a:buSzPts val="2800"/>
              <a:buFont typeface="Arial"/>
              <a:buChar char="•"/>
            </a:pPr>
            <a:r>
              <a:rPr lang="en-AU"/>
              <a:t>New Space Task Team</a:t>
            </a:r>
            <a:endParaRPr/>
          </a:p>
          <a:p>
            <a:pPr indent="-457200" lvl="1" marL="1092200" rtl="0" algn="l">
              <a:lnSpc>
                <a:spcPct val="90000"/>
              </a:lnSpc>
              <a:spcBef>
                <a:spcPts val="0"/>
              </a:spcBef>
              <a:spcAft>
                <a:spcPts val="0"/>
              </a:spcAft>
              <a:buSzPts val="2400"/>
              <a:buFont typeface="Arial"/>
              <a:buChar char="•"/>
            </a:pPr>
            <a:r>
              <a:rPr lang="en-AU">
                <a:latin typeface="Montserrat"/>
                <a:ea typeface="Montserrat"/>
                <a:cs typeface="Montserrat"/>
                <a:sym typeface="Montserrat"/>
              </a:rPr>
              <a:t>Commer</a:t>
            </a:r>
            <a:r>
              <a:rPr lang="en-AU"/>
              <a:t>cial data ODC integration</a:t>
            </a:r>
            <a:endParaRPr/>
          </a:p>
          <a:p>
            <a:pPr indent="-457200" lvl="1" marL="1092200" rtl="0" algn="l">
              <a:lnSpc>
                <a:spcPct val="90000"/>
              </a:lnSpc>
              <a:spcBef>
                <a:spcPts val="0"/>
              </a:spcBef>
              <a:spcAft>
                <a:spcPts val="0"/>
              </a:spcAft>
              <a:buSzPts val="2400"/>
              <a:buFont typeface="Arial"/>
              <a:buChar char="•"/>
            </a:pPr>
            <a:r>
              <a:rPr lang="en-AU">
                <a:latin typeface="Montserrat"/>
                <a:ea typeface="Montserrat"/>
                <a:cs typeface="Montserrat"/>
                <a:sym typeface="Montserrat"/>
              </a:rPr>
              <a:t>Interoperability with CEOS datasets</a:t>
            </a:r>
            <a:endParaRPr/>
          </a:p>
          <a:p>
            <a:pPr indent="-279400" lvl="0" marL="635000" rtl="0" algn="l">
              <a:lnSpc>
                <a:spcPct val="90000"/>
              </a:lnSpc>
              <a:spcBef>
                <a:spcPts val="0"/>
              </a:spcBef>
              <a:spcAft>
                <a:spcPts val="0"/>
              </a:spcAft>
              <a:buSzPts val="2800"/>
              <a:buFont typeface="Arial"/>
              <a:buNone/>
            </a:pPr>
            <a:r>
              <a:t/>
            </a:r>
            <a:endParaRPr/>
          </a:p>
          <a:p>
            <a:pPr indent="-304800" lvl="1" marL="1092200" rtl="0" algn="l">
              <a:lnSpc>
                <a:spcPct val="90000"/>
              </a:lnSpc>
              <a:spcBef>
                <a:spcPts val="0"/>
              </a:spcBef>
              <a:spcAft>
                <a:spcPts val="0"/>
              </a:spcAft>
              <a:buSzPts val="2400"/>
              <a:buFont typeface="Arial"/>
              <a:buNone/>
            </a:pPr>
            <a:r>
              <a:t/>
            </a:r>
            <a:endParaRPr/>
          </a:p>
          <a:p>
            <a:pPr indent="-304800" lvl="1" marL="1092200" rtl="0" algn="l">
              <a:lnSpc>
                <a:spcPct val="90000"/>
              </a:lnSpc>
              <a:spcBef>
                <a:spcPts val="0"/>
              </a:spcBef>
              <a:spcAft>
                <a:spcPts val="0"/>
              </a:spcAft>
              <a:buSzPts val="2400"/>
              <a:buFont typeface="Arial"/>
              <a:buNone/>
            </a:pPr>
            <a:r>
              <a:t/>
            </a:r>
            <a:endParaRPr>
              <a:latin typeface="Montserrat"/>
              <a:ea typeface="Montserrat"/>
              <a:cs typeface="Montserrat"/>
              <a:sym typeface="Montserrat"/>
            </a:endParaRPr>
          </a:p>
        </p:txBody>
      </p:sp>
      <p:sp>
        <p:nvSpPr>
          <p:cNvPr id="494" name="Google Shape;494;p2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AU"/>
              <a:t>SEO Activities</a:t>
            </a:r>
            <a:endParaRPr>
              <a:latin typeface="Montserrat"/>
              <a:ea typeface="Montserrat"/>
              <a:cs typeface="Montserrat"/>
              <a:sym typeface="Montserrat"/>
            </a:endParaRPr>
          </a:p>
        </p:txBody>
      </p:sp>
      <p:pic>
        <p:nvPicPr>
          <p:cNvPr descr="A picture containing text&#10;&#10;Description automatically generated" id="495" name="Google Shape;495;p25"/>
          <p:cNvPicPr preferRelativeResize="0"/>
          <p:nvPr/>
        </p:nvPicPr>
        <p:blipFill rotWithShape="1">
          <a:blip r:embed="rId3">
            <a:alphaModFix/>
          </a:blip>
          <a:srcRect b="0" l="0" r="0" t="0"/>
          <a:stretch/>
        </p:blipFill>
        <p:spPr>
          <a:xfrm>
            <a:off x="8363364" y="1934225"/>
            <a:ext cx="1637886" cy="567676"/>
          </a:xfrm>
          <a:prstGeom prst="rect">
            <a:avLst/>
          </a:prstGeom>
          <a:noFill/>
          <a:ln>
            <a:noFill/>
          </a:ln>
        </p:spPr>
      </p:pic>
      <p:pic>
        <p:nvPicPr>
          <p:cNvPr descr="Open Geospatial Consortium - Wikipedia" id="496" name="Google Shape;496;p25"/>
          <p:cNvPicPr preferRelativeResize="0"/>
          <p:nvPr/>
        </p:nvPicPr>
        <p:blipFill rotWithShape="1">
          <a:blip r:embed="rId4">
            <a:alphaModFix/>
          </a:blip>
          <a:srcRect b="0" l="0" r="0" t="0"/>
          <a:stretch/>
        </p:blipFill>
        <p:spPr>
          <a:xfrm>
            <a:off x="8196827" y="1071574"/>
            <a:ext cx="1840833" cy="935026"/>
          </a:xfrm>
          <a:prstGeom prst="rect">
            <a:avLst/>
          </a:prstGeom>
          <a:noFill/>
          <a:ln>
            <a:noFill/>
          </a:ln>
        </p:spPr>
      </p:pic>
      <p:pic>
        <p:nvPicPr>
          <p:cNvPr descr="ISO (International Organization for Standardization) Definition | Arena" id="497" name="Google Shape;497;p25"/>
          <p:cNvPicPr preferRelativeResize="0"/>
          <p:nvPr/>
        </p:nvPicPr>
        <p:blipFill rotWithShape="1">
          <a:blip r:embed="rId5">
            <a:alphaModFix/>
          </a:blip>
          <a:srcRect b="0" l="0" r="0" t="0"/>
          <a:stretch/>
        </p:blipFill>
        <p:spPr>
          <a:xfrm>
            <a:off x="10045700" y="1192817"/>
            <a:ext cx="774700" cy="631583"/>
          </a:xfrm>
          <a:prstGeom prst="rect">
            <a:avLst/>
          </a:prstGeom>
          <a:noFill/>
          <a:ln>
            <a:noFill/>
          </a:ln>
        </p:spPr>
      </p:pic>
      <p:pic>
        <p:nvPicPr>
          <p:cNvPr descr="A black and white sign&#10;&#10;Description automatically generated with low confidence" id="498" name="Google Shape;498;p25"/>
          <p:cNvPicPr preferRelativeResize="0"/>
          <p:nvPr/>
        </p:nvPicPr>
        <p:blipFill rotWithShape="1">
          <a:blip r:embed="rId6">
            <a:alphaModFix/>
          </a:blip>
          <a:srcRect b="0" l="0" r="0" t="0"/>
          <a:stretch/>
        </p:blipFill>
        <p:spPr>
          <a:xfrm>
            <a:off x="10090150" y="2069134"/>
            <a:ext cx="1089024" cy="331165"/>
          </a:xfrm>
          <a:prstGeom prst="rect">
            <a:avLst/>
          </a:prstGeom>
          <a:noFill/>
          <a:ln>
            <a:noFill/>
          </a:ln>
        </p:spPr>
      </p:pic>
      <p:pic>
        <p:nvPicPr>
          <p:cNvPr descr="Diagram, timeline&#10;&#10;Description automatically generated" id="499" name="Google Shape;499;p25"/>
          <p:cNvPicPr preferRelativeResize="0"/>
          <p:nvPr/>
        </p:nvPicPr>
        <p:blipFill rotWithShape="1">
          <a:blip r:embed="rId7">
            <a:alphaModFix/>
          </a:blip>
          <a:srcRect b="0" l="0" r="0" t="0"/>
          <a:stretch/>
        </p:blipFill>
        <p:spPr>
          <a:xfrm>
            <a:off x="8204201" y="2684463"/>
            <a:ext cx="3143250" cy="361473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26"/>
          <p:cNvSpPr txBox="1"/>
          <p:nvPr>
            <p:ph idx="1" type="body"/>
          </p:nvPr>
        </p:nvSpPr>
        <p:spPr>
          <a:xfrm>
            <a:off x="146050" y="1663700"/>
            <a:ext cx="7766050" cy="46482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Font typeface="Arial"/>
              <a:buChar char="•"/>
            </a:pPr>
            <a:r>
              <a:rPr lang="en-AU">
                <a:latin typeface="Montserrat"/>
                <a:ea typeface="Montserrat"/>
                <a:cs typeface="Montserrat"/>
                <a:sym typeface="Montserrat"/>
              </a:rPr>
              <a:t>Newsletter</a:t>
            </a:r>
            <a:endParaRPr/>
          </a:p>
          <a:p>
            <a:pPr indent="-279400" lvl="0" marL="635000" rtl="0" algn="l">
              <a:lnSpc>
                <a:spcPct val="90000"/>
              </a:lnSpc>
              <a:spcBef>
                <a:spcPts val="0"/>
              </a:spcBef>
              <a:spcAft>
                <a:spcPts val="0"/>
              </a:spcAft>
              <a:buSzPts val="2800"/>
              <a:buFont typeface="Arial"/>
              <a:buNone/>
            </a:pPr>
            <a:r>
              <a:t/>
            </a:r>
            <a:endParaRPr>
              <a:latin typeface="Montserrat"/>
              <a:ea typeface="Montserrat"/>
              <a:cs typeface="Montserrat"/>
              <a:sym typeface="Montserrat"/>
            </a:endParaRPr>
          </a:p>
          <a:p>
            <a:pPr indent="-457200" lvl="0" marL="635000" rtl="0" algn="l">
              <a:lnSpc>
                <a:spcPct val="90000"/>
              </a:lnSpc>
              <a:spcBef>
                <a:spcPts val="0"/>
              </a:spcBef>
              <a:spcAft>
                <a:spcPts val="0"/>
              </a:spcAft>
              <a:buSzPts val="2800"/>
              <a:buFont typeface="Arial"/>
              <a:buChar char="•"/>
            </a:pPr>
            <a:r>
              <a:rPr lang="en-AU">
                <a:latin typeface="Montserrat"/>
                <a:ea typeface="Montserrat"/>
                <a:cs typeface="Montserrat"/>
                <a:sym typeface="Montserrat"/>
              </a:rPr>
              <a:t>Quarterly Revisit</a:t>
            </a:r>
            <a:endParaRPr/>
          </a:p>
          <a:p>
            <a:pPr indent="-279400" lvl="0" marL="635000" rtl="0" algn="l">
              <a:lnSpc>
                <a:spcPct val="90000"/>
              </a:lnSpc>
              <a:spcBef>
                <a:spcPts val="0"/>
              </a:spcBef>
              <a:spcAft>
                <a:spcPts val="0"/>
              </a:spcAft>
              <a:buSzPts val="2800"/>
              <a:buFont typeface="Arial"/>
              <a:buNone/>
            </a:pPr>
            <a:r>
              <a:t/>
            </a:r>
            <a:endParaRPr>
              <a:latin typeface="Montserrat"/>
              <a:ea typeface="Montserrat"/>
              <a:cs typeface="Montserrat"/>
              <a:sym typeface="Montserrat"/>
            </a:endParaRPr>
          </a:p>
          <a:p>
            <a:pPr indent="-457200" lvl="0" marL="635000" rtl="0" algn="l">
              <a:lnSpc>
                <a:spcPct val="90000"/>
              </a:lnSpc>
              <a:spcBef>
                <a:spcPts val="0"/>
              </a:spcBef>
              <a:spcAft>
                <a:spcPts val="0"/>
              </a:spcAft>
              <a:buSzPts val="2800"/>
              <a:buFont typeface="Arial"/>
              <a:buChar char="•"/>
            </a:pPr>
            <a:r>
              <a:rPr lang="en-AU"/>
              <a:t>CEOS Booths</a:t>
            </a:r>
            <a:endParaRPr/>
          </a:p>
          <a:p>
            <a:pPr indent="-457200" lvl="1" marL="1092200" rtl="0" algn="l">
              <a:lnSpc>
                <a:spcPct val="90000"/>
              </a:lnSpc>
              <a:spcBef>
                <a:spcPts val="0"/>
              </a:spcBef>
              <a:spcAft>
                <a:spcPts val="0"/>
              </a:spcAft>
              <a:buSzPts val="2400"/>
              <a:buFont typeface="Arial"/>
              <a:buChar char="•"/>
            </a:pPr>
            <a:r>
              <a:rPr lang="en-AU">
                <a:latin typeface="Montserrat"/>
                <a:ea typeface="Montserrat"/>
                <a:cs typeface="Montserrat"/>
                <a:sym typeface="Montserrat"/>
              </a:rPr>
              <a:t>IGARSS 2023</a:t>
            </a:r>
            <a:endParaRPr/>
          </a:p>
          <a:p>
            <a:pPr indent="-457200" lvl="1" marL="1092200" rtl="0" algn="l">
              <a:lnSpc>
                <a:spcPct val="90000"/>
              </a:lnSpc>
              <a:spcBef>
                <a:spcPts val="0"/>
              </a:spcBef>
              <a:spcAft>
                <a:spcPts val="0"/>
              </a:spcAft>
              <a:buSzPts val="2400"/>
              <a:buFont typeface="Arial"/>
              <a:buChar char="•"/>
            </a:pPr>
            <a:r>
              <a:rPr lang="en-AU"/>
              <a:t>GEO Ministerial Week 2023</a:t>
            </a:r>
            <a:endParaRPr>
              <a:latin typeface="Montserrat"/>
              <a:ea typeface="Montserrat"/>
              <a:cs typeface="Montserrat"/>
              <a:sym typeface="Montserrat"/>
            </a:endParaRPr>
          </a:p>
          <a:p>
            <a:pPr indent="-279400" lvl="0" marL="635000" rtl="0" algn="l">
              <a:lnSpc>
                <a:spcPct val="90000"/>
              </a:lnSpc>
              <a:spcBef>
                <a:spcPts val="0"/>
              </a:spcBef>
              <a:spcAft>
                <a:spcPts val="0"/>
              </a:spcAft>
              <a:buSzPts val="2800"/>
              <a:buFont typeface="Arial"/>
              <a:buNone/>
            </a:pPr>
            <a:r>
              <a:t/>
            </a:r>
            <a:endParaRPr/>
          </a:p>
          <a:p>
            <a:pPr indent="-304800" lvl="1" marL="1092200" rtl="0" algn="l">
              <a:lnSpc>
                <a:spcPct val="90000"/>
              </a:lnSpc>
              <a:spcBef>
                <a:spcPts val="0"/>
              </a:spcBef>
              <a:spcAft>
                <a:spcPts val="0"/>
              </a:spcAft>
              <a:buSzPts val="2400"/>
              <a:buFont typeface="Arial"/>
              <a:buNone/>
            </a:pPr>
            <a:r>
              <a:t/>
            </a:r>
            <a:endParaRPr/>
          </a:p>
          <a:p>
            <a:pPr indent="-304800" lvl="1" marL="1092200" rtl="0" algn="l">
              <a:lnSpc>
                <a:spcPct val="90000"/>
              </a:lnSpc>
              <a:spcBef>
                <a:spcPts val="0"/>
              </a:spcBef>
              <a:spcAft>
                <a:spcPts val="0"/>
              </a:spcAft>
              <a:buSzPts val="2400"/>
              <a:buFont typeface="Arial"/>
              <a:buNone/>
            </a:pPr>
            <a:r>
              <a:t/>
            </a:r>
            <a:endParaRPr>
              <a:latin typeface="Montserrat"/>
              <a:ea typeface="Montserrat"/>
              <a:cs typeface="Montserrat"/>
              <a:sym typeface="Montserrat"/>
            </a:endParaRPr>
          </a:p>
        </p:txBody>
      </p:sp>
      <p:sp>
        <p:nvSpPr>
          <p:cNvPr id="505" name="Google Shape;505;p2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AU"/>
              <a:t>Communications Team</a:t>
            </a:r>
            <a:endParaRPr>
              <a:latin typeface="Montserrat"/>
              <a:ea typeface="Montserrat"/>
              <a:cs typeface="Montserrat"/>
              <a:sym typeface="Montserrat"/>
            </a:endParaRPr>
          </a:p>
        </p:txBody>
      </p:sp>
      <p:pic>
        <p:nvPicPr>
          <p:cNvPr descr="A group of people posing for a photo&#10;&#10;Description automatically generated" id="506" name="Google Shape;506;p26"/>
          <p:cNvPicPr preferRelativeResize="0"/>
          <p:nvPr/>
        </p:nvPicPr>
        <p:blipFill rotWithShape="1">
          <a:blip r:embed="rId3">
            <a:alphaModFix/>
          </a:blip>
          <a:srcRect b="0" l="0" r="0" t="0"/>
          <a:stretch/>
        </p:blipFill>
        <p:spPr>
          <a:xfrm>
            <a:off x="6457742" y="1162049"/>
            <a:ext cx="4299157" cy="2263775"/>
          </a:xfrm>
          <a:prstGeom prst="rect">
            <a:avLst/>
          </a:prstGeom>
          <a:noFill/>
          <a:ln>
            <a:noFill/>
          </a:ln>
        </p:spPr>
      </p:pic>
      <p:pic>
        <p:nvPicPr>
          <p:cNvPr descr="A group of people standing in front of a table&#10;&#10;Description automatically generated with medium confidence" id="507" name="Google Shape;507;p26"/>
          <p:cNvPicPr preferRelativeResize="0"/>
          <p:nvPr/>
        </p:nvPicPr>
        <p:blipFill rotWithShape="1">
          <a:blip r:embed="rId4">
            <a:alphaModFix/>
          </a:blip>
          <a:srcRect b="0" l="0" r="0" t="0"/>
          <a:stretch/>
        </p:blipFill>
        <p:spPr>
          <a:xfrm>
            <a:off x="6226074" y="3533737"/>
            <a:ext cx="4822925" cy="1817448"/>
          </a:xfrm>
          <a:prstGeom prst="rect">
            <a:avLst/>
          </a:prstGeom>
          <a:noFill/>
          <a:ln>
            <a:noFill/>
          </a:ln>
        </p:spPr>
      </p:pic>
      <p:pic>
        <p:nvPicPr>
          <p:cNvPr descr="A picture containing aquatic mammal&#10;&#10;Description automatically generated" id="508" name="Google Shape;508;p26"/>
          <p:cNvPicPr preferRelativeResize="0"/>
          <p:nvPr/>
        </p:nvPicPr>
        <p:blipFill rotWithShape="1">
          <a:blip r:embed="rId5">
            <a:alphaModFix/>
          </a:blip>
          <a:srcRect b="0" l="0" r="0" t="0"/>
          <a:stretch/>
        </p:blipFill>
        <p:spPr>
          <a:xfrm>
            <a:off x="5657850" y="5463488"/>
            <a:ext cx="6032500" cy="8395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3445F"/>
              </a:buClr>
              <a:buSzPts val="1400"/>
              <a:buFont typeface="Arial"/>
              <a:buNone/>
            </a:pPr>
            <a:r>
              <a:rPr b="1" i="0" lang="en-AU" sz="1400" u="none" cap="none" strike="noStrike">
                <a:solidFill>
                  <a:srgbClr val="33445F"/>
                </a:solidFill>
                <a:latin typeface="Arial"/>
                <a:ea typeface="Arial"/>
                <a:cs typeface="Arial"/>
                <a:sym typeface="Arial"/>
              </a:rPr>
              <a:t>Slide </a:t>
            </a:r>
            <a:fld id="{00000000-1234-1234-1234-123412341234}" type="slidenum">
              <a:rPr b="1" i="0" lang="en-AU" sz="1400" u="none" cap="none" strike="noStrike">
                <a:solidFill>
                  <a:srgbClr val="33445F"/>
                </a:solidFill>
                <a:latin typeface="Arial"/>
                <a:ea typeface="Arial"/>
                <a:cs typeface="Arial"/>
                <a:sym typeface="Arial"/>
              </a:rPr>
              <a:t>‹#›</a:t>
            </a:fld>
            <a:endParaRPr b="1" i="0" sz="1400" u="none" cap="none" strike="noStrike">
              <a:solidFill>
                <a:srgbClr val="33445F"/>
              </a:solidFill>
              <a:latin typeface="Arial"/>
              <a:ea typeface="Arial"/>
              <a:cs typeface="Arial"/>
              <a:sym typeface="Arial"/>
            </a:endParaRPr>
          </a:p>
        </p:txBody>
      </p:sp>
      <p:sp>
        <p:nvSpPr>
          <p:cNvPr id="236" name="Google Shape;236;p3"/>
          <p:cNvSpPr txBox="1"/>
          <p:nvPr>
            <p:ph type="title"/>
          </p:nvPr>
        </p:nvSpPr>
        <p:spPr>
          <a:xfrm>
            <a:off x="292542" y="250367"/>
            <a:ext cx="9387000" cy="557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sz="3600">
                <a:latin typeface="Tahoma"/>
                <a:ea typeface="Tahoma"/>
                <a:cs typeface="Tahoma"/>
                <a:sym typeface="Tahoma"/>
              </a:rPr>
              <a:t>SDG Coordination Group: Members</a:t>
            </a:r>
            <a:endParaRPr/>
          </a:p>
        </p:txBody>
      </p:sp>
      <p:sp>
        <p:nvSpPr>
          <p:cNvPr id="237" name="Google Shape;237;p3"/>
          <p:cNvSpPr txBox="1"/>
          <p:nvPr/>
        </p:nvSpPr>
        <p:spPr>
          <a:xfrm>
            <a:off x="0" y="1739132"/>
            <a:ext cx="3701400" cy="2963858"/>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600"/>
              </a:spcBef>
              <a:spcAft>
                <a:spcPts val="0"/>
              </a:spcAft>
              <a:buClr>
                <a:srgbClr val="000000"/>
              </a:buClr>
              <a:buSzPts val="1600"/>
              <a:buFont typeface="Arial"/>
              <a:buChar char="●"/>
            </a:pPr>
            <a:r>
              <a:rPr b="0" i="0" lang="en-AU" sz="2400" u="none" cap="none" strike="noStrike">
                <a:solidFill>
                  <a:schemeClr val="dk1"/>
                </a:solidFill>
                <a:latin typeface="Arial"/>
                <a:ea typeface="Arial"/>
                <a:cs typeface="Arial"/>
                <a:sym typeface="Arial"/>
              </a:rPr>
              <a:t>Lead Agencies: ESA, NASA, CSIRO, NOAA</a:t>
            </a:r>
            <a:endParaRPr b="0" i="0" sz="2400" u="none" cap="none" strike="noStrike">
              <a:solidFill>
                <a:schemeClr val="dk1"/>
              </a:solidFill>
              <a:latin typeface="Arial"/>
              <a:ea typeface="Arial"/>
              <a:cs typeface="Arial"/>
              <a:sym typeface="Arial"/>
            </a:endParaRPr>
          </a:p>
          <a:p>
            <a:pPr indent="-330200" lvl="0" marL="457200" marR="0" rtl="0" algn="l">
              <a:lnSpc>
                <a:spcPct val="115000"/>
              </a:lnSpc>
              <a:spcBef>
                <a:spcPts val="600"/>
              </a:spcBef>
              <a:spcAft>
                <a:spcPts val="0"/>
              </a:spcAft>
              <a:buClr>
                <a:srgbClr val="000000"/>
              </a:buClr>
              <a:buSzPts val="1600"/>
              <a:buFont typeface="Arial"/>
              <a:buChar char="●"/>
            </a:pPr>
            <a:r>
              <a:rPr b="0" i="0" lang="en-AU" sz="2400" u="none" cap="none" strike="noStrike">
                <a:solidFill>
                  <a:schemeClr val="dk1"/>
                </a:solidFill>
                <a:latin typeface="Arial"/>
                <a:ea typeface="Arial"/>
                <a:cs typeface="Arial"/>
                <a:sym typeface="Arial"/>
              </a:rPr>
              <a:t>SME Content support: CNES, SANSA, JAXA, DLR, etc.</a:t>
            </a:r>
            <a:endParaRPr b="0" i="0" sz="2400" u="none" cap="none" strike="noStrike">
              <a:solidFill>
                <a:schemeClr val="dk1"/>
              </a:solidFill>
              <a:latin typeface="Arial"/>
              <a:ea typeface="Arial"/>
              <a:cs typeface="Arial"/>
              <a:sym typeface="Arial"/>
            </a:endParaRPr>
          </a:p>
          <a:p>
            <a:pPr indent="457200" lvl="0" marL="0" marR="0" rtl="0" algn="l">
              <a:lnSpc>
                <a:spcPct val="115000"/>
              </a:lnSpc>
              <a:spcBef>
                <a:spcPts val="6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aphicFrame>
        <p:nvGraphicFramePr>
          <p:cNvPr id="238" name="Google Shape;238;p3"/>
          <p:cNvGraphicFramePr/>
          <p:nvPr/>
        </p:nvGraphicFramePr>
        <p:xfrm>
          <a:off x="4383472" y="1410658"/>
          <a:ext cx="3000000" cy="3000000"/>
        </p:xfrm>
        <a:graphic>
          <a:graphicData uri="http://schemas.openxmlformats.org/drawingml/2006/table">
            <a:tbl>
              <a:tblPr>
                <a:noFill/>
                <a:tableStyleId>{2C9D1435-657A-4308-AA98-1592784456F2}</a:tableStyleId>
              </a:tblPr>
              <a:tblGrid>
                <a:gridCol w="3771475"/>
                <a:gridCol w="3771475"/>
              </a:tblGrid>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sng" cap="none" strike="noStrike"/>
                        <a:t>Name</a:t>
                      </a:r>
                      <a:endParaRPr b="1" sz="1400" u="sng"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sng" cap="none" strike="noStrike"/>
                        <a:t>Organization</a:t>
                      </a:r>
                      <a:endParaRPr b="1" sz="1400" u="sng"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Marc Paganini</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ESA</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Marie-Claire Greening</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ESA / CEOS CEO</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David Borges</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NASA / CEOS SEO</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Brian Killough</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NASA / CEOS SEO</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Flora Kerblat</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CSIRO</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Neil Sims</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CSIRO</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Alex Held</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CSIRO</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Paul DiGiacomo</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NOAA</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Martyn Clark</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GEOSEC</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Julie Chamberlain</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NASA / EO4SDG</a:t>
                      </a:r>
                      <a:endParaRPr b="1"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Libby Rose</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CEOS Communications Team / Symbios</a:t>
                      </a:r>
                      <a:endParaRPr b="1" sz="1400" u="none" cap="none" strike="noStrike"/>
                    </a:p>
                  </a:txBody>
                  <a:tcPr marT="45725" marB="45725" marR="91450" marL="91450"/>
                </a:tc>
              </a:tr>
            </a:tbl>
          </a:graphicData>
        </a:graphic>
      </p:graphicFrame>
      <p:sp>
        <p:nvSpPr>
          <p:cNvPr id="239" name="Google Shape;239;p3"/>
          <p:cNvSpPr txBox="1"/>
          <p:nvPr/>
        </p:nvSpPr>
        <p:spPr>
          <a:xfrm>
            <a:off x="451094" y="4509658"/>
            <a:ext cx="3336900" cy="135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1" lang="en-AU" sz="1500" u="none" cap="none" strike="noStrike">
                <a:solidFill>
                  <a:schemeClr val="accent3"/>
                </a:solidFill>
                <a:latin typeface="Arial"/>
                <a:ea typeface="Arial"/>
                <a:cs typeface="Arial"/>
                <a:sym typeface="Arial"/>
              </a:rPr>
              <a:t>Technical contributions rely on experts across CEOS and external bodies (GEO communities, UN Agencies, etc.) including many other CEOS Agencies</a:t>
            </a:r>
            <a:endParaRPr b="1" i="1" sz="1500" u="none" cap="none" strike="noStrike">
              <a:solidFill>
                <a:schemeClr val="accent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
          <p:cNvSpPr txBox="1"/>
          <p:nvPr>
            <p:ph type="title"/>
          </p:nvPr>
        </p:nvSpPr>
        <p:spPr>
          <a:xfrm>
            <a:off x="176048" y="168221"/>
            <a:ext cx="9386864" cy="7790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400"/>
              <a:buNone/>
            </a:pPr>
            <a:r>
              <a:rPr b="1" lang="en-AU" sz="4400">
                <a:solidFill>
                  <a:schemeClr val="lt1"/>
                </a:solidFill>
                <a:latin typeface="Tahoma"/>
                <a:ea typeface="Tahoma"/>
                <a:cs typeface="Tahoma"/>
                <a:sym typeface="Tahoma"/>
              </a:rPr>
              <a:t>ESA CEOS SIT Chair 2022-2023</a:t>
            </a:r>
            <a:endParaRPr/>
          </a:p>
        </p:txBody>
      </p:sp>
      <p:pic>
        <p:nvPicPr>
          <p:cNvPr id="245" name="Google Shape;245;p4"/>
          <p:cNvPicPr preferRelativeResize="0"/>
          <p:nvPr/>
        </p:nvPicPr>
        <p:blipFill rotWithShape="1">
          <a:blip r:embed="rId3">
            <a:alphaModFix/>
          </a:blip>
          <a:srcRect b="4613" l="0" r="5457" t="0"/>
          <a:stretch/>
        </p:blipFill>
        <p:spPr>
          <a:xfrm>
            <a:off x="3837120" y="1023814"/>
            <a:ext cx="7446467" cy="5394918"/>
          </a:xfrm>
          <a:prstGeom prst="rect">
            <a:avLst/>
          </a:prstGeom>
          <a:noFill/>
          <a:ln>
            <a:noFill/>
          </a:ln>
        </p:spPr>
      </p:pic>
      <p:sp>
        <p:nvSpPr>
          <p:cNvPr id="246" name="Google Shape;246;p4"/>
          <p:cNvSpPr txBox="1"/>
          <p:nvPr/>
        </p:nvSpPr>
        <p:spPr>
          <a:xfrm>
            <a:off x="0" y="1284300"/>
            <a:ext cx="3837000" cy="4833300"/>
          </a:xfrm>
          <a:prstGeom prst="rect">
            <a:avLst/>
          </a:prstGeom>
          <a:noFill/>
          <a:ln>
            <a:noFill/>
          </a:ln>
        </p:spPr>
        <p:txBody>
          <a:bodyPr anchorCtr="0" anchor="t" bIns="45700" lIns="91425" spcFirstLastPara="1" rIns="91425" wrap="square" tIns="45700">
            <a:spAutoFit/>
          </a:bodyPr>
          <a:lstStyle/>
          <a:p>
            <a:pPr indent="0" lvl="0" marL="11112" marR="0" rtl="0" algn="l">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Tahoma"/>
                <a:ea typeface="Tahoma"/>
                <a:cs typeface="Tahoma"/>
                <a:sym typeface="Tahoma"/>
              </a:rPr>
              <a:t>ESA CEOS SIT chair priorities on SDGs</a:t>
            </a:r>
            <a:endParaRPr b="1" i="0" sz="1400" u="none" cap="none" strike="noStrike">
              <a:solidFill>
                <a:srgbClr val="000000"/>
              </a:solidFill>
              <a:latin typeface="Tahoma"/>
              <a:ea typeface="Tahoma"/>
              <a:cs typeface="Tahoma"/>
              <a:sym typeface="Tahoma"/>
            </a:endParaRPr>
          </a:p>
          <a:p>
            <a:pPr indent="0" lvl="0" marL="11112"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Tahoma"/>
                <a:ea typeface="Tahoma"/>
                <a:cs typeface="Tahoma"/>
                <a:sym typeface="Tahoma"/>
              </a:rPr>
              <a:t>for the 2022-2023 time frame </a:t>
            </a:r>
            <a:endParaRPr b="0" i="0" sz="1400" u="none" cap="none" strike="noStrike">
              <a:solidFill>
                <a:srgbClr val="000000"/>
              </a:solidFill>
              <a:latin typeface="Tahoma"/>
              <a:ea typeface="Tahoma"/>
              <a:cs typeface="Tahoma"/>
              <a:sym typeface="Tahoma"/>
            </a:endParaRPr>
          </a:p>
          <a:p>
            <a:pPr indent="0" lvl="0" marL="11112"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0" lvl="0" marL="11112"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0" lvl="0" marL="11112"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Tahoma"/>
                <a:ea typeface="Tahoma"/>
                <a:cs typeface="Tahoma"/>
                <a:sym typeface="Tahoma"/>
              </a:rPr>
              <a:t>3 main lines of SDG priorities</a:t>
            </a:r>
            <a:endParaRPr b="0" i="0" sz="1400" u="none" cap="none" strike="noStrike">
              <a:solidFill>
                <a:srgbClr val="000000"/>
              </a:solidFill>
              <a:latin typeface="Tahoma"/>
              <a:ea typeface="Tahoma"/>
              <a:cs typeface="Tahoma"/>
              <a:sym typeface="Tahoma"/>
            </a:endParaRPr>
          </a:p>
          <a:p>
            <a:pPr indent="0" lvl="0" marL="11112"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317500" lvl="0" marL="457200" marR="0" rtl="0" algn="l">
              <a:lnSpc>
                <a:spcPct val="100000"/>
              </a:lnSpc>
              <a:spcBef>
                <a:spcPts val="0"/>
              </a:spcBef>
              <a:spcAft>
                <a:spcPts val="0"/>
              </a:spcAft>
              <a:buClr>
                <a:srgbClr val="000000"/>
              </a:buClr>
              <a:buSzPts val="1400"/>
              <a:buFont typeface="Tahoma"/>
              <a:buChar char="-"/>
            </a:pPr>
            <a:r>
              <a:rPr b="1" i="0" lang="en-AU" sz="1400" u="none" cap="none" strike="noStrike">
                <a:solidFill>
                  <a:srgbClr val="000000"/>
                </a:solidFill>
                <a:latin typeface="Tahoma"/>
                <a:ea typeface="Tahoma"/>
                <a:cs typeface="Tahoma"/>
                <a:sym typeface="Tahoma"/>
              </a:rPr>
              <a:t>Analysis of the relevance of satellite data for SDG indicators</a:t>
            </a:r>
            <a:r>
              <a:rPr b="0" i="0" lang="en-AU" sz="1400" u="none" cap="none" strike="noStrike">
                <a:solidFill>
                  <a:srgbClr val="000000"/>
                </a:solidFill>
                <a:latin typeface="Tahoma"/>
                <a:ea typeface="Tahoma"/>
                <a:cs typeface="Tahoma"/>
                <a:sym typeface="Tahoma"/>
              </a:rPr>
              <a:t>, starting with SDG 6.6.1 (water), 11.3.1 (urban), 14.1.1 (marine pollution) and 15.3.1 (on land degradation)</a:t>
            </a:r>
            <a:endParaRPr b="0" i="0" sz="1400" u="none" cap="none" strike="noStrike">
              <a:solidFill>
                <a:srgbClr val="000000"/>
              </a:solidFill>
              <a:latin typeface="Tahoma"/>
              <a:ea typeface="Tahoma"/>
              <a:cs typeface="Tahoma"/>
              <a:sym typeface="Tahoma"/>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317500" lvl="0" marL="457200" marR="0" rtl="0" algn="l">
              <a:lnSpc>
                <a:spcPct val="100000"/>
              </a:lnSpc>
              <a:spcBef>
                <a:spcPts val="0"/>
              </a:spcBef>
              <a:spcAft>
                <a:spcPts val="0"/>
              </a:spcAft>
              <a:buClr>
                <a:srgbClr val="000000"/>
              </a:buClr>
              <a:buSzPts val="1400"/>
              <a:buFont typeface="Tahoma"/>
              <a:buChar char="-"/>
            </a:pPr>
            <a:r>
              <a:rPr b="1" i="0" lang="en-AU" sz="1400" u="none" cap="none" strike="noStrike">
                <a:solidFill>
                  <a:srgbClr val="000000"/>
                </a:solidFill>
                <a:latin typeface="Tahoma"/>
                <a:ea typeface="Tahoma"/>
                <a:cs typeface="Tahoma"/>
                <a:sym typeface="Tahoma"/>
              </a:rPr>
              <a:t>EO demonstrators and Capacity Building </a:t>
            </a:r>
            <a:br>
              <a:rPr b="0" i="0" lang="en-AU" sz="1400" u="none" cap="none" strike="noStrike">
                <a:solidFill>
                  <a:srgbClr val="000000"/>
                </a:solidFill>
                <a:latin typeface="Tahoma"/>
                <a:ea typeface="Tahoma"/>
                <a:cs typeface="Tahoma"/>
                <a:sym typeface="Tahoma"/>
              </a:rPr>
            </a:br>
            <a:r>
              <a:rPr b="0" i="0" lang="en-AU" sz="1400" u="none" cap="none" strike="noStrike">
                <a:solidFill>
                  <a:srgbClr val="000000"/>
                </a:solidFill>
                <a:latin typeface="Tahoma"/>
                <a:ea typeface="Tahoma"/>
                <a:cs typeface="Tahoma"/>
                <a:sym typeface="Tahoma"/>
              </a:rPr>
              <a:t>(in partnership with GEO activities and CEOS WGCapD)</a:t>
            </a:r>
            <a:endParaRPr b="0" i="0" sz="1400" u="none" cap="none" strike="noStrike">
              <a:solidFill>
                <a:srgbClr val="000000"/>
              </a:solidFill>
              <a:latin typeface="Tahoma"/>
              <a:ea typeface="Tahoma"/>
              <a:cs typeface="Tahoma"/>
              <a:sym typeface="Tahoma"/>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317500" lvl="0" marL="457200" marR="0" rtl="0" algn="l">
              <a:lnSpc>
                <a:spcPct val="100000"/>
              </a:lnSpc>
              <a:spcBef>
                <a:spcPts val="0"/>
              </a:spcBef>
              <a:spcAft>
                <a:spcPts val="0"/>
              </a:spcAft>
              <a:buClr>
                <a:srgbClr val="000000"/>
              </a:buClr>
              <a:buSzPts val="1400"/>
              <a:buFont typeface="Tahoma"/>
              <a:buChar char="-"/>
            </a:pPr>
            <a:r>
              <a:rPr b="1" i="0" lang="en-AU" sz="1400" u="none" cap="none" strike="noStrike">
                <a:solidFill>
                  <a:srgbClr val="000000"/>
                </a:solidFill>
                <a:latin typeface="Tahoma"/>
                <a:ea typeface="Tahoma"/>
                <a:cs typeface="Tahoma"/>
                <a:sym typeface="Tahoma"/>
              </a:rPr>
              <a:t>Sustainable CEOS coordination and involvement on SDGs</a:t>
            </a:r>
            <a:endParaRPr b="1"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0" lvl="0" marL="11112"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3445F"/>
              </a:buClr>
              <a:buSzPts val="1400"/>
              <a:buFont typeface="Arial"/>
              <a:buNone/>
            </a:pPr>
            <a:r>
              <a:rPr b="1" i="0" lang="en-AU" sz="1400" u="none" cap="none" strike="noStrike">
                <a:solidFill>
                  <a:srgbClr val="33445F"/>
                </a:solidFill>
                <a:latin typeface="Arial"/>
                <a:ea typeface="Arial"/>
                <a:cs typeface="Arial"/>
                <a:sym typeface="Arial"/>
              </a:rPr>
              <a:t>Slide </a:t>
            </a:r>
            <a:fld id="{00000000-1234-1234-1234-123412341234}" type="slidenum">
              <a:rPr b="1" i="0" lang="en-AU" sz="1400" u="none" cap="none" strike="noStrike">
                <a:solidFill>
                  <a:srgbClr val="33445F"/>
                </a:solidFill>
                <a:latin typeface="Arial"/>
                <a:ea typeface="Arial"/>
                <a:cs typeface="Arial"/>
                <a:sym typeface="Arial"/>
              </a:rPr>
              <a:t>‹#›</a:t>
            </a:fld>
            <a:endParaRPr b="1" i="0" sz="1400" u="none" cap="none" strike="noStrike">
              <a:solidFill>
                <a:srgbClr val="33445F"/>
              </a:solidFill>
              <a:latin typeface="Arial"/>
              <a:ea typeface="Arial"/>
              <a:cs typeface="Arial"/>
              <a:sym typeface="Arial"/>
            </a:endParaRPr>
          </a:p>
        </p:txBody>
      </p:sp>
      <p:sp>
        <p:nvSpPr>
          <p:cNvPr id="252" name="Google Shape;252;p5"/>
          <p:cNvSpPr txBox="1"/>
          <p:nvPr>
            <p:ph type="title"/>
          </p:nvPr>
        </p:nvSpPr>
        <p:spPr>
          <a:xfrm>
            <a:off x="292542" y="250367"/>
            <a:ext cx="9387000" cy="557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sz="3600">
                <a:latin typeface="Tahoma"/>
                <a:ea typeface="Tahoma"/>
                <a:cs typeface="Tahoma"/>
                <a:sym typeface="Tahoma"/>
              </a:rPr>
              <a:t>Progress since SIT-38</a:t>
            </a:r>
            <a:endParaRPr/>
          </a:p>
        </p:txBody>
      </p:sp>
      <p:sp>
        <p:nvSpPr>
          <p:cNvPr id="253" name="Google Shape;253;p5"/>
          <p:cNvSpPr txBox="1"/>
          <p:nvPr/>
        </p:nvSpPr>
        <p:spPr>
          <a:xfrm>
            <a:off x="8778908" y="3630406"/>
            <a:ext cx="3228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AU" sz="3600" u="none" cap="none" strike="noStrike">
                <a:solidFill>
                  <a:schemeClr val="accent2"/>
                </a:solidFill>
                <a:latin typeface="Tahoma"/>
                <a:ea typeface="Tahoma"/>
                <a:cs typeface="Tahoma"/>
                <a:sym typeface="Tahoma"/>
              </a:rPr>
              <a:t>ceos.org/sdg</a:t>
            </a:r>
            <a:endParaRPr b="1" i="0" sz="3600" u="none" cap="none" strike="noStrike">
              <a:solidFill>
                <a:schemeClr val="accent2"/>
              </a:solidFill>
              <a:latin typeface="Tahoma"/>
              <a:ea typeface="Tahoma"/>
              <a:cs typeface="Tahoma"/>
              <a:sym typeface="Tahoma"/>
            </a:endParaRPr>
          </a:p>
        </p:txBody>
      </p:sp>
      <p:pic>
        <p:nvPicPr>
          <p:cNvPr id="254" name="Google Shape;254;p5"/>
          <p:cNvPicPr preferRelativeResize="0"/>
          <p:nvPr/>
        </p:nvPicPr>
        <p:blipFill rotWithShape="1">
          <a:blip r:embed="rId3">
            <a:alphaModFix/>
          </a:blip>
          <a:srcRect b="0" l="0" r="0" t="0"/>
          <a:stretch/>
        </p:blipFill>
        <p:spPr>
          <a:xfrm>
            <a:off x="8891852" y="1274989"/>
            <a:ext cx="3003030" cy="2272580"/>
          </a:xfrm>
          <a:prstGeom prst="rect">
            <a:avLst/>
          </a:prstGeom>
          <a:noFill/>
          <a:ln>
            <a:noFill/>
          </a:ln>
          <a:effectLst>
            <a:outerShdw blurRad="292100" rotWithShape="0" algn="tl" dir="2700000" dist="139700">
              <a:srgbClr val="333333">
                <a:alpha val="64313"/>
              </a:srgbClr>
            </a:outerShdw>
          </a:effectLst>
        </p:spPr>
      </p:pic>
      <p:sp>
        <p:nvSpPr>
          <p:cNvPr id="255" name="Google Shape;255;p5"/>
          <p:cNvSpPr txBox="1"/>
          <p:nvPr/>
        </p:nvSpPr>
        <p:spPr>
          <a:xfrm>
            <a:off x="82592" y="1242254"/>
            <a:ext cx="116529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AU" sz="2200" u="none" cap="none" strike="noStrike">
                <a:solidFill>
                  <a:schemeClr val="dk1"/>
                </a:solidFill>
                <a:latin typeface="Tahoma"/>
                <a:ea typeface="Tahoma"/>
                <a:cs typeface="Tahoma"/>
                <a:sym typeface="Tahoma"/>
              </a:rPr>
              <a:t>Since its creation at Plenary 2021, the SDG Coordination Group has:</a:t>
            </a:r>
            <a:endParaRPr b="0" i="0" sz="22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Tahoma"/>
              <a:ea typeface="Tahoma"/>
              <a:cs typeface="Tahoma"/>
              <a:sym typeface="Tahoma"/>
            </a:endParaRPr>
          </a:p>
        </p:txBody>
      </p:sp>
      <p:sp>
        <p:nvSpPr>
          <p:cNvPr id="256" name="Google Shape;256;p5"/>
          <p:cNvSpPr txBox="1"/>
          <p:nvPr/>
        </p:nvSpPr>
        <p:spPr>
          <a:xfrm>
            <a:off x="82600" y="1859350"/>
            <a:ext cx="7925058" cy="3234701"/>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600"/>
              </a:spcBef>
              <a:spcAft>
                <a:spcPts val="0"/>
              </a:spcAft>
              <a:buClr>
                <a:srgbClr val="000000"/>
              </a:buClr>
              <a:buSzPts val="1600"/>
              <a:buFont typeface="Arial"/>
              <a:buChar char="●"/>
            </a:pPr>
            <a:r>
              <a:rPr b="0" i="0" lang="en-AU" sz="2200" u="none" cap="none" strike="noStrike">
                <a:solidFill>
                  <a:schemeClr val="dk1"/>
                </a:solidFill>
                <a:latin typeface="Arial"/>
                <a:ea typeface="Arial"/>
                <a:cs typeface="Arial"/>
                <a:sym typeface="Arial"/>
              </a:rPr>
              <a:t>Monthly meetings (last one 26 September): </a:t>
            </a:r>
            <a:r>
              <a:rPr b="0" i="0" lang="en-AU" sz="2200" u="sng" cap="none" strike="noStrike">
                <a:solidFill>
                  <a:schemeClr val="hlink"/>
                </a:solidFill>
                <a:latin typeface="Arial"/>
                <a:ea typeface="Arial"/>
                <a:cs typeface="Arial"/>
                <a:sym typeface="Arial"/>
                <a:hlinkClick r:id="rId4"/>
              </a:rPr>
              <a:t>Notes</a:t>
            </a:r>
            <a:endParaRPr b="0" i="0" sz="1700" u="none" cap="none" strike="noStrike">
              <a:solidFill>
                <a:schemeClr val="dk1"/>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Expected completion of most 2023 Deliverables</a:t>
            </a:r>
            <a:endParaRPr b="0" i="0" sz="2200" u="none" cap="none" strike="noStrike">
              <a:solidFill>
                <a:schemeClr val="dk1"/>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Evaluating GEO / CEOS coordination</a:t>
            </a:r>
            <a:endParaRPr b="0" i="0" sz="14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AU" sz="2200" u="none" cap="none" strike="noStrike">
                <a:solidFill>
                  <a:schemeClr val="dk1"/>
                </a:solidFill>
                <a:latin typeface="Arial"/>
                <a:ea typeface="Arial"/>
                <a:cs typeface="Arial"/>
                <a:sym typeface="Arial"/>
              </a:rPr>
              <a:t>Coordinated CEOS capability with WGCapD to support UN Space Training event in Brindisi, Italy</a:t>
            </a:r>
            <a:endParaRPr/>
          </a:p>
          <a:p>
            <a:pPr indent="0" lvl="0" marL="127000" marR="0" rtl="0" algn="l">
              <a:lnSpc>
                <a:spcPct val="115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1" i="0" lang="en-AU" sz="2200" u="none" cap="none" strike="noStrike">
                <a:solidFill>
                  <a:schemeClr val="dk1"/>
                </a:solidFill>
                <a:latin typeface="Arial"/>
                <a:ea typeface="Arial"/>
                <a:cs typeface="Arial"/>
                <a:sym typeface="Arial"/>
              </a:rPr>
              <a:t>2023 GEO SDG Award Winner!</a:t>
            </a:r>
            <a:endParaRPr b="1" i="0" sz="2200" u="none" cap="none" strike="noStrike">
              <a:solidFill>
                <a:schemeClr val="dk1"/>
              </a:solidFill>
              <a:latin typeface="Arial"/>
              <a:ea typeface="Arial"/>
              <a:cs typeface="Arial"/>
              <a:sym typeface="Arial"/>
            </a:endParaRPr>
          </a:p>
          <a:p>
            <a:pPr indent="-228600" lvl="0" marL="457200" marR="0" rtl="0" algn="l">
              <a:lnSpc>
                <a:spcPct val="115000"/>
              </a:lnSpc>
              <a:spcBef>
                <a:spcPts val="0"/>
              </a:spcBef>
              <a:spcAft>
                <a:spcPts val="0"/>
              </a:spcAft>
              <a:buClr>
                <a:schemeClr val="dk1"/>
              </a:buClr>
              <a:buSzPts val="1600"/>
              <a:buFont typeface="Arial"/>
              <a:buNone/>
            </a:pPr>
            <a:r>
              <a:t/>
            </a:r>
            <a:endParaRPr b="0" i="0" sz="2200" u="none" cap="none" strike="noStrike">
              <a:solidFill>
                <a:schemeClr val="dk1"/>
              </a:solidFill>
              <a:latin typeface="Arial"/>
              <a:ea typeface="Arial"/>
              <a:cs typeface="Arial"/>
              <a:sym typeface="Arial"/>
            </a:endParaRPr>
          </a:p>
        </p:txBody>
      </p:sp>
      <p:pic>
        <p:nvPicPr>
          <p:cNvPr id="257" name="Google Shape;257;p5"/>
          <p:cNvPicPr preferRelativeResize="0"/>
          <p:nvPr/>
        </p:nvPicPr>
        <p:blipFill rotWithShape="1">
          <a:blip r:embed="rId5">
            <a:alphaModFix/>
          </a:blip>
          <a:srcRect b="0" l="0" r="0" t="0"/>
          <a:stretch/>
        </p:blipFill>
        <p:spPr>
          <a:xfrm>
            <a:off x="8778900" y="4227050"/>
            <a:ext cx="3528179" cy="2536625"/>
          </a:xfrm>
          <a:prstGeom prst="rect">
            <a:avLst/>
          </a:prstGeom>
          <a:noFill/>
          <a:ln>
            <a:noFill/>
          </a:ln>
        </p:spPr>
      </p:pic>
      <p:pic>
        <p:nvPicPr>
          <p:cNvPr id="258" name="Google Shape;258;p5"/>
          <p:cNvPicPr preferRelativeResize="0"/>
          <p:nvPr/>
        </p:nvPicPr>
        <p:blipFill>
          <a:blip r:embed="rId6">
            <a:alphaModFix/>
          </a:blip>
          <a:stretch>
            <a:fillRect/>
          </a:stretch>
        </p:blipFill>
        <p:spPr>
          <a:xfrm>
            <a:off x="5872799" y="3883075"/>
            <a:ext cx="2500269" cy="2502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6"/>
          <p:cNvSpPr/>
          <p:nvPr/>
        </p:nvSpPr>
        <p:spPr>
          <a:xfrm>
            <a:off x="6601318" y="6180166"/>
            <a:ext cx="136313" cy="92030"/>
          </a:xfrm>
          <a:custGeom>
            <a:rect b="b" l="l" r="r" t="t"/>
            <a:pathLst>
              <a:path extrusionOk="0" h="151765" w="224790">
                <a:moveTo>
                  <a:pt x="37506" y="0"/>
                </a:moveTo>
                <a:lnTo>
                  <a:pt x="24559" y="31764"/>
                </a:lnTo>
                <a:lnTo>
                  <a:pt x="13951" y="64460"/>
                </a:lnTo>
                <a:lnTo>
                  <a:pt x="5745" y="97969"/>
                </a:lnTo>
                <a:lnTo>
                  <a:pt x="0" y="132171"/>
                </a:lnTo>
                <a:lnTo>
                  <a:pt x="207763" y="151434"/>
                </a:lnTo>
                <a:lnTo>
                  <a:pt x="210624" y="136465"/>
                </a:lnTo>
                <a:lnTo>
                  <a:pt x="214344" y="121728"/>
                </a:lnTo>
                <a:lnTo>
                  <a:pt x="218916" y="107244"/>
                </a:lnTo>
                <a:lnTo>
                  <a:pt x="224336" y="93031"/>
                </a:lnTo>
                <a:lnTo>
                  <a:pt x="37506" y="0"/>
                </a:lnTo>
                <a:close/>
              </a:path>
            </a:pathLst>
          </a:custGeom>
          <a:solidFill>
            <a:srgbClr val="1995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64" name="Google Shape;264;p6"/>
          <p:cNvSpPr/>
          <p:nvPr/>
        </p:nvSpPr>
        <p:spPr>
          <a:xfrm>
            <a:off x="6633860" y="6094053"/>
            <a:ext cx="135543" cy="123221"/>
          </a:xfrm>
          <a:custGeom>
            <a:rect b="b" l="l" r="r" t="t"/>
            <a:pathLst>
              <a:path extrusionOk="0" h="203200" w="223520">
                <a:moveTo>
                  <a:pt x="82879" y="0"/>
                </a:moveTo>
                <a:lnTo>
                  <a:pt x="59041" y="25239"/>
                </a:lnTo>
                <a:lnTo>
                  <a:pt x="37245" y="51989"/>
                </a:lnTo>
                <a:lnTo>
                  <a:pt x="17547" y="80137"/>
                </a:lnTo>
                <a:lnTo>
                  <a:pt x="0" y="109567"/>
                </a:lnTo>
                <a:lnTo>
                  <a:pt x="186817" y="202599"/>
                </a:lnTo>
                <a:lnTo>
                  <a:pt x="194905" y="189681"/>
                </a:lnTo>
                <a:lnTo>
                  <a:pt x="203707" y="177288"/>
                </a:lnTo>
                <a:lnTo>
                  <a:pt x="213212" y="165434"/>
                </a:lnTo>
                <a:lnTo>
                  <a:pt x="223406" y="154135"/>
                </a:lnTo>
                <a:lnTo>
                  <a:pt x="82879" y="0"/>
                </a:lnTo>
                <a:close/>
              </a:path>
            </a:pathLst>
          </a:custGeom>
          <a:solidFill>
            <a:srgbClr val="5BBA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65" name="Google Shape;265;p6"/>
          <p:cNvSpPr/>
          <p:nvPr/>
        </p:nvSpPr>
        <p:spPr>
          <a:xfrm>
            <a:off x="6895531" y="6012144"/>
            <a:ext cx="82019" cy="133617"/>
          </a:xfrm>
          <a:custGeom>
            <a:rect b="b" l="l" r="r" t="t"/>
            <a:pathLst>
              <a:path extrusionOk="0" h="220345" w="135254">
                <a:moveTo>
                  <a:pt x="0" y="0"/>
                </a:moveTo>
                <a:lnTo>
                  <a:pt x="0" y="208630"/>
                </a:lnTo>
                <a:lnTo>
                  <a:pt x="15160" y="210111"/>
                </a:lnTo>
                <a:lnTo>
                  <a:pt x="30171" y="212464"/>
                </a:lnTo>
                <a:lnTo>
                  <a:pt x="45018" y="215685"/>
                </a:lnTo>
                <a:lnTo>
                  <a:pt x="59684" y="219775"/>
                </a:lnTo>
                <a:lnTo>
                  <a:pt x="135061" y="25167"/>
                </a:lnTo>
                <a:lnTo>
                  <a:pt x="102254" y="15224"/>
                </a:lnTo>
                <a:lnTo>
                  <a:pt x="68727" y="7683"/>
                </a:lnTo>
                <a:lnTo>
                  <a:pt x="34603" y="2593"/>
                </a:lnTo>
                <a:lnTo>
                  <a:pt x="0" y="0"/>
                </a:lnTo>
                <a:close/>
              </a:path>
            </a:pathLst>
          </a:custGeom>
          <a:solidFill>
            <a:srgbClr val="E4203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66" name="Google Shape;266;p6"/>
          <p:cNvSpPr/>
          <p:nvPr/>
        </p:nvSpPr>
        <p:spPr>
          <a:xfrm>
            <a:off x="6952214" y="6035340"/>
            <a:ext cx="116675" cy="137468"/>
          </a:xfrm>
          <a:custGeom>
            <a:rect b="b" l="l" r="r" t="t"/>
            <a:pathLst>
              <a:path extrusionOk="0" h="226695" w="192404">
                <a:moveTo>
                  <a:pt x="75377" y="0"/>
                </a:moveTo>
                <a:lnTo>
                  <a:pt x="0" y="194607"/>
                </a:lnTo>
                <a:lnTo>
                  <a:pt x="13604" y="201458"/>
                </a:lnTo>
                <a:lnTo>
                  <a:pt x="26757" y="209074"/>
                </a:lnTo>
                <a:lnTo>
                  <a:pt x="39438" y="217442"/>
                </a:lnTo>
                <a:lnTo>
                  <a:pt x="51629" y="226548"/>
                </a:lnTo>
                <a:lnTo>
                  <a:pt x="192144" y="72399"/>
                </a:lnTo>
                <a:lnTo>
                  <a:pt x="164833" y="51001"/>
                </a:lnTo>
                <a:lnTo>
                  <a:pt x="136187" y="31770"/>
                </a:lnTo>
                <a:lnTo>
                  <a:pt x="106328" y="14754"/>
                </a:lnTo>
                <a:lnTo>
                  <a:pt x="75377" y="0"/>
                </a:lnTo>
                <a:close/>
              </a:path>
            </a:pathLst>
          </a:custGeom>
          <a:solidFill>
            <a:srgbClr val="DCA63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67" name="Google Shape;267;p6"/>
          <p:cNvSpPr/>
          <p:nvPr/>
        </p:nvSpPr>
        <p:spPr>
          <a:xfrm>
            <a:off x="7040419" y="6282196"/>
            <a:ext cx="130151" cy="83174"/>
          </a:xfrm>
          <a:custGeom>
            <a:rect b="b" l="l" r="r" t="t"/>
            <a:pathLst>
              <a:path extrusionOk="0" h="137159" w="214629">
                <a:moveTo>
                  <a:pt x="213329" y="0"/>
                </a:moveTo>
                <a:lnTo>
                  <a:pt x="5591" y="19262"/>
                </a:lnTo>
                <a:lnTo>
                  <a:pt x="5666" y="25393"/>
                </a:lnTo>
                <a:lnTo>
                  <a:pt x="5311" y="39056"/>
                </a:lnTo>
                <a:lnTo>
                  <a:pt x="4246" y="52677"/>
                </a:lnTo>
                <a:lnTo>
                  <a:pt x="2475" y="66230"/>
                </a:lnTo>
                <a:lnTo>
                  <a:pt x="0" y="79687"/>
                </a:lnTo>
                <a:lnTo>
                  <a:pt x="200714" y="136808"/>
                </a:lnTo>
                <a:lnTo>
                  <a:pt x="206463" y="109720"/>
                </a:lnTo>
                <a:lnTo>
                  <a:pt x="210634" y="82090"/>
                </a:lnTo>
                <a:lnTo>
                  <a:pt x="213174" y="53966"/>
                </a:lnTo>
                <a:lnTo>
                  <a:pt x="214033" y="25393"/>
                </a:lnTo>
                <a:lnTo>
                  <a:pt x="213988" y="19102"/>
                </a:lnTo>
                <a:lnTo>
                  <a:pt x="213855" y="12767"/>
                </a:lnTo>
                <a:lnTo>
                  <a:pt x="213635" y="6397"/>
                </a:lnTo>
                <a:lnTo>
                  <a:pt x="213329" y="0"/>
                </a:lnTo>
                <a:close/>
              </a:path>
            </a:pathLst>
          </a:custGeom>
          <a:solidFill>
            <a:srgbClr val="EF3F2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68" name="Google Shape;268;p6"/>
          <p:cNvSpPr/>
          <p:nvPr/>
        </p:nvSpPr>
        <p:spPr>
          <a:xfrm>
            <a:off x="6598889" y="6282199"/>
            <a:ext cx="130151" cy="83174"/>
          </a:xfrm>
          <a:custGeom>
            <a:rect b="b" l="l" r="r" t="t"/>
            <a:pathLst>
              <a:path extrusionOk="0" h="137159" w="214629">
                <a:moveTo>
                  <a:pt x="691" y="0"/>
                </a:moveTo>
                <a:lnTo>
                  <a:pt x="386" y="6390"/>
                </a:lnTo>
                <a:lnTo>
                  <a:pt x="171" y="12758"/>
                </a:lnTo>
                <a:lnTo>
                  <a:pt x="42" y="19095"/>
                </a:lnTo>
                <a:lnTo>
                  <a:pt x="0" y="25393"/>
                </a:lnTo>
                <a:lnTo>
                  <a:pt x="854" y="53960"/>
                </a:lnTo>
                <a:lnTo>
                  <a:pt x="3387" y="82084"/>
                </a:lnTo>
                <a:lnTo>
                  <a:pt x="7553" y="109713"/>
                </a:lnTo>
                <a:lnTo>
                  <a:pt x="13306" y="136795"/>
                </a:lnTo>
                <a:lnTo>
                  <a:pt x="214033" y="79675"/>
                </a:lnTo>
                <a:lnTo>
                  <a:pt x="211555" y="66217"/>
                </a:lnTo>
                <a:lnTo>
                  <a:pt x="209779" y="52666"/>
                </a:lnTo>
                <a:lnTo>
                  <a:pt x="208711" y="39049"/>
                </a:lnTo>
                <a:lnTo>
                  <a:pt x="208353" y="25393"/>
                </a:lnTo>
                <a:lnTo>
                  <a:pt x="208429" y="19249"/>
                </a:lnTo>
                <a:lnTo>
                  <a:pt x="691" y="0"/>
                </a:lnTo>
                <a:close/>
              </a:path>
            </a:pathLst>
          </a:custGeom>
          <a:solidFill>
            <a:srgbClr val="3E7D4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69" name="Google Shape;269;p6"/>
          <p:cNvSpPr/>
          <p:nvPr/>
        </p:nvSpPr>
        <p:spPr>
          <a:xfrm>
            <a:off x="6977566" y="6402156"/>
            <a:ext cx="128226" cy="132462"/>
          </a:xfrm>
          <a:custGeom>
            <a:rect b="b" l="l" r="r" t="t"/>
            <a:pathLst>
              <a:path extrusionOk="0" h="218440" w="211454">
                <a:moveTo>
                  <a:pt x="44869" y="0"/>
                </a:moveTo>
                <a:lnTo>
                  <a:pt x="34551" y="11193"/>
                </a:lnTo>
                <a:lnTo>
                  <a:pt x="23622" y="21750"/>
                </a:lnTo>
                <a:lnTo>
                  <a:pt x="12099" y="31656"/>
                </a:lnTo>
                <a:lnTo>
                  <a:pt x="0" y="40899"/>
                </a:lnTo>
                <a:lnTo>
                  <a:pt x="109730" y="218129"/>
                </a:lnTo>
                <a:lnTo>
                  <a:pt x="137586" y="197791"/>
                </a:lnTo>
                <a:lnTo>
                  <a:pt x="163846" y="175519"/>
                </a:lnTo>
                <a:lnTo>
                  <a:pt x="188408" y="151417"/>
                </a:lnTo>
                <a:lnTo>
                  <a:pt x="211168" y="125587"/>
                </a:lnTo>
                <a:lnTo>
                  <a:pt x="44869" y="0"/>
                </a:lnTo>
                <a:close/>
              </a:path>
            </a:pathLst>
          </a:custGeom>
          <a:solidFill>
            <a:srgbClr val="F9C2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0" name="Google Shape;270;p6"/>
          <p:cNvSpPr/>
          <p:nvPr/>
        </p:nvSpPr>
        <p:spPr>
          <a:xfrm>
            <a:off x="6612976" y="6351660"/>
            <a:ext cx="138238" cy="109358"/>
          </a:xfrm>
          <a:custGeom>
            <a:rect b="b" l="l" r="r" t="t"/>
            <a:pathLst>
              <a:path extrusionOk="0" h="180340" w="227965">
                <a:moveTo>
                  <a:pt x="200689" y="0"/>
                </a:moveTo>
                <a:lnTo>
                  <a:pt x="0" y="57095"/>
                </a:lnTo>
                <a:lnTo>
                  <a:pt x="12023" y="89675"/>
                </a:lnTo>
                <a:lnTo>
                  <a:pt x="26333" y="121080"/>
                </a:lnTo>
                <a:lnTo>
                  <a:pt x="42824" y="151207"/>
                </a:lnTo>
                <a:lnTo>
                  <a:pt x="61392" y="179956"/>
                </a:lnTo>
                <a:lnTo>
                  <a:pt x="227729" y="54356"/>
                </a:lnTo>
                <a:lnTo>
                  <a:pt x="219779" y="41373"/>
                </a:lnTo>
                <a:lnTo>
                  <a:pt x="212616" y="27974"/>
                </a:lnTo>
                <a:lnTo>
                  <a:pt x="206249" y="14177"/>
                </a:lnTo>
                <a:lnTo>
                  <a:pt x="200689" y="0"/>
                </a:lnTo>
                <a:close/>
              </a:path>
            </a:pathLst>
          </a:custGeom>
          <a:solidFill>
            <a:srgbClr val="BE8A2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1" name="Google Shape;271;p6"/>
          <p:cNvSpPr/>
          <p:nvPr/>
        </p:nvSpPr>
        <p:spPr>
          <a:xfrm>
            <a:off x="6663469" y="6402154"/>
            <a:ext cx="128226" cy="132462"/>
          </a:xfrm>
          <a:custGeom>
            <a:rect b="b" l="l" r="r" t="t"/>
            <a:pathLst>
              <a:path extrusionOk="0" h="218440" w="211454">
                <a:moveTo>
                  <a:pt x="166311" y="0"/>
                </a:moveTo>
                <a:lnTo>
                  <a:pt x="0" y="125587"/>
                </a:lnTo>
                <a:lnTo>
                  <a:pt x="22760" y="151417"/>
                </a:lnTo>
                <a:lnTo>
                  <a:pt x="47321" y="175519"/>
                </a:lnTo>
                <a:lnTo>
                  <a:pt x="73581" y="197791"/>
                </a:lnTo>
                <a:lnTo>
                  <a:pt x="101437" y="218129"/>
                </a:lnTo>
                <a:lnTo>
                  <a:pt x="211181" y="40899"/>
                </a:lnTo>
                <a:lnTo>
                  <a:pt x="199074" y="31656"/>
                </a:lnTo>
                <a:lnTo>
                  <a:pt x="187549" y="21750"/>
                </a:lnTo>
                <a:lnTo>
                  <a:pt x="176622" y="11193"/>
                </a:lnTo>
                <a:lnTo>
                  <a:pt x="166311" y="0"/>
                </a:lnTo>
                <a:close/>
              </a:path>
            </a:pathLst>
          </a:custGeom>
          <a:solidFill>
            <a:srgbClr val="F9A02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2" name="Google Shape;272;p6"/>
          <p:cNvSpPr/>
          <p:nvPr/>
        </p:nvSpPr>
        <p:spPr>
          <a:xfrm>
            <a:off x="6842888" y="6455821"/>
            <a:ext cx="83559" cy="127456"/>
          </a:xfrm>
          <a:custGeom>
            <a:rect b="b" l="l" r="r" t="t"/>
            <a:pathLst>
              <a:path extrusionOk="0" h="210184" w="137795">
                <a:moveTo>
                  <a:pt x="38348" y="0"/>
                </a:moveTo>
                <a:lnTo>
                  <a:pt x="0" y="205149"/>
                </a:lnTo>
                <a:lnTo>
                  <a:pt x="34079" y="208853"/>
                </a:lnTo>
                <a:lnTo>
                  <a:pt x="68693" y="210087"/>
                </a:lnTo>
                <a:lnTo>
                  <a:pt x="103307" y="208853"/>
                </a:lnTo>
                <a:lnTo>
                  <a:pt x="137386" y="205149"/>
                </a:lnTo>
                <a:lnTo>
                  <a:pt x="99371" y="1784"/>
                </a:lnTo>
                <a:lnTo>
                  <a:pt x="68693" y="1784"/>
                </a:lnTo>
                <a:lnTo>
                  <a:pt x="61144" y="1673"/>
                </a:lnTo>
                <a:lnTo>
                  <a:pt x="53563" y="1339"/>
                </a:lnTo>
                <a:lnTo>
                  <a:pt x="45961" y="782"/>
                </a:lnTo>
                <a:lnTo>
                  <a:pt x="38348" y="0"/>
                </a:lnTo>
                <a:close/>
              </a:path>
              <a:path extrusionOk="0" h="210184" w="137795">
                <a:moveTo>
                  <a:pt x="99037" y="0"/>
                </a:moveTo>
                <a:lnTo>
                  <a:pt x="91432" y="782"/>
                </a:lnTo>
                <a:lnTo>
                  <a:pt x="83832" y="1339"/>
                </a:lnTo>
                <a:lnTo>
                  <a:pt x="76249" y="1673"/>
                </a:lnTo>
                <a:lnTo>
                  <a:pt x="68693" y="1784"/>
                </a:lnTo>
                <a:lnTo>
                  <a:pt x="99371" y="1784"/>
                </a:lnTo>
                <a:lnTo>
                  <a:pt x="99037" y="0"/>
                </a:lnTo>
                <a:close/>
              </a:path>
            </a:pathLst>
          </a:custGeom>
          <a:solidFill>
            <a:srgbClr val="F26A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3" name="Google Shape;273;p6"/>
          <p:cNvSpPr/>
          <p:nvPr/>
        </p:nvSpPr>
        <p:spPr>
          <a:xfrm>
            <a:off x="7018020" y="6351661"/>
            <a:ext cx="138238" cy="109358"/>
          </a:xfrm>
          <a:custGeom>
            <a:rect b="b" l="l" r="r" t="t"/>
            <a:pathLst>
              <a:path extrusionOk="0" h="180340" w="227965">
                <a:moveTo>
                  <a:pt x="27040" y="0"/>
                </a:moveTo>
                <a:lnTo>
                  <a:pt x="21477" y="14177"/>
                </a:lnTo>
                <a:lnTo>
                  <a:pt x="15107" y="27974"/>
                </a:lnTo>
                <a:lnTo>
                  <a:pt x="7944" y="41373"/>
                </a:lnTo>
                <a:lnTo>
                  <a:pt x="0" y="54356"/>
                </a:lnTo>
                <a:lnTo>
                  <a:pt x="166323" y="179956"/>
                </a:lnTo>
                <a:lnTo>
                  <a:pt x="184899" y="151207"/>
                </a:lnTo>
                <a:lnTo>
                  <a:pt x="201394" y="121080"/>
                </a:lnTo>
                <a:lnTo>
                  <a:pt x="215705" y="89675"/>
                </a:lnTo>
                <a:lnTo>
                  <a:pt x="227729" y="57095"/>
                </a:lnTo>
                <a:lnTo>
                  <a:pt x="27040" y="0"/>
                </a:lnTo>
                <a:close/>
              </a:path>
            </a:pathLst>
          </a:custGeom>
          <a:solidFill>
            <a:srgbClr val="25BBE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4" name="Google Shape;274;p6"/>
          <p:cNvSpPr/>
          <p:nvPr/>
        </p:nvSpPr>
        <p:spPr>
          <a:xfrm>
            <a:off x="6743643" y="6438533"/>
            <a:ext cx="101272" cy="137853"/>
          </a:xfrm>
          <a:custGeom>
            <a:rect b="b" l="l" r="r" t="t"/>
            <a:pathLst>
              <a:path extrusionOk="0" h="227329" w="167004">
                <a:moveTo>
                  <a:pt x="109768" y="0"/>
                </a:moveTo>
                <a:lnTo>
                  <a:pt x="0" y="177267"/>
                </a:lnTo>
                <a:lnTo>
                  <a:pt x="30264" y="193076"/>
                </a:lnTo>
                <a:lnTo>
                  <a:pt x="61757" y="206703"/>
                </a:lnTo>
                <a:lnTo>
                  <a:pt x="94380" y="218051"/>
                </a:lnTo>
                <a:lnTo>
                  <a:pt x="128037" y="227025"/>
                </a:lnTo>
                <a:lnTo>
                  <a:pt x="166386" y="21888"/>
                </a:lnTo>
                <a:lnTo>
                  <a:pt x="151754" y="17660"/>
                </a:lnTo>
                <a:lnTo>
                  <a:pt x="137427" y="12598"/>
                </a:lnTo>
                <a:lnTo>
                  <a:pt x="123424" y="6708"/>
                </a:lnTo>
                <a:lnTo>
                  <a:pt x="109768" y="0"/>
                </a:lnTo>
                <a:close/>
              </a:path>
            </a:pathLst>
          </a:custGeom>
          <a:solidFill>
            <a:srgbClr val="DC18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5" name="Google Shape;275;p6"/>
          <p:cNvSpPr/>
          <p:nvPr/>
        </p:nvSpPr>
        <p:spPr>
          <a:xfrm>
            <a:off x="6924548" y="6438532"/>
            <a:ext cx="101272" cy="137853"/>
          </a:xfrm>
          <a:custGeom>
            <a:rect b="b" l="l" r="r" t="t"/>
            <a:pathLst>
              <a:path extrusionOk="0" h="227329" w="167004">
                <a:moveTo>
                  <a:pt x="56618" y="0"/>
                </a:moveTo>
                <a:lnTo>
                  <a:pt x="42961" y="6708"/>
                </a:lnTo>
                <a:lnTo>
                  <a:pt x="28959" y="12598"/>
                </a:lnTo>
                <a:lnTo>
                  <a:pt x="14631" y="17660"/>
                </a:lnTo>
                <a:lnTo>
                  <a:pt x="0" y="21888"/>
                </a:lnTo>
                <a:lnTo>
                  <a:pt x="38348" y="227025"/>
                </a:lnTo>
                <a:lnTo>
                  <a:pt x="72006" y="218051"/>
                </a:lnTo>
                <a:lnTo>
                  <a:pt x="104629" y="206703"/>
                </a:lnTo>
                <a:lnTo>
                  <a:pt x="136121" y="193076"/>
                </a:lnTo>
                <a:lnTo>
                  <a:pt x="166386" y="177267"/>
                </a:lnTo>
                <a:lnTo>
                  <a:pt x="56618" y="0"/>
                </a:lnTo>
                <a:close/>
              </a:path>
            </a:pathLst>
          </a:custGeom>
          <a:solidFill>
            <a:srgbClr val="A11C4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6" name="Google Shape;276;p6"/>
          <p:cNvSpPr/>
          <p:nvPr/>
        </p:nvSpPr>
        <p:spPr>
          <a:xfrm>
            <a:off x="7031736" y="6180162"/>
            <a:ext cx="136313" cy="92030"/>
          </a:xfrm>
          <a:custGeom>
            <a:rect b="b" l="l" r="r" t="t"/>
            <a:pathLst>
              <a:path extrusionOk="0" h="151765" w="224790">
                <a:moveTo>
                  <a:pt x="186829" y="0"/>
                </a:moveTo>
                <a:lnTo>
                  <a:pt x="0" y="93031"/>
                </a:lnTo>
                <a:lnTo>
                  <a:pt x="5420" y="107251"/>
                </a:lnTo>
                <a:lnTo>
                  <a:pt x="9990" y="121738"/>
                </a:lnTo>
                <a:lnTo>
                  <a:pt x="13706" y="136472"/>
                </a:lnTo>
                <a:lnTo>
                  <a:pt x="16560" y="151434"/>
                </a:lnTo>
                <a:lnTo>
                  <a:pt x="224336" y="132171"/>
                </a:lnTo>
                <a:lnTo>
                  <a:pt x="218585" y="97970"/>
                </a:lnTo>
                <a:lnTo>
                  <a:pt x="210379" y="64465"/>
                </a:lnTo>
                <a:lnTo>
                  <a:pt x="199775" y="31769"/>
                </a:lnTo>
                <a:lnTo>
                  <a:pt x="186829" y="0"/>
                </a:lnTo>
                <a:close/>
              </a:path>
            </a:pathLst>
          </a:custGeom>
          <a:solidFill>
            <a:srgbClr val="C520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7" name="Google Shape;277;p6"/>
          <p:cNvSpPr/>
          <p:nvPr/>
        </p:nvSpPr>
        <p:spPr>
          <a:xfrm>
            <a:off x="6999759" y="6094053"/>
            <a:ext cx="135543" cy="123221"/>
          </a:xfrm>
          <a:custGeom>
            <a:rect b="b" l="l" r="r" t="t"/>
            <a:pathLst>
              <a:path extrusionOk="0" h="203200" w="223520">
                <a:moveTo>
                  <a:pt x="140515" y="0"/>
                </a:moveTo>
                <a:lnTo>
                  <a:pt x="0" y="154135"/>
                </a:lnTo>
                <a:lnTo>
                  <a:pt x="10187" y="165434"/>
                </a:lnTo>
                <a:lnTo>
                  <a:pt x="19687" y="177288"/>
                </a:lnTo>
                <a:lnTo>
                  <a:pt x="28488" y="189681"/>
                </a:lnTo>
                <a:lnTo>
                  <a:pt x="36576" y="202599"/>
                </a:lnTo>
                <a:lnTo>
                  <a:pt x="223394" y="109567"/>
                </a:lnTo>
                <a:lnTo>
                  <a:pt x="205852" y="80137"/>
                </a:lnTo>
                <a:lnTo>
                  <a:pt x="186152" y="51989"/>
                </a:lnTo>
                <a:lnTo>
                  <a:pt x="164354" y="25239"/>
                </a:lnTo>
                <a:lnTo>
                  <a:pt x="140515" y="0"/>
                </a:lnTo>
                <a:close/>
              </a:path>
            </a:pathLst>
          </a:custGeom>
          <a:solidFill>
            <a:srgbClr val="49A0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8" name="Google Shape;278;p6"/>
          <p:cNvSpPr/>
          <p:nvPr/>
        </p:nvSpPr>
        <p:spPr>
          <a:xfrm>
            <a:off x="6791657" y="6012144"/>
            <a:ext cx="82019" cy="133617"/>
          </a:xfrm>
          <a:custGeom>
            <a:rect b="b" l="l" r="r" t="t"/>
            <a:pathLst>
              <a:path extrusionOk="0" h="220345" w="135254">
                <a:moveTo>
                  <a:pt x="135061" y="0"/>
                </a:moveTo>
                <a:lnTo>
                  <a:pt x="100451" y="2591"/>
                </a:lnTo>
                <a:lnTo>
                  <a:pt x="66324" y="7678"/>
                </a:lnTo>
                <a:lnTo>
                  <a:pt x="32800" y="15218"/>
                </a:lnTo>
                <a:lnTo>
                  <a:pt x="0" y="25167"/>
                </a:lnTo>
                <a:lnTo>
                  <a:pt x="75390" y="219775"/>
                </a:lnTo>
                <a:lnTo>
                  <a:pt x="90048" y="215685"/>
                </a:lnTo>
                <a:lnTo>
                  <a:pt x="104891" y="212464"/>
                </a:lnTo>
                <a:lnTo>
                  <a:pt x="119901" y="210111"/>
                </a:lnTo>
                <a:lnTo>
                  <a:pt x="135061" y="208630"/>
                </a:lnTo>
                <a:lnTo>
                  <a:pt x="135061" y="0"/>
                </a:lnTo>
                <a:close/>
              </a:path>
            </a:pathLst>
          </a:custGeom>
          <a:solidFill>
            <a:srgbClr val="17476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79" name="Google Shape;279;p6"/>
          <p:cNvSpPr/>
          <p:nvPr/>
        </p:nvSpPr>
        <p:spPr>
          <a:xfrm>
            <a:off x="6700362" y="6035347"/>
            <a:ext cx="116675" cy="137468"/>
          </a:xfrm>
          <a:custGeom>
            <a:rect b="b" l="l" r="r" t="t"/>
            <a:pathLst>
              <a:path extrusionOk="0" h="226695" w="192404">
                <a:moveTo>
                  <a:pt x="116767" y="0"/>
                </a:moveTo>
                <a:lnTo>
                  <a:pt x="85814" y="14747"/>
                </a:lnTo>
                <a:lnTo>
                  <a:pt x="55952" y="31759"/>
                </a:lnTo>
                <a:lnTo>
                  <a:pt x="27305" y="50989"/>
                </a:lnTo>
                <a:lnTo>
                  <a:pt x="0" y="72387"/>
                </a:lnTo>
                <a:lnTo>
                  <a:pt x="140515" y="226535"/>
                </a:lnTo>
                <a:lnTo>
                  <a:pt x="152706" y="217429"/>
                </a:lnTo>
                <a:lnTo>
                  <a:pt x="165387" y="209062"/>
                </a:lnTo>
                <a:lnTo>
                  <a:pt x="178540" y="201446"/>
                </a:lnTo>
                <a:lnTo>
                  <a:pt x="192144" y="194595"/>
                </a:lnTo>
                <a:lnTo>
                  <a:pt x="116767" y="0"/>
                </a:lnTo>
                <a:close/>
              </a:path>
            </a:pathLst>
          </a:custGeom>
          <a:solidFill>
            <a:srgbClr val="00689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0" name="Google Shape;280;p6"/>
          <p:cNvSpPr/>
          <p:nvPr/>
        </p:nvSpPr>
        <p:spPr>
          <a:xfrm>
            <a:off x="3571944" y="5948696"/>
            <a:ext cx="2625370" cy="909137"/>
          </a:xfrm>
          <a:custGeom>
            <a:rect b="b" l="l" r="r" t="t"/>
            <a:pathLst>
              <a:path extrusionOk="0" h="1499234" w="4329430">
                <a:moveTo>
                  <a:pt x="3467008" y="0"/>
                </a:moveTo>
                <a:lnTo>
                  <a:pt x="0" y="1498716"/>
                </a:lnTo>
                <a:lnTo>
                  <a:pt x="4106265" y="1498716"/>
                </a:lnTo>
                <a:lnTo>
                  <a:pt x="4329197" y="1279223"/>
                </a:lnTo>
                <a:lnTo>
                  <a:pt x="4296754" y="1241131"/>
                </a:lnTo>
                <a:lnTo>
                  <a:pt x="4264613" y="1202818"/>
                </a:lnTo>
                <a:lnTo>
                  <a:pt x="4232776" y="1164285"/>
                </a:lnTo>
                <a:lnTo>
                  <a:pt x="4201242" y="1125534"/>
                </a:lnTo>
                <a:lnTo>
                  <a:pt x="4170013" y="1086565"/>
                </a:lnTo>
                <a:lnTo>
                  <a:pt x="4139089" y="1047379"/>
                </a:lnTo>
                <a:lnTo>
                  <a:pt x="4108470" y="1007977"/>
                </a:lnTo>
                <a:lnTo>
                  <a:pt x="4078158" y="968361"/>
                </a:lnTo>
                <a:lnTo>
                  <a:pt x="4048153" y="928530"/>
                </a:lnTo>
                <a:lnTo>
                  <a:pt x="4018456" y="888487"/>
                </a:lnTo>
                <a:lnTo>
                  <a:pt x="3989067" y="848231"/>
                </a:lnTo>
                <a:lnTo>
                  <a:pt x="3959986" y="807764"/>
                </a:lnTo>
                <a:lnTo>
                  <a:pt x="3931216" y="767087"/>
                </a:lnTo>
                <a:lnTo>
                  <a:pt x="3902755" y="726201"/>
                </a:lnTo>
                <a:lnTo>
                  <a:pt x="3874606" y="685106"/>
                </a:lnTo>
                <a:lnTo>
                  <a:pt x="3846767" y="643804"/>
                </a:lnTo>
                <a:lnTo>
                  <a:pt x="3819241" y="602295"/>
                </a:lnTo>
                <a:lnTo>
                  <a:pt x="3792028" y="560580"/>
                </a:lnTo>
                <a:lnTo>
                  <a:pt x="3765128" y="518661"/>
                </a:lnTo>
                <a:lnTo>
                  <a:pt x="3738542" y="476538"/>
                </a:lnTo>
                <a:lnTo>
                  <a:pt x="3712271" y="434212"/>
                </a:lnTo>
                <a:lnTo>
                  <a:pt x="3686315" y="391684"/>
                </a:lnTo>
                <a:lnTo>
                  <a:pt x="3660675" y="348955"/>
                </a:lnTo>
                <a:lnTo>
                  <a:pt x="3635352" y="306027"/>
                </a:lnTo>
                <a:lnTo>
                  <a:pt x="3610346" y="262898"/>
                </a:lnTo>
                <a:lnTo>
                  <a:pt x="3585658" y="219572"/>
                </a:lnTo>
                <a:lnTo>
                  <a:pt x="3561288" y="176048"/>
                </a:lnTo>
                <a:lnTo>
                  <a:pt x="3537238" y="132329"/>
                </a:lnTo>
                <a:lnTo>
                  <a:pt x="3513507" y="88413"/>
                </a:lnTo>
                <a:lnTo>
                  <a:pt x="3490097" y="44303"/>
                </a:lnTo>
                <a:lnTo>
                  <a:pt x="3467008" y="0"/>
                </a:lnTo>
                <a:close/>
              </a:path>
            </a:pathLst>
          </a:custGeom>
          <a:solidFill>
            <a:srgbClr val="5BBA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1" name="Google Shape;281;p6"/>
          <p:cNvSpPr/>
          <p:nvPr/>
        </p:nvSpPr>
        <p:spPr>
          <a:xfrm>
            <a:off x="2502951" y="0"/>
            <a:ext cx="3501392" cy="2512931"/>
          </a:xfrm>
          <a:custGeom>
            <a:rect b="b" l="l" r="r" t="t"/>
            <a:pathLst>
              <a:path extrusionOk="0" h="4144010" w="5774055">
                <a:moveTo>
                  <a:pt x="2452647" y="0"/>
                </a:moveTo>
                <a:lnTo>
                  <a:pt x="1270432" y="0"/>
                </a:lnTo>
                <a:lnTo>
                  <a:pt x="1245910" y="36120"/>
                </a:lnTo>
                <a:lnTo>
                  <a:pt x="1217695" y="78060"/>
                </a:lnTo>
                <a:lnTo>
                  <a:pt x="1189655" y="120124"/>
                </a:lnTo>
                <a:lnTo>
                  <a:pt x="1161789" y="162313"/>
                </a:lnTo>
                <a:lnTo>
                  <a:pt x="1134098" y="204626"/>
                </a:lnTo>
                <a:lnTo>
                  <a:pt x="1106582" y="247062"/>
                </a:lnTo>
                <a:lnTo>
                  <a:pt x="1079241" y="289622"/>
                </a:lnTo>
                <a:lnTo>
                  <a:pt x="1052077" y="332304"/>
                </a:lnTo>
                <a:lnTo>
                  <a:pt x="1025089" y="375109"/>
                </a:lnTo>
                <a:lnTo>
                  <a:pt x="998278" y="418035"/>
                </a:lnTo>
                <a:lnTo>
                  <a:pt x="971644" y="461082"/>
                </a:lnTo>
                <a:lnTo>
                  <a:pt x="945188" y="504250"/>
                </a:lnTo>
                <a:lnTo>
                  <a:pt x="918910" y="547538"/>
                </a:lnTo>
                <a:lnTo>
                  <a:pt x="892811" y="590946"/>
                </a:lnTo>
                <a:lnTo>
                  <a:pt x="866890" y="634473"/>
                </a:lnTo>
                <a:lnTo>
                  <a:pt x="841149" y="678119"/>
                </a:lnTo>
                <a:lnTo>
                  <a:pt x="815588" y="721883"/>
                </a:lnTo>
                <a:lnTo>
                  <a:pt x="790207" y="765765"/>
                </a:lnTo>
                <a:lnTo>
                  <a:pt x="765006" y="809764"/>
                </a:lnTo>
                <a:lnTo>
                  <a:pt x="739987" y="853880"/>
                </a:lnTo>
                <a:lnTo>
                  <a:pt x="715149" y="898112"/>
                </a:lnTo>
                <a:lnTo>
                  <a:pt x="690493" y="942461"/>
                </a:lnTo>
                <a:lnTo>
                  <a:pt x="666019" y="986924"/>
                </a:lnTo>
                <a:lnTo>
                  <a:pt x="641727" y="1031502"/>
                </a:lnTo>
                <a:lnTo>
                  <a:pt x="617619" y="1076195"/>
                </a:lnTo>
                <a:lnTo>
                  <a:pt x="593695" y="1121001"/>
                </a:lnTo>
                <a:lnTo>
                  <a:pt x="569954" y="1165921"/>
                </a:lnTo>
                <a:lnTo>
                  <a:pt x="546398" y="1210954"/>
                </a:lnTo>
                <a:lnTo>
                  <a:pt x="523026" y="1256099"/>
                </a:lnTo>
                <a:lnTo>
                  <a:pt x="499840" y="1301356"/>
                </a:lnTo>
                <a:lnTo>
                  <a:pt x="476839" y="1346724"/>
                </a:lnTo>
                <a:lnTo>
                  <a:pt x="454024" y="1392204"/>
                </a:lnTo>
                <a:lnTo>
                  <a:pt x="431396" y="1437794"/>
                </a:lnTo>
                <a:lnTo>
                  <a:pt x="408954" y="1483493"/>
                </a:lnTo>
                <a:lnTo>
                  <a:pt x="386700" y="1529303"/>
                </a:lnTo>
                <a:lnTo>
                  <a:pt x="364633" y="1575221"/>
                </a:lnTo>
                <a:lnTo>
                  <a:pt x="342755" y="1621248"/>
                </a:lnTo>
                <a:lnTo>
                  <a:pt x="321065" y="1667383"/>
                </a:lnTo>
                <a:lnTo>
                  <a:pt x="299564" y="1713625"/>
                </a:lnTo>
                <a:lnTo>
                  <a:pt x="278252" y="1759975"/>
                </a:lnTo>
                <a:lnTo>
                  <a:pt x="257130" y="1806431"/>
                </a:lnTo>
                <a:lnTo>
                  <a:pt x="236198" y="1852993"/>
                </a:lnTo>
                <a:lnTo>
                  <a:pt x="215457" y="1899661"/>
                </a:lnTo>
                <a:lnTo>
                  <a:pt x="194906" y="1946434"/>
                </a:lnTo>
                <a:lnTo>
                  <a:pt x="174548" y="1993311"/>
                </a:lnTo>
                <a:lnTo>
                  <a:pt x="154381" y="2040293"/>
                </a:lnTo>
                <a:lnTo>
                  <a:pt x="134406" y="2087378"/>
                </a:lnTo>
                <a:lnTo>
                  <a:pt x="114624" y="2134567"/>
                </a:lnTo>
                <a:lnTo>
                  <a:pt x="95034" y="2181858"/>
                </a:lnTo>
                <a:lnTo>
                  <a:pt x="75639" y="2229251"/>
                </a:lnTo>
                <a:lnTo>
                  <a:pt x="56437" y="2276746"/>
                </a:lnTo>
                <a:lnTo>
                  <a:pt x="37430" y="2324343"/>
                </a:lnTo>
                <a:lnTo>
                  <a:pt x="18617" y="2372040"/>
                </a:lnTo>
                <a:lnTo>
                  <a:pt x="0" y="2419837"/>
                </a:lnTo>
                <a:lnTo>
                  <a:pt x="5013120" y="4143550"/>
                </a:lnTo>
                <a:lnTo>
                  <a:pt x="5032734" y="4097545"/>
                </a:lnTo>
                <a:lnTo>
                  <a:pt x="5052683" y="4051712"/>
                </a:lnTo>
                <a:lnTo>
                  <a:pt x="5072965" y="4006052"/>
                </a:lnTo>
                <a:lnTo>
                  <a:pt x="5093580" y="3960565"/>
                </a:lnTo>
                <a:lnTo>
                  <a:pt x="5114527" y="3915253"/>
                </a:lnTo>
                <a:lnTo>
                  <a:pt x="5135805" y="3870117"/>
                </a:lnTo>
                <a:lnTo>
                  <a:pt x="5157415" y="3825158"/>
                </a:lnTo>
                <a:lnTo>
                  <a:pt x="5179355" y="3780375"/>
                </a:lnTo>
                <a:lnTo>
                  <a:pt x="5201624" y="3735772"/>
                </a:lnTo>
                <a:lnTo>
                  <a:pt x="5224223" y="3691348"/>
                </a:lnTo>
                <a:lnTo>
                  <a:pt x="5247150" y="3647104"/>
                </a:lnTo>
                <a:lnTo>
                  <a:pt x="5270405" y="3603042"/>
                </a:lnTo>
                <a:lnTo>
                  <a:pt x="5293987" y="3559163"/>
                </a:lnTo>
                <a:lnTo>
                  <a:pt x="5317896" y="3515466"/>
                </a:lnTo>
                <a:lnTo>
                  <a:pt x="5342131" y="3471954"/>
                </a:lnTo>
                <a:lnTo>
                  <a:pt x="5366690" y="3428628"/>
                </a:lnTo>
                <a:lnTo>
                  <a:pt x="5391575" y="3385487"/>
                </a:lnTo>
                <a:lnTo>
                  <a:pt x="5416784" y="3342534"/>
                </a:lnTo>
                <a:lnTo>
                  <a:pt x="5442316" y="3299769"/>
                </a:lnTo>
                <a:lnTo>
                  <a:pt x="5468170" y="3257194"/>
                </a:lnTo>
                <a:lnTo>
                  <a:pt x="5494347" y="3214808"/>
                </a:lnTo>
                <a:lnTo>
                  <a:pt x="5520846" y="3172614"/>
                </a:lnTo>
                <a:lnTo>
                  <a:pt x="5547665" y="3130612"/>
                </a:lnTo>
                <a:lnTo>
                  <a:pt x="5574805" y="3088803"/>
                </a:lnTo>
                <a:lnTo>
                  <a:pt x="5602264" y="3047188"/>
                </a:lnTo>
                <a:lnTo>
                  <a:pt x="5630042" y="3005767"/>
                </a:lnTo>
                <a:lnTo>
                  <a:pt x="5658139" y="2964543"/>
                </a:lnTo>
                <a:lnTo>
                  <a:pt x="5686553" y="2923516"/>
                </a:lnTo>
                <a:lnTo>
                  <a:pt x="5715284" y="2882687"/>
                </a:lnTo>
                <a:lnTo>
                  <a:pt x="5744332" y="2842057"/>
                </a:lnTo>
                <a:lnTo>
                  <a:pt x="5773696" y="2801626"/>
                </a:lnTo>
                <a:lnTo>
                  <a:pt x="2452647" y="0"/>
                </a:lnTo>
                <a:close/>
              </a:path>
            </a:pathLst>
          </a:custGeom>
          <a:solidFill>
            <a:srgbClr val="E5223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2" name="Google Shape;282;p6"/>
          <p:cNvSpPr/>
          <p:nvPr/>
        </p:nvSpPr>
        <p:spPr>
          <a:xfrm>
            <a:off x="4856149" y="0"/>
            <a:ext cx="2232219" cy="1272253"/>
          </a:xfrm>
          <a:custGeom>
            <a:rect b="b" l="l" r="r" t="t"/>
            <a:pathLst>
              <a:path extrusionOk="0" h="2098040" w="3681095">
                <a:moveTo>
                  <a:pt x="3067742" y="0"/>
                </a:moveTo>
                <a:lnTo>
                  <a:pt x="0" y="0"/>
                </a:lnTo>
                <a:lnTo>
                  <a:pt x="2486659" y="2097722"/>
                </a:lnTo>
                <a:lnTo>
                  <a:pt x="2521582" y="2061890"/>
                </a:lnTo>
                <a:lnTo>
                  <a:pt x="2556754" y="2026341"/>
                </a:lnTo>
                <a:lnTo>
                  <a:pt x="2592172" y="1991074"/>
                </a:lnTo>
                <a:lnTo>
                  <a:pt x="2627837" y="1956090"/>
                </a:lnTo>
                <a:lnTo>
                  <a:pt x="2663748" y="1921390"/>
                </a:lnTo>
                <a:lnTo>
                  <a:pt x="2699903" y="1886975"/>
                </a:lnTo>
                <a:lnTo>
                  <a:pt x="2736302" y="1852845"/>
                </a:lnTo>
                <a:lnTo>
                  <a:pt x="2772944" y="1819001"/>
                </a:lnTo>
                <a:lnTo>
                  <a:pt x="2809829" y="1785444"/>
                </a:lnTo>
                <a:lnTo>
                  <a:pt x="2846954" y="1752174"/>
                </a:lnTo>
                <a:lnTo>
                  <a:pt x="2884320" y="1719193"/>
                </a:lnTo>
                <a:lnTo>
                  <a:pt x="2921926" y="1686500"/>
                </a:lnTo>
                <a:lnTo>
                  <a:pt x="2959770" y="1654096"/>
                </a:lnTo>
                <a:lnTo>
                  <a:pt x="2997852" y="1621983"/>
                </a:lnTo>
                <a:lnTo>
                  <a:pt x="3036172" y="1590161"/>
                </a:lnTo>
                <a:lnTo>
                  <a:pt x="3074727" y="1558630"/>
                </a:lnTo>
                <a:lnTo>
                  <a:pt x="3113518" y="1527391"/>
                </a:lnTo>
                <a:lnTo>
                  <a:pt x="3152543" y="1496446"/>
                </a:lnTo>
                <a:lnTo>
                  <a:pt x="3191802" y="1465794"/>
                </a:lnTo>
                <a:lnTo>
                  <a:pt x="3231294" y="1435436"/>
                </a:lnTo>
                <a:lnTo>
                  <a:pt x="3271017" y="1405374"/>
                </a:lnTo>
                <a:lnTo>
                  <a:pt x="3310972" y="1375607"/>
                </a:lnTo>
                <a:lnTo>
                  <a:pt x="3351156" y="1346137"/>
                </a:lnTo>
                <a:lnTo>
                  <a:pt x="3391570" y="1316963"/>
                </a:lnTo>
                <a:lnTo>
                  <a:pt x="3432213" y="1288088"/>
                </a:lnTo>
                <a:lnTo>
                  <a:pt x="3473083" y="1259511"/>
                </a:lnTo>
                <a:lnTo>
                  <a:pt x="3514180" y="1231233"/>
                </a:lnTo>
                <a:lnTo>
                  <a:pt x="3555502" y="1203255"/>
                </a:lnTo>
                <a:lnTo>
                  <a:pt x="3597050" y="1175578"/>
                </a:lnTo>
                <a:lnTo>
                  <a:pt x="3638822" y="1148202"/>
                </a:lnTo>
                <a:lnTo>
                  <a:pt x="3680818" y="1121128"/>
                </a:lnTo>
                <a:lnTo>
                  <a:pt x="3067742" y="0"/>
                </a:lnTo>
                <a:close/>
              </a:path>
            </a:pathLst>
          </a:custGeom>
          <a:solidFill>
            <a:srgbClr val="DDA73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3" name="Google Shape;283;p6"/>
          <p:cNvSpPr/>
          <p:nvPr/>
        </p:nvSpPr>
        <p:spPr>
          <a:xfrm>
            <a:off x="10497431" y="0"/>
            <a:ext cx="1282265" cy="616873"/>
          </a:xfrm>
          <a:custGeom>
            <a:rect b="b" l="l" r="r" t="t"/>
            <a:pathLst>
              <a:path extrusionOk="0" h="1017269" w="2114550">
                <a:moveTo>
                  <a:pt x="2114041" y="0"/>
                </a:moveTo>
                <a:lnTo>
                  <a:pt x="93192" y="0"/>
                </a:lnTo>
                <a:lnTo>
                  <a:pt x="0" y="382854"/>
                </a:lnTo>
                <a:lnTo>
                  <a:pt x="111368" y="419202"/>
                </a:lnTo>
                <a:lnTo>
                  <a:pt x="196742" y="448633"/>
                </a:lnTo>
                <a:lnTo>
                  <a:pt x="293548" y="483602"/>
                </a:lnTo>
                <a:lnTo>
                  <a:pt x="389778" y="520054"/>
                </a:lnTo>
                <a:lnTo>
                  <a:pt x="485419" y="557982"/>
                </a:lnTo>
                <a:lnTo>
                  <a:pt x="580453" y="597376"/>
                </a:lnTo>
                <a:lnTo>
                  <a:pt x="674866" y="638230"/>
                </a:lnTo>
                <a:lnTo>
                  <a:pt x="768642" y="680535"/>
                </a:lnTo>
                <a:lnTo>
                  <a:pt x="861766" y="724284"/>
                </a:lnTo>
                <a:lnTo>
                  <a:pt x="954221" y="769469"/>
                </a:lnTo>
                <a:lnTo>
                  <a:pt x="1045992" y="816083"/>
                </a:lnTo>
                <a:lnTo>
                  <a:pt x="1137064" y="864116"/>
                </a:lnTo>
                <a:lnTo>
                  <a:pt x="1227422" y="913562"/>
                </a:lnTo>
                <a:lnTo>
                  <a:pt x="1272327" y="938813"/>
                </a:lnTo>
                <a:lnTo>
                  <a:pt x="1317049" y="964413"/>
                </a:lnTo>
                <a:lnTo>
                  <a:pt x="1361583" y="990363"/>
                </a:lnTo>
                <a:lnTo>
                  <a:pt x="1405929" y="1016661"/>
                </a:lnTo>
                <a:lnTo>
                  <a:pt x="2114041" y="0"/>
                </a:lnTo>
                <a:close/>
              </a:path>
            </a:pathLst>
          </a:custGeom>
          <a:solidFill>
            <a:srgbClr val="EF3E2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4" name="Google Shape;284;p6"/>
          <p:cNvSpPr/>
          <p:nvPr/>
        </p:nvSpPr>
        <p:spPr>
          <a:xfrm>
            <a:off x="11808391" y="385104"/>
            <a:ext cx="383524" cy="900666"/>
          </a:xfrm>
          <a:custGeom>
            <a:rect b="b" l="l" r="r" t="t"/>
            <a:pathLst>
              <a:path extrusionOk="0" h="1485264" w="632459">
                <a:moveTo>
                  <a:pt x="631893" y="0"/>
                </a:moveTo>
                <a:lnTo>
                  <a:pt x="0" y="907226"/>
                </a:lnTo>
                <a:lnTo>
                  <a:pt x="38906" y="938677"/>
                </a:lnTo>
                <a:lnTo>
                  <a:pt x="77555" y="970402"/>
                </a:lnTo>
                <a:lnTo>
                  <a:pt x="115945" y="1002400"/>
                </a:lnTo>
                <a:lnTo>
                  <a:pt x="154077" y="1034671"/>
                </a:lnTo>
                <a:lnTo>
                  <a:pt x="191948" y="1067213"/>
                </a:lnTo>
                <a:lnTo>
                  <a:pt x="229558" y="1100027"/>
                </a:lnTo>
                <a:lnTo>
                  <a:pt x="266906" y="1133110"/>
                </a:lnTo>
                <a:lnTo>
                  <a:pt x="303993" y="1166462"/>
                </a:lnTo>
                <a:lnTo>
                  <a:pt x="340816" y="1200083"/>
                </a:lnTo>
                <a:lnTo>
                  <a:pt x="377375" y="1233972"/>
                </a:lnTo>
                <a:lnTo>
                  <a:pt x="413669" y="1268127"/>
                </a:lnTo>
                <a:lnTo>
                  <a:pt x="449698" y="1302549"/>
                </a:lnTo>
                <a:lnTo>
                  <a:pt x="485461" y="1337235"/>
                </a:lnTo>
                <a:lnTo>
                  <a:pt x="520956" y="1372187"/>
                </a:lnTo>
                <a:lnTo>
                  <a:pt x="556184" y="1407402"/>
                </a:lnTo>
                <a:lnTo>
                  <a:pt x="591143" y="1442879"/>
                </a:lnTo>
                <a:lnTo>
                  <a:pt x="625832" y="1478619"/>
                </a:lnTo>
                <a:lnTo>
                  <a:pt x="631893" y="1484959"/>
                </a:lnTo>
                <a:lnTo>
                  <a:pt x="631893" y="0"/>
                </a:lnTo>
                <a:close/>
              </a:path>
            </a:pathLst>
          </a:custGeom>
          <a:solidFill>
            <a:srgbClr val="23BBE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5" name="Google Shape;285;p6"/>
          <p:cNvSpPr/>
          <p:nvPr/>
        </p:nvSpPr>
        <p:spPr>
          <a:xfrm>
            <a:off x="9014536" y="0"/>
            <a:ext cx="964972" cy="100117"/>
          </a:xfrm>
          <a:custGeom>
            <a:rect b="b" l="l" r="r" t="t"/>
            <a:pathLst>
              <a:path extrusionOk="0" h="165100" w="1591309">
                <a:moveTo>
                  <a:pt x="1574437" y="67825"/>
                </a:moveTo>
                <a:lnTo>
                  <a:pt x="409460" y="67825"/>
                </a:lnTo>
                <a:lnTo>
                  <a:pt x="459286" y="67918"/>
                </a:lnTo>
                <a:lnTo>
                  <a:pt x="558905" y="69232"/>
                </a:lnTo>
                <a:lnTo>
                  <a:pt x="658474" y="72050"/>
                </a:lnTo>
                <a:lnTo>
                  <a:pt x="757981" y="76373"/>
                </a:lnTo>
                <a:lnTo>
                  <a:pt x="857420" y="82200"/>
                </a:lnTo>
                <a:lnTo>
                  <a:pt x="956779" y="89529"/>
                </a:lnTo>
                <a:lnTo>
                  <a:pt x="1056051" y="98362"/>
                </a:lnTo>
                <a:lnTo>
                  <a:pt x="1155226" y="108696"/>
                </a:lnTo>
                <a:lnTo>
                  <a:pt x="1254294" y="120533"/>
                </a:lnTo>
                <a:lnTo>
                  <a:pt x="1353247" y="133871"/>
                </a:lnTo>
                <a:lnTo>
                  <a:pt x="1452076" y="148710"/>
                </a:lnTo>
                <a:lnTo>
                  <a:pt x="1550771" y="165049"/>
                </a:lnTo>
                <a:lnTo>
                  <a:pt x="1574437" y="67825"/>
                </a:lnTo>
                <a:close/>
              </a:path>
              <a:path extrusionOk="0" h="165100" w="1591309">
                <a:moveTo>
                  <a:pt x="1590946" y="0"/>
                </a:moveTo>
                <a:lnTo>
                  <a:pt x="0" y="0"/>
                </a:lnTo>
                <a:lnTo>
                  <a:pt x="10609" y="80637"/>
                </a:lnTo>
                <a:lnTo>
                  <a:pt x="110346" y="75174"/>
                </a:lnTo>
                <a:lnTo>
                  <a:pt x="210073" y="71218"/>
                </a:lnTo>
                <a:lnTo>
                  <a:pt x="309780" y="68769"/>
                </a:lnTo>
                <a:lnTo>
                  <a:pt x="1574437" y="67825"/>
                </a:lnTo>
                <a:lnTo>
                  <a:pt x="1590946" y="0"/>
                </a:lnTo>
                <a:close/>
              </a:path>
            </a:pathLst>
          </a:custGeom>
          <a:solidFill>
            <a:srgbClr val="C7202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6" name="Google Shape;286;p6"/>
          <p:cNvSpPr/>
          <p:nvPr/>
        </p:nvSpPr>
        <p:spPr>
          <a:xfrm>
            <a:off x="7352778" y="0"/>
            <a:ext cx="1114762" cy="412019"/>
          </a:xfrm>
          <a:custGeom>
            <a:rect b="b" l="l" r="r" t="t"/>
            <a:pathLst>
              <a:path extrusionOk="0" h="679450" w="1838325">
                <a:moveTo>
                  <a:pt x="1811688" y="0"/>
                </a:moveTo>
                <a:lnTo>
                  <a:pt x="0" y="0"/>
                </a:lnTo>
                <a:lnTo>
                  <a:pt x="371549" y="679436"/>
                </a:lnTo>
                <a:lnTo>
                  <a:pt x="462590" y="638318"/>
                </a:lnTo>
                <a:lnTo>
                  <a:pt x="554162" y="598600"/>
                </a:lnTo>
                <a:lnTo>
                  <a:pt x="646257" y="560285"/>
                </a:lnTo>
                <a:lnTo>
                  <a:pt x="738866" y="523376"/>
                </a:lnTo>
                <a:lnTo>
                  <a:pt x="831982" y="487875"/>
                </a:lnTo>
                <a:lnTo>
                  <a:pt x="925595" y="453786"/>
                </a:lnTo>
                <a:lnTo>
                  <a:pt x="1019697" y="421111"/>
                </a:lnTo>
                <a:lnTo>
                  <a:pt x="1114279" y="389853"/>
                </a:lnTo>
                <a:lnTo>
                  <a:pt x="1209334" y="360015"/>
                </a:lnTo>
                <a:lnTo>
                  <a:pt x="1304853" y="331599"/>
                </a:lnTo>
                <a:lnTo>
                  <a:pt x="1400827" y="304610"/>
                </a:lnTo>
                <a:lnTo>
                  <a:pt x="1497248" y="279048"/>
                </a:lnTo>
                <a:lnTo>
                  <a:pt x="1594107" y="254917"/>
                </a:lnTo>
                <a:lnTo>
                  <a:pt x="1691396" y="232221"/>
                </a:lnTo>
                <a:lnTo>
                  <a:pt x="1789107" y="210961"/>
                </a:lnTo>
                <a:lnTo>
                  <a:pt x="1838118" y="200871"/>
                </a:lnTo>
                <a:lnTo>
                  <a:pt x="1811688" y="0"/>
                </a:lnTo>
                <a:close/>
              </a:path>
            </a:pathLst>
          </a:custGeom>
          <a:solidFill>
            <a:srgbClr val="479E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7" name="Google Shape;287;p6"/>
          <p:cNvSpPr/>
          <p:nvPr/>
        </p:nvSpPr>
        <p:spPr>
          <a:xfrm>
            <a:off x="2011507" y="1995388"/>
            <a:ext cx="3350062" cy="2094366"/>
          </a:xfrm>
          <a:custGeom>
            <a:rect b="b" l="l" r="r" t="t"/>
            <a:pathLst>
              <a:path extrusionOk="0" h="3453765" w="5524500">
                <a:moveTo>
                  <a:pt x="511046" y="0"/>
                </a:moveTo>
                <a:lnTo>
                  <a:pt x="496332" y="49140"/>
                </a:lnTo>
                <a:lnTo>
                  <a:pt x="481834" y="98322"/>
                </a:lnTo>
                <a:lnTo>
                  <a:pt x="467551" y="147544"/>
                </a:lnTo>
                <a:lnTo>
                  <a:pt x="453484" y="196805"/>
                </a:lnTo>
                <a:lnTo>
                  <a:pt x="439632" y="246105"/>
                </a:lnTo>
                <a:lnTo>
                  <a:pt x="425995" y="295444"/>
                </a:lnTo>
                <a:lnTo>
                  <a:pt x="412574" y="344820"/>
                </a:lnTo>
                <a:lnTo>
                  <a:pt x="399368" y="394234"/>
                </a:lnTo>
                <a:lnTo>
                  <a:pt x="386377" y="443683"/>
                </a:lnTo>
                <a:lnTo>
                  <a:pt x="373602" y="493169"/>
                </a:lnTo>
                <a:lnTo>
                  <a:pt x="361042" y="542689"/>
                </a:lnTo>
                <a:lnTo>
                  <a:pt x="348697" y="592245"/>
                </a:lnTo>
                <a:lnTo>
                  <a:pt x="336567" y="641833"/>
                </a:lnTo>
                <a:lnTo>
                  <a:pt x="324652" y="691456"/>
                </a:lnTo>
                <a:lnTo>
                  <a:pt x="312953" y="741110"/>
                </a:lnTo>
                <a:lnTo>
                  <a:pt x="301468" y="790797"/>
                </a:lnTo>
                <a:lnTo>
                  <a:pt x="290199" y="840515"/>
                </a:lnTo>
                <a:lnTo>
                  <a:pt x="279145" y="890264"/>
                </a:lnTo>
                <a:lnTo>
                  <a:pt x="268306" y="940042"/>
                </a:lnTo>
                <a:lnTo>
                  <a:pt x="257681" y="989850"/>
                </a:lnTo>
                <a:lnTo>
                  <a:pt x="247272" y="1039687"/>
                </a:lnTo>
                <a:lnTo>
                  <a:pt x="237078" y="1089552"/>
                </a:lnTo>
                <a:lnTo>
                  <a:pt x="227099" y="1139444"/>
                </a:lnTo>
                <a:lnTo>
                  <a:pt x="217334" y="1189364"/>
                </a:lnTo>
                <a:lnTo>
                  <a:pt x="207785" y="1239309"/>
                </a:lnTo>
                <a:lnTo>
                  <a:pt x="198450" y="1289280"/>
                </a:lnTo>
                <a:lnTo>
                  <a:pt x="189330" y="1339276"/>
                </a:lnTo>
                <a:lnTo>
                  <a:pt x="180425" y="1389296"/>
                </a:lnTo>
                <a:lnTo>
                  <a:pt x="171735" y="1439340"/>
                </a:lnTo>
                <a:lnTo>
                  <a:pt x="163260" y="1489407"/>
                </a:lnTo>
                <a:lnTo>
                  <a:pt x="154999" y="1539497"/>
                </a:lnTo>
                <a:lnTo>
                  <a:pt x="146954" y="1589608"/>
                </a:lnTo>
                <a:lnTo>
                  <a:pt x="139122" y="1639740"/>
                </a:lnTo>
                <a:lnTo>
                  <a:pt x="131506" y="1689893"/>
                </a:lnTo>
                <a:lnTo>
                  <a:pt x="124104" y="1740065"/>
                </a:lnTo>
                <a:lnTo>
                  <a:pt x="116917" y="1790257"/>
                </a:lnTo>
                <a:lnTo>
                  <a:pt x="109945" y="1840467"/>
                </a:lnTo>
                <a:lnTo>
                  <a:pt x="103187" y="1890696"/>
                </a:lnTo>
                <a:lnTo>
                  <a:pt x="96643" y="1940941"/>
                </a:lnTo>
                <a:lnTo>
                  <a:pt x="90314" y="1991203"/>
                </a:lnTo>
                <a:lnTo>
                  <a:pt x="84200" y="2041482"/>
                </a:lnTo>
                <a:lnTo>
                  <a:pt x="78300" y="2091775"/>
                </a:lnTo>
                <a:lnTo>
                  <a:pt x="72615" y="2142084"/>
                </a:lnTo>
                <a:lnTo>
                  <a:pt x="67144" y="2192406"/>
                </a:lnTo>
                <a:lnTo>
                  <a:pt x="61888" y="2242742"/>
                </a:lnTo>
                <a:lnTo>
                  <a:pt x="56846" y="2293091"/>
                </a:lnTo>
                <a:lnTo>
                  <a:pt x="52018" y="2343452"/>
                </a:lnTo>
                <a:lnTo>
                  <a:pt x="47405" y="2393824"/>
                </a:lnTo>
                <a:lnTo>
                  <a:pt x="43006" y="2444208"/>
                </a:lnTo>
                <a:lnTo>
                  <a:pt x="38821" y="2494602"/>
                </a:lnTo>
                <a:lnTo>
                  <a:pt x="34851" y="2545005"/>
                </a:lnTo>
                <a:lnTo>
                  <a:pt x="31095" y="2595418"/>
                </a:lnTo>
                <a:lnTo>
                  <a:pt x="27553" y="2645838"/>
                </a:lnTo>
                <a:lnTo>
                  <a:pt x="24225" y="2696267"/>
                </a:lnTo>
                <a:lnTo>
                  <a:pt x="21112" y="2746703"/>
                </a:lnTo>
                <a:lnTo>
                  <a:pt x="18212" y="2797145"/>
                </a:lnTo>
                <a:lnTo>
                  <a:pt x="15527" y="2847593"/>
                </a:lnTo>
                <a:lnTo>
                  <a:pt x="13056" y="2898046"/>
                </a:lnTo>
                <a:lnTo>
                  <a:pt x="10799" y="2948504"/>
                </a:lnTo>
                <a:lnTo>
                  <a:pt x="8756" y="2998966"/>
                </a:lnTo>
                <a:lnTo>
                  <a:pt x="6927" y="3049431"/>
                </a:lnTo>
                <a:lnTo>
                  <a:pt x="5312" y="3099898"/>
                </a:lnTo>
                <a:lnTo>
                  <a:pt x="3912" y="3150368"/>
                </a:lnTo>
                <a:lnTo>
                  <a:pt x="2725" y="3200839"/>
                </a:lnTo>
                <a:lnTo>
                  <a:pt x="1752" y="3251311"/>
                </a:lnTo>
                <a:lnTo>
                  <a:pt x="993" y="3301783"/>
                </a:lnTo>
                <a:lnTo>
                  <a:pt x="448" y="3352254"/>
                </a:lnTo>
                <a:lnTo>
                  <a:pt x="117" y="3402724"/>
                </a:lnTo>
                <a:lnTo>
                  <a:pt x="0" y="3453193"/>
                </a:lnTo>
                <a:lnTo>
                  <a:pt x="5298711" y="3249488"/>
                </a:lnTo>
                <a:lnTo>
                  <a:pt x="5300481" y="3197895"/>
                </a:lnTo>
                <a:lnTo>
                  <a:pt x="5302647" y="3146340"/>
                </a:lnTo>
                <a:lnTo>
                  <a:pt x="5305211" y="3094826"/>
                </a:lnTo>
                <a:lnTo>
                  <a:pt x="5308172" y="3043353"/>
                </a:lnTo>
                <a:lnTo>
                  <a:pt x="5311530" y="2991922"/>
                </a:lnTo>
                <a:lnTo>
                  <a:pt x="5315284" y="2940536"/>
                </a:lnTo>
                <a:lnTo>
                  <a:pt x="5319436" y="2889194"/>
                </a:lnTo>
                <a:lnTo>
                  <a:pt x="5323984" y="2837899"/>
                </a:lnTo>
                <a:lnTo>
                  <a:pt x="5328928" y="2786652"/>
                </a:lnTo>
                <a:lnTo>
                  <a:pt x="5334269" y="2735453"/>
                </a:lnTo>
                <a:lnTo>
                  <a:pt x="5340006" y="2684305"/>
                </a:lnTo>
                <a:lnTo>
                  <a:pt x="5346140" y="2633208"/>
                </a:lnTo>
                <a:lnTo>
                  <a:pt x="5352669" y="2582164"/>
                </a:lnTo>
                <a:lnTo>
                  <a:pt x="5359595" y="2531174"/>
                </a:lnTo>
                <a:lnTo>
                  <a:pt x="5366916" y="2480239"/>
                </a:lnTo>
                <a:lnTo>
                  <a:pt x="5374633" y="2429361"/>
                </a:lnTo>
                <a:lnTo>
                  <a:pt x="5382746" y="2378540"/>
                </a:lnTo>
                <a:lnTo>
                  <a:pt x="5391254" y="2327779"/>
                </a:lnTo>
                <a:lnTo>
                  <a:pt x="5400158" y="2277078"/>
                </a:lnTo>
                <a:lnTo>
                  <a:pt x="5409457" y="2226439"/>
                </a:lnTo>
                <a:lnTo>
                  <a:pt x="5419151" y="2175862"/>
                </a:lnTo>
                <a:lnTo>
                  <a:pt x="5429241" y="2125350"/>
                </a:lnTo>
                <a:lnTo>
                  <a:pt x="5439725" y="2074903"/>
                </a:lnTo>
                <a:lnTo>
                  <a:pt x="5450604" y="2024523"/>
                </a:lnTo>
                <a:lnTo>
                  <a:pt x="5461878" y="1974210"/>
                </a:lnTo>
                <a:lnTo>
                  <a:pt x="5473547" y="1923967"/>
                </a:lnTo>
                <a:lnTo>
                  <a:pt x="5485610" y="1873795"/>
                </a:lnTo>
                <a:lnTo>
                  <a:pt x="5498068" y="1823694"/>
                </a:lnTo>
                <a:lnTo>
                  <a:pt x="5510920" y="1773666"/>
                </a:lnTo>
                <a:lnTo>
                  <a:pt x="5524166" y="1723712"/>
                </a:lnTo>
                <a:lnTo>
                  <a:pt x="511046" y="0"/>
                </a:lnTo>
                <a:close/>
              </a:path>
            </a:pathLst>
          </a:custGeom>
          <a:solidFill>
            <a:srgbClr val="15476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8" name="Google Shape;288;p6"/>
          <p:cNvSpPr/>
          <p:nvPr/>
        </p:nvSpPr>
        <p:spPr>
          <a:xfrm>
            <a:off x="2032917" y="4523837"/>
            <a:ext cx="3420144" cy="2187937"/>
          </a:xfrm>
          <a:custGeom>
            <a:rect b="b" l="l" r="r" t="t"/>
            <a:pathLst>
              <a:path extrusionOk="0" h="3608070" w="5640070">
                <a:moveTo>
                  <a:pt x="5298561" y="0"/>
                </a:moveTo>
                <a:lnTo>
                  <a:pt x="0" y="203629"/>
                </a:lnTo>
                <a:lnTo>
                  <a:pt x="3992" y="253956"/>
                </a:lnTo>
                <a:lnTo>
                  <a:pt x="8197" y="304268"/>
                </a:lnTo>
                <a:lnTo>
                  <a:pt x="12616" y="354564"/>
                </a:lnTo>
                <a:lnTo>
                  <a:pt x="17248" y="404844"/>
                </a:lnTo>
                <a:lnTo>
                  <a:pt x="22093" y="455108"/>
                </a:lnTo>
                <a:lnTo>
                  <a:pt x="27152" y="505354"/>
                </a:lnTo>
                <a:lnTo>
                  <a:pt x="32424" y="555582"/>
                </a:lnTo>
                <a:lnTo>
                  <a:pt x="37909" y="605791"/>
                </a:lnTo>
                <a:lnTo>
                  <a:pt x="43608" y="655981"/>
                </a:lnTo>
                <a:lnTo>
                  <a:pt x="49519" y="706150"/>
                </a:lnTo>
                <a:lnTo>
                  <a:pt x="55644" y="756299"/>
                </a:lnTo>
                <a:lnTo>
                  <a:pt x="61982" y="806427"/>
                </a:lnTo>
                <a:lnTo>
                  <a:pt x="68533" y="856533"/>
                </a:lnTo>
                <a:lnTo>
                  <a:pt x="75297" y="906616"/>
                </a:lnTo>
                <a:lnTo>
                  <a:pt x="82274" y="956676"/>
                </a:lnTo>
                <a:lnTo>
                  <a:pt x="89465" y="1006712"/>
                </a:lnTo>
                <a:lnTo>
                  <a:pt x="96868" y="1056724"/>
                </a:lnTo>
                <a:lnTo>
                  <a:pt x="104484" y="1106710"/>
                </a:lnTo>
                <a:lnTo>
                  <a:pt x="112313" y="1156671"/>
                </a:lnTo>
                <a:lnTo>
                  <a:pt x="120355" y="1206605"/>
                </a:lnTo>
                <a:lnTo>
                  <a:pt x="128610" y="1256512"/>
                </a:lnTo>
                <a:lnTo>
                  <a:pt x="137078" y="1306391"/>
                </a:lnTo>
                <a:lnTo>
                  <a:pt x="145759" y="1356242"/>
                </a:lnTo>
                <a:lnTo>
                  <a:pt x="154653" y="1406063"/>
                </a:lnTo>
                <a:lnTo>
                  <a:pt x="163760" y="1455855"/>
                </a:lnTo>
                <a:lnTo>
                  <a:pt x="173079" y="1505617"/>
                </a:lnTo>
                <a:lnTo>
                  <a:pt x="182611" y="1555348"/>
                </a:lnTo>
                <a:lnTo>
                  <a:pt x="192356" y="1605047"/>
                </a:lnTo>
                <a:lnTo>
                  <a:pt x="202313" y="1654713"/>
                </a:lnTo>
                <a:lnTo>
                  <a:pt x="212484" y="1704347"/>
                </a:lnTo>
                <a:lnTo>
                  <a:pt x="222867" y="1753947"/>
                </a:lnTo>
                <a:lnTo>
                  <a:pt x="233462" y="1803513"/>
                </a:lnTo>
                <a:lnTo>
                  <a:pt x="244271" y="1853044"/>
                </a:lnTo>
                <a:lnTo>
                  <a:pt x="255291" y="1902540"/>
                </a:lnTo>
                <a:lnTo>
                  <a:pt x="266525" y="1951999"/>
                </a:lnTo>
                <a:lnTo>
                  <a:pt x="277971" y="2001422"/>
                </a:lnTo>
                <a:lnTo>
                  <a:pt x="289629" y="2050807"/>
                </a:lnTo>
                <a:lnTo>
                  <a:pt x="301500" y="2100155"/>
                </a:lnTo>
                <a:lnTo>
                  <a:pt x="313584" y="2149463"/>
                </a:lnTo>
                <a:lnTo>
                  <a:pt x="325880" y="2198732"/>
                </a:lnTo>
                <a:lnTo>
                  <a:pt x="338388" y="2247961"/>
                </a:lnTo>
                <a:lnTo>
                  <a:pt x="351109" y="2297149"/>
                </a:lnTo>
                <a:lnTo>
                  <a:pt x="364042" y="2346296"/>
                </a:lnTo>
                <a:lnTo>
                  <a:pt x="377188" y="2395401"/>
                </a:lnTo>
                <a:lnTo>
                  <a:pt x="390546" y="2444464"/>
                </a:lnTo>
                <a:lnTo>
                  <a:pt x="404116" y="2493483"/>
                </a:lnTo>
                <a:lnTo>
                  <a:pt x="417899" y="2542458"/>
                </a:lnTo>
                <a:lnTo>
                  <a:pt x="431893" y="2591389"/>
                </a:lnTo>
                <a:lnTo>
                  <a:pt x="446100" y="2640275"/>
                </a:lnTo>
                <a:lnTo>
                  <a:pt x="460520" y="2689114"/>
                </a:lnTo>
                <a:lnTo>
                  <a:pt x="475151" y="2737908"/>
                </a:lnTo>
                <a:lnTo>
                  <a:pt x="489995" y="2786654"/>
                </a:lnTo>
                <a:lnTo>
                  <a:pt x="505050" y="2835352"/>
                </a:lnTo>
                <a:lnTo>
                  <a:pt x="520318" y="2884002"/>
                </a:lnTo>
                <a:lnTo>
                  <a:pt x="535798" y="2932603"/>
                </a:lnTo>
                <a:lnTo>
                  <a:pt x="551490" y="2981154"/>
                </a:lnTo>
                <a:lnTo>
                  <a:pt x="567394" y="3029655"/>
                </a:lnTo>
                <a:lnTo>
                  <a:pt x="583510" y="3078105"/>
                </a:lnTo>
                <a:lnTo>
                  <a:pt x="599838" y="3126504"/>
                </a:lnTo>
                <a:lnTo>
                  <a:pt x="616379" y="3174850"/>
                </a:lnTo>
                <a:lnTo>
                  <a:pt x="633131" y="3223143"/>
                </a:lnTo>
                <a:lnTo>
                  <a:pt x="650094" y="3271382"/>
                </a:lnTo>
                <a:lnTo>
                  <a:pt x="667270" y="3319567"/>
                </a:lnTo>
                <a:lnTo>
                  <a:pt x="684658" y="3367698"/>
                </a:lnTo>
                <a:lnTo>
                  <a:pt x="702258" y="3415773"/>
                </a:lnTo>
                <a:lnTo>
                  <a:pt x="720069" y="3463791"/>
                </a:lnTo>
                <a:lnTo>
                  <a:pt x="738092" y="3511753"/>
                </a:lnTo>
                <a:lnTo>
                  <a:pt x="756327" y="3559658"/>
                </a:lnTo>
                <a:lnTo>
                  <a:pt x="774774" y="3607504"/>
                </a:lnTo>
                <a:lnTo>
                  <a:pt x="5639614" y="1504515"/>
                </a:lnTo>
                <a:lnTo>
                  <a:pt x="5623147" y="1457345"/>
                </a:lnTo>
                <a:lnTo>
                  <a:pt x="5607042" y="1410073"/>
                </a:lnTo>
                <a:lnTo>
                  <a:pt x="5591300" y="1362701"/>
                </a:lnTo>
                <a:lnTo>
                  <a:pt x="5575919" y="1315230"/>
                </a:lnTo>
                <a:lnTo>
                  <a:pt x="5560902" y="1267660"/>
                </a:lnTo>
                <a:lnTo>
                  <a:pt x="5546248" y="1219994"/>
                </a:lnTo>
                <a:lnTo>
                  <a:pt x="5531957" y="1172231"/>
                </a:lnTo>
                <a:lnTo>
                  <a:pt x="5518029" y="1124374"/>
                </a:lnTo>
                <a:lnTo>
                  <a:pt x="5504465" y="1076422"/>
                </a:lnTo>
                <a:lnTo>
                  <a:pt x="5491265" y="1028378"/>
                </a:lnTo>
                <a:lnTo>
                  <a:pt x="5478430" y="980243"/>
                </a:lnTo>
                <a:lnTo>
                  <a:pt x="5465958" y="932017"/>
                </a:lnTo>
                <a:lnTo>
                  <a:pt x="5453852" y="883701"/>
                </a:lnTo>
                <a:lnTo>
                  <a:pt x="5442110" y="835298"/>
                </a:lnTo>
                <a:lnTo>
                  <a:pt x="5430733" y="786807"/>
                </a:lnTo>
                <a:lnTo>
                  <a:pt x="5419722" y="738230"/>
                </a:lnTo>
                <a:lnTo>
                  <a:pt x="5409076" y="689568"/>
                </a:lnTo>
                <a:lnTo>
                  <a:pt x="5398797" y="640822"/>
                </a:lnTo>
                <a:lnTo>
                  <a:pt x="5388883" y="591994"/>
                </a:lnTo>
                <a:lnTo>
                  <a:pt x="5379336" y="543084"/>
                </a:lnTo>
                <a:lnTo>
                  <a:pt x="5370155" y="494093"/>
                </a:lnTo>
                <a:lnTo>
                  <a:pt x="5361341" y="445023"/>
                </a:lnTo>
                <a:lnTo>
                  <a:pt x="5352894" y="395875"/>
                </a:lnTo>
                <a:lnTo>
                  <a:pt x="5344814" y="346649"/>
                </a:lnTo>
                <a:lnTo>
                  <a:pt x="5337102" y="297347"/>
                </a:lnTo>
                <a:lnTo>
                  <a:pt x="5329758" y="247970"/>
                </a:lnTo>
                <a:lnTo>
                  <a:pt x="5322781" y="198520"/>
                </a:lnTo>
                <a:lnTo>
                  <a:pt x="5316173" y="148996"/>
                </a:lnTo>
                <a:lnTo>
                  <a:pt x="5309934" y="99401"/>
                </a:lnTo>
                <a:lnTo>
                  <a:pt x="5304063" y="49735"/>
                </a:lnTo>
                <a:lnTo>
                  <a:pt x="5298561" y="0"/>
                </a:lnTo>
                <a:close/>
              </a:path>
            </a:pathLst>
          </a:custGeom>
          <a:solidFill>
            <a:srgbClr val="03689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89" name="Google Shape;289;p6"/>
          <p:cNvSpPr txBox="1"/>
          <p:nvPr>
            <p:ph type="title"/>
          </p:nvPr>
        </p:nvSpPr>
        <p:spPr>
          <a:xfrm>
            <a:off x="865394" y="1293322"/>
            <a:ext cx="10461143" cy="1429595"/>
          </a:xfrm>
          <a:prstGeom prst="rect">
            <a:avLst/>
          </a:prstGeom>
          <a:noFill/>
          <a:ln>
            <a:noFill/>
          </a:ln>
        </p:spPr>
        <p:txBody>
          <a:bodyPr anchorCtr="0" anchor="t" bIns="0" lIns="0" spcFirstLastPara="1" rIns="0" wrap="square" tIns="10000">
            <a:spAutoFit/>
          </a:bodyPr>
          <a:lstStyle/>
          <a:p>
            <a:pPr indent="0" lvl="0" marL="5700487" rtl="0" algn="l">
              <a:lnSpc>
                <a:spcPct val="117328"/>
              </a:lnSpc>
              <a:spcBef>
                <a:spcPts val="0"/>
              </a:spcBef>
              <a:spcAft>
                <a:spcPts val="0"/>
              </a:spcAft>
              <a:buSzPts val="1400"/>
              <a:buNone/>
            </a:pPr>
            <a:r>
              <a:rPr lang="en-AU" sz="3941"/>
              <a:t>2023 GEO SDG Award</a:t>
            </a:r>
            <a:endParaRPr sz="3941"/>
          </a:p>
          <a:p>
            <a:pPr indent="0" lvl="0" marL="5700487" rtl="0" algn="l">
              <a:lnSpc>
                <a:spcPct val="117328"/>
              </a:lnSpc>
              <a:spcBef>
                <a:spcPts val="0"/>
              </a:spcBef>
              <a:spcAft>
                <a:spcPts val="0"/>
              </a:spcAft>
              <a:buSzPts val="1400"/>
              <a:buNone/>
            </a:pPr>
            <a:r>
              <a:rPr lang="en-AU" sz="3941"/>
              <a:t>Winner</a:t>
            </a:r>
            <a:endParaRPr sz="3941"/>
          </a:p>
        </p:txBody>
      </p:sp>
      <p:sp>
        <p:nvSpPr>
          <p:cNvPr id="290" name="Google Shape;290;p6"/>
          <p:cNvSpPr txBox="1"/>
          <p:nvPr/>
        </p:nvSpPr>
        <p:spPr>
          <a:xfrm>
            <a:off x="6537580" y="2675897"/>
            <a:ext cx="5475618" cy="547919"/>
          </a:xfrm>
          <a:prstGeom prst="rect">
            <a:avLst/>
          </a:prstGeom>
          <a:noFill/>
          <a:ln>
            <a:noFill/>
          </a:ln>
        </p:spPr>
        <p:txBody>
          <a:bodyPr anchorCtr="0" anchor="t" bIns="0" lIns="0" spcFirstLastPara="1" rIns="0" wrap="square" tIns="19250">
            <a:spAutoFit/>
          </a:bodyPr>
          <a:lstStyle/>
          <a:p>
            <a:pPr indent="0" lvl="0" marL="7701" marR="3081" rtl="0" algn="l">
              <a:lnSpc>
                <a:spcPct val="118297"/>
              </a:lnSpc>
              <a:spcBef>
                <a:spcPts val="0"/>
              </a:spcBef>
              <a:spcAft>
                <a:spcPts val="0"/>
              </a:spcAft>
              <a:buNone/>
            </a:pPr>
            <a:r>
              <a:rPr b="0" i="0" lang="en-AU" sz="1455" u="none" cap="none" strike="noStrike">
                <a:solidFill>
                  <a:srgbClr val="808285"/>
                </a:solidFill>
                <a:latin typeface="Calibri"/>
                <a:ea typeface="Calibri"/>
                <a:cs typeface="Calibri"/>
                <a:sym typeface="Calibri"/>
              </a:rPr>
              <a:t>Recognizing the productivity, innovation, novelty and exemplary efforts  in the use of Earth observations to support sustainable development.</a:t>
            </a:r>
            <a:endParaRPr b="0" i="0" sz="1455" u="none" cap="none" strike="noStrike">
              <a:solidFill>
                <a:srgbClr val="000000"/>
              </a:solidFill>
              <a:latin typeface="Calibri"/>
              <a:ea typeface="Calibri"/>
              <a:cs typeface="Calibri"/>
              <a:sym typeface="Calibri"/>
            </a:endParaRPr>
          </a:p>
        </p:txBody>
      </p:sp>
      <p:sp>
        <p:nvSpPr>
          <p:cNvPr id="291" name="Google Shape;291;p6"/>
          <p:cNvSpPr/>
          <p:nvPr/>
        </p:nvSpPr>
        <p:spPr>
          <a:xfrm>
            <a:off x="9581905" y="6034616"/>
            <a:ext cx="0" cy="457457"/>
          </a:xfrm>
          <a:custGeom>
            <a:rect b="b" l="l" r="r" t="t"/>
            <a:pathLst>
              <a:path extrusionOk="0" h="754379" w="120000">
                <a:moveTo>
                  <a:pt x="0" y="0"/>
                </a:moveTo>
                <a:lnTo>
                  <a:pt x="0" y="753903"/>
                </a:lnTo>
              </a:path>
            </a:pathLst>
          </a:custGeom>
          <a:noFill/>
          <a:ln cap="flat" cmpd="sng" w="12550">
            <a:solidFill>
              <a:srgbClr val="5BBA4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92" name="Google Shape;292;p6"/>
          <p:cNvSpPr/>
          <p:nvPr/>
        </p:nvSpPr>
        <p:spPr>
          <a:xfrm>
            <a:off x="1573847" y="4514533"/>
            <a:ext cx="3000545" cy="234298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93" name="Google Shape;293;p6"/>
          <p:cNvSpPr/>
          <p:nvPr/>
        </p:nvSpPr>
        <p:spPr>
          <a:xfrm>
            <a:off x="1573848" y="4514533"/>
            <a:ext cx="3000808" cy="2343118"/>
          </a:xfrm>
          <a:custGeom>
            <a:rect b="b" l="l" r="r" t="t"/>
            <a:pathLst>
              <a:path extrusionOk="0" h="3863975" w="4948555">
                <a:moveTo>
                  <a:pt x="4521213" y="3863756"/>
                </a:moveTo>
                <a:lnTo>
                  <a:pt x="4547308" y="3824631"/>
                </a:lnTo>
                <a:lnTo>
                  <a:pt x="4571505" y="3786817"/>
                </a:lnTo>
                <a:lnTo>
                  <a:pt x="4595032" y="3748539"/>
                </a:lnTo>
                <a:lnTo>
                  <a:pt x="4617879" y="3709806"/>
                </a:lnTo>
                <a:lnTo>
                  <a:pt x="4640039" y="3670625"/>
                </a:lnTo>
                <a:lnTo>
                  <a:pt x="4661503" y="3631006"/>
                </a:lnTo>
                <a:lnTo>
                  <a:pt x="4682262" y="3590956"/>
                </a:lnTo>
                <a:lnTo>
                  <a:pt x="4702310" y="3550484"/>
                </a:lnTo>
                <a:lnTo>
                  <a:pt x="4721636" y="3509598"/>
                </a:lnTo>
                <a:lnTo>
                  <a:pt x="4740233" y="3468307"/>
                </a:lnTo>
                <a:lnTo>
                  <a:pt x="4758093" y="3426618"/>
                </a:lnTo>
                <a:lnTo>
                  <a:pt x="4775207" y="3384540"/>
                </a:lnTo>
                <a:lnTo>
                  <a:pt x="4791567" y="3342082"/>
                </a:lnTo>
                <a:lnTo>
                  <a:pt x="4807165" y="3299251"/>
                </a:lnTo>
                <a:lnTo>
                  <a:pt x="4821992" y="3256055"/>
                </a:lnTo>
                <a:lnTo>
                  <a:pt x="4836040" y="3212504"/>
                </a:lnTo>
                <a:lnTo>
                  <a:pt x="4849302" y="3168606"/>
                </a:lnTo>
                <a:lnTo>
                  <a:pt x="4861767" y="3124368"/>
                </a:lnTo>
                <a:lnTo>
                  <a:pt x="4873429" y="3079799"/>
                </a:lnTo>
                <a:lnTo>
                  <a:pt x="4884279" y="3034908"/>
                </a:lnTo>
                <a:lnTo>
                  <a:pt x="4894309" y="2989702"/>
                </a:lnTo>
                <a:lnTo>
                  <a:pt x="4903510" y="2944190"/>
                </a:lnTo>
                <a:lnTo>
                  <a:pt x="4911874" y="2898380"/>
                </a:lnTo>
                <a:lnTo>
                  <a:pt x="4919393" y="2852281"/>
                </a:lnTo>
                <a:lnTo>
                  <a:pt x="4926059" y="2805900"/>
                </a:lnTo>
                <a:lnTo>
                  <a:pt x="4931862" y="2759247"/>
                </a:lnTo>
                <a:lnTo>
                  <a:pt x="4936796" y="2712329"/>
                </a:lnTo>
                <a:lnTo>
                  <a:pt x="4940851" y="2665155"/>
                </a:lnTo>
                <a:lnTo>
                  <a:pt x="4944019" y="2617732"/>
                </a:lnTo>
                <a:lnTo>
                  <a:pt x="4946292" y="2570070"/>
                </a:lnTo>
                <a:lnTo>
                  <a:pt x="4947663" y="2522177"/>
                </a:lnTo>
                <a:lnTo>
                  <a:pt x="4948121" y="2474060"/>
                </a:lnTo>
                <a:lnTo>
                  <a:pt x="4947663" y="2425944"/>
                </a:lnTo>
                <a:lnTo>
                  <a:pt x="4946292" y="2378050"/>
                </a:lnTo>
                <a:lnTo>
                  <a:pt x="4944019" y="2330388"/>
                </a:lnTo>
                <a:lnTo>
                  <a:pt x="4940851" y="2282966"/>
                </a:lnTo>
                <a:lnTo>
                  <a:pt x="4936796" y="2235791"/>
                </a:lnTo>
                <a:lnTo>
                  <a:pt x="4931862" y="2188873"/>
                </a:lnTo>
                <a:lnTo>
                  <a:pt x="4926059" y="2142220"/>
                </a:lnTo>
                <a:lnTo>
                  <a:pt x="4919393" y="2095840"/>
                </a:lnTo>
                <a:lnTo>
                  <a:pt x="4911874" y="2049740"/>
                </a:lnTo>
                <a:lnTo>
                  <a:pt x="4903510" y="2003931"/>
                </a:lnTo>
                <a:lnTo>
                  <a:pt x="4894309" y="1958419"/>
                </a:lnTo>
                <a:lnTo>
                  <a:pt x="4884279" y="1913213"/>
                </a:lnTo>
                <a:lnTo>
                  <a:pt x="4873429" y="1868321"/>
                </a:lnTo>
                <a:lnTo>
                  <a:pt x="4861767" y="1823753"/>
                </a:lnTo>
                <a:lnTo>
                  <a:pt x="4849302" y="1779515"/>
                </a:lnTo>
                <a:lnTo>
                  <a:pt x="4836040" y="1735616"/>
                </a:lnTo>
                <a:lnTo>
                  <a:pt x="4821992" y="1692065"/>
                </a:lnTo>
                <a:lnTo>
                  <a:pt x="4807165" y="1648870"/>
                </a:lnTo>
                <a:lnTo>
                  <a:pt x="4791567" y="1606039"/>
                </a:lnTo>
                <a:lnTo>
                  <a:pt x="4775207" y="1563580"/>
                </a:lnTo>
                <a:lnTo>
                  <a:pt x="4758093" y="1521502"/>
                </a:lnTo>
                <a:lnTo>
                  <a:pt x="4740233" y="1479814"/>
                </a:lnTo>
                <a:lnTo>
                  <a:pt x="4721636" y="1438522"/>
                </a:lnTo>
                <a:lnTo>
                  <a:pt x="4702310" y="1397636"/>
                </a:lnTo>
                <a:lnTo>
                  <a:pt x="4682262" y="1357164"/>
                </a:lnTo>
                <a:lnTo>
                  <a:pt x="4661503" y="1317115"/>
                </a:lnTo>
                <a:lnTo>
                  <a:pt x="4640039" y="1277495"/>
                </a:lnTo>
                <a:lnTo>
                  <a:pt x="4617879" y="1238315"/>
                </a:lnTo>
                <a:lnTo>
                  <a:pt x="4595032" y="1199582"/>
                </a:lnTo>
                <a:lnTo>
                  <a:pt x="4571505" y="1161304"/>
                </a:lnTo>
                <a:lnTo>
                  <a:pt x="4547308" y="1123489"/>
                </a:lnTo>
                <a:lnTo>
                  <a:pt x="4522447" y="1086147"/>
                </a:lnTo>
                <a:lnTo>
                  <a:pt x="4496932" y="1049285"/>
                </a:lnTo>
                <a:lnTo>
                  <a:pt x="4470771" y="1012911"/>
                </a:lnTo>
                <a:lnTo>
                  <a:pt x="4443972" y="977035"/>
                </a:lnTo>
                <a:lnTo>
                  <a:pt x="4416544" y="941663"/>
                </a:lnTo>
                <a:lnTo>
                  <a:pt x="4388494" y="906805"/>
                </a:lnTo>
                <a:lnTo>
                  <a:pt x="4359832" y="872469"/>
                </a:lnTo>
                <a:lnTo>
                  <a:pt x="4330564" y="838663"/>
                </a:lnTo>
                <a:lnTo>
                  <a:pt x="4300700" y="805395"/>
                </a:lnTo>
                <a:lnTo>
                  <a:pt x="4270248" y="772673"/>
                </a:lnTo>
                <a:lnTo>
                  <a:pt x="4239217" y="740507"/>
                </a:lnTo>
                <a:lnTo>
                  <a:pt x="4207614" y="708904"/>
                </a:lnTo>
                <a:lnTo>
                  <a:pt x="4175447" y="677872"/>
                </a:lnTo>
                <a:lnTo>
                  <a:pt x="4142726" y="647420"/>
                </a:lnTo>
                <a:lnTo>
                  <a:pt x="4109458" y="617556"/>
                </a:lnTo>
                <a:lnTo>
                  <a:pt x="4075652" y="588289"/>
                </a:lnTo>
                <a:lnTo>
                  <a:pt x="4041315" y="559626"/>
                </a:lnTo>
                <a:lnTo>
                  <a:pt x="4006457" y="531577"/>
                </a:lnTo>
                <a:lnTo>
                  <a:pt x="3971086" y="504148"/>
                </a:lnTo>
                <a:lnTo>
                  <a:pt x="3935209" y="477349"/>
                </a:lnTo>
                <a:lnTo>
                  <a:pt x="3898836" y="451188"/>
                </a:lnTo>
                <a:lnTo>
                  <a:pt x="3861974" y="425673"/>
                </a:lnTo>
                <a:lnTo>
                  <a:pt x="3824631" y="400813"/>
                </a:lnTo>
                <a:lnTo>
                  <a:pt x="3786817" y="376615"/>
                </a:lnTo>
                <a:lnTo>
                  <a:pt x="3748539" y="353089"/>
                </a:lnTo>
                <a:lnTo>
                  <a:pt x="3709806" y="330241"/>
                </a:lnTo>
                <a:lnTo>
                  <a:pt x="3670625" y="308081"/>
                </a:lnTo>
                <a:lnTo>
                  <a:pt x="3631006" y="286618"/>
                </a:lnTo>
                <a:lnTo>
                  <a:pt x="3590956" y="265858"/>
                </a:lnTo>
                <a:lnTo>
                  <a:pt x="3550484" y="245811"/>
                </a:lnTo>
                <a:lnTo>
                  <a:pt x="3509598" y="226485"/>
                </a:lnTo>
                <a:lnTo>
                  <a:pt x="3468307" y="207888"/>
                </a:lnTo>
                <a:lnTo>
                  <a:pt x="3426618" y="190028"/>
                </a:lnTo>
                <a:lnTo>
                  <a:pt x="3384540" y="172914"/>
                </a:lnTo>
                <a:lnTo>
                  <a:pt x="3342082" y="156554"/>
                </a:lnTo>
                <a:lnTo>
                  <a:pt x="3299251" y="140956"/>
                </a:lnTo>
                <a:lnTo>
                  <a:pt x="3256055" y="126129"/>
                </a:lnTo>
                <a:lnTo>
                  <a:pt x="3212504" y="112080"/>
                </a:lnTo>
                <a:lnTo>
                  <a:pt x="3168606" y="98819"/>
                </a:lnTo>
                <a:lnTo>
                  <a:pt x="3124368" y="86353"/>
                </a:lnTo>
                <a:lnTo>
                  <a:pt x="3079799" y="74691"/>
                </a:lnTo>
                <a:lnTo>
                  <a:pt x="3034908" y="63841"/>
                </a:lnTo>
                <a:lnTo>
                  <a:pt x="2989702" y="53811"/>
                </a:lnTo>
                <a:lnTo>
                  <a:pt x="2944190" y="44610"/>
                </a:lnTo>
                <a:lnTo>
                  <a:pt x="2898380" y="36246"/>
                </a:lnTo>
                <a:lnTo>
                  <a:pt x="2852281" y="28727"/>
                </a:lnTo>
                <a:lnTo>
                  <a:pt x="2805900" y="22062"/>
                </a:lnTo>
                <a:lnTo>
                  <a:pt x="2759247" y="16259"/>
                </a:lnTo>
                <a:lnTo>
                  <a:pt x="2712329" y="11325"/>
                </a:lnTo>
                <a:lnTo>
                  <a:pt x="2665155" y="7270"/>
                </a:lnTo>
                <a:lnTo>
                  <a:pt x="2617732" y="4102"/>
                </a:lnTo>
                <a:lnTo>
                  <a:pt x="2570070" y="1828"/>
                </a:lnTo>
                <a:lnTo>
                  <a:pt x="2522177" y="458"/>
                </a:lnTo>
                <a:lnTo>
                  <a:pt x="2474060" y="0"/>
                </a:lnTo>
                <a:lnTo>
                  <a:pt x="2425944" y="458"/>
                </a:lnTo>
                <a:lnTo>
                  <a:pt x="2378050" y="1828"/>
                </a:lnTo>
                <a:lnTo>
                  <a:pt x="2330388" y="4102"/>
                </a:lnTo>
                <a:lnTo>
                  <a:pt x="2282966" y="7270"/>
                </a:lnTo>
                <a:lnTo>
                  <a:pt x="2235791" y="11325"/>
                </a:lnTo>
                <a:lnTo>
                  <a:pt x="2188873" y="16259"/>
                </a:lnTo>
                <a:lnTo>
                  <a:pt x="2142220" y="22062"/>
                </a:lnTo>
                <a:lnTo>
                  <a:pt x="2095840" y="28727"/>
                </a:lnTo>
                <a:lnTo>
                  <a:pt x="2049740" y="36246"/>
                </a:lnTo>
                <a:lnTo>
                  <a:pt x="2003931" y="44610"/>
                </a:lnTo>
                <a:lnTo>
                  <a:pt x="1958419" y="53811"/>
                </a:lnTo>
                <a:lnTo>
                  <a:pt x="1913213" y="63841"/>
                </a:lnTo>
                <a:lnTo>
                  <a:pt x="1868321" y="74691"/>
                </a:lnTo>
                <a:lnTo>
                  <a:pt x="1823753" y="86353"/>
                </a:lnTo>
                <a:lnTo>
                  <a:pt x="1779515" y="98819"/>
                </a:lnTo>
                <a:lnTo>
                  <a:pt x="1735616" y="112080"/>
                </a:lnTo>
                <a:lnTo>
                  <a:pt x="1692065" y="126129"/>
                </a:lnTo>
                <a:lnTo>
                  <a:pt x="1648870" y="140956"/>
                </a:lnTo>
                <a:lnTo>
                  <a:pt x="1606039" y="156554"/>
                </a:lnTo>
                <a:lnTo>
                  <a:pt x="1563580" y="172914"/>
                </a:lnTo>
                <a:lnTo>
                  <a:pt x="1521502" y="190028"/>
                </a:lnTo>
                <a:lnTo>
                  <a:pt x="1479814" y="207888"/>
                </a:lnTo>
                <a:lnTo>
                  <a:pt x="1438522" y="226485"/>
                </a:lnTo>
                <a:lnTo>
                  <a:pt x="1397636" y="245811"/>
                </a:lnTo>
                <a:lnTo>
                  <a:pt x="1357164" y="265858"/>
                </a:lnTo>
                <a:lnTo>
                  <a:pt x="1317115" y="286618"/>
                </a:lnTo>
                <a:lnTo>
                  <a:pt x="1277495" y="308081"/>
                </a:lnTo>
                <a:lnTo>
                  <a:pt x="1238315" y="330241"/>
                </a:lnTo>
                <a:lnTo>
                  <a:pt x="1199582" y="353089"/>
                </a:lnTo>
                <a:lnTo>
                  <a:pt x="1161304" y="376615"/>
                </a:lnTo>
                <a:lnTo>
                  <a:pt x="1123489" y="400813"/>
                </a:lnTo>
                <a:lnTo>
                  <a:pt x="1086147" y="425673"/>
                </a:lnTo>
                <a:lnTo>
                  <a:pt x="1049285" y="451188"/>
                </a:lnTo>
                <a:lnTo>
                  <a:pt x="1012911" y="477349"/>
                </a:lnTo>
                <a:lnTo>
                  <a:pt x="977035" y="504148"/>
                </a:lnTo>
                <a:lnTo>
                  <a:pt x="941663" y="531577"/>
                </a:lnTo>
                <a:lnTo>
                  <a:pt x="906805" y="559626"/>
                </a:lnTo>
                <a:lnTo>
                  <a:pt x="872469" y="588289"/>
                </a:lnTo>
                <a:lnTo>
                  <a:pt x="838663" y="617556"/>
                </a:lnTo>
                <a:lnTo>
                  <a:pt x="805395" y="647420"/>
                </a:lnTo>
                <a:lnTo>
                  <a:pt x="772673" y="677872"/>
                </a:lnTo>
                <a:lnTo>
                  <a:pt x="740507" y="708904"/>
                </a:lnTo>
                <a:lnTo>
                  <a:pt x="708904" y="740507"/>
                </a:lnTo>
                <a:lnTo>
                  <a:pt x="677872" y="772673"/>
                </a:lnTo>
                <a:lnTo>
                  <a:pt x="647420" y="805395"/>
                </a:lnTo>
                <a:lnTo>
                  <a:pt x="617556" y="838663"/>
                </a:lnTo>
                <a:lnTo>
                  <a:pt x="588289" y="872469"/>
                </a:lnTo>
                <a:lnTo>
                  <a:pt x="559626" y="906805"/>
                </a:lnTo>
                <a:lnTo>
                  <a:pt x="531577" y="941663"/>
                </a:lnTo>
                <a:lnTo>
                  <a:pt x="504148" y="977035"/>
                </a:lnTo>
                <a:lnTo>
                  <a:pt x="477349" y="1012911"/>
                </a:lnTo>
                <a:lnTo>
                  <a:pt x="451188" y="1049285"/>
                </a:lnTo>
                <a:lnTo>
                  <a:pt x="425673" y="1086147"/>
                </a:lnTo>
                <a:lnTo>
                  <a:pt x="400813" y="1123489"/>
                </a:lnTo>
                <a:lnTo>
                  <a:pt x="376615" y="1161304"/>
                </a:lnTo>
                <a:lnTo>
                  <a:pt x="353089" y="1199582"/>
                </a:lnTo>
                <a:lnTo>
                  <a:pt x="330241" y="1238315"/>
                </a:lnTo>
                <a:lnTo>
                  <a:pt x="308081" y="1277495"/>
                </a:lnTo>
                <a:lnTo>
                  <a:pt x="286618" y="1317115"/>
                </a:lnTo>
                <a:lnTo>
                  <a:pt x="265858" y="1357164"/>
                </a:lnTo>
                <a:lnTo>
                  <a:pt x="245811" y="1397636"/>
                </a:lnTo>
                <a:lnTo>
                  <a:pt x="226485" y="1438522"/>
                </a:lnTo>
                <a:lnTo>
                  <a:pt x="207888" y="1479814"/>
                </a:lnTo>
                <a:lnTo>
                  <a:pt x="190028" y="1521502"/>
                </a:lnTo>
                <a:lnTo>
                  <a:pt x="172914" y="1563580"/>
                </a:lnTo>
                <a:lnTo>
                  <a:pt x="156554" y="1606039"/>
                </a:lnTo>
                <a:lnTo>
                  <a:pt x="140956" y="1648870"/>
                </a:lnTo>
                <a:lnTo>
                  <a:pt x="126129" y="1692065"/>
                </a:lnTo>
                <a:lnTo>
                  <a:pt x="112080" y="1735616"/>
                </a:lnTo>
                <a:lnTo>
                  <a:pt x="98819" y="1779515"/>
                </a:lnTo>
                <a:lnTo>
                  <a:pt x="86353" y="1823753"/>
                </a:lnTo>
                <a:lnTo>
                  <a:pt x="74691" y="1868321"/>
                </a:lnTo>
                <a:lnTo>
                  <a:pt x="63841" y="1913213"/>
                </a:lnTo>
                <a:lnTo>
                  <a:pt x="53811" y="1958419"/>
                </a:lnTo>
                <a:lnTo>
                  <a:pt x="44610" y="2003931"/>
                </a:lnTo>
                <a:lnTo>
                  <a:pt x="36246" y="2049740"/>
                </a:lnTo>
                <a:lnTo>
                  <a:pt x="28727" y="2095840"/>
                </a:lnTo>
                <a:lnTo>
                  <a:pt x="22062" y="2142220"/>
                </a:lnTo>
                <a:lnTo>
                  <a:pt x="16259" y="2188873"/>
                </a:lnTo>
                <a:lnTo>
                  <a:pt x="11325" y="2235791"/>
                </a:lnTo>
                <a:lnTo>
                  <a:pt x="7270" y="2282966"/>
                </a:lnTo>
                <a:lnTo>
                  <a:pt x="4102" y="2330388"/>
                </a:lnTo>
                <a:lnTo>
                  <a:pt x="1828" y="2378050"/>
                </a:lnTo>
                <a:lnTo>
                  <a:pt x="458" y="2425944"/>
                </a:lnTo>
                <a:lnTo>
                  <a:pt x="0" y="2474060"/>
                </a:lnTo>
                <a:lnTo>
                  <a:pt x="458" y="2522177"/>
                </a:lnTo>
                <a:lnTo>
                  <a:pt x="1828" y="2570070"/>
                </a:lnTo>
                <a:lnTo>
                  <a:pt x="4102" y="2617732"/>
                </a:lnTo>
                <a:lnTo>
                  <a:pt x="7270" y="2665155"/>
                </a:lnTo>
                <a:lnTo>
                  <a:pt x="11325" y="2712329"/>
                </a:lnTo>
                <a:lnTo>
                  <a:pt x="16259" y="2759247"/>
                </a:lnTo>
                <a:lnTo>
                  <a:pt x="22062" y="2805900"/>
                </a:lnTo>
                <a:lnTo>
                  <a:pt x="28727" y="2852281"/>
                </a:lnTo>
                <a:lnTo>
                  <a:pt x="36246" y="2898380"/>
                </a:lnTo>
                <a:lnTo>
                  <a:pt x="44610" y="2944190"/>
                </a:lnTo>
                <a:lnTo>
                  <a:pt x="53811" y="2989702"/>
                </a:lnTo>
                <a:lnTo>
                  <a:pt x="63841" y="3034908"/>
                </a:lnTo>
                <a:lnTo>
                  <a:pt x="74691" y="3079799"/>
                </a:lnTo>
                <a:lnTo>
                  <a:pt x="86353" y="3124368"/>
                </a:lnTo>
                <a:lnTo>
                  <a:pt x="98819" y="3168606"/>
                </a:lnTo>
                <a:lnTo>
                  <a:pt x="112080" y="3212504"/>
                </a:lnTo>
                <a:lnTo>
                  <a:pt x="126129" y="3256055"/>
                </a:lnTo>
                <a:lnTo>
                  <a:pt x="140956" y="3299251"/>
                </a:lnTo>
                <a:lnTo>
                  <a:pt x="156554" y="3342082"/>
                </a:lnTo>
                <a:lnTo>
                  <a:pt x="172914" y="3384540"/>
                </a:lnTo>
                <a:lnTo>
                  <a:pt x="190028" y="3426618"/>
                </a:lnTo>
                <a:lnTo>
                  <a:pt x="207888" y="3468307"/>
                </a:lnTo>
                <a:lnTo>
                  <a:pt x="226485" y="3509598"/>
                </a:lnTo>
                <a:lnTo>
                  <a:pt x="245811" y="3550484"/>
                </a:lnTo>
                <a:lnTo>
                  <a:pt x="265858" y="3590956"/>
                </a:lnTo>
                <a:lnTo>
                  <a:pt x="286618" y="3631006"/>
                </a:lnTo>
                <a:lnTo>
                  <a:pt x="308081" y="3670625"/>
                </a:lnTo>
                <a:lnTo>
                  <a:pt x="330241" y="3709806"/>
                </a:lnTo>
                <a:lnTo>
                  <a:pt x="353089" y="3748539"/>
                </a:lnTo>
                <a:lnTo>
                  <a:pt x="376615" y="3786817"/>
                </a:lnTo>
                <a:lnTo>
                  <a:pt x="400813" y="3824631"/>
                </a:lnTo>
                <a:lnTo>
                  <a:pt x="425673" y="3861974"/>
                </a:lnTo>
                <a:lnTo>
                  <a:pt x="426907" y="3863756"/>
                </a:lnTo>
              </a:path>
            </a:pathLst>
          </a:custGeom>
          <a:noFill/>
          <a:ln cap="flat" cmpd="sng" w="628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94" name="Google Shape;294;p6"/>
          <p:cNvSpPr/>
          <p:nvPr/>
        </p:nvSpPr>
        <p:spPr>
          <a:xfrm>
            <a:off x="428" y="3108742"/>
            <a:ext cx="2674432" cy="374877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95" name="Google Shape;295;p6"/>
          <p:cNvSpPr/>
          <p:nvPr/>
        </p:nvSpPr>
        <p:spPr>
          <a:xfrm>
            <a:off x="428" y="3108741"/>
            <a:ext cx="2674659" cy="3748989"/>
          </a:xfrm>
          <a:custGeom>
            <a:rect b="b" l="l" r="r" t="t"/>
            <a:pathLst>
              <a:path extrusionOk="0" h="6182359" w="4410710">
                <a:moveTo>
                  <a:pt x="2906765" y="6182010"/>
                </a:moveTo>
                <a:lnTo>
                  <a:pt x="2955531" y="6148929"/>
                </a:lnTo>
                <a:lnTo>
                  <a:pt x="2992493" y="6122957"/>
                </a:lnTo>
                <a:lnTo>
                  <a:pt x="3029089" y="6096504"/>
                </a:lnTo>
                <a:lnTo>
                  <a:pt x="3065316" y="6069577"/>
                </a:lnTo>
                <a:lnTo>
                  <a:pt x="3101167" y="6042178"/>
                </a:lnTo>
                <a:lnTo>
                  <a:pt x="3136639" y="6014314"/>
                </a:lnTo>
                <a:lnTo>
                  <a:pt x="3171728" y="5985988"/>
                </a:lnTo>
                <a:lnTo>
                  <a:pt x="3206428" y="5957206"/>
                </a:lnTo>
                <a:lnTo>
                  <a:pt x="3240735" y="5927971"/>
                </a:lnTo>
                <a:lnTo>
                  <a:pt x="3274644" y="5898288"/>
                </a:lnTo>
                <a:lnTo>
                  <a:pt x="3308152" y="5868162"/>
                </a:lnTo>
                <a:lnTo>
                  <a:pt x="3341252" y="5837597"/>
                </a:lnTo>
                <a:lnTo>
                  <a:pt x="3373942" y="5806598"/>
                </a:lnTo>
                <a:lnTo>
                  <a:pt x="3406215" y="5775170"/>
                </a:lnTo>
                <a:lnTo>
                  <a:pt x="3438069" y="5743317"/>
                </a:lnTo>
                <a:lnTo>
                  <a:pt x="3469497" y="5711043"/>
                </a:lnTo>
                <a:lnTo>
                  <a:pt x="3500496" y="5678354"/>
                </a:lnTo>
                <a:lnTo>
                  <a:pt x="3531060" y="5645253"/>
                </a:lnTo>
                <a:lnTo>
                  <a:pt x="3561186" y="5611746"/>
                </a:lnTo>
                <a:lnTo>
                  <a:pt x="3590869" y="5577836"/>
                </a:lnTo>
                <a:lnTo>
                  <a:pt x="3620104" y="5543529"/>
                </a:lnTo>
                <a:lnTo>
                  <a:pt x="3648887" y="5508829"/>
                </a:lnTo>
                <a:lnTo>
                  <a:pt x="3677213" y="5473741"/>
                </a:lnTo>
                <a:lnTo>
                  <a:pt x="3705077" y="5438269"/>
                </a:lnTo>
                <a:lnTo>
                  <a:pt x="3732475" y="5402417"/>
                </a:lnTo>
                <a:lnTo>
                  <a:pt x="3759403" y="5366191"/>
                </a:lnTo>
                <a:lnTo>
                  <a:pt x="3785855" y="5329595"/>
                </a:lnTo>
                <a:lnTo>
                  <a:pt x="3811828" y="5292633"/>
                </a:lnTo>
                <a:lnTo>
                  <a:pt x="3837316" y="5255310"/>
                </a:lnTo>
                <a:lnTo>
                  <a:pt x="3862315" y="5217630"/>
                </a:lnTo>
                <a:lnTo>
                  <a:pt x="3886821" y="5179599"/>
                </a:lnTo>
                <a:lnTo>
                  <a:pt x="3910829" y="5141221"/>
                </a:lnTo>
                <a:lnTo>
                  <a:pt x="3934335" y="5102499"/>
                </a:lnTo>
                <a:lnTo>
                  <a:pt x="3957333" y="5063440"/>
                </a:lnTo>
                <a:lnTo>
                  <a:pt x="3979819" y="5024047"/>
                </a:lnTo>
                <a:lnTo>
                  <a:pt x="4001790" y="4984325"/>
                </a:lnTo>
                <a:lnTo>
                  <a:pt x="4023239" y="4944278"/>
                </a:lnTo>
                <a:lnTo>
                  <a:pt x="4044163" y="4903912"/>
                </a:lnTo>
                <a:lnTo>
                  <a:pt x="4064557" y="4863230"/>
                </a:lnTo>
                <a:lnTo>
                  <a:pt x="4084416" y="4822237"/>
                </a:lnTo>
                <a:lnTo>
                  <a:pt x="4103736" y="4780938"/>
                </a:lnTo>
                <a:lnTo>
                  <a:pt x="4122513" y="4739338"/>
                </a:lnTo>
                <a:lnTo>
                  <a:pt x="4140741" y="4697440"/>
                </a:lnTo>
                <a:lnTo>
                  <a:pt x="4158417" y="4655250"/>
                </a:lnTo>
                <a:lnTo>
                  <a:pt x="4175535" y="4612772"/>
                </a:lnTo>
                <a:lnTo>
                  <a:pt x="4192091" y="4570011"/>
                </a:lnTo>
                <a:lnTo>
                  <a:pt x="4208080" y="4526971"/>
                </a:lnTo>
                <a:lnTo>
                  <a:pt x="4223499" y="4483657"/>
                </a:lnTo>
                <a:lnTo>
                  <a:pt x="4238341" y="4440073"/>
                </a:lnTo>
                <a:lnTo>
                  <a:pt x="4252604" y="4396224"/>
                </a:lnTo>
                <a:lnTo>
                  <a:pt x="4266282" y="4352114"/>
                </a:lnTo>
                <a:lnTo>
                  <a:pt x="4279370" y="4307749"/>
                </a:lnTo>
                <a:lnTo>
                  <a:pt x="4291864" y="4263132"/>
                </a:lnTo>
                <a:lnTo>
                  <a:pt x="4303760" y="4218268"/>
                </a:lnTo>
                <a:lnTo>
                  <a:pt x="4315053" y="4173162"/>
                </a:lnTo>
                <a:lnTo>
                  <a:pt x="4325738" y="4127818"/>
                </a:lnTo>
                <a:lnTo>
                  <a:pt x="4335811" y="4082241"/>
                </a:lnTo>
                <a:lnTo>
                  <a:pt x="4345268" y="4036436"/>
                </a:lnTo>
                <a:lnTo>
                  <a:pt x="4354103" y="3990406"/>
                </a:lnTo>
                <a:lnTo>
                  <a:pt x="4362312" y="3944157"/>
                </a:lnTo>
                <a:lnTo>
                  <a:pt x="4369890" y="3897694"/>
                </a:lnTo>
                <a:lnTo>
                  <a:pt x="4376834" y="3851020"/>
                </a:lnTo>
                <a:lnTo>
                  <a:pt x="4383137" y="3804140"/>
                </a:lnTo>
                <a:lnTo>
                  <a:pt x="4388797" y="3757059"/>
                </a:lnTo>
                <a:lnTo>
                  <a:pt x="4393808" y="3709782"/>
                </a:lnTo>
                <a:lnTo>
                  <a:pt x="4398166" y="3662312"/>
                </a:lnTo>
                <a:lnTo>
                  <a:pt x="4401866" y="3614655"/>
                </a:lnTo>
                <a:lnTo>
                  <a:pt x="4404903" y="3566816"/>
                </a:lnTo>
                <a:lnTo>
                  <a:pt x="4407273" y="3518797"/>
                </a:lnTo>
                <a:lnTo>
                  <a:pt x="4408972" y="3470606"/>
                </a:lnTo>
                <a:lnTo>
                  <a:pt x="4409995" y="3422244"/>
                </a:lnTo>
                <a:lnTo>
                  <a:pt x="4410336" y="3373719"/>
                </a:lnTo>
                <a:lnTo>
                  <a:pt x="4409995" y="3325193"/>
                </a:lnTo>
                <a:lnTo>
                  <a:pt x="4408972" y="3276832"/>
                </a:lnTo>
                <a:lnTo>
                  <a:pt x="4407273" y="3228640"/>
                </a:lnTo>
                <a:lnTo>
                  <a:pt x="4404903" y="3180622"/>
                </a:lnTo>
                <a:lnTo>
                  <a:pt x="4401866" y="3132782"/>
                </a:lnTo>
                <a:lnTo>
                  <a:pt x="4398166" y="3085125"/>
                </a:lnTo>
                <a:lnTo>
                  <a:pt x="4393808" y="3037656"/>
                </a:lnTo>
                <a:lnTo>
                  <a:pt x="4388797" y="2990378"/>
                </a:lnTo>
                <a:lnTo>
                  <a:pt x="4383137" y="2943297"/>
                </a:lnTo>
                <a:lnTo>
                  <a:pt x="4376834" y="2896418"/>
                </a:lnTo>
                <a:lnTo>
                  <a:pt x="4369890" y="2849744"/>
                </a:lnTo>
                <a:lnTo>
                  <a:pt x="4362312" y="2803280"/>
                </a:lnTo>
                <a:lnTo>
                  <a:pt x="4354103" y="2757031"/>
                </a:lnTo>
                <a:lnTo>
                  <a:pt x="4345268" y="2711002"/>
                </a:lnTo>
                <a:lnTo>
                  <a:pt x="4335811" y="2665196"/>
                </a:lnTo>
                <a:lnTo>
                  <a:pt x="4325738" y="2619620"/>
                </a:lnTo>
                <a:lnTo>
                  <a:pt x="4315053" y="2574276"/>
                </a:lnTo>
                <a:lnTo>
                  <a:pt x="4303760" y="2529170"/>
                </a:lnTo>
                <a:lnTo>
                  <a:pt x="4291864" y="2484306"/>
                </a:lnTo>
                <a:lnTo>
                  <a:pt x="4279370" y="2439689"/>
                </a:lnTo>
                <a:lnTo>
                  <a:pt x="4266282" y="2395323"/>
                </a:lnTo>
                <a:lnTo>
                  <a:pt x="4252604" y="2351214"/>
                </a:lnTo>
                <a:lnTo>
                  <a:pt x="4238341" y="2307365"/>
                </a:lnTo>
                <a:lnTo>
                  <a:pt x="4223499" y="2263781"/>
                </a:lnTo>
                <a:lnTo>
                  <a:pt x="4208080" y="2220466"/>
                </a:lnTo>
                <a:lnTo>
                  <a:pt x="4192091" y="2177426"/>
                </a:lnTo>
                <a:lnTo>
                  <a:pt x="4175535" y="2134665"/>
                </a:lnTo>
                <a:lnTo>
                  <a:pt x="4158417" y="2092187"/>
                </a:lnTo>
                <a:lnTo>
                  <a:pt x="4140741" y="2049997"/>
                </a:lnTo>
                <a:lnTo>
                  <a:pt x="4122513" y="2008100"/>
                </a:lnTo>
                <a:lnTo>
                  <a:pt x="4103736" y="1966499"/>
                </a:lnTo>
                <a:lnTo>
                  <a:pt x="4084416" y="1925200"/>
                </a:lnTo>
                <a:lnTo>
                  <a:pt x="4064557" y="1884208"/>
                </a:lnTo>
                <a:lnTo>
                  <a:pt x="4044163" y="1843526"/>
                </a:lnTo>
                <a:lnTo>
                  <a:pt x="4023239" y="1803160"/>
                </a:lnTo>
                <a:lnTo>
                  <a:pt x="4001790" y="1763113"/>
                </a:lnTo>
                <a:lnTo>
                  <a:pt x="3979819" y="1723391"/>
                </a:lnTo>
                <a:lnTo>
                  <a:pt x="3957333" y="1683998"/>
                </a:lnTo>
                <a:lnTo>
                  <a:pt x="3934335" y="1644938"/>
                </a:lnTo>
                <a:lnTo>
                  <a:pt x="3910829" y="1606217"/>
                </a:lnTo>
                <a:lnTo>
                  <a:pt x="3886821" y="1567838"/>
                </a:lnTo>
                <a:lnTo>
                  <a:pt x="3862315" y="1529807"/>
                </a:lnTo>
                <a:lnTo>
                  <a:pt x="3837316" y="1492128"/>
                </a:lnTo>
                <a:lnTo>
                  <a:pt x="3811828" y="1454805"/>
                </a:lnTo>
                <a:lnTo>
                  <a:pt x="3785855" y="1417843"/>
                </a:lnTo>
                <a:lnTo>
                  <a:pt x="3759403" y="1381246"/>
                </a:lnTo>
                <a:lnTo>
                  <a:pt x="3732475" y="1345020"/>
                </a:lnTo>
                <a:lnTo>
                  <a:pt x="3705077" y="1309169"/>
                </a:lnTo>
                <a:lnTo>
                  <a:pt x="3677213" y="1273696"/>
                </a:lnTo>
                <a:lnTo>
                  <a:pt x="3648887" y="1238608"/>
                </a:lnTo>
                <a:lnTo>
                  <a:pt x="3620104" y="1203908"/>
                </a:lnTo>
                <a:lnTo>
                  <a:pt x="3590869" y="1169601"/>
                </a:lnTo>
                <a:lnTo>
                  <a:pt x="3561186" y="1135692"/>
                </a:lnTo>
                <a:lnTo>
                  <a:pt x="3531060" y="1102184"/>
                </a:lnTo>
                <a:lnTo>
                  <a:pt x="3500496" y="1069084"/>
                </a:lnTo>
                <a:lnTo>
                  <a:pt x="3469497" y="1036394"/>
                </a:lnTo>
                <a:lnTo>
                  <a:pt x="3438069" y="1004121"/>
                </a:lnTo>
                <a:lnTo>
                  <a:pt x="3406215" y="972267"/>
                </a:lnTo>
                <a:lnTo>
                  <a:pt x="3373942" y="940839"/>
                </a:lnTo>
                <a:lnTo>
                  <a:pt x="3341252" y="909840"/>
                </a:lnTo>
                <a:lnTo>
                  <a:pt x="3308152" y="879276"/>
                </a:lnTo>
                <a:lnTo>
                  <a:pt x="3274644" y="849150"/>
                </a:lnTo>
                <a:lnTo>
                  <a:pt x="3240735" y="819467"/>
                </a:lnTo>
                <a:lnTo>
                  <a:pt x="3206428" y="790232"/>
                </a:lnTo>
                <a:lnTo>
                  <a:pt x="3171728" y="761449"/>
                </a:lnTo>
                <a:lnTo>
                  <a:pt x="3136639" y="733123"/>
                </a:lnTo>
                <a:lnTo>
                  <a:pt x="3101167" y="705259"/>
                </a:lnTo>
                <a:lnTo>
                  <a:pt x="3065316" y="677861"/>
                </a:lnTo>
                <a:lnTo>
                  <a:pt x="3029089" y="650933"/>
                </a:lnTo>
                <a:lnTo>
                  <a:pt x="2992493" y="624481"/>
                </a:lnTo>
                <a:lnTo>
                  <a:pt x="2955531" y="598508"/>
                </a:lnTo>
                <a:lnTo>
                  <a:pt x="2918208" y="573020"/>
                </a:lnTo>
                <a:lnTo>
                  <a:pt x="2880529" y="548020"/>
                </a:lnTo>
                <a:lnTo>
                  <a:pt x="2842498" y="523514"/>
                </a:lnTo>
                <a:lnTo>
                  <a:pt x="2804119" y="499506"/>
                </a:lnTo>
                <a:lnTo>
                  <a:pt x="2765398" y="476001"/>
                </a:lnTo>
                <a:lnTo>
                  <a:pt x="2726338" y="453003"/>
                </a:lnTo>
                <a:lnTo>
                  <a:pt x="2686945" y="430516"/>
                </a:lnTo>
                <a:lnTo>
                  <a:pt x="2647223" y="408546"/>
                </a:lnTo>
                <a:lnTo>
                  <a:pt x="2607176" y="387097"/>
                </a:lnTo>
                <a:lnTo>
                  <a:pt x="2566810" y="366173"/>
                </a:lnTo>
                <a:lnTo>
                  <a:pt x="2526128" y="345779"/>
                </a:lnTo>
                <a:lnTo>
                  <a:pt x="2485135" y="325920"/>
                </a:lnTo>
                <a:lnTo>
                  <a:pt x="2443837" y="306600"/>
                </a:lnTo>
                <a:lnTo>
                  <a:pt x="2402236" y="287823"/>
                </a:lnTo>
                <a:lnTo>
                  <a:pt x="2360339" y="269595"/>
                </a:lnTo>
                <a:lnTo>
                  <a:pt x="2318149" y="251919"/>
                </a:lnTo>
                <a:lnTo>
                  <a:pt x="2275671" y="234801"/>
                </a:lnTo>
                <a:lnTo>
                  <a:pt x="2232910" y="218245"/>
                </a:lnTo>
                <a:lnTo>
                  <a:pt x="2189869" y="202256"/>
                </a:lnTo>
                <a:lnTo>
                  <a:pt x="2146555" y="186837"/>
                </a:lnTo>
                <a:lnTo>
                  <a:pt x="2102971" y="171994"/>
                </a:lnTo>
                <a:lnTo>
                  <a:pt x="2059122" y="157732"/>
                </a:lnTo>
                <a:lnTo>
                  <a:pt x="2015012" y="144054"/>
                </a:lnTo>
                <a:lnTo>
                  <a:pt x="1970647" y="130966"/>
                </a:lnTo>
                <a:lnTo>
                  <a:pt x="1926030" y="118471"/>
                </a:lnTo>
                <a:lnTo>
                  <a:pt x="1881166" y="106576"/>
                </a:lnTo>
                <a:lnTo>
                  <a:pt x="1836060" y="95283"/>
                </a:lnTo>
                <a:lnTo>
                  <a:pt x="1790716" y="84597"/>
                </a:lnTo>
                <a:lnTo>
                  <a:pt x="1745140" y="74524"/>
                </a:lnTo>
                <a:lnTo>
                  <a:pt x="1699334" y="65068"/>
                </a:lnTo>
                <a:lnTo>
                  <a:pt x="1653305" y="56233"/>
                </a:lnTo>
                <a:lnTo>
                  <a:pt x="1607056" y="48024"/>
                </a:lnTo>
                <a:lnTo>
                  <a:pt x="1560592" y="40446"/>
                </a:lnTo>
                <a:lnTo>
                  <a:pt x="1513918" y="33502"/>
                </a:lnTo>
                <a:lnTo>
                  <a:pt x="1467038" y="27198"/>
                </a:lnTo>
                <a:lnTo>
                  <a:pt x="1419958" y="21539"/>
                </a:lnTo>
                <a:lnTo>
                  <a:pt x="1372680" y="16528"/>
                </a:lnTo>
                <a:lnTo>
                  <a:pt x="1325211" y="12170"/>
                </a:lnTo>
                <a:lnTo>
                  <a:pt x="1277554" y="8470"/>
                </a:lnTo>
                <a:lnTo>
                  <a:pt x="1229714" y="5433"/>
                </a:lnTo>
                <a:lnTo>
                  <a:pt x="1181696" y="3063"/>
                </a:lnTo>
                <a:lnTo>
                  <a:pt x="1133504" y="1364"/>
                </a:lnTo>
                <a:lnTo>
                  <a:pt x="1085143" y="341"/>
                </a:lnTo>
                <a:lnTo>
                  <a:pt x="1036617" y="0"/>
                </a:lnTo>
                <a:lnTo>
                  <a:pt x="988091" y="341"/>
                </a:lnTo>
                <a:lnTo>
                  <a:pt x="939730" y="1364"/>
                </a:lnTo>
                <a:lnTo>
                  <a:pt x="891539" y="3063"/>
                </a:lnTo>
                <a:lnTo>
                  <a:pt x="843520" y="5433"/>
                </a:lnTo>
                <a:lnTo>
                  <a:pt x="795681" y="8470"/>
                </a:lnTo>
                <a:lnTo>
                  <a:pt x="748024" y="12170"/>
                </a:lnTo>
                <a:lnTo>
                  <a:pt x="700554" y="16528"/>
                </a:lnTo>
                <a:lnTo>
                  <a:pt x="653277" y="21539"/>
                </a:lnTo>
                <a:lnTo>
                  <a:pt x="606196" y="27198"/>
                </a:lnTo>
                <a:lnTo>
                  <a:pt x="559316" y="33502"/>
                </a:lnTo>
                <a:lnTo>
                  <a:pt x="512642" y="40446"/>
                </a:lnTo>
                <a:lnTo>
                  <a:pt x="466178" y="48024"/>
                </a:lnTo>
                <a:lnTo>
                  <a:pt x="419930" y="56233"/>
                </a:lnTo>
                <a:lnTo>
                  <a:pt x="373900" y="65068"/>
                </a:lnTo>
                <a:lnTo>
                  <a:pt x="328095" y="74524"/>
                </a:lnTo>
                <a:lnTo>
                  <a:pt x="282518" y="84597"/>
                </a:lnTo>
                <a:lnTo>
                  <a:pt x="237174" y="95283"/>
                </a:lnTo>
                <a:lnTo>
                  <a:pt x="192068" y="106576"/>
                </a:lnTo>
                <a:lnTo>
                  <a:pt x="147204" y="118471"/>
                </a:lnTo>
                <a:lnTo>
                  <a:pt x="102587" y="130966"/>
                </a:lnTo>
                <a:lnTo>
                  <a:pt x="58222" y="144054"/>
                </a:lnTo>
                <a:lnTo>
                  <a:pt x="14112" y="157732"/>
                </a:lnTo>
                <a:lnTo>
                  <a:pt x="0" y="162322"/>
                </a:lnTo>
              </a:path>
            </a:pathLst>
          </a:custGeom>
          <a:noFill/>
          <a:ln cap="flat" cmpd="sng" w="628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96" name="Google Shape;296;p6"/>
          <p:cNvSpPr/>
          <p:nvPr/>
        </p:nvSpPr>
        <p:spPr>
          <a:xfrm>
            <a:off x="2183405" y="2717971"/>
            <a:ext cx="2250409" cy="224877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sp>
        <p:nvSpPr>
          <p:cNvPr id="297" name="Google Shape;297;p6"/>
          <p:cNvSpPr/>
          <p:nvPr/>
        </p:nvSpPr>
        <p:spPr>
          <a:xfrm>
            <a:off x="2183405" y="2716339"/>
            <a:ext cx="2250702" cy="2250702"/>
          </a:xfrm>
          <a:custGeom>
            <a:rect b="b" l="l" r="r" t="t"/>
            <a:pathLst>
              <a:path extrusionOk="0" h="3711575" w="3711575">
                <a:moveTo>
                  <a:pt x="1855545" y="3711091"/>
                </a:moveTo>
                <a:lnTo>
                  <a:pt x="1904196" y="3710465"/>
                </a:lnTo>
                <a:lnTo>
                  <a:pt x="1952537" y="3708599"/>
                </a:lnTo>
                <a:lnTo>
                  <a:pt x="2000555" y="3705508"/>
                </a:lnTo>
                <a:lnTo>
                  <a:pt x="2048234" y="3701207"/>
                </a:lnTo>
                <a:lnTo>
                  <a:pt x="2095559" y="3695711"/>
                </a:lnTo>
                <a:lnTo>
                  <a:pt x="2142513" y="3689035"/>
                </a:lnTo>
                <a:lnTo>
                  <a:pt x="2189083" y="3681196"/>
                </a:lnTo>
                <a:lnTo>
                  <a:pt x="2235252" y="3672207"/>
                </a:lnTo>
                <a:lnTo>
                  <a:pt x="2281006" y="3662085"/>
                </a:lnTo>
                <a:lnTo>
                  <a:pt x="2326329" y="3650844"/>
                </a:lnTo>
                <a:lnTo>
                  <a:pt x="2371206" y="3638500"/>
                </a:lnTo>
                <a:lnTo>
                  <a:pt x="2415621" y="3625069"/>
                </a:lnTo>
                <a:lnTo>
                  <a:pt x="2459560" y="3610565"/>
                </a:lnTo>
                <a:lnTo>
                  <a:pt x="2503007" y="3595004"/>
                </a:lnTo>
                <a:lnTo>
                  <a:pt x="2545946" y="3578400"/>
                </a:lnTo>
                <a:lnTo>
                  <a:pt x="2588363" y="3560770"/>
                </a:lnTo>
                <a:lnTo>
                  <a:pt x="2630243" y="3542129"/>
                </a:lnTo>
                <a:lnTo>
                  <a:pt x="2671569" y="3522492"/>
                </a:lnTo>
                <a:lnTo>
                  <a:pt x="2712327" y="3501873"/>
                </a:lnTo>
                <a:lnTo>
                  <a:pt x="2752501" y="3480289"/>
                </a:lnTo>
                <a:lnTo>
                  <a:pt x="2792076" y="3457755"/>
                </a:lnTo>
                <a:lnTo>
                  <a:pt x="2831038" y="3434286"/>
                </a:lnTo>
                <a:lnTo>
                  <a:pt x="2869369" y="3409897"/>
                </a:lnTo>
                <a:lnTo>
                  <a:pt x="2907056" y="3384604"/>
                </a:lnTo>
                <a:lnTo>
                  <a:pt x="2944083" y="3358421"/>
                </a:lnTo>
                <a:lnTo>
                  <a:pt x="2980435" y="3331365"/>
                </a:lnTo>
                <a:lnTo>
                  <a:pt x="3016096" y="3303450"/>
                </a:lnTo>
                <a:lnTo>
                  <a:pt x="3051051" y="3274691"/>
                </a:lnTo>
                <a:lnTo>
                  <a:pt x="3085285" y="3245105"/>
                </a:lnTo>
                <a:lnTo>
                  <a:pt x="3118783" y="3214705"/>
                </a:lnTo>
                <a:lnTo>
                  <a:pt x="3151529" y="3183508"/>
                </a:lnTo>
                <a:lnTo>
                  <a:pt x="3183508" y="3151529"/>
                </a:lnTo>
                <a:lnTo>
                  <a:pt x="3214705" y="3118783"/>
                </a:lnTo>
                <a:lnTo>
                  <a:pt x="3245105" y="3085285"/>
                </a:lnTo>
                <a:lnTo>
                  <a:pt x="3274691" y="3051051"/>
                </a:lnTo>
                <a:lnTo>
                  <a:pt x="3303450" y="3016096"/>
                </a:lnTo>
                <a:lnTo>
                  <a:pt x="3331365" y="2980435"/>
                </a:lnTo>
                <a:lnTo>
                  <a:pt x="3358421" y="2944083"/>
                </a:lnTo>
                <a:lnTo>
                  <a:pt x="3384604" y="2907056"/>
                </a:lnTo>
                <a:lnTo>
                  <a:pt x="3409897" y="2869369"/>
                </a:lnTo>
                <a:lnTo>
                  <a:pt x="3434286" y="2831038"/>
                </a:lnTo>
                <a:lnTo>
                  <a:pt x="3457755" y="2792076"/>
                </a:lnTo>
                <a:lnTo>
                  <a:pt x="3480289" y="2752501"/>
                </a:lnTo>
                <a:lnTo>
                  <a:pt x="3501873" y="2712327"/>
                </a:lnTo>
                <a:lnTo>
                  <a:pt x="3522492" y="2671569"/>
                </a:lnTo>
                <a:lnTo>
                  <a:pt x="3542129" y="2630243"/>
                </a:lnTo>
                <a:lnTo>
                  <a:pt x="3560770" y="2588363"/>
                </a:lnTo>
                <a:lnTo>
                  <a:pt x="3578400" y="2545946"/>
                </a:lnTo>
                <a:lnTo>
                  <a:pt x="3595004" y="2503007"/>
                </a:lnTo>
                <a:lnTo>
                  <a:pt x="3610565" y="2459560"/>
                </a:lnTo>
                <a:lnTo>
                  <a:pt x="3625069" y="2415621"/>
                </a:lnTo>
                <a:lnTo>
                  <a:pt x="3638500" y="2371206"/>
                </a:lnTo>
                <a:lnTo>
                  <a:pt x="3650844" y="2326329"/>
                </a:lnTo>
                <a:lnTo>
                  <a:pt x="3662085" y="2281006"/>
                </a:lnTo>
                <a:lnTo>
                  <a:pt x="3672207" y="2235252"/>
                </a:lnTo>
                <a:lnTo>
                  <a:pt x="3681196" y="2189083"/>
                </a:lnTo>
                <a:lnTo>
                  <a:pt x="3689035" y="2142513"/>
                </a:lnTo>
                <a:lnTo>
                  <a:pt x="3695711" y="2095559"/>
                </a:lnTo>
                <a:lnTo>
                  <a:pt x="3701207" y="2048234"/>
                </a:lnTo>
                <a:lnTo>
                  <a:pt x="3705508" y="2000555"/>
                </a:lnTo>
                <a:lnTo>
                  <a:pt x="3708599" y="1952537"/>
                </a:lnTo>
                <a:lnTo>
                  <a:pt x="3710465" y="1904196"/>
                </a:lnTo>
                <a:lnTo>
                  <a:pt x="3711091" y="1855545"/>
                </a:lnTo>
                <a:lnTo>
                  <a:pt x="3710465" y="1806895"/>
                </a:lnTo>
                <a:lnTo>
                  <a:pt x="3708599" y="1758553"/>
                </a:lnTo>
                <a:lnTo>
                  <a:pt x="3705508" y="1710535"/>
                </a:lnTo>
                <a:lnTo>
                  <a:pt x="3701207" y="1662856"/>
                </a:lnTo>
                <a:lnTo>
                  <a:pt x="3695711" y="1615532"/>
                </a:lnTo>
                <a:lnTo>
                  <a:pt x="3689035" y="1568577"/>
                </a:lnTo>
                <a:lnTo>
                  <a:pt x="3681196" y="1522007"/>
                </a:lnTo>
                <a:lnTo>
                  <a:pt x="3672207" y="1475838"/>
                </a:lnTo>
                <a:lnTo>
                  <a:pt x="3662085" y="1430084"/>
                </a:lnTo>
                <a:lnTo>
                  <a:pt x="3650844" y="1384761"/>
                </a:lnTo>
                <a:lnTo>
                  <a:pt x="3638500" y="1339884"/>
                </a:lnTo>
                <a:lnTo>
                  <a:pt x="3625069" y="1295469"/>
                </a:lnTo>
                <a:lnTo>
                  <a:pt x="3610565" y="1251530"/>
                </a:lnTo>
                <a:lnTo>
                  <a:pt x="3595004" y="1208083"/>
                </a:lnTo>
                <a:lnTo>
                  <a:pt x="3578400" y="1165144"/>
                </a:lnTo>
                <a:lnTo>
                  <a:pt x="3560770" y="1122727"/>
                </a:lnTo>
                <a:lnTo>
                  <a:pt x="3542129" y="1080847"/>
                </a:lnTo>
                <a:lnTo>
                  <a:pt x="3522492" y="1039521"/>
                </a:lnTo>
                <a:lnTo>
                  <a:pt x="3501873" y="998763"/>
                </a:lnTo>
                <a:lnTo>
                  <a:pt x="3480289" y="958589"/>
                </a:lnTo>
                <a:lnTo>
                  <a:pt x="3457755" y="919014"/>
                </a:lnTo>
                <a:lnTo>
                  <a:pt x="3434286" y="880053"/>
                </a:lnTo>
                <a:lnTo>
                  <a:pt x="3409897" y="841721"/>
                </a:lnTo>
                <a:lnTo>
                  <a:pt x="3384604" y="804034"/>
                </a:lnTo>
                <a:lnTo>
                  <a:pt x="3358421" y="767007"/>
                </a:lnTo>
                <a:lnTo>
                  <a:pt x="3331365" y="730655"/>
                </a:lnTo>
                <a:lnTo>
                  <a:pt x="3303450" y="694994"/>
                </a:lnTo>
                <a:lnTo>
                  <a:pt x="3274691" y="660039"/>
                </a:lnTo>
                <a:lnTo>
                  <a:pt x="3245105" y="625805"/>
                </a:lnTo>
                <a:lnTo>
                  <a:pt x="3214705" y="592307"/>
                </a:lnTo>
                <a:lnTo>
                  <a:pt x="3183508" y="559561"/>
                </a:lnTo>
                <a:lnTo>
                  <a:pt x="3151529" y="527582"/>
                </a:lnTo>
                <a:lnTo>
                  <a:pt x="3118783" y="496385"/>
                </a:lnTo>
                <a:lnTo>
                  <a:pt x="3085285" y="465986"/>
                </a:lnTo>
                <a:lnTo>
                  <a:pt x="3051051" y="436399"/>
                </a:lnTo>
                <a:lnTo>
                  <a:pt x="3016096" y="407641"/>
                </a:lnTo>
                <a:lnTo>
                  <a:pt x="2980435" y="379726"/>
                </a:lnTo>
                <a:lnTo>
                  <a:pt x="2944083" y="352669"/>
                </a:lnTo>
                <a:lnTo>
                  <a:pt x="2907056" y="326486"/>
                </a:lnTo>
                <a:lnTo>
                  <a:pt x="2869369" y="301193"/>
                </a:lnTo>
                <a:lnTo>
                  <a:pt x="2831038" y="276804"/>
                </a:lnTo>
                <a:lnTo>
                  <a:pt x="2792076" y="253335"/>
                </a:lnTo>
                <a:lnTo>
                  <a:pt x="2752501" y="230801"/>
                </a:lnTo>
                <a:lnTo>
                  <a:pt x="2712327" y="209217"/>
                </a:lnTo>
                <a:lnTo>
                  <a:pt x="2671569" y="188599"/>
                </a:lnTo>
                <a:lnTo>
                  <a:pt x="2630243" y="168961"/>
                </a:lnTo>
                <a:lnTo>
                  <a:pt x="2588363" y="150320"/>
                </a:lnTo>
                <a:lnTo>
                  <a:pt x="2545946" y="132690"/>
                </a:lnTo>
                <a:lnTo>
                  <a:pt x="2503007" y="116087"/>
                </a:lnTo>
                <a:lnTo>
                  <a:pt x="2459560" y="100525"/>
                </a:lnTo>
                <a:lnTo>
                  <a:pt x="2415621" y="86021"/>
                </a:lnTo>
                <a:lnTo>
                  <a:pt x="2371206" y="72590"/>
                </a:lnTo>
                <a:lnTo>
                  <a:pt x="2326329" y="60246"/>
                </a:lnTo>
                <a:lnTo>
                  <a:pt x="2281006" y="49006"/>
                </a:lnTo>
                <a:lnTo>
                  <a:pt x="2235252" y="38883"/>
                </a:lnTo>
                <a:lnTo>
                  <a:pt x="2189083" y="29895"/>
                </a:lnTo>
                <a:lnTo>
                  <a:pt x="2142513" y="22055"/>
                </a:lnTo>
                <a:lnTo>
                  <a:pt x="2095559" y="15379"/>
                </a:lnTo>
                <a:lnTo>
                  <a:pt x="2048234" y="9883"/>
                </a:lnTo>
                <a:lnTo>
                  <a:pt x="2000555" y="5582"/>
                </a:lnTo>
                <a:lnTo>
                  <a:pt x="1952537" y="2491"/>
                </a:lnTo>
                <a:lnTo>
                  <a:pt x="1904196" y="625"/>
                </a:lnTo>
                <a:lnTo>
                  <a:pt x="1855545" y="0"/>
                </a:lnTo>
                <a:lnTo>
                  <a:pt x="1806895" y="625"/>
                </a:lnTo>
                <a:lnTo>
                  <a:pt x="1758553" y="2491"/>
                </a:lnTo>
                <a:lnTo>
                  <a:pt x="1710535" y="5582"/>
                </a:lnTo>
                <a:lnTo>
                  <a:pt x="1662856" y="9883"/>
                </a:lnTo>
                <a:lnTo>
                  <a:pt x="1615532" y="15379"/>
                </a:lnTo>
                <a:lnTo>
                  <a:pt x="1568577" y="22055"/>
                </a:lnTo>
                <a:lnTo>
                  <a:pt x="1522007" y="29895"/>
                </a:lnTo>
                <a:lnTo>
                  <a:pt x="1475838" y="38883"/>
                </a:lnTo>
                <a:lnTo>
                  <a:pt x="1430084" y="49006"/>
                </a:lnTo>
                <a:lnTo>
                  <a:pt x="1384761" y="60246"/>
                </a:lnTo>
                <a:lnTo>
                  <a:pt x="1339884" y="72590"/>
                </a:lnTo>
                <a:lnTo>
                  <a:pt x="1295469" y="86021"/>
                </a:lnTo>
                <a:lnTo>
                  <a:pt x="1251530" y="100525"/>
                </a:lnTo>
                <a:lnTo>
                  <a:pt x="1208083" y="116087"/>
                </a:lnTo>
                <a:lnTo>
                  <a:pt x="1165144" y="132690"/>
                </a:lnTo>
                <a:lnTo>
                  <a:pt x="1122727" y="150320"/>
                </a:lnTo>
                <a:lnTo>
                  <a:pt x="1080847" y="168961"/>
                </a:lnTo>
                <a:lnTo>
                  <a:pt x="1039521" y="188599"/>
                </a:lnTo>
                <a:lnTo>
                  <a:pt x="998763" y="209217"/>
                </a:lnTo>
                <a:lnTo>
                  <a:pt x="958589" y="230801"/>
                </a:lnTo>
                <a:lnTo>
                  <a:pt x="919014" y="253335"/>
                </a:lnTo>
                <a:lnTo>
                  <a:pt x="880053" y="276804"/>
                </a:lnTo>
                <a:lnTo>
                  <a:pt x="841721" y="301193"/>
                </a:lnTo>
                <a:lnTo>
                  <a:pt x="804034" y="326486"/>
                </a:lnTo>
                <a:lnTo>
                  <a:pt x="767007" y="352669"/>
                </a:lnTo>
                <a:lnTo>
                  <a:pt x="730655" y="379726"/>
                </a:lnTo>
                <a:lnTo>
                  <a:pt x="694994" y="407641"/>
                </a:lnTo>
                <a:lnTo>
                  <a:pt x="660039" y="436399"/>
                </a:lnTo>
                <a:lnTo>
                  <a:pt x="625805" y="465986"/>
                </a:lnTo>
                <a:lnTo>
                  <a:pt x="592307" y="496385"/>
                </a:lnTo>
                <a:lnTo>
                  <a:pt x="559561" y="527582"/>
                </a:lnTo>
                <a:lnTo>
                  <a:pt x="527582" y="559561"/>
                </a:lnTo>
                <a:lnTo>
                  <a:pt x="496385" y="592307"/>
                </a:lnTo>
                <a:lnTo>
                  <a:pt x="465986" y="625805"/>
                </a:lnTo>
                <a:lnTo>
                  <a:pt x="436399" y="660039"/>
                </a:lnTo>
                <a:lnTo>
                  <a:pt x="407641" y="694994"/>
                </a:lnTo>
                <a:lnTo>
                  <a:pt x="379726" y="730655"/>
                </a:lnTo>
                <a:lnTo>
                  <a:pt x="352669" y="767007"/>
                </a:lnTo>
                <a:lnTo>
                  <a:pt x="326486" y="804034"/>
                </a:lnTo>
                <a:lnTo>
                  <a:pt x="301193" y="841721"/>
                </a:lnTo>
                <a:lnTo>
                  <a:pt x="276804" y="880053"/>
                </a:lnTo>
                <a:lnTo>
                  <a:pt x="253335" y="919014"/>
                </a:lnTo>
                <a:lnTo>
                  <a:pt x="230801" y="958589"/>
                </a:lnTo>
                <a:lnTo>
                  <a:pt x="209217" y="998763"/>
                </a:lnTo>
                <a:lnTo>
                  <a:pt x="188599" y="1039521"/>
                </a:lnTo>
                <a:lnTo>
                  <a:pt x="168961" y="1080847"/>
                </a:lnTo>
                <a:lnTo>
                  <a:pt x="150320" y="1122727"/>
                </a:lnTo>
                <a:lnTo>
                  <a:pt x="132690" y="1165144"/>
                </a:lnTo>
                <a:lnTo>
                  <a:pt x="116087" y="1208083"/>
                </a:lnTo>
                <a:lnTo>
                  <a:pt x="100525" y="1251530"/>
                </a:lnTo>
                <a:lnTo>
                  <a:pt x="86021" y="1295469"/>
                </a:lnTo>
                <a:lnTo>
                  <a:pt x="72590" y="1339884"/>
                </a:lnTo>
                <a:lnTo>
                  <a:pt x="60246" y="1384761"/>
                </a:lnTo>
                <a:lnTo>
                  <a:pt x="49006" y="1430084"/>
                </a:lnTo>
                <a:lnTo>
                  <a:pt x="38883" y="1475838"/>
                </a:lnTo>
                <a:lnTo>
                  <a:pt x="29895" y="1522007"/>
                </a:lnTo>
                <a:lnTo>
                  <a:pt x="22055" y="1568577"/>
                </a:lnTo>
                <a:lnTo>
                  <a:pt x="15379" y="1615532"/>
                </a:lnTo>
                <a:lnTo>
                  <a:pt x="9883" y="1662856"/>
                </a:lnTo>
                <a:lnTo>
                  <a:pt x="5582" y="1710535"/>
                </a:lnTo>
                <a:lnTo>
                  <a:pt x="2491" y="1758553"/>
                </a:lnTo>
                <a:lnTo>
                  <a:pt x="625" y="1806895"/>
                </a:lnTo>
                <a:lnTo>
                  <a:pt x="0" y="1855545"/>
                </a:lnTo>
                <a:lnTo>
                  <a:pt x="625" y="1904196"/>
                </a:lnTo>
                <a:lnTo>
                  <a:pt x="2491" y="1952537"/>
                </a:lnTo>
                <a:lnTo>
                  <a:pt x="5582" y="2000555"/>
                </a:lnTo>
                <a:lnTo>
                  <a:pt x="9883" y="2048234"/>
                </a:lnTo>
                <a:lnTo>
                  <a:pt x="15379" y="2095559"/>
                </a:lnTo>
                <a:lnTo>
                  <a:pt x="22055" y="2142513"/>
                </a:lnTo>
                <a:lnTo>
                  <a:pt x="29895" y="2189083"/>
                </a:lnTo>
                <a:lnTo>
                  <a:pt x="38883" y="2235252"/>
                </a:lnTo>
                <a:lnTo>
                  <a:pt x="49006" y="2281006"/>
                </a:lnTo>
                <a:lnTo>
                  <a:pt x="60246" y="2326329"/>
                </a:lnTo>
                <a:lnTo>
                  <a:pt x="72590" y="2371206"/>
                </a:lnTo>
                <a:lnTo>
                  <a:pt x="86021" y="2415621"/>
                </a:lnTo>
                <a:lnTo>
                  <a:pt x="100525" y="2459560"/>
                </a:lnTo>
                <a:lnTo>
                  <a:pt x="116087" y="2503007"/>
                </a:lnTo>
                <a:lnTo>
                  <a:pt x="132690" y="2545946"/>
                </a:lnTo>
                <a:lnTo>
                  <a:pt x="150320" y="2588363"/>
                </a:lnTo>
                <a:lnTo>
                  <a:pt x="168961" y="2630243"/>
                </a:lnTo>
                <a:lnTo>
                  <a:pt x="188599" y="2671569"/>
                </a:lnTo>
                <a:lnTo>
                  <a:pt x="209217" y="2712327"/>
                </a:lnTo>
                <a:lnTo>
                  <a:pt x="230801" y="2752501"/>
                </a:lnTo>
                <a:lnTo>
                  <a:pt x="253335" y="2792076"/>
                </a:lnTo>
                <a:lnTo>
                  <a:pt x="276804" y="2831038"/>
                </a:lnTo>
                <a:lnTo>
                  <a:pt x="301193" y="2869369"/>
                </a:lnTo>
                <a:lnTo>
                  <a:pt x="326486" y="2907056"/>
                </a:lnTo>
                <a:lnTo>
                  <a:pt x="352669" y="2944083"/>
                </a:lnTo>
                <a:lnTo>
                  <a:pt x="379726" y="2980435"/>
                </a:lnTo>
                <a:lnTo>
                  <a:pt x="407641" y="3016096"/>
                </a:lnTo>
                <a:lnTo>
                  <a:pt x="436399" y="3051051"/>
                </a:lnTo>
                <a:lnTo>
                  <a:pt x="465986" y="3085285"/>
                </a:lnTo>
                <a:lnTo>
                  <a:pt x="496385" y="3118783"/>
                </a:lnTo>
                <a:lnTo>
                  <a:pt x="527582" y="3151529"/>
                </a:lnTo>
                <a:lnTo>
                  <a:pt x="559561" y="3183508"/>
                </a:lnTo>
                <a:lnTo>
                  <a:pt x="592307" y="3214705"/>
                </a:lnTo>
                <a:lnTo>
                  <a:pt x="625805" y="3245105"/>
                </a:lnTo>
                <a:lnTo>
                  <a:pt x="660039" y="3274691"/>
                </a:lnTo>
                <a:lnTo>
                  <a:pt x="694994" y="3303450"/>
                </a:lnTo>
                <a:lnTo>
                  <a:pt x="730655" y="3331365"/>
                </a:lnTo>
                <a:lnTo>
                  <a:pt x="767007" y="3358421"/>
                </a:lnTo>
                <a:lnTo>
                  <a:pt x="804034" y="3384604"/>
                </a:lnTo>
                <a:lnTo>
                  <a:pt x="841721" y="3409897"/>
                </a:lnTo>
                <a:lnTo>
                  <a:pt x="880053" y="3434286"/>
                </a:lnTo>
                <a:lnTo>
                  <a:pt x="919014" y="3457755"/>
                </a:lnTo>
                <a:lnTo>
                  <a:pt x="958589" y="3480289"/>
                </a:lnTo>
                <a:lnTo>
                  <a:pt x="998763" y="3501873"/>
                </a:lnTo>
                <a:lnTo>
                  <a:pt x="1039521" y="3522492"/>
                </a:lnTo>
                <a:lnTo>
                  <a:pt x="1080847" y="3542129"/>
                </a:lnTo>
                <a:lnTo>
                  <a:pt x="1122727" y="3560770"/>
                </a:lnTo>
                <a:lnTo>
                  <a:pt x="1165144" y="3578400"/>
                </a:lnTo>
                <a:lnTo>
                  <a:pt x="1208083" y="3595004"/>
                </a:lnTo>
                <a:lnTo>
                  <a:pt x="1251530" y="3610565"/>
                </a:lnTo>
                <a:lnTo>
                  <a:pt x="1295469" y="3625069"/>
                </a:lnTo>
                <a:lnTo>
                  <a:pt x="1339884" y="3638500"/>
                </a:lnTo>
                <a:lnTo>
                  <a:pt x="1384761" y="3650844"/>
                </a:lnTo>
                <a:lnTo>
                  <a:pt x="1430084" y="3662085"/>
                </a:lnTo>
                <a:lnTo>
                  <a:pt x="1475838" y="3672207"/>
                </a:lnTo>
                <a:lnTo>
                  <a:pt x="1522007" y="3681196"/>
                </a:lnTo>
                <a:lnTo>
                  <a:pt x="1568577" y="3689035"/>
                </a:lnTo>
                <a:lnTo>
                  <a:pt x="1615532" y="3695711"/>
                </a:lnTo>
                <a:lnTo>
                  <a:pt x="1662856" y="3701207"/>
                </a:lnTo>
                <a:lnTo>
                  <a:pt x="1710535" y="3705508"/>
                </a:lnTo>
                <a:lnTo>
                  <a:pt x="1758553" y="3708599"/>
                </a:lnTo>
                <a:lnTo>
                  <a:pt x="1806895" y="3710465"/>
                </a:lnTo>
                <a:lnTo>
                  <a:pt x="1855545" y="3711091"/>
                </a:lnTo>
                <a:close/>
              </a:path>
            </a:pathLst>
          </a:custGeom>
          <a:noFill/>
          <a:ln cap="flat" cmpd="sng" w="628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92" u="none" cap="none" strike="noStrike">
              <a:solidFill>
                <a:srgbClr val="000000"/>
              </a:solidFill>
              <a:latin typeface="Arial"/>
              <a:ea typeface="Arial"/>
              <a:cs typeface="Arial"/>
              <a:sym typeface="Arial"/>
            </a:endParaRPr>
          </a:p>
        </p:txBody>
      </p:sp>
      <p:pic>
        <p:nvPicPr>
          <p:cNvPr id="298" name="Google Shape;298;p6"/>
          <p:cNvPicPr preferRelativeResize="0"/>
          <p:nvPr/>
        </p:nvPicPr>
        <p:blipFill rotWithShape="1">
          <a:blip r:embed="rId6">
            <a:alphaModFix/>
          </a:blip>
          <a:srcRect b="0" l="0" r="0" t="0"/>
          <a:stretch/>
        </p:blipFill>
        <p:spPr>
          <a:xfrm>
            <a:off x="9790118" y="5988138"/>
            <a:ext cx="1114763" cy="593306"/>
          </a:xfrm>
          <a:prstGeom prst="rect">
            <a:avLst/>
          </a:prstGeom>
          <a:noFill/>
          <a:ln>
            <a:noFill/>
          </a:ln>
        </p:spPr>
      </p:pic>
      <p:pic>
        <p:nvPicPr>
          <p:cNvPr id="299" name="Google Shape;299;p6"/>
          <p:cNvPicPr preferRelativeResize="0"/>
          <p:nvPr/>
        </p:nvPicPr>
        <p:blipFill rotWithShape="1">
          <a:blip r:embed="rId7">
            <a:alphaModFix/>
          </a:blip>
          <a:srcRect b="0" l="0" r="0" t="0"/>
          <a:stretch/>
        </p:blipFill>
        <p:spPr>
          <a:xfrm>
            <a:off x="6446622" y="5945594"/>
            <a:ext cx="2927081" cy="678396"/>
          </a:xfrm>
          <a:prstGeom prst="rect">
            <a:avLst/>
          </a:prstGeom>
          <a:noFill/>
          <a:ln>
            <a:noFill/>
          </a:ln>
        </p:spPr>
      </p:pic>
      <p:sp>
        <p:nvSpPr>
          <p:cNvPr id="300" name="Google Shape;300;p6"/>
          <p:cNvSpPr txBox="1"/>
          <p:nvPr/>
        </p:nvSpPr>
        <p:spPr>
          <a:xfrm>
            <a:off x="5856266" y="3828743"/>
            <a:ext cx="6143887" cy="680071"/>
          </a:xfrm>
          <a:prstGeom prst="rect">
            <a:avLst/>
          </a:prstGeom>
          <a:noFill/>
          <a:ln>
            <a:noFill/>
          </a:ln>
        </p:spPr>
        <p:txBody>
          <a:bodyPr anchorCtr="0" anchor="t" bIns="0" lIns="0" spcFirstLastPara="1" rIns="0" wrap="square" tIns="19250">
            <a:spAutoFit/>
          </a:bodyPr>
          <a:lstStyle/>
          <a:p>
            <a:pPr indent="0" lvl="0" marL="7701" marR="3081" rtl="0" algn="l">
              <a:lnSpc>
                <a:spcPct val="118297"/>
              </a:lnSpc>
              <a:spcBef>
                <a:spcPts val="0"/>
              </a:spcBef>
              <a:spcAft>
                <a:spcPts val="0"/>
              </a:spcAft>
              <a:buNone/>
            </a:pPr>
            <a:r>
              <a:rPr b="1" i="0" lang="en-AU" sz="3638" u="none" cap="none" strike="noStrike">
                <a:solidFill>
                  <a:srgbClr val="00B050"/>
                </a:solidFill>
                <a:latin typeface="Calibri"/>
                <a:ea typeface="Calibri"/>
                <a:cs typeface="Calibri"/>
                <a:sym typeface="Calibri"/>
              </a:rPr>
              <a:t>CEOS SDG Coordination Group</a:t>
            </a:r>
            <a:endParaRPr b="1" i="0" sz="3638" u="none" cap="none" strike="noStrike">
              <a:solidFill>
                <a:srgbClr val="00B05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7"/>
          <p:cNvSpPr txBox="1"/>
          <p:nvPr>
            <p:ph type="title"/>
          </p:nvPr>
        </p:nvSpPr>
        <p:spPr>
          <a:xfrm>
            <a:off x="300832" y="234736"/>
            <a:ext cx="8904813" cy="6684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sz="4000">
                <a:latin typeface="Tahoma"/>
                <a:ea typeface="Tahoma"/>
                <a:cs typeface="Tahoma"/>
                <a:sym typeface="Tahoma"/>
              </a:rPr>
              <a:t>2023 SDG Deliverables</a:t>
            </a:r>
            <a:endParaRPr/>
          </a:p>
        </p:txBody>
      </p:sp>
      <p:sp>
        <p:nvSpPr>
          <p:cNvPr id="307" name="Google Shape;307;p7"/>
          <p:cNvSpPr/>
          <p:nvPr/>
        </p:nvSpPr>
        <p:spPr>
          <a:xfrm>
            <a:off x="3602483" y="1498954"/>
            <a:ext cx="246286" cy="410433"/>
          </a:xfrm>
          <a:prstGeom prst="rect">
            <a:avLst/>
          </a:prstGeom>
          <a:noFill/>
          <a:ln>
            <a:noFill/>
          </a:ln>
        </p:spPr>
        <p:txBody>
          <a:bodyPr anchorCtr="0" anchor="ctr"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descr="Arrow Right with solid fill" id="308" name="Google Shape;308;p7"/>
          <p:cNvPicPr preferRelativeResize="0"/>
          <p:nvPr/>
        </p:nvPicPr>
        <p:blipFill rotWithShape="1">
          <a:blip r:embed="rId3">
            <a:alphaModFix/>
          </a:blip>
          <a:srcRect b="0" l="0" r="0" t="0"/>
          <a:stretch/>
        </p:blipFill>
        <p:spPr>
          <a:xfrm>
            <a:off x="8593998" y="3537279"/>
            <a:ext cx="923680" cy="1219200"/>
          </a:xfrm>
          <a:prstGeom prst="rect">
            <a:avLst/>
          </a:prstGeom>
          <a:noFill/>
          <a:ln>
            <a:noFill/>
          </a:ln>
        </p:spPr>
      </p:pic>
      <p:pic>
        <p:nvPicPr>
          <p:cNvPr descr="Captain female with solid fill" id="309" name="Google Shape;309;p7"/>
          <p:cNvPicPr preferRelativeResize="0"/>
          <p:nvPr/>
        </p:nvPicPr>
        <p:blipFill rotWithShape="1">
          <a:blip r:embed="rId4">
            <a:alphaModFix/>
          </a:blip>
          <a:srcRect b="0" l="0" r="0" t="0"/>
          <a:stretch/>
        </p:blipFill>
        <p:spPr>
          <a:xfrm>
            <a:off x="8751037" y="3303435"/>
            <a:ext cx="609601" cy="609601"/>
          </a:xfrm>
          <a:prstGeom prst="rect">
            <a:avLst/>
          </a:prstGeom>
          <a:noFill/>
          <a:ln>
            <a:noFill/>
          </a:ln>
        </p:spPr>
      </p:pic>
      <p:graphicFrame>
        <p:nvGraphicFramePr>
          <p:cNvPr id="310" name="Google Shape;310;p7"/>
          <p:cNvGraphicFramePr/>
          <p:nvPr/>
        </p:nvGraphicFramePr>
        <p:xfrm>
          <a:off x="566501" y="1584298"/>
          <a:ext cx="3000000" cy="3000000"/>
        </p:xfrm>
        <a:graphic>
          <a:graphicData uri="http://schemas.openxmlformats.org/drawingml/2006/table">
            <a:tbl>
              <a:tblPr>
                <a:noFill/>
                <a:tableStyleId>{2C9D1435-657A-4308-AA98-1592784456F2}</a:tableStyleId>
              </a:tblPr>
              <a:tblGrid>
                <a:gridCol w="1097750"/>
                <a:gridCol w="3744775"/>
                <a:gridCol w="1248275"/>
                <a:gridCol w="1865725"/>
              </a:tblGrid>
              <a:tr h="515850">
                <a:tc>
                  <a:txBody>
                    <a:bodyPr/>
                    <a:lstStyle/>
                    <a:p>
                      <a:pPr indent="0" lvl="0" marL="0" marR="27305" rtl="0" algn="ctr">
                        <a:lnSpc>
                          <a:spcPct val="110000"/>
                        </a:lnSpc>
                        <a:spcBef>
                          <a:spcPts val="0"/>
                        </a:spcBef>
                        <a:spcAft>
                          <a:spcPts val="0"/>
                        </a:spcAft>
                        <a:buClr>
                          <a:srgbClr val="000000"/>
                        </a:buClr>
                        <a:buSzPts val="1400"/>
                        <a:buFont typeface="Arial"/>
                        <a:buNone/>
                      </a:pPr>
                      <a:r>
                        <a:rPr b="1" lang="en-AU" sz="1400" u="none" cap="none" strike="noStrike"/>
                        <a:t>Number</a:t>
                      </a:r>
                      <a:endParaRPr b="1"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b="1" lang="en-AU" sz="1400" u="none" cap="none" strike="noStrike"/>
                        <a:t>Objective/Deliverable Title</a:t>
                      </a:r>
                      <a:endParaRPr b="1"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b="1" lang="en-AU" sz="1400" u="none" cap="none" strike="noStrike"/>
                        <a:t>Projected Completion</a:t>
                      </a:r>
                      <a:endParaRPr b="1"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b="1" lang="en-AU" sz="1400" u="none" cap="none" strike="noStrike"/>
                        <a:t>Responsible CEOS Entities</a:t>
                      </a:r>
                      <a:endParaRPr b="1" sz="2000" u="none" cap="none" strike="noStrike">
                        <a:latin typeface="Calibri"/>
                        <a:ea typeface="Calibri"/>
                        <a:cs typeface="Calibri"/>
                        <a:sym typeface="Calibri"/>
                      </a:endParaRPr>
                    </a:p>
                  </a:txBody>
                  <a:tcPr marT="0" marB="0" marR="68575" marL="68575"/>
                </a:tc>
              </a:tr>
              <a:tr h="515850">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SDG-23-01</a:t>
                      </a:r>
                      <a:endParaRPr sz="2000" u="none" cap="none" strike="noStrike">
                        <a:latin typeface="Calibri"/>
                        <a:ea typeface="Calibri"/>
                        <a:cs typeface="Calibri"/>
                        <a:sym typeface="Calibri"/>
                      </a:endParaRPr>
                    </a:p>
                  </a:txBody>
                  <a:tcPr marT="0" marB="0" marR="68575" marL="68575"/>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EO Support sheet for SDG Indicator 6.6.1 (Water) 2023 Review</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2023 Q4</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ESA</a:t>
                      </a:r>
                      <a:endParaRPr sz="2000" u="none" cap="none" strike="noStrike">
                        <a:latin typeface="Calibri"/>
                        <a:ea typeface="Calibri"/>
                        <a:cs typeface="Calibri"/>
                        <a:sym typeface="Calibri"/>
                      </a:endParaRPr>
                    </a:p>
                  </a:txBody>
                  <a:tcPr marT="0" marB="0" marR="68575" marL="68575"/>
                </a:tc>
              </a:tr>
              <a:tr h="515850">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SDG-23-02</a:t>
                      </a:r>
                      <a:endParaRPr sz="2000" u="none" cap="none" strike="noStrike">
                        <a:latin typeface="Calibri"/>
                        <a:ea typeface="Calibri"/>
                        <a:cs typeface="Calibri"/>
                        <a:sym typeface="Calibri"/>
                      </a:endParaRPr>
                    </a:p>
                  </a:txBody>
                  <a:tcPr marT="0" marB="0" marR="68575" marL="68575"/>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EO Support sheet for SDG Indicator 11.3.1 (Urbanization) 2023 Review</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2023 Q4</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EO4SDG, GEO SEC</a:t>
                      </a:r>
                      <a:endParaRPr sz="2000" u="none" cap="none" strike="noStrike">
                        <a:latin typeface="Calibri"/>
                        <a:ea typeface="Calibri"/>
                        <a:cs typeface="Calibri"/>
                        <a:sym typeface="Calibri"/>
                      </a:endParaRPr>
                    </a:p>
                  </a:txBody>
                  <a:tcPr marT="0" marB="0" marR="68575" marL="68575"/>
                </a:tc>
              </a:tr>
              <a:tr h="781200">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SDG-23-03</a:t>
                      </a:r>
                      <a:endParaRPr sz="2000" u="none" cap="none" strike="noStrike">
                        <a:latin typeface="Calibri"/>
                        <a:ea typeface="Calibri"/>
                        <a:cs typeface="Calibri"/>
                        <a:sym typeface="Calibri"/>
                      </a:endParaRPr>
                    </a:p>
                  </a:txBody>
                  <a:tcPr marT="0" marB="0" marR="68575" marL="68575"/>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EO Support sheet for SDG Indicator 14.1.1 (Marine Pollution) 2023 Review</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2024</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COAST AHT</a:t>
                      </a:r>
                      <a:endParaRPr sz="2000" u="none" cap="none" strike="noStrike">
                        <a:latin typeface="Calibri"/>
                        <a:ea typeface="Calibri"/>
                        <a:cs typeface="Calibri"/>
                        <a:sym typeface="Calibri"/>
                      </a:endParaRPr>
                    </a:p>
                  </a:txBody>
                  <a:tcPr marT="0" marB="0" marR="68575" marL="68575"/>
                </a:tc>
              </a:tr>
              <a:tr h="515850">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SDG-23-04</a:t>
                      </a:r>
                      <a:endParaRPr sz="2000" u="none" cap="none" strike="noStrike">
                        <a:latin typeface="Calibri"/>
                        <a:ea typeface="Calibri"/>
                        <a:cs typeface="Calibri"/>
                        <a:sym typeface="Calibri"/>
                      </a:endParaRPr>
                    </a:p>
                  </a:txBody>
                  <a:tcPr marT="0" marB="0" marR="68575" marL="68575"/>
                </a:tc>
                <a:tc>
                  <a:txBody>
                    <a:bodyPr/>
                    <a:lstStyle/>
                    <a:p>
                      <a:pPr indent="0" lvl="0" marL="0" marR="0" rtl="0" algn="just">
                        <a:lnSpc>
                          <a:spcPct val="110000"/>
                        </a:lnSpc>
                        <a:spcBef>
                          <a:spcPts val="0"/>
                        </a:spcBef>
                        <a:spcAft>
                          <a:spcPts val="0"/>
                        </a:spcAft>
                        <a:buClr>
                          <a:srgbClr val="000000"/>
                        </a:buClr>
                        <a:buSzPts val="1400"/>
                        <a:buFont typeface="Arial"/>
                        <a:buNone/>
                      </a:pPr>
                      <a:r>
                        <a:rPr lang="en-AU" sz="1400" u="none" cap="none" strike="noStrike"/>
                        <a:t>EO Support sheet for SDG Indicator 15.3.1 (Land degradation) 2023 Review</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2024</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CSIRO</a:t>
                      </a:r>
                      <a:endParaRPr sz="2000" u="none" cap="none" strike="noStrike">
                        <a:latin typeface="Calibri"/>
                        <a:ea typeface="Calibri"/>
                        <a:cs typeface="Calibri"/>
                        <a:sym typeface="Calibri"/>
                      </a:endParaRPr>
                    </a:p>
                  </a:txBody>
                  <a:tcPr marT="0" marB="0" marR="68575" marL="68575"/>
                </a:tc>
              </a:tr>
              <a:tr h="515850">
                <a:tc>
                  <a:txBody>
                    <a:bodyPr/>
                    <a:lstStyle/>
                    <a:p>
                      <a:pPr indent="0" lvl="0" marL="0" marR="28575" rtl="0" algn="ctr">
                        <a:lnSpc>
                          <a:spcPct val="110000"/>
                        </a:lnSpc>
                        <a:spcBef>
                          <a:spcPts val="0"/>
                        </a:spcBef>
                        <a:spcAft>
                          <a:spcPts val="0"/>
                        </a:spcAft>
                        <a:buClr>
                          <a:srgbClr val="000000"/>
                        </a:buClr>
                        <a:buSzPts val="1400"/>
                        <a:buFont typeface="Arial"/>
                        <a:buNone/>
                      </a:pPr>
                      <a:r>
                        <a:rPr lang="en-AU" sz="1400" u="none" cap="none" strike="noStrike"/>
                        <a:t>SDG-23-05</a:t>
                      </a:r>
                      <a:endParaRPr sz="2000" u="none" cap="none" strike="noStrike">
                        <a:latin typeface="Calibri"/>
                        <a:ea typeface="Calibri"/>
                        <a:cs typeface="Calibri"/>
                        <a:sym typeface="Calibri"/>
                      </a:endParaRPr>
                    </a:p>
                  </a:txBody>
                  <a:tcPr marT="0" marB="0" marR="68575" marL="68575"/>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Land Degradation Neutrality (LDN) Task </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2023 Q4</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SEO, CSIRO</a:t>
                      </a:r>
                      <a:endParaRPr sz="2000" u="none" cap="none" strike="noStrike">
                        <a:latin typeface="Calibri"/>
                        <a:ea typeface="Calibri"/>
                        <a:cs typeface="Calibri"/>
                        <a:sym typeface="Calibri"/>
                      </a:endParaRPr>
                    </a:p>
                  </a:txBody>
                  <a:tcPr marT="0" marB="0" marR="68575" marL="68575"/>
                </a:tc>
              </a:tr>
              <a:tr h="515850">
                <a:tc>
                  <a:txBody>
                    <a:bodyPr/>
                    <a:lstStyle/>
                    <a:p>
                      <a:pPr indent="0" lvl="0" marL="0" marR="28575" rtl="0" algn="ctr">
                        <a:lnSpc>
                          <a:spcPct val="110000"/>
                        </a:lnSpc>
                        <a:spcBef>
                          <a:spcPts val="0"/>
                        </a:spcBef>
                        <a:spcAft>
                          <a:spcPts val="0"/>
                        </a:spcAft>
                        <a:buClr>
                          <a:srgbClr val="000000"/>
                        </a:buClr>
                        <a:buSzPts val="1400"/>
                        <a:buFont typeface="Arial"/>
                        <a:buNone/>
                      </a:pPr>
                      <a:r>
                        <a:rPr lang="en-AU" sz="1400" u="none" cap="none" strike="noStrike"/>
                        <a:t>SDG-23-06</a:t>
                      </a:r>
                      <a:endParaRPr sz="2000" u="none" cap="none" strike="noStrike">
                        <a:latin typeface="Calibri"/>
                        <a:ea typeface="Calibri"/>
                        <a:cs typeface="Calibri"/>
                        <a:sym typeface="Calibri"/>
                      </a:endParaRPr>
                    </a:p>
                  </a:txBody>
                  <a:tcPr marT="0" marB="0" marR="68575" marL="68575"/>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Open Data Cube Applications for SDGs</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2023 Q4</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SEO</a:t>
                      </a:r>
                      <a:endParaRPr sz="2000" u="none" cap="none" strike="noStrike">
                        <a:latin typeface="Calibri"/>
                        <a:ea typeface="Calibri"/>
                        <a:cs typeface="Calibri"/>
                        <a:sym typeface="Calibri"/>
                      </a:endParaRPr>
                    </a:p>
                  </a:txBody>
                  <a:tcPr marT="0" marB="0" marR="68575" marL="68575"/>
                </a:tc>
              </a:tr>
              <a:tr h="781200">
                <a:tc>
                  <a:txBody>
                    <a:bodyPr/>
                    <a:lstStyle/>
                    <a:p>
                      <a:pPr indent="0" lvl="0" marL="0" marR="28575" rtl="0" algn="ctr">
                        <a:lnSpc>
                          <a:spcPct val="110000"/>
                        </a:lnSpc>
                        <a:spcBef>
                          <a:spcPts val="0"/>
                        </a:spcBef>
                        <a:spcAft>
                          <a:spcPts val="0"/>
                        </a:spcAft>
                        <a:buClr>
                          <a:srgbClr val="000000"/>
                        </a:buClr>
                        <a:buSzPts val="1400"/>
                        <a:buFont typeface="Arial"/>
                        <a:buNone/>
                      </a:pPr>
                      <a:r>
                        <a:rPr lang="en-AU" sz="1400" u="none" cap="none" strike="noStrike"/>
                        <a:t>SDG-23-07</a:t>
                      </a:r>
                      <a:endParaRPr sz="2000" u="none" cap="none" strike="noStrike">
                        <a:latin typeface="Calibri"/>
                        <a:ea typeface="Calibri"/>
                        <a:cs typeface="Calibri"/>
                        <a:sym typeface="Calibri"/>
                      </a:endParaRPr>
                    </a:p>
                  </a:txBody>
                  <a:tcPr marT="0" marB="0" marR="68575" marL="68575"/>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t>Communications packages to demonstrate broad contributions to SDGs for a variety of CEOS groups and initiatives</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t>2023 Q4</a:t>
                      </a:r>
                      <a:endParaRPr sz="2000" u="none" cap="none" strike="noStrike">
                        <a:latin typeface="Calibri"/>
                        <a:ea typeface="Calibri"/>
                        <a:cs typeface="Calibri"/>
                        <a:sym typeface="Calibri"/>
                      </a:endParaRPr>
                    </a:p>
                  </a:txBody>
                  <a:tcPr marT="0" marB="0" marR="68575" marL="68575"/>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Arial"/>
                          <a:ea typeface="Arial"/>
                          <a:cs typeface="Arial"/>
                          <a:sym typeface="Arial"/>
                        </a:rPr>
                        <a:t>SEO / Communications Team</a:t>
                      </a:r>
                      <a:endParaRPr sz="2000" u="none" cap="none" strike="noStrike">
                        <a:latin typeface="Arial"/>
                        <a:ea typeface="Arial"/>
                        <a:cs typeface="Arial"/>
                        <a:sym typeface="Arial"/>
                      </a:endParaRPr>
                    </a:p>
                  </a:txBody>
                  <a:tcPr marT="0" marB="0" marR="68575" marL="68575"/>
                </a:tc>
              </a:tr>
            </a:tbl>
          </a:graphicData>
        </a:graphic>
      </p:graphicFrame>
      <p:graphicFrame>
        <p:nvGraphicFramePr>
          <p:cNvPr id="311" name="Google Shape;311;p7"/>
          <p:cNvGraphicFramePr/>
          <p:nvPr/>
        </p:nvGraphicFramePr>
        <p:xfrm>
          <a:off x="9588680" y="1577948"/>
          <a:ext cx="3000000" cy="3000000"/>
        </p:xfrm>
        <a:graphic>
          <a:graphicData uri="http://schemas.openxmlformats.org/drawingml/2006/table">
            <a:tbl>
              <a:tblPr>
                <a:noFill/>
                <a:tableStyleId>{2C9D1435-657A-4308-AA98-1592784456F2}</a:tableStyleId>
              </a:tblPr>
              <a:tblGrid>
                <a:gridCol w="2209625"/>
              </a:tblGrid>
              <a:tr h="583025">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t>Responsible</a:t>
                      </a:r>
                      <a:endParaRPr b="1" sz="1400" u="none" cap="none" strike="noStrike"/>
                    </a:p>
                  </a:txBody>
                  <a:tcPr marT="45725" marB="45725" marR="91450" marL="91450"/>
                </a:tc>
              </a:tr>
              <a:tr h="58302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Marc Paganini</a:t>
                      </a:r>
                      <a:endParaRPr sz="1400" u="none" cap="none" strike="noStrike"/>
                    </a:p>
                  </a:txBody>
                  <a:tcPr marT="45725" marB="45725" marR="91450" marL="91450"/>
                </a:tc>
              </a:tr>
              <a:tr h="58302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Julie Chamberlain, Martyn Clark</a:t>
                      </a:r>
                      <a:endParaRPr sz="1400" u="none" cap="none" strike="noStrike"/>
                    </a:p>
                  </a:txBody>
                  <a:tcPr marT="45725" marB="45725" marR="91450" marL="91450"/>
                </a:tc>
              </a:tr>
              <a:tr h="58302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Paul DiGiacomo</a:t>
                      </a:r>
                      <a:endParaRPr sz="1400" u="none" cap="none" strike="noStrike"/>
                    </a:p>
                  </a:txBody>
                  <a:tcPr marT="45725" marB="45725" marR="91450" marL="91450"/>
                </a:tc>
              </a:tr>
              <a:tr h="58302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Neil Sims</a:t>
                      </a:r>
                      <a:endParaRPr sz="1400" u="none" cap="none" strike="noStrike"/>
                    </a:p>
                  </a:txBody>
                  <a:tcPr marT="45725" marB="45725" marR="91450" marL="91450"/>
                </a:tc>
              </a:tr>
              <a:tr h="58302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Brian Killough, Neil Sims</a:t>
                      </a:r>
                      <a:endParaRPr sz="1400" u="none" cap="none" strike="noStrike"/>
                    </a:p>
                  </a:txBody>
                  <a:tcPr marT="45725" marB="45725" marR="91450" marL="91450"/>
                </a:tc>
              </a:tr>
              <a:tr h="58302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Brian Killough</a:t>
                      </a:r>
                      <a:endParaRPr sz="1400" u="none" cap="none" strike="noStrike"/>
                    </a:p>
                  </a:txBody>
                  <a:tcPr marT="45725" marB="45725" marR="91450" marL="91450"/>
                </a:tc>
              </a:tr>
              <a:tr h="58302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Libby Rose, Flora Kerblat</a:t>
                      </a:r>
                      <a:endParaRPr sz="1400" u="none" cap="none" strike="noStrike"/>
                    </a:p>
                  </a:txBody>
                  <a:tcPr marT="45725" marB="45725" marR="91450" marL="914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8"/>
          <p:cNvSpPr txBox="1"/>
          <p:nvPr>
            <p:ph type="title"/>
          </p:nvPr>
        </p:nvSpPr>
        <p:spPr>
          <a:xfrm>
            <a:off x="628860" y="201642"/>
            <a:ext cx="10837207" cy="609398"/>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b="1" lang="en-AU">
                <a:latin typeface="Tahoma"/>
                <a:ea typeface="Tahoma"/>
                <a:cs typeface="Tahoma"/>
                <a:sym typeface="Tahoma"/>
              </a:rPr>
              <a:t>EO Support Sheets</a:t>
            </a:r>
            <a:endParaRPr b="1">
              <a:latin typeface="Tahoma"/>
              <a:ea typeface="Tahoma"/>
              <a:cs typeface="Tahoma"/>
              <a:sym typeface="Tahoma"/>
            </a:endParaRPr>
          </a:p>
        </p:txBody>
      </p:sp>
      <p:sp>
        <p:nvSpPr>
          <p:cNvPr id="317" name="Google Shape;317;p8"/>
          <p:cNvSpPr txBox="1"/>
          <p:nvPr/>
        </p:nvSpPr>
        <p:spPr>
          <a:xfrm>
            <a:off x="474128" y="5622158"/>
            <a:ext cx="11359939" cy="830997"/>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AU" sz="1600" u="none" cap="none" strike="noStrike">
                <a:solidFill>
                  <a:srgbClr val="000000"/>
                </a:solidFill>
                <a:latin typeface="Tahoma"/>
                <a:ea typeface="Tahoma"/>
                <a:cs typeface="Tahoma"/>
                <a:sym typeface="Tahoma"/>
              </a:rPr>
              <a:t>The </a:t>
            </a:r>
            <a:r>
              <a:rPr b="1" i="0" lang="en-AU" sz="1600" u="none" cap="none" strike="noStrike">
                <a:solidFill>
                  <a:srgbClr val="000000"/>
                </a:solidFill>
                <a:latin typeface="Tahoma"/>
                <a:ea typeface="Tahoma"/>
                <a:cs typeface="Tahoma"/>
                <a:sym typeface="Tahoma"/>
              </a:rPr>
              <a:t>Earth Observation (EO) Support sheets </a:t>
            </a:r>
            <a:r>
              <a:rPr b="0" i="0" lang="en-AU" sz="1600" u="none" cap="none" strike="noStrike">
                <a:solidFill>
                  <a:srgbClr val="000000"/>
                </a:solidFill>
                <a:latin typeface="Tahoma"/>
                <a:ea typeface="Tahoma"/>
                <a:cs typeface="Tahoma"/>
                <a:sym typeface="Tahoma"/>
              </a:rPr>
              <a:t>are a valuable resource for the user community and Custodian Agencies: CEOS plans to keep them updates by undertaking an annual review to ensure that details including current approaches and challenges, data requirements, access and tools, and publication references remain up-to-date and useful. </a:t>
            </a:r>
            <a:endParaRPr b="0" i="0" sz="1400" u="none" cap="none" strike="noStrike">
              <a:solidFill>
                <a:srgbClr val="000000"/>
              </a:solidFill>
              <a:latin typeface="Arial"/>
              <a:ea typeface="Arial"/>
              <a:cs typeface="Arial"/>
              <a:sym typeface="Arial"/>
            </a:endParaRPr>
          </a:p>
        </p:txBody>
      </p:sp>
      <p:pic>
        <p:nvPicPr>
          <p:cNvPr id="318" name="Google Shape;318;p8"/>
          <p:cNvPicPr preferRelativeResize="0"/>
          <p:nvPr/>
        </p:nvPicPr>
        <p:blipFill rotWithShape="1">
          <a:blip r:embed="rId3">
            <a:alphaModFix/>
          </a:blip>
          <a:srcRect b="0" l="0" r="0" t="0"/>
          <a:stretch/>
        </p:blipFill>
        <p:spPr>
          <a:xfrm>
            <a:off x="3341427" y="1772842"/>
            <a:ext cx="2548890" cy="3673566"/>
          </a:xfrm>
          <a:prstGeom prst="rect">
            <a:avLst/>
          </a:prstGeom>
          <a:noFill/>
          <a:ln>
            <a:noFill/>
          </a:ln>
          <a:effectLst>
            <a:outerShdw blurRad="292100" rotWithShape="0" algn="tl" dir="2700000" dist="139700">
              <a:srgbClr val="333333">
                <a:alpha val="63137"/>
              </a:srgbClr>
            </a:outerShdw>
          </a:effectLst>
        </p:spPr>
      </p:pic>
      <p:pic>
        <p:nvPicPr>
          <p:cNvPr id="319" name="Google Shape;319;p8"/>
          <p:cNvPicPr preferRelativeResize="0"/>
          <p:nvPr/>
        </p:nvPicPr>
        <p:blipFill rotWithShape="1">
          <a:blip r:embed="rId4">
            <a:alphaModFix/>
          </a:blip>
          <a:srcRect b="0" l="0" r="0" t="0"/>
          <a:stretch/>
        </p:blipFill>
        <p:spPr>
          <a:xfrm>
            <a:off x="6154098" y="1772832"/>
            <a:ext cx="2494041" cy="3687771"/>
          </a:xfrm>
          <a:prstGeom prst="rect">
            <a:avLst/>
          </a:prstGeom>
          <a:noFill/>
          <a:ln>
            <a:noFill/>
          </a:ln>
          <a:effectLst>
            <a:outerShdw blurRad="292100" rotWithShape="0" algn="tl" dir="2700000" dist="139700">
              <a:srgbClr val="333333">
                <a:alpha val="63137"/>
              </a:srgbClr>
            </a:outerShdw>
          </a:effectLst>
        </p:spPr>
      </p:pic>
      <p:pic>
        <p:nvPicPr>
          <p:cNvPr id="320" name="Google Shape;320;p8"/>
          <p:cNvPicPr preferRelativeResize="0"/>
          <p:nvPr/>
        </p:nvPicPr>
        <p:blipFill rotWithShape="1">
          <a:blip r:embed="rId5">
            <a:alphaModFix/>
          </a:blip>
          <a:srcRect b="0" l="0" r="0" t="0"/>
          <a:stretch/>
        </p:blipFill>
        <p:spPr>
          <a:xfrm>
            <a:off x="8911920" y="1765739"/>
            <a:ext cx="2704636" cy="3701956"/>
          </a:xfrm>
          <a:prstGeom prst="rect">
            <a:avLst/>
          </a:prstGeom>
          <a:noFill/>
          <a:ln>
            <a:noFill/>
          </a:ln>
          <a:effectLst>
            <a:outerShdw blurRad="292100" rotWithShape="0" algn="tl" dir="2700000" dist="139700">
              <a:srgbClr val="333333">
                <a:alpha val="63137"/>
              </a:srgbClr>
            </a:outerShdw>
          </a:effectLst>
        </p:spPr>
      </p:pic>
      <p:pic>
        <p:nvPicPr>
          <p:cNvPr id="321" name="Google Shape;321;p8"/>
          <p:cNvPicPr preferRelativeResize="0"/>
          <p:nvPr/>
        </p:nvPicPr>
        <p:blipFill rotWithShape="1">
          <a:blip r:embed="rId6">
            <a:alphaModFix/>
          </a:blip>
          <a:srcRect b="2938" l="1731" r="0" t="0"/>
          <a:stretch/>
        </p:blipFill>
        <p:spPr>
          <a:xfrm>
            <a:off x="575444" y="1802827"/>
            <a:ext cx="2425481" cy="3613596"/>
          </a:xfrm>
          <a:prstGeom prst="rect">
            <a:avLst/>
          </a:prstGeom>
          <a:noFill/>
          <a:ln>
            <a:noFill/>
          </a:ln>
          <a:effectLst>
            <a:outerShdw blurRad="292100" rotWithShape="0" algn="tl" dir="2700000" dist="139700">
              <a:srgbClr val="333333">
                <a:alpha val="63137"/>
              </a:srgbClr>
            </a:outerShdw>
          </a:effectLst>
        </p:spPr>
      </p:pic>
      <p:sp>
        <p:nvSpPr>
          <p:cNvPr id="322" name="Google Shape;322;p8"/>
          <p:cNvSpPr txBox="1"/>
          <p:nvPr/>
        </p:nvSpPr>
        <p:spPr>
          <a:xfrm>
            <a:off x="474128" y="1163384"/>
            <a:ext cx="229561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SDG-23-01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Tahoma"/>
                <a:ea typeface="Tahoma"/>
                <a:cs typeface="Tahoma"/>
                <a:sym typeface="Tahoma"/>
              </a:rPr>
              <a:t>Water</a:t>
            </a:r>
            <a:r>
              <a:rPr b="1" i="0" lang="en-AU" sz="105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p:txBody>
      </p:sp>
      <p:sp>
        <p:nvSpPr>
          <p:cNvPr id="323" name="Google Shape;323;p8"/>
          <p:cNvSpPr txBox="1"/>
          <p:nvPr/>
        </p:nvSpPr>
        <p:spPr>
          <a:xfrm>
            <a:off x="3572190" y="1098862"/>
            <a:ext cx="239794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SDG-23-02 </a:t>
            </a:r>
            <a:r>
              <a:rPr b="1" i="0" lang="en-AU" sz="1400" u="none" cap="none" strike="noStrike">
                <a:solidFill>
                  <a:srgbClr val="000000"/>
                </a:solidFill>
                <a:latin typeface="Tahoma"/>
                <a:ea typeface="Tahoma"/>
                <a:cs typeface="Tahoma"/>
                <a:sym typeface="Tahoma"/>
              </a:rPr>
              <a:t>Urbanization</a:t>
            </a:r>
            <a:endParaRPr b="0" i="0" sz="1800" u="none" cap="none" strike="noStrike">
              <a:solidFill>
                <a:srgbClr val="000000"/>
              </a:solidFill>
              <a:latin typeface="Arial"/>
              <a:ea typeface="Arial"/>
              <a:cs typeface="Arial"/>
              <a:sym typeface="Arial"/>
            </a:endParaRPr>
          </a:p>
        </p:txBody>
      </p:sp>
      <p:sp>
        <p:nvSpPr>
          <p:cNvPr id="324" name="Google Shape;324;p8"/>
          <p:cNvSpPr txBox="1"/>
          <p:nvPr/>
        </p:nvSpPr>
        <p:spPr>
          <a:xfrm>
            <a:off x="6099249" y="1098862"/>
            <a:ext cx="254889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SDG-23-03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Tahoma"/>
                <a:ea typeface="Tahoma"/>
                <a:cs typeface="Tahoma"/>
                <a:sym typeface="Tahoma"/>
              </a:rPr>
              <a:t>Coastal Eutrophication</a:t>
            </a:r>
            <a:endParaRPr b="0" i="0" sz="1400" u="none" cap="none" strike="noStrike">
              <a:solidFill>
                <a:srgbClr val="000000"/>
              </a:solidFill>
              <a:latin typeface="Arial"/>
              <a:ea typeface="Arial"/>
              <a:cs typeface="Arial"/>
              <a:sym typeface="Arial"/>
            </a:endParaRPr>
          </a:p>
        </p:txBody>
      </p:sp>
      <p:sp>
        <p:nvSpPr>
          <p:cNvPr id="325" name="Google Shape;325;p8"/>
          <p:cNvSpPr txBox="1"/>
          <p:nvPr/>
        </p:nvSpPr>
        <p:spPr>
          <a:xfrm>
            <a:off x="8793912" y="1113212"/>
            <a:ext cx="277170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SDG-23-04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Tahoma"/>
                <a:ea typeface="Tahoma"/>
                <a:cs typeface="Tahoma"/>
                <a:sym typeface="Tahoma"/>
              </a:rPr>
              <a:t>Land Degradation</a:t>
            </a:r>
            <a:endParaRPr b="0" i="0" sz="1400" u="none" cap="none" strike="noStrike">
              <a:solidFill>
                <a:srgbClr val="000000"/>
              </a:solidFill>
              <a:latin typeface="Arial"/>
              <a:ea typeface="Arial"/>
              <a:cs typeface="Arial"/>
              <a:sym typeface="Arial"/>
            </a:endParaRPr>
          </a:p>
        </p:txBody>
      </p:sp>
      <p:sp>
        <p:nvSpPr>
          <p:cNvPr id="326" name="Google Shape;326;p8"/>
          <p:cNvSpPr txBox="1"/>
          <p:nvPr/>
        </p:nvSpPr>
        <p:spPr>
          <a:xfrm>
            <a:off x="6808395" y="295565"/>
            <a:ext cx="2401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A3CB34"/>
                </a:solidFill>
                <a:latin typeface="Tahoma"/>
                <a:ea typeface="Tahoma"/>
                <a:cs typeface="Tahoma"/>
                <a:sym typeface="Tahoma"/>
              </a:rPr>
              <a:t>ceos.org/sdg</a:t>
            </a:r>
            <a:endParaRPr b="1" i="0" sz="2400" u="none" cap="none" strike="noStrike">
              <a:solidFill>
                <a:srgbClr val="A3CB34"/>
              </a:solidFill>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9"/>
          <p:cNvSpPr txBox="1"/>
          <p:nvPr/>
        </p:nvSpPr>
        <p:spPr>
          <a:xfrm>
            <a:off x="337408" y="1559818"/>
            <a:ext cx="11517184" cy="1477328"/>
          </a:xfrm>
          <a:prstGeom prst="rect">
            <a:avLst/>
          </a:prstGeom>
          <a:noFill/>
          <a:ln>
            <a:noFill/>
          </a:ln>
        </p:spPr>
        <p:txBody>
          <a:bodyPr anchorCtr="0" anchor="t" bIns="45700" lIns="91425" spcFirstLastPara="1" rIns="91425" wrap="square" tIns="45700">
            <a:spAutoFit/>
          </a:bodyPr>
          <a:lstStyle/>
          <a:p>
            <a:pPr indent="0" lvl="0" marL="11112" marR="0" rtl="0" algn="l">
              <a:lnSpc>
                <a:spcPct val="100000"/>
              </a:lnSpc>
              <a:spcBef>
                <a:spcPts val="0"/>
              </a:spcBef>
              <a:spcAft>
                <a:spcPts val="0"/>
              </a:spcAft>
              <a:buClr>
                <a:srgbClr val="000000"/>
              </a:buClr>
              <a:buSzPts val="3200"/>
              <a:buFont typeface="Arial"/>
              <a:buNone/>
            </a:pPr>
            <a:r>
              <a:rPr b="1" i="0" lang="en-AU" sz="3200" u="none" cap="none" strike="noStrike">
                <a:solidFill>
                  <a:srgbClr val="000000"/>
                </a:solidFill>
                <a:latin typeface="Tahoma"/>
                <a:ea typeface="Tahoma"/>
                <a:cs typeface="Tahoma"/>
                <a:sym typeface="Tahoma"/>
              </a:rPr>
              <a:t>SDG-23-05</a:t>
            </a:r>
            <a:endParaRPr b="0" i="0" sz="1400" u="none" cap="none" strike="noStrike">
              <a:solidFill>
                <a:srgbClr val="000000"/>
              </a:solidFill>
              <a:latin typeface="Arial"/>
              <a:ea typeface="Arial"/>
              <a:cs typeface="Arial"/>
              <a:sym typeface="Arial"/>
            </a:endParaRPr>
          </a:p>
          <a:p>
            <a:pPr indent="-280988" lvl="0" marL="292100" marR="0" rtl="0" algn="l">
              <a:lnSpc>
                <a:spcPct val="100000"/>
              </a:lnSpc>
              <a:spcBef>
                <a:spcPts val="1200"/>
              </a:spcBef>
              <a:spcAft>
                <a:spcPts val="0"/>
              </a:spcAft>
              <a:buClr>
                <a:srgbClr val="000000"/>
              </a:buClr>
              <a:buSzPts val="1600"/>
              <a:buFont typeface="Noto Sans Symbols"/>
              <a:buChar char="▪"/>
            </a:pPr>
            <a:r>
              <a:rPr b="1" i="0" lang="en-AU" sz="1600" u="none" cap="none" strike="noStrike">
                <a:solidFill>
                  <a:srgbClr val="000000"/>
                </a:solidFill>
                <a:latin typeface="Tahoma"/>
                <a:ea typeface="Tahoma"/>
                <a:cs typeface="Tahoma"/>
                <a:sym typeface="Tahoma"/>
              </a:rPr>
              <a:t>Summary</a:t>
            </a:r>
            <a:r>
              <a:rPr b="0" i="0" lang="en-AU" sz="1600" u="none" cap="none" strike="noStrike">
                <a:solidFill>
                  <a:srgbClr val="000000"/>
                </a:solidFill>
                <a:latin typeface="Tahoma"/>
                <a:ea typeface="Tahoma"/>
                <a:cs typeface="Tahoma"/>
                <a:sym typeface="Tahoma"/>
              </a:rPr>
              <a:t> – After several discussion with the LDN team (June and July) we settled on the following plan: Complete a monthly cloud cover analysis (Sentinel-2 and Landsat) for the year 2019 over 31 SIDS (small island) countries. Also review data availability for Sentinel-1 and high-resolution datasets (e.g., Maxar, PlanetScope) to supplement sparse data regions. </a:t>
            </a:r>
            <a:endParaRPr b="0" i="0" sz="1400" u="none" cap="none" strike="noStrike">
              <a:solidFill>
                <a:srgbClr val="000000"/>
              </a:solidFill>
              <a:latin typeface="Arial"/>
              <a:ea typeface="Arial"/>
              <a:cs typeface="Arial"/>
              <a:sym typeface="Arial"/>
            </a:endParaRPr>
          </a:p>
        </p:txBody>
      </p:sp>
      <p:sp>
        <p:nvSpPr>
          <p:cNvPr id="332" name="Google Shape;332;p9"/>
          <p:cNvSpPr txBox="1"/>
          <p:nvPr>
            <p:ph type="title"/>
          </p:nvPr>
        </p:nvSpPr>
        <p:spPr>
          <a:xfrm>
            <a:off x="200248" y="284545"/>
            <a:ext cx="8904813" cy="6684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AU" sz="3200">
                <a:latin typeface="Tahoma"/>
                <a:ea typeface="Tahoma"/>
                <a:cs typeface="Tahoma"/>
                <a:sym typeface="Tahoma"/>
              </a:rPr>
              <a:t>Land Degradation Neutrality (LDN)</a:t>
            </a:r>
            <a:endParaRPr/>
          </a:p>
        </p:txBody>
      </p:sp>
      <p:pic>
        <p:nvPicPr>
          <p:cNvPr id="333" name="Google Shape;333;p9"/>
          <p:cNvPicPr preferRelativeResize="0"/>
          <p:nvPr/>
        </p:nvPicPr>
        <p:blipFill rotWithShape="1">
          <a:blip r:embed="rId3">
            <a:alphaModFix/>
          </a:blip>
          <a:srcRect b="0" l="0" r="0" t="0"/>
          <a:stretch/>
        </p:blipFill>
        <p:spPr>
          <a:xfrm>
            <a:off x="9455284" y="1132715"/>
            <a:ext cx="2736716" cy="916603"/>
          </a:xfrm>
          <a:prstGeom prst="rect">
            <a:avLst/>
          </a:prstGeom>
          <a:noFill/>
          <a:ln>
            <a:noFill/>
          </a:ln>
        </p:spPr>
      </p:pic>
      <p:pic>
        <p:nvPicPr>
          <p:cNvPr id="334" name="Google Shape;334;p9"/>
          <p:cNvPicPr preferRelativeResize="0"/>
          <p:nvPr/>
        </p:nvPicPr>
        <p:blipFill rotWithShape="1">
          <a:blip r:embed="rId4">
            <a:alphaModFix/>
          </a:blip>
          <a:srcRect b="0" l="0" r="0" t="0"/>
          <a:stretch/>
        </p:blipFill>
        <p:spPr>
          <a:xfrm>
            <a:off x="5955841" y="3321750"/>
            <a:ext cx="5946131" cy="2134936"/>
          </a:xfrm>
          <a:prstGeom prst="rect">
            <a:avLst/>
          </a:prstGeom>
          <a:noFill/>
          <a:ln>
            <a:noFill/>
          </a:ln>
        </p:spPr>
      </p:pic>
      <p:sp>
        <p:nvSpPr>
          <p:cNvPr id="335" name="Google Shape;335;p9"/>
          <p:cNvSpPr txBox="1"/>
          <p:nvPr/>
        </p:nvSpPr>
        <p:spPr>
          <a:xfrm>
            <a:off x="337408" y="5569528"/>
            <a:ext cx="698966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en-AU" sz="2000" u="none" cap="none" strike="noStrike">
                <a:solidFill>
                  <a:srgbClr val="000000"/>
                </a:solidFill>
                <a:latin typeface="Tahoma"/>
                <a:ea typeface="Tahoma"/>
                <a:cs typeface="Tahoma"/>
                <a:sym typeface="Tahoma"/>
              </a:rPr>
              <a:t>Completion is expected in late 2023 or early 2024</a:t>
            </a:r>
            <a:endParaRPr b="0" i="0" sz="1400" u="none" cap="none" strike="noStrike">
              <a:solidFill>
                <a:srgbClr val="000000"/>
              </a:solidFill>
              <a:latin typeface="Arial"/>
              <a:ea typeface="Arial"/>
              <a:cs typeface="Arial"/>
              <a:sym typeface="Arial"/>
            </a:endParaRPr>
          </a:p>
        </p:txBody>
      </p:sp>
      <p:sp>
        <p:nvSpPr>
          <p:cNvPr id="336" name="Google Shape;336;p9"/>
          <p:cNvSpPr txBox="1"/>
          <p:nvPr/>
        </p:nvSpPr>
        <p:spPr>
          <a:xfrm>
            <a:off x="337408" y="3195862"/>
            <a:ext cx="5517127" cy="2308324"/>
          </a:xfrm>
          <a:prstGeom prst="rect">
            <a:avLst/>
          </a:prstGeom>
          <a:noFill/>
          <a:ln>
            <a:noFill/>
          </a:ln>
        </p:spPr>
        <p:txBody>
          <a:bodyPr anchorCtr="0" anchor="t" bIns="45700" lIns="91425" spcFirstLastPara="1" rIns="91425" wrap="square" tIns="45700">
            <a:spAutoFit/>
          </a:bodyPr>
          <a:lstStyle/>
          <a:p>
            <a:pPr indent="-280988" lvl="0" marL="292100" marR="0" rtl="0" algn="l">
              <a:lnSpc>
                <a:spcPct val="100000"/>
              </a:lnSpc>
              <a:spcBef>
                <a:spcPts val="0"/>
              </a:spcBef>
              <a:spcAft>
                <a:spcPts val="0"/>
              </a:spcAft>
              <a:buClr>
                <a:srgbClr val="000000"/>
              </a:buClr>
              <a:buSzPts val="1600"/>
              <a:buFont typeface="Noto Sans Symbols"/>
              <a:buChar char="▪"/>
            </a:pPr>
            <a:r>
              <a:rPr b="1" i="0" lang="en-AU" sz="1600" u="none" cap="none" strike="noStrike">
                <a:solidFill>
                  <a:srgbClr val="000000"/>
                </a:solidFill>
                <a:latin typeface="Tahoma"/>
                <a:ea typeface="Tahoma"/>
                <a:cs typeface="Tahoma"/>
                <a:sym typeface="Tahoma"/>
              </a:rPr>
              <a:t>Status </a:t>
            </a:r>
            <a:r>
              <a:rPr b="0" i="0" lang="en-AU" sz="1600" u="none" cap="none" strike="noStrike">
                <a:solidFill>
                  <a:srgbClr val="000000"/>
                </a:solidFill>
                <a:latin typeface="Tahoma"/>
                <a:ea typeface="Tahoma"/>
                <a:cs typeface="Tahoma"/>
                <a:sym typeface="Tahoma"/>
              </a:rPr>
              <a:t>–The SEO team (Brian Killough and AMA) has completed some preliminary analyses using a new Jupyter notebook that calculates mean monthly cloud cover over any island region. The intended product is a pixel-level summary in the form of a “heat map” to display mean cloud cover for the year. The preliminary models need to be scaled to operate over the 31 SIDS countries. Additional work is needed to assess data availability for S1 and commercial datasets.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Borges, David E. (LARC-E303)</dc:creator>
</cp:coreProperties>
</file>