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Montserrat" panose="000005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5HNZfiEmsPoZ22EKz27iSU1VE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2BA4CD-9D8B-4616-8B4F-8B082E32AA5D}">
  <a:tblStyle styleId="{102BA4CD-9D8B-4616-8B4F-8B082E32AA5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9"/>
          </a:solidFill>
        </a:fill>
      </a:tcStyle>
    </a:wholeTbl>
    <a:band1H>
      <a:tcTxStyle/>
      <a:tcStyle>
        <a:tcBdr/>
        <a:fill>
          <a:solidFill>
            <a:srgbClr val="CCCDD1"/>
          </a:solidFill>
        </a:fill>
      </a:tcStyle>
    </a:band1H>
    <a:band2H>
      <a:tcTxStyle/>
      <a:tcStyle>
        <a:tcBdr/>
      </a:tcStyle>
    </a:band2H>
    <a:band1V>
      <a:tcTxStyle/>
      <a:tcStyle>
        <a:tcBdr/>
        <a:fill>
          <a:solidFill>
            <a:srgbClr val="CCCD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3"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10"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10"/>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l="54016" t="36081" r="11355" b="672"/>
          <a:stretch/>
        </p:blipFill>
        <p:spPr>
          <a:xfrm rot="-5400000">
            <a:off x="5792642" y="4819952"/>
            <a:ext cx="1719709" cy="2366806"/>
          </a:xfrm>
          <a:prstGeom prst="rtTriangle">
            <a:avLst/>
          </a:prstGeom>
          <a:noFill/>
          <a:ln>
            <a:noFill/>
          </a:ln>
        </p:spPr>
      </p:pic>
      <p:sp>
        <p:nvSpPr>
          <p:cNvPr id="20" name="Google Shape;20;p10"/>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1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11"/>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
        <p:nvSpPr>
          <p:cNvPr id="29" name="Google Shape;29;p11"/>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0" name="Google Shape;30;p11"/>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12"/>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12"/>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12"/>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12"/>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12"/>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8" name="Google Shape;38;p12"/>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9" name="Google Shape;39;p12"/>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0" name="Google Shape;40;p12"/>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41" name="Google Shape;41;p12"/>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1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1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1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1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1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9" name="Google Shape;49;p1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50" name="Google Shape;50;p1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1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14"/>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b="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b="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58" name="Google Shape;58;p14"/>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endParaRPr/>
          </a:p>
        </p:txBody>
      </p:sp>
      <p:sp>
        <p:nvSpPr>
          <p:cNvPr id="59" name="Google Shape;59;p1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60" name="Google Shape;60;p1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61" name="Google Shape;61;p1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9"/>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9"/>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xfrm>
            <a:off x="176050" y="175950"/>
            <a:ext cx="80358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a:t>SIT Technical Workshop </a:t>
            </a:r>
            <a:r>
              <a:rPr lang="en-GB" sz="7500">
                <a:latin typeface="Montserrat"/>
                <a:ea typeface="Montserrat"/>
                <a:cs typeface="Montserrat"/>
                <a:sym typeface="Montserrat"/>
              </a:rPr>
              <a:t>202</a:t>
            </a:r>
            <a:r>
              <a:rPr lang="en-GB" sz="7500"/>
              <a:t>4</a:t>
            </a:r>
            <a:endParaRPr sz="750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br>
              <a:rPr lang="en-GB" sz="3600" i="1"/>
            </a:br>
            <a:r>
              <a:rPr lang="en-GB" sz="3600" i="1"/>
              <a:t>2024-2026 CEOS Work Plan</a:t>
            </a:r>
            <a:endParaRPr sz="3600" i="1">
              <a:latin typeface="Montserrat"/>
              <a:ea typeface="Montserrat"/>
              <a:cs typeface="Montserrat"/>
              <a:sym typeface="Montserrat"/>
            </a:endParaRPr>
          </a:p>
        </p:txBody>
      </p:sp>
      <p:sp>
        <p:nvSpPr>
          <p:cNvPr id="67" name="Google Shape;67;p1"/>
          <p:cNvSpPr/>
          <p:nvPr/>
        </p:nvSpPr>
        <p:spPr>
          <a:xfrm>
            <a:off x="7182950" y="3801423"/>
            <a:ext cx="4833000"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Clr>
                <a:srgbClr val="000000"/>
              </a:buClr>
              <a:buSzPts val="2200"/>
              <a:buFont typeface="Arial"/>
              <a:buNone/>
            </a:pP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Lefteris Mamais,</a:t>
            </a:r>
            <a:endParaRPr/>
          </a:p>
          <a:p>
            <a:pPr marL="0" marR="0" lvl="0" indent="0" algn="r" rtl="0">
              <a:lnSpc>
                <a:spcPct val="130000"/>
              </a:lnSpc>
              <a:spcBef>
                <a:spcPts val="0"/>
              </a:spcBef>
              <a:spcAft>
                <a:spcPts val="0"/>
              </a:spcAft>
              <a:buNone/>
            </a:pPr>
            <a:r>
              <a:rPr lang="en-GB" sz="1800" b="1" i="0" u="none" strike="noStrike" cap="none">
                <a:solidFill>
                  <a:schemeClr val="accent1"/>
                </a:solidFill>
                <a:latin typeface="Montserrat"/>
                <a:ea typeface="Montserrat"/>
                <a:cs typeface="Montserrat"/>
                <a:sym typeface="Montserrat"/>
              </a:rPr>
              <a:t> CEOS Executive Office Team</a:t>
            </a:r>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Agenda Item 1.3</a:t>
            </a:r>
            <a:endParaRPr sz="1400" b="0" i="0" u="none" strike="noStrike" cap="none">
              <a:solidFill>
                <a:srgbClr val="000000"/>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SIT Technical Workshop 2024</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Sydney, Australia</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18th September 2024</a:t>
            </a:r>
            <a:endParaRPr sz="2200" b="1" i="0" u="none" strike="noStrike" cap="non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p:nvPr/>
        </p:nvSpPr>
        <p:spPr>
          <a:xfrm>
            <a:off x="94020" y="103248"/>
            <a:ext cx="866851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2024-2026 CEOS Work Plan</a:t>
            </a:r>
            <a:endParaRPr sz="1400" b="0" i="0" u="none" strike="noStrike" cap="none">
              <a:solidFill>
                <a:srgbClr val="000000"/>
              </a:solidFill>
              <a:latin typeface="Montserrat"/>
              <a:ea typeface="Montserrat"/>
              <a:cs typeface="Montserrat"/>
              <a:sym typeface="Montserrat"/>
            </a:endParaRPr>
          </a:p>
        </p:txBody>
      </p:sp>
      <p:sp>
        <p:nvSpPr>
          <p:cNvPr id="73" name="Google Shape;73;p2"/>
          <p:cNvSpPr txBox="1"/>
          <p:nvPr/>
        </p:nvSpPr>
        <p:spPr>
          <a:xfrm>
            <a:off x="448696" y="1737791"/>
            <a:ext cx="7314884" cy="3129021"/>
          </a:xfrm>
          <a:prstGeom prst="rect">
            <a:avLst/>
          </a:prstGeom>
          <a:noFill/>
          <a:ln>
            <a:noFill/>
          </a:ln>
        </p:spPr>
        <p:txBody>
          <a:bodyPr spcFirstLastPara="1" wrap="square" lIns="91425" tIns="45700" rIns="91425" bIns="45700" anchor="t" anchorCtr="0">
            <a:spAutoFit/>
          </a:bodyPr>
          <a:lstStyle/>
          <a:p>
            <a:pPr marL="214311" marR="0" lvl="0" indent="-214311" algn="l" rtl="0">
              <a:lnSpc>
                <a:spcPct val="150000"/>
              </a:lnSpc>
              <a:spcBef>
                <a:spcPts val="0"/>
              </a:spcBef>
              <a:spcAft>
                <a:spcPts val="0"/>
              </a:spcAft>
              <a:buClr>
                <a:schemeClr val="dk1"/>
              </a:buClr>
              <a:buSzPts val="1600"/>
              <a:buFont typeface="Montserrat"/>
              <a:buChar char="❖"/>
            </a:pPr>
            <a:r>
              <a:rPr lang="en-GB" sz="1800" b="1" i="0" u="none" strike="noStrike" cap="none">
                <a:solidFill>
                  <a:schemeClr val="dk1"/>
                </a:solidFill>
                <a:latin typeface="Montserrat"/>
                <a:ea typeface="Montserrat"/>
                <a:cs typeface="Montserrat"/>
                <a:sym typeface="Montserrat"/>
              </a:rPr>
              <a:t>Level of representation and activity of each CEOS entity (Ref: Action SIT-39-01): </a:t>
            </a:r>
            <a:r>
              <a:rPr lang="en-GB" sz="1800" b="0" i="0" u="none" strike="noStrike" cap="none">
                <a:solidFill>
                  <a:schemeClr val="dk1"/>
                </a:solidFill>
                <a:latin typeface="Montserrat"/>
                <a:ea typeface="Montserrat"/>
                <a:cs typeface="Montserrat"/>
                <a:sym typeface="Montserrat"/>
              </a:rPr>
              <a:t>Initial findings and reflections</a:t>
            </a:r>
            <a:endParaRPr/>
          </a:p>
          <a:p>
            <a:pPr marL="214311" marR="0" lvl="0" indent="-112711" algn="l" rtl="0">
              <a:lnSpc>
                <a:spcPct val="150000"/>
              </a:lnSpc>
              <a:spcBef>
                <a:spcPts val="0"/>
              </a:spcBef>
              <a:spcAft>
                <a:spcPts val="0"/>
              </a:spcAft>
              <a:buClr>
                <a:schemeClr val="dk1"/>
              </a:buClr>
              <a:buSzPts val="1600"/>
              <a:buFont typeface="Montserrat"/>
              <a:buNone/>
            </a:pPr>
            <a:endParaRPr sz="1800" b="0" i="0" u="none" strike="noStrike" cap="none">
              <a:solidFill>
                <a:schemeClr val="dk1"/>
              </a:solidFill>
              <a:latin typeface="Montserrat"/>
              <a:ea typeface="Montserrat"/>
              <a:cs typeface="Montserrat"/>
              <a:sym typeface="Montserrat"/>
            </a:endParaRPr>
          </a:p>
          <a:p>
            <a:pPr marL="214311" marR="0" lvl="0" indent="-214311" algn="l" rtl="0">
              <a:lnSpc>
                <a:spcPct val="150000"/>
              </a:lnSpc>
              <a:spcBef>
                <a:spcPts val="1000"/>
              </a:spcBef>
              <a:spcAft>
                <a:spcPts val="0"/>
              </a:spcAft>
              <a:buClr>
                <a:schemeClr val="dk1"/>
              </a:buClr>
              <a:buSzPts val="1600"/>
              <a:buFont typeface="Montserrat"/>
              <a:buChar char="❖"/>
            </a:pPr>
            <a:r>
              <a:rPr lang="en-GB" sz="1800" b="1" i="0" u="none" strike="noStrike" cap="none">
                <a:solidFill>
                  <a:schemeClr val="dk1"/>
                </a:solidFill>
                <a:latin typeface="Montserrat"/>
                <a:ea typeface="Montserrat"/>
                <a:cs typeface="Montserrat"/>
                <a:sym typeface="Montserrat"/>
              </a:rPr>
              <a:t>CEOS Executive Office Team operations: </a:t>
            </a:r>
            <a:r>
              <a:rPr lang="en-GB" sz="1800" b="0" i="0" u="none" strike="noStrike" cap="none">
                <a:solidFill>
                  <a:schemeClr val="dk1"/>
                </a:solidFill>
                <a:latin typeface="Montserrat"/>
                <a:ea typeface="Montserrat"/>
                <a:cs typeface="Montserrat"/>
                <a:sym typeface="Montserrat"/>
              </a:rPr>
              <a:t>Brief overview of work and responsibilities</a:t>
            </a:r>
            <a:endParaRPr sz="1800" b="0" i="0" u="none" strike="noStrike" cap="none">
              <a:solidFill>
                <a:schemeClr val="dk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14313" marR="0" lvl="0" indent="-112713" algn="ctr" rtl="0">
              <a:lnSpc>
                <a:spcPct val="150000"/>
              </a:lnSpc>
              <a:spcBef>
                <a:spcPts val="0"/>
              </a:spcBef>
              <a:spcAft>
                <a:spcPts val="0"/>
              </a:spcAft>
              <a:buClr>
                <a:schemeClr val="dk1"/>
              </a:buClr>
              <a:buSzPts val="1600"/>
              <a:buFont typeface="Noto Sans Symbols"/>
              <a:buNone/>
            </a:pPr>
            <a:endParaRPr sz="1800" b="0" i="0" u="none" strike="noStrike" cap="none">
              <a:solidFill>
                <a:schemeClr val="dk1"/>
              </a:solidFill>
              <a:latin typeface="Arial"/>
              <a:ea typeface="Arial"/>
              <a:cs typeface="Arial"/>
              <a:sym typeface="Arial"/>
            </a:endParaRPr>
          </a:p>
        </p:txBody>
      </p:sp>
      <p:pic>
        <p:nvPicPr>
          <p:cNvPr id="74" name="Google Shape;74;p2"/>
          <p:cNvPicPr preferRelativeResize="0"/>
          <p:nvPr/>
        </p:nvPicPr>
        <p:blipFill rotWithShape="1">
          <a:blip r:embed="rId3">
            <a:alphaModFix/>
          </a:blip>
          <a:srcRect/>
          <a:stretch/>
        </p:blipFill>
        <p:spPr>
          <a:xfrm>
            <a:off x="8085863" y="1737791"/>
            <a:ext cx="2611685" cy="33824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p:nvPr/>
        </p:nvSpPr>
        <p:spPr>
          <a:xfrm>
            <a:off x="113414" y="3601307"/>
            <a:ext cx="12078586" cy="2169784"/>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None/>
            </a:pPr>
            <a:endParaRPr sz="1800" b="1" i="0" u="none" strike="noStrike" cap="none">
              <a:solidFill>
                <a:schemeClr val="dk1"/>
              </a:solidFill>
              <a:latin typeface="Montserrat"/>
              <a:ea typeface="Montserrat"/>
              <a:cs typeface="Montserrat"/>
              <a:sym typeface="Montserrat"/>
            </a:endParaRPr>
          </a:p>
          <a:p>
            <a:pPr marL="457200" marR="0" lvl="1" indent="0" algn="l" rtl="0">
              <a:lnSpc>
                <a:spcPct val="15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457200" marR="0" lvl="1" indent="0" algn="l" rtl="0">
              <a:lnSpc>
                <a:spcPct val="15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457200" marR="0" lvl="1" indent="0" algn="l" rtl="0">
              <a:lnSpc>
                <a:spcPct val="150000"/>
              </a:lnSpc>
              <a:spcBef>
                <a:spcPts val="0"/>
              </a:spcBef>
              <a:spcAft>
                <a:spcPts val="0"/>
              </a:spcAft>
              <a:buNone/>
            </a:pPr>
            <a:r>
              <a:rPr lang="en-GB" sz="1800" b="0" i="0" u="none" strike="noStrike" cap="none">
                <a:solidFill>
                  <a:schemeClr val="dk1"/>
                </a:solidFill>
                <a:latin typeface="Arial"/>
                <a:ea typeface="Arial"/>
                <a:cs typeface="Arial"/>
                <a:sym typeface="Arial"/>
              </a:rPr>
              <a:t>.</a:t>
            </a:r>
            <a:endParaRPr/>
          </a:p>
          <a:p>
            <a:pPr marL="457200" marR="0" lvl="1" indent="0" algn="l" rtl="0">
              <a:lnSpc>
                <a:spcPct val="150000"/>
              </a:lnSpc>
              <a:spcBef>
                <a:spcPts val="0"/>
              </a:spcBef>
              <a:spcAft>
                <a:spcPts val="0"/>
              </a:spcAft>
              <a:buNone/>
            </a:pPr>
            <a:endParaRPr sz="1800" b="0" i="1" u="none" strike="noStrike" cap="none">
              <a:solidFill>
                <a:schemeClr val="dk1"/>
              </a:solidFill>
              <a:latin typeface="Montserrat"/>
              <a:ea typeface="Montserrat"/>
              <a:cs typeface="Montserrat"/>
              <a:sym typeface="Montserrat"/>
            </a:endParaRPr>
          </a:p>
        </p:txBody>
      </p:sp>
      <p:sp>
        <p:nvSpPr>
          <p:cNvPr id="80" name="Google Shape;80;p3"/>
          <p:cNvSpPr txBox="1"/>
          <p:nvPr/>
        </p:nvSpPr>
        <p:spPr>
          <a:xfrm>
            <a:off x="94019" y="103248"/>
            <a:ext cx="892238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Montserrat"/>
                <a:ea typeface="Montserrat"/>
                <a:cs typeface="Montserrat"/>
                <a:sym typeface="Montserrat"/>
              </a:rPr>
              <a:t>Action SIT-39-01 – Scope and rationale</a:t>
            </a:r>
            <a:endParaRPr sz="1100" b="0" i="0" u="none" strike="noStrike" cap="none">
              <a:solidFill>
                <a:srgbClr val="000000"/>
              </a:solidFill>
              <a:latin typeface="Montserrat"/>
              <a:ea typeface="Montserrat"/>
              <a:cs typeface="Montserrat"/>
              <a:sym typeface="Montserrat"/>
            </a:endParaRPr>
          </a:p>
        </p:txBody>
      </p:sp>
      <p:sp>
        <p:nvSpPr>
          <p:cNvPr id="81" name="Google Shape;81;p3"/>
          <p:cNvSpPr/>
          <p:nvPr/>
        </p:nvSpPr>
        <p:spPr>
          <a:xfrm>
            <a:off x="113414" y="2030078"/>
            <a:ext cx="11965172" cy="1414130"/>
          </a:xfrm>
          <a:prstGeom prst="rect">
            <a:avLst/>
          </a:prstGeom>
          <a:solidFill>
            <a:srgbClr val="D5DBE5"/>
          </a:solidFill>
          <a:ln w="25400" cap="flat" cmpd="sng">
            <a:solidFill>
              <a:srgbClr val="151C28"/>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lnSpc>
                <a:spcPct val="150000"/>
              </a:lnSpc>
              <a:spcBef>
                <a:spcPts val="0"/>
              </a:spcBef>
              <a:spcAft>
                <a:spcPts val="0"/>
              </a:spcAft>
              <a:buNone/>
            </a:pPr>
            <a:r>
              <a:rPr lang="en-GB" sz="1700" b="0" i="1" u="none" strike="noStrike" cap="none">
                <a:solidFill>
                  <a:schemeClr val="dk1"/>
                </a:solidFill>
                <a:latin typeface="Calibri"/>
                <a:ea typeface="Calibri"/>
                <a:cs typeface="Calibri"/>
                <a:sym typeface="Calibri"/>
              </a:rPr>
              <a:t>“CEOS Executive Officer team to </a:t>
            </a:r>
            <a:r>
              <a:rPr lang="en-GB" sz="1700" b="1" i="1" u="sng" strike="noStrike" cap="none">
                <a:solidFill>
                  <a:schemeClr val="dk1"/>
                </a:solidFill>
                <a:latin typeface="Calibri"/>
                <a:ea typeface="Calibri"/>
                <a:cs typeface="Calibri"/>
                <a:sym typeface="Calibri"/>
              </a:rPr>
              <a:t>undertake an assessment of the level of activity</a:t>
            </a:r>
            <a:r>
              <a:rPr lang="en-GB" sz="1700" b="0" i="1" u="sng" strike="noStrike" cap="none">
                <a:solidFill>
                  <a:schemeClr val="dk1"/>
                </a:solidFill>
                <a:latin typeface="Calibri"/>
                <a:ea typeface="Calibri"/>
                <a:cs typeface="Calibri"/>
                <a:sym typeface="Calibri"/>
              </a:rPr>
              <a:t> </a:t>
            </a:r>
            <a:r>
              <a:rPr lang="en-GB" sz="1700" b="0" i="1" u="none" strike="noStrike" cap="none">
                <a:solidFill>
                  <a:schemeClr val="dk1"/>
                </a:solidFill>
                <a:latin typeface="Calibri"/>
                <a:ea typeface="Calibri"/>
                <a:cs typeface="Calibri"/>
                <a:sym typeface="Calibri"/>
              </a:rPr>
              <a:t>of </a:t>
            </a:r>
            <a:r>
              <a:rPr lang="en-GB" sz="1700" b="1" i="1" u="none" strike="noStrike" cap="none">
                <a:solidFill>
                  <a:schemeClr val="dk1"/>
                </a:solidFill>
                <a:latin typeface="Calibri"/>
                <a:ea typeface="Calibri"/>
                <a:cs typeface="Calibri"/>
                <a:sym typeface="Calibri"/>
              </a:rPr>
              <a:t>all CEOS constituent groups</a:t>
            </a:r>
            <a:r>
              <a:rPr lang="en-GB" sz="1700" b="0" i="1" u="none" strike="noStrike" cap="none">
                <a:solidFill>
                  <a:schemeClr val="dk1"/>
                </a:solidFill>
                <a:latin typeface="Calibri"/>
                <a:ea typeface="Calibri"/>
                <a:cs typeface="Calibri"/>
                <a:sym typeface="Calibri"/>
              </a:rPr>
              <a:t>. Consideration should be given to their </a:t>
            </a:r>
            <a:r>
              <a:rPr lang="en-GB" sz="1700" b="1" i="1" u="none" strike="noStrike" cap="none">
                <a:solidFill>
                  <a:schemeClr val="dk1"/>
                </a:solidFill>
                <a:latin typeface="Calibri"/>
                <a:ea typeface="Calibri"/>
                <a:cs typeface="Calibri"/>
                <a:sym typeface="Calibri"/>
              </a:rPr>
              <a:t>representation in the CEOS Work Plan</a:t>
            </a:r>
            <a:r>
              <a:rPr lang="en-GB" sz="1700" b="0" i="1" u="none" strike="noStrike" cap="none">
                <a:solidFill>
                  <a:schemeClr val="dk1"/>
                </a:solidFill>
                <a:latin typeface="Calibri"/>
                <a:ea typeface="Calibri"/>
                <a:cs typeface="Calibri"/>
                <a:sym typeface="Calibri"/>
              </a:rPr>
              <a:t> and </a:t>
            </a:r>
            <a:r>
              <a:rPr lang="en-GB" sz="1700" b="1" i="1" u="none" strike="noStrike" cap="none">
                <a:solidFill>
                  <a:schemeClr val="dk1"/>
                </a:solidFill>
                <a:latin typeface="Calibri"/>
                <a:ea typeface="Calibri"/>
                <a:cs typeface="Calibri"/>
                <a:sym typeface="Calibri"/>
              </a:rPr>
              <a:t>activity more generally</a:t>
            </a:r>
            <a:r>
              <a:rPr lang="en-GB" sz="1700" b="0" i="1" u="none" strike="noStrike" cap="none">
                <a:solidFill>
                  <a:schemeClr val="dk1"/>
                </a:solidFill>
                <a:latin typeface="Calibri"/>
                <a:ea typeface="Calibri"/>
                <a:cs typeface="Calibri"/>
                <a:sym typeface="Calibri"/>
              </a:rPr>
              <a:t>, as well as their </a:t>
            </a:r>
            <a:r>
              <a:rPr lang="en-GB" sz="1700" b="1" i="1" u="none" strike="noStrike" cap="none">
                <a:solidFill>
                  <a:schemeClr val="dk1"/>
                </a:solidFill>
                <a:latin typeface="Calibri"/>
                <a:ea typeface="Calibri"/>
                <a:cs typeface="Calibri"/>
                <a:sym typeface="Calibri"/>
              </a:rPr>
              <a:t>interactions with other CEOS entities</a:t>
            </a:r>
            <a:r>
              <a:rPr lang="en-GB" sz="1700" b="0" i="1" u="none" strike="noStrike" cap="none">
                <a:solidFill>
                  <a:schemeClr val="dk1"/>
                </a:solidFill>
                <a:latin typeface="Calibri"/>
                <a:ea typeface="Calibri"/>
                <a:cs typeface="Calibri"/>
                <a:sym typeface="Calibri"/>
              </a:rPr>
              <a:t>. The CEO will report findings to the 2024 SIT Technical Workshop and </a:t>
            </a:r>
            <a:r>
              <a:rPr lang="en-GB" sz="1700" b="1" i="1" u="none" strike="noStrike" cap="none">
                <a:solidFill>
                  <a:schemeClr val="dk1"/>
                </a:solidFill>
                <a:latin typeface="Calibri"/>
                <a:ea typeface="Calibri"/>
                <a:cs typeface="Calibri"/>
                <a:sym typeface="Calibri"/>
              </a:rPr>
              <a:t>facilitate a discussion</a:t>
            </a:r>
            <a:r>
              <a:rPr lang="en-GB" sz="1700" b="0" i="1" u="none" strike="noStrike" cap="none">
                <a:solidFill>
                  <a:schemeClr val="dk1"/>
                </a:solidFill>
                <a:latin typeface="Calibri"/>
                <a:ea typeface="Calibri"/>
                <a:cs typeface="Calibri"/>
                <a:sym typeface="Calibri"/>
              </a:rPr>
              <a:t>.”</a:t>
            </a:r>
            <a:endParaRPr/>
          </a:p>
        </p:txBody>
      </p:sp>
      <p:sp>
        <p:nvSpPr>
          <p:cNvPr id="82" name="Google Shape;82;p3"/>
          <p:cNvSpPr/>
          <p:nvPr/>
        </p:nvSpPr>
        <p:spPr>
          <a:xfrm>
            <a:off x="113414" y="4614537"/>
            <a:ext cx="11965172" cy="1063256"/>
          </a:xfrm>
          <a:prstGeom prst="rect">
            <a:avLst/>
          </a:prstGeom>
          <a:solidFill>
            <a:schemeClr val="lt1"/>
          </a:solidFill>
          <a:ln w="25400" cap="flat" cmpd="sng">
            <a:solidFill>
              <a:srgbClr val="151C28"/>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lnSpc>
                <a:spcPct val="150000"/>
              </a:lnSpc>
              <a:spcBef>
                <a:spcPts val="0"/>
              </a:spcBef>
              <a:spcAft>
                <a:spcPts val="0"/>
              </a:spcAft>
              <a:buNone/>
            </a:pPr>
            <a:r>
              <a:rPr lang="en-GB" sz="1700" b="0" i="1" u="none" strike="noStrike" cap="none">
                <a:solidFill>
                  <a:schemeClr val="dk1"/>
                </a:solidFill>
                <a:latin typeface="Calibri"/>
                <a:ea typeface="Calibri"/>
                <a:cs typeface="Calibri"/>
                <a:sym typeface="Calibri"/>
              </a:rPr>
              <a:t>“CEOS should reflect on all existing elements of the CEOS structure and consider whether they are essential elements if they are not appropriately reflected in the CEOS Work Plan with clear deliverables or tasks.”</a:t>
            </a:r>
            <a:endParaRPr/>
          </a:p>
        </p:txBody>
      </p:sp>
      <p:sp>
        <p:nvSpPr>
          <p:cNvPr id="83" name="Google Shape;83;p3"/>
          <p:cNvSpPr txBox="1"/>
          <p:nvPr/>
        </p:nvSpPr>
        <p:spPr>
          <a:xfrm>
            <a:off x="4602125" y="1577000"/>
            <a:ext cx="298774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Scope</a:t>
            </a:r>
            <a:endParaRPr/>
          </a:p>
        </p:txBody>
      </p:sp>
      <p:sp>
        <p:nvSpPr>
          <p:cNvPr id="84" name="Google Shape;84;p3"/>
          <p:cNvSpPr txBox="1"/>
          <p:nvPr/>
        </p:nvSpPr>
        <p:spPr>
          <a:xfrm>
            <a:off x="4602125" y="4132241"/>
            <a:ext cx="298774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Rationale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89" name="Google Shape;89;p4"/>
          <p:cNvCxnSpPr>
            <a:stCxn id="90" idx="2"/>
            <a:endCxn id="91" idx="0"/>
          </p:cNvCxnSpPr>
          <p:nvPr/>
        </p:nvCxnSpPr>
        <p:spPr>
          <a:xfrm>
            <a:off x="9703843" y="2133604"/>
            <a:ext cx="11400" cy="1664400"/>
          </a:xfrm>
          <a:prstGeom prst="straightConnector1">
            <a:avLst/>
          </a:prstGeom>
          <a:noFill/>
          <a:ln w="38100" cap="flat" cmpd="sng">
            <a:solidFill>
              <a:srgbClr val="8296B0"/>
            </a:solidFill>
            <a:prstDash val="solid"/>
            <a:round/>
            <a:headEnd type="none" w="sm" len="sm"/>
            <a:tailEnd type="triangle" w="med" len="med"/>
          </a:ln>
        </p:spPr>
      </p:cxnSp>
      <p:cxnSp>
        <p:nvCxnSpPr>
          <p:cNvPr id="92" name="Google Shape;92;p4"/>
          <p:cNvCxnSpPr>
            <a:stCxn id="93" idx="3"/>
            <a:endCxn id="94" idx="1"/>
          </p:cNvCxnSpPr>
          <p:nvPr/>
        </p:nvCxnSpPr>
        <p:spPr>
          <a:xfrm rot="10800000" flipH="1">
            <a:off x="2049310" y="2989135"/>
            <a:ext cx="371100" cy="987000"/>
          </a:xfrm>
          <a:prstGeom prst="bentConnector3">
            <a:avLst>
              <a:gd name="adj1" fmla="val 49988"/>
            </a:avLst>
          </a:prstGeom>
          <a:noFill/>
          <a:ln w="9525" cap="flat" cmpd="sng">
            <a:solidFill>
              <a:srgbClr val="3A3838"/>
            </a:solidFill>
            <a:prstDash val="solid"/>
            <a:round/>
            <a:headEnd type="none" w="sm" len="sm"/>
            <a:tailEnd type="triangle" w="med" len="med"/>
          </a:ln>
        </p:spPr>
      </p:cxnSp>
      <p:sp>
        <p:nvSpPr>
          <p:cNvPr id="95" name="Google Shape;95;p4"/>
          <p:cNvSpPr txBox="1"/>
          <p:nvPr/>
        </p:nvSpPr>
        <p:spPr>
          <a:xfrm>
            <a:off x="-468570" y="800857"/>
            <a:ext cx="12686346" cy="877123"/>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457200" marR="0" lvl="1" indent="0" algn="l" rtl="0">
              <a:lnSpc>
                <a:spcPct val="150000"/>
              </a:lnSpc>
              <a:spcBef>
                <a:spcPts val="0"/>
              </a:spcBef>
              <a:spcAft>
                <a:spcPts val="0"/>
              </a:spcAft>
              <a:buNone/>
            </a:pPr>
            <a:r>
              <a:rPr lang="en-GB" sz="1800" b="0" i="0" u="none" strike="noStrike" cap="none" dirty="0">
                <a:solidFill>
                  <a:schemeClr val="dk1"/>
                </a:solidFill>
                <a:latin typeface="Arial"/>
                <a:ea typeface="Arial"/>
                <a:cs typeface="Arial"/>
                <a:sym typeface="Arial"/>
              </a:rPr>
              <a:t>The CEO team, in alignment with the CEOS and SIT Chairs, has developed a </a:t>
            </a:r>
            <a:r>
              <a:rPr lang="en-GB" sz="1800" b="1" i="0" u="none" strike="noStrike" cap="none" dirty="0">
                <a:solidFill>
                  <a:schemeClr val="dk1"/>
                </a:solidFill>
                <a:latin typeface="Arial"/>
                <a:ea typeface="Arial"/>
                <a:cs typeface="Arial"/>
                <a:sym typeface="Arial"/>
              </a:rPr>
              <a:t>robust approach </a:t>
            </a:r>
            <a:r>
              <a:rPr lang="en-GB" sz="1800" b="0" i="0" u="none" strike="noStrike" cap="none" dirty="0">
                <a:solidFill>
                  <a:schemeClr val="dk1"/>
                </a:solidFill>
                <a:latin typeface="Arial"/>
                <a:ea typeface="Arial"/>
                <a:cs typeface="Arial"/>
                <a:sym typeface="Arial"/>
              </a:rPr>
              <a:t>to tackle this action</a:t>
            </a:r>
            <a:endParaRPr sz="1600" b="0" i="1" u="none" strike="noStrike" cap="none" dirty="0">
              <a:solidFill>
                <a:schemeClr val="dk1"/>
              </a:solidFill>
              <a:latin typeface="Montserrat"/>
              <a:ea typeface="Montserrat"/>
              <a:cs typeface="Montserrat"/>
              <a:sym typeface="Montserrat"/>
            </a:endParaRPr>
          </a:p>
        </p:txBody>
      </p:sp>
      <p:sp>
        <p:nvSpPr>
          <p:cNvPr id="96" name="Google Shape;96;p4"/>
          <p:cNvSpPr txBox="1"/>
          <p:nvPr/>
        </p:nvSpPr>
        <p:spPr>
          <a:xfrm>
            <a:off x="94020" y="103248"/>
            <a:ext cx="866851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0" i="0" u="none" strike="noStrike" cap="none">
                <a:solidFill>
                  <a:schemeClr val="lt1"/>
                </a:solidFill>
                <a:latin typeface="Montserrat"/>
                <a:ea typeface="Montserrat"/>
                <a:cs typeface="Montserrat"/>
                <a:sym typeface="Montserrat"/>
              </a:rPr>
              <a:t>Action SIT-39-01 - Methodology</a:t>
            </a:r>
            <a:endParaRPr sz="1200" b="0" i="0" u="none" strike="noStrike" cap="none">
              <a:solidFill>
                <a:srgbClr val="000000"/>
              </a:solidFill>
              <a:latin typeface="Montserrat"/>
              <a:ea typeface="Montserrat"/>
              <a:cs typeface="Montserrat"/>
              <a:sym typeface="Montserrat"/>
            </a:endParaRPr>
          </a:p>
        </p:txBody>
      </p:sp>
      <p:sp>
        <p:nvSpPr>
          <p:cNvPr id="93" name="Google Shape;93;p4"/>
          <p:cNvSpPr/>
          <p:nvPr/>
        </p:nvSpPr>
        <p:spPr>
          <a:xfrm>
            <a:off x="94020" y="3662398"/>
            <a:ext cx="1955290" cy="627474"/>
          </a:xfrm>
          <a:prstGeom prst="rect">
            <a:avLst/>
          </a:prstGeom>
          <a:solidFill>
            <a:srgbClr val="CFD6E5"/>
          </a:solidFill>
          <a:ln w="25400" cap="flat" cmpd="sng">
            <a:solidFill>
              <a:srgbClr val="151C2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Development of Grid with Indicators </a:t>
            </a:r>
            <a:endParaRPr sz="1400" b="0" i="0" u="none" strike="noStrike" cap="none">
              <a:solidFill>
                <a:schemeClr val="dk1"/>
              </a:solidFill>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 name="Google Shape;94;p4"/>
          <p:cNvSpPr/>
          <p:nvPr/>
        </p:nvSpPr>
        <p:spPr>
          <a:xfrm>
            <a:off x="2420321" y="2707767"/>
            <a:ext cx="1106321" cy="562949"/>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1" i="0" u="none" strike="noStrike" cap="none">
                <a:solidFill>
                  <a:schemeClr val="lt1"/>
                </a:solidFill>
                <a:latin typeface="Arial"/>
                <a:ea typeface="Arial"/>
                <a:cs typeface="Arial"/>
                <a:sym typeface="Arial"/>
              </a:rPr>
              <a:t>Level of Activity</a:t>
            </a:r>
            <a:endParaRPr/>
          </a:p>
        </p:txBody>
      </p:sp>
      <p:sp>
        <p:nvSpPr>
          <p:cNvPr id="97" name="Google Shape;97;p4"/>
          <p:cNvSpPr/>
          <p:nvPr/>
        </p:nvSpPr>
        <p:spPr>
          <a:xfrm>
            <a:off x="3888319" y="2458867"/>
            <a:ext cx="1606008" cy="271641"/>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How dynamic?</a:t>
            </a:r>
            <a:endParaRPr/>
          </a:p>
        </p:txBody>
      </p:sp>
      <p:cxnSp>
        <p:nvCxnSpPr>
          <p:cNvPr id="98" name="Google Shape;98;p4"/>
          <p:cNvCxnSpPr>
            <a:stCxn id="94" idx="3"/>
            <a:endCxn id="97" idx="1"/>
          </p:cNvCxnSpPr>
          <p:nvPr/>
        </p:nvCxnSpPr>
        <p:spPr>
          <a:xfrm rot="10800000" flipH="1">
            <a:off x="3526642" y="2594742"/>
            <a:ext cx="361800" cy="394500"/>
          </a:xfrm>
          <a:prstGeom prst="bentConnector3">
            <a:avLst>
              <a:gd name="adj1" fmla="val 50000"/>
            </a:avLst>
          </a:prstGeom>
          <a:noFill/>
          <a:ln w="9525" cap="flat" cmpd="sng">
            <a:solidFill>
              <a:srgbClr val="002060"/>
            </a:solidFill>
            <a:prstDash val="solid"/>
            <a:round/>
            <a:headEnd type="none" w="sm" len="sm"/>
            <a:tailEnd type="triangle" w="med" len="med"/>
          </a:ln>
        </p:spPr>
      </p:cxnSp>
      <p:sp>
        <p:nvSpPr>
          <p:cNvPr id="99" name="Google Shape;99;p4"/>
          <p:cNvSpPr/>
          <p:nvPr/>
        </p:nvSpPr>
        <p:spPr>
          <a:xfrm>
            <a:off x="2420321" y="4733598"/>
            <a:ext cx="1106321" cy="562949"/>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1" i="0" u="none" strike="noStrike" cap="none">
                <a:solidFill>
                  <a:schemeClr val="lt1"/>
                </a:solidFill>
                <a:latin typeface="Arial"/>
                <a:ea typeface="Arial"/>
                <a:cs typeface="Arial"/>
                <a:sym typeface="Arial"/>
              </a:rPr>
              <a:t>Impact</a:t>
            </a:r>
            <a:endParaRPr/>
          </a:p>
        </p:txBody>
      </p:sp>
      <p:cxnSp>
        <p:nvCxnSpPr>
          <p:cNvPr id="100" name="Google Shape;100;p4"/>
          <p:cNvCxnSpPr>
            <a:stCxn id="93" idx="3"/>
            <a:endCxn id="99" idx="1"/>
          </p:cNvCxnSpPr>
          <p:nvPr/>
        </p:nvCxnSpPr>
        <p:spPr>
          <a:xfrm>
            <a:off x="2049310" y="3976135"/>
            <a:ext cx="371100" cy="1038900"/>
          </a:xfrm>
          <a:prstGeom prst="bentConnector3">
            <a:avLst>
              <a:gd name="adj1" fmla="val 49988"/>
            </a:avLst>
          </a:prstGeom>
          <a:noFill/>
          <a:ln w="9525" cap="flat" cmpd="sng">
            <a:solidFill>
              <a:srgbClr val="3A3838"/>
            </a:solidFill>
            <a:prstDash val="solid"/>
            <a:round/>
            <a:headEnd type="none" w="sm" len="sm"/>
            <a:tailEnd type="triangle" w="med" len="med"/>
          </a:ln>
        </p:spPr>
      </p:cxnSp>
      <p:sp>
        <p:nvSpPr>
          <p:cNvPr id="101" name="Google Shape;101;p4"/>
          <p:cNvSpPr/>
          <p:nvPr/>
        </p:nvSpPr>
        <p:spPr>
          <a:xfrm>
            <a:off x="5715162" y="1742688"/>
            <a:ext cx="1606008" cy="271641"/>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Meetings held</a:t>
            </a:r>
            <a:endParaRPr/>
          </a:p>
        </p:txBody>
      </p:sp>
      <p:sp>
        <p:nvSpPr>
          <p:cNvPr id="102" name="Google Shape;102;p4"/>
          <p:cNvSpPr/>
          <p:nvPr/>
        </p:nvSpPr>
        <p:spPr>
          <a:xfrm>
            <a:off x="5715162" y="2103649"/>
            <a:ext cx="1606008" cy="270288"/>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Member participation</a:t>
            </a:r>
            <a:endParaRPr/>
          </a:p>
        </p:txBody>
      </p:sp>
      <p:sp>
        <p:nvSpPr>
          <p:cNvPr id="103" name="Google Shape;103;p4"/>
          <p:cNvSpPr/>
          <p:nvPr/>
        </p:nvSpPr>
        <p:spPr>
          <a:xfrm>
            <a:off x="3888319" y="2853420"/>
            <a:ext cx="1606008" cy="271641"/>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How much output?</a:t>
            </a:r>
            <a:endParaRPr/>
          </a:p>
        </p:txBody>
      </p:sp>
      <p:sp>
        <p:nvSpPr>
          <p:cNvPr id="104" name="Google Shape;104;p4"/>
          <p:cNvSpPr/>
          <p:nvPr/>
        </p:nvSpPr>
        <p:spPr>
          <a:xfrm>
            <a:off x="3888319" y="3257131"/>
            <a:ext cx="1606008" cy="271641"/>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How much synergy?</a:t>
            </a:r>
            <a:endParaRPr/>
          </a:p>
        </p:txBody>
      </p:sp>
      <p:cxnSp>
        <p:nvCxnSpPr>
          <p:cNvPr id="105" name="Google Shape;105;p4"/>
          <p:cNvCxnSpPr>
            <a:stCxn id="94" idx="3"/>
            <a:endCxn id="104" idx="1"/>
          </p:cNvCxnSpPr>
          <p:nvPr/>
        </p:nvCxnSpPr>
        <p:spPr>
          <a:xfrm>
            <a:off x="3526642" y="2989242"/>
            <a:ext cx="361800" cy="403800"/>
          </a:xfrm>
          <a:prstGeom prst="bentConnector3">
            <a:avLst>
              <a:gd name="adj1" fmla="val 50000"/>
            </a:avLst>
          </a:prstGeom>
          <a:noFill/>
          <a:ln w="9525" cap="flat" cmpd="sng">
            <a:solidFill>
              <a:srgbClr val="002060"/>
            </a:solidFill>
            <a:prstDash val="solid"/>
            <a:round/>
            <a:headEnd type="none" w="sm" len="sm"/>
            <a:tailEnd type="triangle" w="med" len="med"/>
          </a:ln>
        </p:spPr>
      </p:cxnSp>
      <p:cxnSp>
        <p:nvCxnSpPr>
          <p:cNvPr id="106" name="Google Shape;106;p4"/>
          <p:cNvCxnSpPr>
            <a:stCxn id="94" idx="3"/>
            <a:endCxn id="103" idx="1"/>
          </p:cNvCxnSpPr>
          <p:nvPr/>
        </p:nvCxnSpPr>
        <p:spPr>
          <a:xfrm>
            <a:off x="3526642" y="2989242"/>
            <a:ext cx="361800" cy="600"/>
          </a:xfrm>
          <a:prstGeom prst="bentConnector3">
            <a:avLst>
              <a:gd name="adj1" fmla="val 49983"/>
            </a:avLst>
          </a:prstGeom>
          <a:noFill/>
          <a:ln w="9525" cap="flat" cmpd="sng">
            <a:solidFill>
              <a:srgbClr val="002060"/>
            </a:solidFill>
            <a:prstDash val="solid"/>
            <a:round/>
            <a:headEnd type="none" w="sm" len="sm"/>
            <a:tailEnd type="triangle" w="med" len="med"/>
          </a:ln>
        </p:spPr>
      </p:cxnSp>
      <p:cxnSp>
        <p:nvCxnSpPr>
          <p:cNvPr id="107" name="Google Shape;107;p4"/>
          <p:cNvCxnSpPr>
            <a:stCxn id="97" idx="3"/>
            <a:endCxn id="101" idx="1"/>
          </p:cNvCxnSpPr>
          <p:nvPr/>
        </p:nvCxnSpPr>
        <p:spPr>
          <a:xfrm rot="10800000" flipH="1">
            <a:off x="5494327" y="1878588"/>
            <a:ext cx="220800" cy="716100"/>
          </a:xfrm>
          <a:prstGeom prst="bentConnector3">
            <a:avLst>
              <a:gd name="adj1" fmla="val 50008"/>
            </a:avLst>
          </a:prstGeom>
          <a:noFill/>
          <a:ln w="9525" cap="flat" cmpd="sng">
            <a:solidFill>
              <a:srgbClr val="002060"/>
            </a:solidFill>
            <a:prstDash val="solid"/>
            <a:round/>
            <a:headEnd type="none" w="sm" len="sm"/>
            <a:tailEnd type="triangle" w="med" len="med"/>
          </a:ln>
        </p:spPr>
      </p:cxnSp>
      <p:cxnSp>
        <p:nvCxnSpPr>
          <p:cNvPr id="108" name="Google Shape;108;p4"/>
          <p:cNvCxnSpPr>
            <a:stCxn id="97" idx="3"/>
            <a:endCxn id="102" idx="1"/>
          </p:cNvCxnSpPr>
          <p:nvPr/>
        </p:nvCxnSpPr>
        <p:spPr>
          <a:xfrm rot="10800000" flipH="1">
            <a:off x="5494327" y="2238888"/>
            <a:ext cx="220800" cy="355800"/>
          </a:xfrm>
          <a:prstGeom prst="bentConnector3">
            <a:avLst>
              <a:gd name="adj1" fmla="val 50008"/>
            </a:avLst>
          </a:prstGeom>
          <a:noFill/>
          <a:ln w="9525" cap="flat" cmpd="sng">
            <a:solidFill>
              <a:srgbClr val="002060"/>
            </a:solidFill>
            <a:prstDash val="solid"/>
            <a:round/>
            <a:headEnd type="none" w="sm" len="sm"/>
            <a:tailEnd type="triangle" w="med" len="med"/>
          </a:ln>
        </p:spPr>
      </p:cxnSp>
      <p:sp>
        <p:nvSpPr>
          <p:cNvPr id="109" name="Google Shape;109;p4"/>
          <p:cNvSpPr/>
          <p:nvPr/>
        </p:nvSpPr>
        <p:spPr>
          <a:xfrm>
            <a:off x="5715162" y="2853420"/>
            <a:ext cx="1606008" cy="271641"/>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Deliverables</a:t>
            </a:r>
            <a:endParaRPr/>
          </a:p>
        </p:txBody>
      </p:sp>
      <p:cxnSp>
        <p:nvCxnSpPr>
          <p:cNvPr id="110" name="Google Shape;110;p4"/>
          <p:cNvCxnSpPr>
            <a:stCxn id="103" idx="3"/>
            <a:endCxn id="109" idx="1"/>
          </p:cNvCxnSpPr>
          <p:nvPr/>
        </p:nvCxnSpPr>
        <p:spPr>
          <a:xfrm>
            <a:off x="5494327" y="2989241"/>
            <a:ext cx="220800" cy="600"/>
          </a:xfrm>
          <a:prstGeom prst="bentConnector3">
            <a:avLst>
              <a:gd name="adj1" fmla="val 50008"/>
            </a:avLst>
          </a:prstGeom>
          <a:noFill/>
          <a:ln w="9525" cap="flat" cmpd="sng">
            <a:solidFill>
              <a:srgbClr val="002060"/>
            </a:solidFill>
            <a:prstDash val="solid"/>
            <a:round/>
            <a:headEnd type="none" w="sm" len="sm"/>
            <a:tailEnd type="triangle" w="med" len="med"/>
          </a:ln>
        </p:spPr>
      </p:cxnSp>
      <p:sp>
        <p:nvSpPr>
          <p:cNvPr id="111" name="Google Shape;111;p4"/>
          <p:cNvSpPr/>
          <p:nvPr/>
        </p:nvSpPr>
        <p:spPr>
          <a:xfrm>
            <a:off x="5715162" y="3253851"/>
            <a:ext cx="1606008" cy="271641"/>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Collaboration with other CEOS entities</a:t>
            </a:r>
            <a:endParaRPr/>
          </a:p>
        </p:txBody>
      </p:sp>
      <p:cxnSp>
        <p:nvCxnSpPr>
          <p:cNvPr id="112" name="Google Shape;112;p4"/>
          <p:cNvCxnSpPr>
            <a:stCxn id="104" idx="3"/>
            <a:endCxn id="111" idx="1"/>
          </p:cNvCxnSpPr>
          <p:nvPr/>
        </p:nvCxnSpPr>
        <p:spPr>
          <a:xfrm rot="10800000" flipH="1">
            <a:off x="5494327" y="3389652"/>
            <a:ext cx="220800" cy="3300"/>
          </a:xfrm>
          <a:prstGeom prst="bentConnector3">
            <a:avLst>
              <a:gd name="adj1" fmla="val 50008"/>
            </a:avLst>
          </a:prstGeom>
          <a:noFill/>
          <a:ln w="9525" cap="flat" cmpd="sng">
            <a:solidFill>
              <a:srgbClr val="002060"/>
            </a:solidFill>
            <a:prstDash val="solid"/>
            <a:round/>
            <a:headEnd type="none" w="sm" len="sm"/>
            <a:tailEnd type="triangle" w="med" len="med"/>
          </a:ln>
        </p:spPr>
      </p:cxnSp>
      <p:sp>
        <p:nvSpPr>
          <p:cNvPr id="113" name="Google Shape;113;p4"/>
          <p:cNvSpPr/>
          <p:nvPr/>
        </p:nvSpPr>
        <p:spPr>
          <a:xfrm>
            <a:off x="3884723" y="4621194"/>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How impactful for CEOS members?</a:t>
            </a:r>
            <a:endParaRPr/>
          </a:p>
        </p:txBody>
      </p:sp>
      <p:sp>
        <p:nvSpPr>
          <p:cNvPr id="114" name="Google Shape;114;p4"/>
          <p:cNvSpPr/>
          <p:nvPr/>
        </p:nvSpPr>
        <p:spPr>
          <a:xfrm>
            <a:off x="3884723" y="5160726"/>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How impactful for broader community?</a:t>
            </a:r>
            <a:endParaRPr/>
          </a:p>
        </p:txBody>
      </p:sp>
      <p:cxnSp>
        <p:nvCxnSpPr>
          <p:cNvPr id="115" name="Google Shape;115;p4"/>
          <p:cNvCxnSpPr>
            <a:stCxn id="99" idx="3"/>
            <a:endCxn id="113" idx="1"/>
          </p:cNvCxnSpPr>
          <p:nvPr/>
        </p:nvCxnSpPr>
        <p:spPr>
          <a:xfrm rot="10800000" flipH="1">
            <a:off x="3526642" y="4757073"/>
            <a:ext cx="358200" cy="258000"/>
          </a:xfrm>
          <a:prstGeom prst="bentConnector3">
            <a:avLst>
              <a:gd name="adj1" fmla="val 49983"/>
            </a:avLst>
          </a:prstGeom>
          <a:noFill/>
          <a:ln w="9525" cap="flat" cmpd="sng">
            <a:solidFill>
              <a:srgbClr val="002060"/>
            </a:solidFill>
            <a:prstDash val="solid"/>
            <a:round/>
            <a:headEnd type="none" w="sm" len="sm"/>
            <a:tailEnd type="triangle" w="med" len="med"/>
          </a:ln>
        </p:spPr>
      </p:cxnSp>
      <p:cxnSp>
        <p:nvCxnSpPr>
          <p:cNvPr id="116" name="Google Shape;116;p4"/>
          <p:cNvCxnSpPr>
            <a:stCxn id="99" idx="3"/>
            <a:endCxn id="114" idx="1"/>
          </p:cNvCxnSpPr>
          <p:nvPr/>
        </p:nvCxnSpPr>
        <p:spPr>
          <a:xfrm>
            <a:off x="3526642" y="5015073"/>
            <a:ext cx="358200" cy="281400"/>
          </a:xfrm>
          <a:prstGeom prst="bentConnector3">
            <a:avLst>
              <a:gd name="adj1" fmla="val 49983"/>
            </a:avLst>
          </a:prstGeom>
          <a:noFill/>
          <a:ln w="9525" cap="flat" cmpd="sng">
            <a:solidFill>
              <a:srgbClr val="002060"/>
            </a:solidFill>
            <a:prstDash val="solid"/>
            <a:round/>
            <a:headEnd type="none" w="sm" len="sm"/>
            <a:tailEnd type="triangle" w="med" len="med"/>
          </a:ln>
        </p:spPr>
      </p:cxnSp>
      <p:sp>
        <p:nvSpPr>
          <p:cNvPr id="117" name="Google Shape;117;p4"/>
          <p:cNvSpPr/>
          <p:nvPr/>
        </p:nvSpPr>
        <p:spPr>
          <a:xfrm>
            <a:off x="5715162" y="4349553"/>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Supporting mission of CEOS members</a:t>
            </a:r>
            <a:endParaRPr/>
          </a:p>
        </p:txBody>
      </p:sp>
      <p:sp>
        <p:nvSpPr>
          <p:cNvPr id="118" name="Google Shape;118;p4"/>
          <p:cNvSpPr/>
          <p:nvPr/>
        </p:nvSpPr>
        <p:spPr>
          <a:xfrm>
            <a:off x="5715162" y="5551953"/>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Contribution to SDGs</a:t>
            </a:r>
            <a:endParaRPr/>
          </a:p>
        </p:txBody>
      </p:sp>
      <p:sp>
        <p:nvSpPr>
          <p:cNvPr id="119" name="Google Shape;119;p4"/>
          <p:cNvSpPr/>
          <p:nvPr/>
        </p:nvSpPr>
        <p:spPr>
          <a:xfrm>
            <a:off x="5715162" y="5155810"/>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Citations of work</a:t>
            </a:r>
            <a:endParaRPr/>
          </a:p>
        </p:txBody>
      </p:sp>
      <p:sp>
        <p:nvSpPr>
          <p:cNvPr id="120" name="Google Shape;120;p4"/>
          <p:cNvSpPr/>
          <p:nvPr/>
        </p:nvSpPr>
        <p:spPr>
          <a:xfrm>
            <a:off x="5715162" y="2466366"/>
            <a:ext cx="1606008" cy="270288"/>
          </a:xfrm>
          <a:prstGeom prst="roundRect">
            <a:avLst>
              <a:gd name="adj" fmla="val 16667"/>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Representation of CEOS in int’l fora</a:t>
            </a:r>
            <a:endParaRPr/>
          </a:p>
        </p:txBody>
      </p:sp>
      <p:cxnSp>
        <p:nvCxnSpPr>
          <p:cNvPr id="121" name="Google Shape;121;p4"/>
          <p:cNvCxnSpPr>
            <a:stCxn id="97" idx="3"/>
            <a:endCxn id="120" idx="1"/>
          </p:cNvCxnSpPr>
          <p:nvPr/>
        </p:nvCxnSpPr>
        <p:spPr>
          <a:xfrm>
            <a:off x="5494327" y="2594688"/>
            <a:ext cx="220800" cy="6900"/>
          </a:xfrm>
          <a:prstGeom prst="bentConnector3">
            <a:avLst>
              <a:gd name="adj1" fmla="val 50008"/>
            </a:avLst>
          </a:prstGeom>
          <a:noFill/>
          <a:ln w="9525" cap="flat" cmpd="sng">
            <a:solidFill>
              <a:srgbClr val="002060"/>
            </a:solidFill>
            <a:prstDash val="solid"/>
            <a:round/>
            <a:headEnd type="none" w="sm" len="sm"/>
            <a:tailEnd type="triangle" w="med" len="med"/>
          </a:ln>
        </p:spPr>
      </p:cxnSp>
      <p:sp>
        <p:nvSpPr>
          <p:cNvPr id="122" name="Google Shape;122;p4"/>
          <p:cNvSpPr/>
          <p:nvPr/>
        </p:nvSpPr>
        <p:spPr>
          <a:xfrm>
            <a:off x="5715162" y="4750223"/>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Contributing to CEOS communications</a:t>
            </a:r>
            <a:endParaRPr/>
          </a:p>
        </p:txBody>
      </p:sp>
      <p:cxnSp>
        <p:nvCxnSpPr>
          <p:cNvPr id="123" name="Google Shape;123;p4"/>
          <p:cNvCxnSpPr>
            <a:stCxn id="113" idx="3"/>
            <a:endCxn id="117" idx="1"/>
          </p:cNvCxnSpPr>
          <p:nvPr/>
        </p:nvCxnSpPr>
        <p:spPr>
          <a:xfrm rot="10800000" flipH="1">
            <a:off x="5490731" y="4485515"/>
            <a:ext cx="224400" cy="271500"/>
          </a:xfrm>
          <a:prstGeom prst="bentConnector3">
            <a:avLst>
              <a:gd name="adj1" fmla="val 50007"/>
            </a:avLst>
          </a:prstGeom>
          <a:noFill/>
          <a:ln w="9525" cap="flat" cmpd="sng">
            <a:solidFill>
              <a:srgbClr val="002060"/>
            </a:solidFill>
            <a:prstDash val="solid"/>
            <a:round/>
            <a:headEnd type="none" w="sm" len="sm"/>
            <a:tailEnd type="triangle" w="med" len="med"/>
          </a:ln>
        </p:spPr>
      </p:cxnSp>
      <p:sp>
        <p:nvSpPr>
          <p:cNvPr id="124" name="Google Shape;124;p4"/>
          <p:cNvSpPr/>
          <p:nvPr/>
        </p:nvSpPr>
        <p:spPr>
          <a:xfrm>
            <a:off x="7297923" y="1742688"/>
            <a:ext cx="550291" cy="1782804"/>
          </a:xfrm>
          <a:prstGeom prst="rightBrace">
            <a:avLst>
              <a:gd name="adj1" fmla="val 44854"/>
              <a:gd name="adj2" fmla="val 50950"/>
            </a:avLst>
          </a:prstGeom>
          <a:noFill/>
          <a:ln w="9525" cap="flat" cmpd="sng">
            <a:solidFill>
              <a:srgbClr val="2F41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 name="Google Shape;90;p4"/>
          <p:cNvSpPr/>
          <p:nvPr/>
        </p:nvSpPr>
        <p:spPr>
          <a:xfrm>
            <a:off x="8195732" y="1694176"/>
            <a:ext cx="3016221" cy="439428"/>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Desk Research to complete as much of the assessment as possible</a:t>
            </a:r>
            <a:endParaRPr/>
          </a:p>
        </p:txBody>
      </p:sp>
      <p:sp>
        <p:nvSpPr>
          <p:cNvPr id="125" name="Google Shape;125;p4"/>
          <p:cNvSpPr/>
          <p:nvPr/>
        </p:nvSpPr>
        <p:spPr>
          <a:xfrm>
            <a:off x="8195733" y="2213346"/>
            <a:ext cx="3016220" cy="439428"/>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Consultations with CEOS reps for insights and validation</a:t>
            </a:r>
            <a:endParaRPr/>
          </a:p>
        </p:txBody>
      </p:sp>
      <p:sp>
        <p:nvSpPr>
          <p:cNvPr id="126" name="Google Shape;126;p4"/>
          <p:cNvSpPr/>
          <p:nvPr/>
        </p:nvSpPr>
        <p:spPr>
          <a:xfrm>
            <a:off x="8195733" y="2713689"/>
            <a:ext cx="3016220" cy="356541"/>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Presentation at SIT TW for feedback</a:t>
            </a:r>
            <a:endParaRPr/>
          </a:p>
        </p:txBody>
      </p:sp>
      <p:sp>
        <p:nvSpPr>
          <p:cNvPr id="91" name="Google Shape;91;p4"/>
          <p:cNvSpPr/>
          <p:nvPr/>
        </p:nvSpPr>
        <p:spPr>
          <a:xfrm>
            <a:off x="8195732" y="3797865"/>
            <a:ext cx="3038798" cy="339890"/>
          </a:xfrm>
          <a:prstGeom prst="rect">
            <a:avLst/>
          </a:prstGeom>
          <a:solidFill>
            <a:srgbClr val="CFD6E5"/>
          </a:solidFill>
          <a:ln w="25400" cap="flat" cmpd="sng">
            <a:solidFill>
              <a:srgbClr val="151C2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Final findings at CEOS Plenary</a:t>
            </a:r>
            <a:endParaRPr sz="1400" b="0" i="0" u="none" strike="noStrike" cap="none">
              <a:solidFill>
                <a:schemeClr val="dk1"/>
              </a:solidFill>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 name="Google Shape;127;p4"/>
          <p:cNvSpPr/>
          <p:nvPr/>
        </p:nvSpPr>
        <p:spPr>
          <a:xfrm>
            <a:off x="7321170" y="4349553"/>
            <a:ext cx="527044" cy="1879628"/>
          </a:xfrm>
          <a:prstGeom prst="rightBrace">
            <a:avLst>
              <a:gd name="adj1" fmla="val 44853"/>
              <a:gd name="adj2" fmla="val 50950"/>
            </a:avLst>
          </a:prstGeom>
          <a:noFill/>
          <a:ln w="9525" cap="flat" cmpd="sng">
            <a:solidFill>
              <a:srgbClr val="2F41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8" name="Google Shape;128;p4"/>
          <p:cNvSpPr/>
          <p:nvPr/>
        </p:nvSpPr>
        <p:spPr>
          <a:xfrm>
            <a:off x="5715162" y="5957540"/>
            <a:ext cx="1606008" cy="271641"/>
          </a:xfrm>
          <a:prstGeom prst="roundRect">
            <a:avLst>
              <a:gd name="adj" fmla="val 16667"/>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a:t>
            </a:r>
            <a:endParaRPr/>
          </a:p>
        </p:txBody>
      </p:sp>
      <p:cxnSp>
        <p:nvCxnSpPr>
          <p:cNvPr id="129" name="Google Shape;129;p4"/>
          <p:cNvCxnSpPr>
            <a:stCxn id="113" idx="3"/>
            <a:endCxn id="122" idx="1"/>
          </p:cNvCxnSpPr>
          <p:nvPr/>
        </p:nvCxnSpPr>
        <p:spPr>
          <a:xfrm>
            <a:off x="5490731" y="4757015"/>
            <a:ext cx="224400" cy="129000"/>
          </a:xfrm>
          <a:prstGeom prst="bentConnector3">
            <a:avLst>
              <a:gd name="adj1" fmla="val 50007"/>
            </a:avLst>
          </a:prstGeom>
          <a:noFill/>
          <a:ln w="9525" cap="flat" cmpd="sng">
            <a:solidFill>
              <a:srgbClr val="002060"/>
            </a:solidFill>
            <a:prstDash val="solid"/>
            <a:round/>
            <a:headEnd type="none" w="sm" len="sm"/>
            <a:tailEnd type="triangle" w="med" len="med"/>
          </a:ln>
        </p:spPr>
      </p:cxnSp>
      <p:cxnSp>
        <p:nvCxnSpPr>
          <p:cNvPr id="130" name="Google Shape;130;p4"/>
          <p:cNvCxnSpPr>
            <a:stCxn id="114" idx="3"/>
            <a:endCxn id="119" idx="1"/>
          </p:cNvCxnSpPr>
          <p:nvPr/>
        </p:nvCxnSpPr>
        <p:spPr>
          <a:xfrm rot="10800000" flipH="1">
            <a:off x="5490731" y="5291747"/>
            <a:ext cx="224400" cy="4800"/>
          </a:xfrm>
          <a:prstGeom prst="bentConnector3">
            <a:avLst>
              <a:gd name="adj1" fmla="val 50007"/>
            </a:avLst>
          </a:prstGeom>
          <a:noFill/>
          <a:ln w="9525" cap="flat" cmpd="sng">
            <a:solidFill>
              <a:srgbClr val="002060"/>
            </a:solidFill>
            <a:prstDash val="solid"/>
            <a:round/>
            <a:headEnd type="none" w="sm" len="sm"/>
            <a:tailEnd type="triangle" w="med" len="med"/>
          </a:ln>
        </p:spPr>
      </p:cxnSp>
      <p:cxnSp>
        <p:nvCxnSpPr>
          <p:cNvPr id="131" name="Google Shape;131;p4"/>
          <p:cNvCxnSpPr>
            <a:stCxn id="114" idx="3"/>
            <a:endCxn id="118" idx="1"/>
          </p:cNvCxnSpPr>
          <p:nvPr/>
        </p:nvCxnSpPr>
        <p:spPr>
          <a:xfrm>
            <a:off x="5490731" y="5296547"/>
            <a:ext cx="224400" cy="391200"/>
          </a:xfrm>
          <a:prstGeom prst="bentConnector3">
            <a:avLst>
              <a:gd name="adj1" fmla="val 50007"/>
            </a:avLst>
          </a:prstGeom>
          <a:noFill/>
          <a:ln w="9525" cap="flat" cmpd="sng">
            <a:solidFill>
              <a:srgbClr val="002060"/>
            </a:solidFill>
            <a:prstDash val="solid"/>
            <a:round/>
            <a:headEnd type="none" w="sm" len="sm"/>
            <a:tailEnd type="triangle" w="med" len="med"/>
          </a:ln>
        </p:spPr>
      </p:cxnSp>
      <p:cxnSp>
        <p:nvCxnSpPr>
          <p:cNvPr id="132" name="Google Shape;132;p4"/>
          <p:cNvCxnSpPr>
            <a:stCxn id="114" idx="3"/>
            <a:endCxn id="128" idx="1"/>
          </p:cNvCxnSpPr>
          <p:nvPr/>
        </p:nvCxnSpPr>
        <p:spPr>
          <a:xfrm>
            <a:off x="5490731" y="5296547"/>
            <a:ext cx="224400" cy="796800"/>
          </a:xfrm>
          <a:prstGeom prst="bentConnector3">
            <a:avLst>
              <a:gd name="adj1" fmla="val 50007"/>
            </a:avLst>
          </a:prstGeom>
          <a:noFill/>
          <a:ln w="9525" cap="flat" cmpd="sng">
            <a:solidFill>
              <a:srgbClr val="002060"/>
            </a:solidFill>
            <a:prstDash val="solid"/>
            <a:round/>
            <a:headEnd type="none" w="sm" len="sm"/>
            <a:tailEnd type="triangle" w="med" len="med"/>
          </a:ln>
        </p:spPr>
      </p:cxnSp>
      <p:sp>
        <p:nvSpPr>
          <p:cNvPr id="133" name="Google Shape;133;p4"/>
          <p:cNvSpPr/>
          <p:nvPr/>
        </p:nvSpPr>
        <p:spPr>
          <a:xfrm>
            <a:off x="8170543" y="4892835"/>
            <a:ext cx="3016220" cy="674203"/>
          </a:xfrm>
          <a:prstGeom prst="rect">
            <a:avLst/>
          </a:prstGeom>
          <a:solidFill>
            <a:srgbClr val="75707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Presentation at SIT TW to reflect on whether this should be tackled and how</a:t>
            </a:r>
            <a:endParaRPr/>
          </a:p>
        </p:txBody>
      </p:sp>
      <p:sp>
        <p:nvSpPr>
          <p:cNvPr id="134" name="Google Shape;134;p4"/>
          <p:cNvSpPr/>
          <p:nvPr/>
        </p:nvSpPr>
        <p:spPr>
          <a:xfrm>
            <a:off x="8195733" y="3148326"/>
            <a:ext cx="3016220" cy="356541"/>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100" b="0" i="0" u="none" strike="noStrike" cap="none">
                <a:solidFill>
                  <a:schemeClr val="lt1"/>
                </a:solidFill>
                <a:latin typeface="Arial"/>
                <a:ea typeface="Arial"/>
                <a:cs typeface="Arial"/>
                <a:sym typeface="Arial"/>
              </a:rPr>
              <a:t>Solicitation of feedback from all CEOS entity leads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7" grpId="0" animBg="1"/>
      <p:bldP spid="99" grpId="0" animBg="1"/>
      <p:bldP spid="101" grpId="0" animBg="1"/>
      <p:bldP spid="102" grpId="0" animBg="1"/>
      <p:bldP spid="103" grpId="0" animBg="1"/>
      <p:bldP spid="104" grpId="0" animBg="1"/>
      <p:bldP spid="109" grpId="0" animBg="1"/>
      <p:bldP spid="111" grpId="0" animBg="1"/>
      <p:bldP spid="113" grpId="0" animBg="1"/>
      <p:bldP spid="114" grpId="0" animBg="1"/>
      <p:bldP spid="117" grpId="0" animBg="1"/>
      <p:bldP spid="118" grpId="0" animBg="1"/>
      <p:bldP spid="119" grpId="0" animBg="1"/>
      <p:bldP spid="120" grpId="0" animBg="1"/>
      <p:bldP spid="122" grpId="0" animBg="1"/>
      <p:bldP spid="124" grpId="0" animBg="1"/>
      <p:bldP spid="90" grpId="0" animBg="1"/>
      <p:bldP spid="125" grpId="0" animBg="1"/>
      <p:bldP spid="126" grpId="0" animBg="1"/>
      <p:bldP spid="91" grpId="0" animBg="1"/>
      <p:bldP spid="127" grpId="0" animBg="1"/>
      <p:bldP spid="128" grpId="0" animBg="1"/>
      <p:bldP spid="133" grpId="0" animBg="1"/>
      <p:bldP spid="1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body" idx="1"/>
          </p:nvPr>
        </p:nvSpPr>
        <p:spPr>
          <a:xfrm>
            <a:off x="324233" y="1558533"/>
            <a:ext cx="8426362" cy="46629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1000"/>
              </a:spcBef>
              <a:spcAft>
                <a:spcPts val="0"/>
              </a:spcAft>
              <a:buClr>
                <a:schemeClr val="dk1"/>
              </a:buClr>
              <a:buSzPts val="1600"/>
              <a:buChar char="❖"/>
            </a:pPr>
            <a:r>
              <a:rPr lang="en-GB" sz="1800" b="1"/>
              <a:t>Analysis of deliverables</a:t>
            </a:r>
            <a:endParaRPr/>
          </a:p>
          <a:p>
            <a:pPr marL="914400" lvl="1" indent="-355600" algn="l" rtl="0">
              <a:lnSpc>
                <a:spcPct val="115000"/>
              </a:lnSpc>
              <a:spcBef>
                <a:spcPts val="500"/>
              </a:spcBef>
              <a:spcAft>
                <a:spcPts val="0"/>
              </a:spcAft>
              <a:buSzPts val="2000"/>
              <a:buChar char="▪"/>
            </a:pPr>
            <a:r>
              <a:rPr lang="en-GB" sz="1400"/>
              <a:t>Activity of several WGs strongly reflected on the many active deliverables they have | From the VCs LSI-VC is the most active in terms of deliverables</a:t>
            </a:r>
            <a:endParaRPr/>
          </a:p>
          <a:p>
            <a:pPr marL="914400" lvl="1" indent="-355600" algn="l" rtl="0">
              <a:lnSpc>
                <a:spcPct val="115000"/>
              </a:lnSpc>
              <a:spcBef>
                <a:spcPts val="500"/>
              </a:spcBef>
              <a:spcAft>
                <a:spcPts val="0"/>
              </a:spcAft>
              <a:buSzPts val="2000"/>
              <a:buChar char="▪"/>
            </a:pPr>
            <a:r>
              <a:rPr lang="en-GB" sz="1400"/>
              <a:t>CEOS ARD is very active amongst “other activities”</a:t>
            </a:r>
            <a:endParaRPr/>
          </a:p>
          <a:p>
            <a:pPr marL="914400" lvl="1" indent="-355600" algn="l" rtl="0">
              <a:lnSpc>
                <a:spcPct val="115000"/>
              </a:lnSpc>
              <a:spcBef>
                <a:spcPts val="500"/>
              </a:spcBef>
              <a:spcAft>
                <a:spcPts val="0"/>
              </a:spcAft>
              <a:buSzPts val="2000"/>
              <a:buChar char="▪"/>
            </a:pPr>
            <a:r>
              <a:rPr lang="en-GB" sz="1400"/>
              <a:t>Important nuances not necessarily reflected in number of deliverables | often its simply the date that changes | several groups do not use the tracking tool</a:t>
            </a:r>
            <a:endParaRPr/>
          </a:p>
          <a:p>
            <a:pPr marL="457200" marR="0" lvl="0" indent="-330200" algn="l" rtl="0">
              <a:lnSpc>
                <a:spcPct val="115000"/>
              </a:lnSpc>
              <a:spcBef>
                <a:spcPts val="1000"/>
              </a:spcBef>
              <a:spcAft>
                <a:spcPts val="0"/>
              </a:spcAft>
              <a:buClr>
                <a:schemeClr val="dk1"/>
              </a:buClr>
              <a:buSzPts val="1600"/>
              <a:buChar char="❖"/>
            </a:pPr>
            <a:r>
              <a:rPr lang="en-GB" sz="1800" b="1"/>
              <a:t>Analysis of meetings</a:t>
            </a:r>
            <a:endParaRPr/>
          </a:p>
          <a:p>
            <a:pPr marL="914400" lvl="1" indent="-355600" algn="l" rtl="0">
              <a:lnSpc>
                <a:spcPct val="115000"/>
              </a:lnSpc>
              <a:spcBef>
                <a:spcPts val="500"/>
              </a:spcBef>
              <a:spcAft>
                <a:spcPts val="0"/>
              </a:spcAft>
              <a:buSzPts val="2000"/>
              <a:buChar char="▪"/>
            </a:pPr>
            <a:r>
              <a:rPr lang="en-GB" sz="1400"/>
              <a:t>CEOS entities have regular meetings (these have been mapped), yet level of active participation of members in these meetings remains to be assessed</a:t>
            </a:r>
            <a:endParaRPr/>
          </a:p>
          <a:p>
            <a:pPr marL="457200" marR="0" lvl="0" indent="-330200" algn="l" rtl="0">
              <a:lnSpc>
                <a:spcPct val="115000"/>
              </a:lnSpc>
              <a:spcBef>
                <a:spcPts val="1000"/>
              </a:spcBef>
              <a:spcAft>
                <a:spcPts val="0"/>
              </a:spcAft>
              <a:buClr>
                <a:schemeClr val="dk1"/>
              </a:buClr>
              <a:buSzPts val="1600"/>
              <a:buChar char="❖"/>
            </a:pPr>
            <a:r>
              <a:rPr lang="en-GB" sz="1800" b="1"/>
              <a:t>Analysis of synergy</a:t>
            </a:r>
            <a:endParaRPr/>
          </a:p>
          <a:p>
            <a:pPr marL="914400" lvl="1" indent="-355600" algn="l" rtl="0">
              <a:lnSpc>
                <a:spcPct val="115000"/>
              </a:lnSpc>
              <a:spcBef>
                <a:spcPts val="500"/>
              </a:spcBef>
              <a:spcAft>
                <a:spcPts val="0"/>
              </a:spcAft>
              <a:buSzPts val="2000"/>
              <a:buChar char="▪"/>
            </a:pPr>
            <a:r>
              <a:rPr lang="en-GB" sz="1400"/>
              <a:t>Full mapping has been performed confirming significant synergies within CEOS (WGISS, ARD and LSI-VC stand out) and outside (e.g. WMO, GEO)</a:t>
            </a:r>
            <a:endParaRPr/>
          </a:p>
        </p:txBody>
      </p:sp>
      <p:sp>
        <p:nvSpPr>
          <p:cNvPr id="140" name="Google Shape;140;p5"/>
          <p:cNvSpPr txBox="1">
            <a:spLocks noGrp="1"/>
          </p:cNvSpPr>
          <p:nvPr>
            <p:ph type="title"/>
          </p:nvPr>
        </p:nvSpPr>
        <p:spPr>
          <a:xfrm>
            <a:off x="205398" y="8788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GB" sz="3200">
                <a:solidFill>
                  <a:schemeClr val="lt1"/>
                </a:solidFill>
                <a:latin typeface="Montserrat"/>
                <a:ea typeface="Montserrat"/>
                <a:cs typeface="Montserrat"/>
                <a:sym typeface="Montserrat"/>
              </a:rPr>
              <a:t>Action SIT-39-01 – </a:t>
            </a:r>
            <a:br>
              <a:rPr lang="en-GB" sz="3200">
                <a:solidFill>
                  <a:schemeClr val="lt1"/>
                </a:solidFill>
                <a:latin typeface="Montserrat"/>
                <a:ea typeface="Montserrat"/>
                <a:cs typeface="Montserrat"/>
                <a:sym typeface="Montserrat"/>
              </a:rPr>
            </a:br>
            <a:r>
              <a:rPr lang="en-GB" sz="3200">
                <a:solidFill>
                  <a:schemeClr val="lt1"/>
                </a:solidFill>
                <a:latin typeface="Montserrat"/>
                <a:ea typeface="Montserrat"/>
                <a:cs typeface="Montserrat"/>
                <a:sym typeface="Montserrat"/>
              </a:rPr>
              <a:t>Level of activity – initial findings</a:t>
            </a:r>
            <a:endParaRPr sz="3200"/>
          </a:p>
        </p:txBody>
      </p:sp>
      <p:pic>
        <p:nvPicPr>
          <p:cNvPr id="141" name="Google Shape;141;p5"/>
          <p:cNvPicPr preferRelativeResize="0"/>
          <p:nvPr/>
        </p:nvPicPr>
        <p:blipFill rotWithShape="1">
          <a:blip r:embed="rId3">
            <a:alphaModFix/>
          </a:blip>
          <a:srcRect/>
          <a:stretch/>
        </p:blipFill>
        <p:spPr>
          <a:xfrm>
            <a:off x="8633637" y="1558533"/>
            <a:ext cx="3403013" cy="1799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1"/>
          </p:nvPr>
        </p:nvSpPr>
        <p:spPr>
          <a:xfrm>
            <a:off x="324232" y="1558533"/>
            <a:ext cx="11520437" cy="46629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1000"/>
              </a:spcBef>
              <a:spcAft>
                <a:spcPts val="0"/>
              </a:spcAft>
              <a:buClr>
                <a:schemeClr val="dk1"/>
              </a:buClr>
              <a:buSzPts val="1600"/>
              <a:buChar char="❖"/>
            </a:pPr>
            <a:r>
              <a:rPr lang="en-GB" sz="1800" b="1"/>
              <a:t>Impact within CEOS: Value for CEOS Members</a:t>
            </a:r>
            <a:endParaRPr/>
          </a:p>
          <a:p>
            <a:pPr marL="914400" lvl="1" indent="-330200" algn="l" rtl="0">
              <a:lnSpc>
                <a:spcPct val="115000"/>
              </a:lnSpc>
              <a:spcBef>
                <a:spcPts val="500"/>
              </a:spcBef>
              <a:spcAft>
                <a:spcPts val="0"/>
              </a:spcAft>
              <a:buSzPts val="1600"/>
              <a:buChar char="▪"/>
            </a:pPr>
            <a:r>
              <a:rPr lang="en-GB" sz="1400"/>
              <a:t>The CEOS community is instrumental in providing input for future space missions, which directly benefits participating agencies. Information Sharing: enhanced access to mission-related information.</a:t>
            </a:r>
            <a:endParaRPr/>
          </a:p>
          <a:p>
            <a:pPr marL="914400" lvl="1" indent="-330200" algn="l" rtl="0">
              <a:lnSpc>
                <a:spcPct val="115000"/>
              </a:lnSpc>
              <a:spcBef>
                <a:spcPts val="500"/>
              </a:spcBef>
              <a:spcAft>
                <a:spcPts val="0"/>
              </a:spcAft>
              <a:buSzPts val="1600"/>
              <a:buChar char="▪"/>
            </a:pPr>
            <a:r>
              <a:rPr lang="en-GB" sz="1400"/>
              <a:t>Exchange of Best Practices: facilitation of sharing good practice across agencies.</a:t>
            </a:r>
            <a:endParaRPr/>
          </a:p>
          <a:p>
            <a:pPr marL="914400" lvl="1" indent="-330200" algn="l" rtl="0">
              <a:lnSpc>
                <a:spcPct val="115000"/>
              </a:lnSpc>
              <a:spcBef>
                <a:spcPts val="500"/>
              </a:spcBef>
              <a:spcAft>
                <a:spcPts val="0"/>
              </a:spcAft>
              <a:buSzPts val="1600"/>
              <a:buChar char="▪"/>
            </a:pPr>
            <a:r>
              <a:rPr lang="en-GB" sz="1400"/>
              <a:t>Expert Mobilization: bringing together specific experts to address critical issues.</a:t>
            </a:r>
            <a:endParaRPr/>
          </a:p>
          <a:p>
            <a:pPr marL="1371600" lvl="2" indent="-228600" algn="l" rtl="0">
              <a:lnSpc>
                <a:spcPct val="115000"/>
              </a:lnSpc>
              <a:spcBef>
                <a:spcPts val="500"/>
              </a:spcBef>
              <a:spcAft>
                <a:spcPts val="0"/>
              </a:spcAft>
              <a:buSzPts val="2000"/>
              <a:buNone/>
            </a:pPr>
            <a:endParaRPr sz="1000"/>
          </a:p>
          <a:p>
            <a:pPr marL="457200" marR="0" lvl="0" indent="-330200" algn="l" rtl="0">
              <a:lnSpc>
                <a:spcPct val="115000"/>
              </a:lnSpc>
              <a:spcBef>
                <a:spcPts val="1000"/>
              </a:spcBef>
              <a:spcAft>
                <a:spcPts val="0"/>
              </a:spcAft>
              <a:buClr>
                <a:schemeClr val="dk1"/>
              </a:buClr>
              <a:buSzPts val="1600"/>
              <a:buChar char="❖"/>
            </a:pPr>
            <a:r>
              <a:rPr lang="en-GB" sz="1800" b="1"/>
              <a:t>Impact outside CEOS</a:t>
            </a:r>
            <a:endParaRPr/>
          </a:p>
          <a:p>
            <a:pPr marL="914400" lvl="1" indent="-330200" algn="l" rtl="0">
              <a:lnSpc>
                <a:spcPct val="115000"/>
              </a:lnSpc>
              <a:spcBef>
                <a:spcPts val="500"/>
              </a:spcBef>
              <a:spcAft>
                <a:spcPts val="0"/>
              </a:spcAft>
              <a:buSzPts val="1600"/>
              <a:buChar char="▪"/>
            </a:pPr>
            <a:r>
              <a:rPr lang="en-GB" sz="1400"/>
              <a:t>Initial attempt to measure citations highlights need for more systematic approach</a:t>
            </a:r>
            <a:endParaRPr/>
          </a:p>
          <a:p>
            <a:pPr marL="914400" lvl="1" indent="-330200" algn="l" rtl="0">
              <a:lnSpc>
                <a:spcPct val="115000"/>
              </a:lnSpc>
              <a:spcBef>
                <a:spcPts val="500"/>
              </a:spcBef>
              <a:spcAft>
                <a:spcPts val="0"/>
              </a:spcAft>
              <a:buSzPts val="1600"/>
              <a:buChar char="▪"/>
            </a:pPr>
            <a:r>
              <a:rPr lang="en-GB" sz="1400"/>
              <a:t>Tracing impact from CEOS all the way to users can be pursued (e.g. see work on calibration approaches for certain products that then inform the GEOGLAM community)</a:t>
            </a:r>
            <a:endParaRPr/>
          </a:p>
          <a:p>
            <a:pPr marL="914400" lvl="1" indent="-330200" algn="l" rtl="0">
              <a:lnSpc>
                <a:spcPct val="115000"/>
              </a:lnSpc>
              <a:spcBef>
                <a:spcPts val="500"/>
              </a:spcBef>
              <a:spcAft>
                <a:spcPts val="0"/>
              </a:spcAft>
              <a:buSzPts val="1600"/>
              <a:buChar char="▪"/>
            </a:pPr>
            <a:r>
              <a:rPr lang="en-GB" sz="1400"/>
              <a:t>Mapping against SDGs already performed </a:t>
            </a:r>
            <a:endParaRPr/>
          </a:p>
        </p:txBody>
      </p:sp>
      <p:sp>
        <p:nvSpPr>
          <p:cNvPr id="147" name="Google Shape;147;p6"/>
          <p:cNvSpPr txBox="1">
            <a:spLocks noGrp="1"/>
          </p:cNvSpPr>
          <p:nvPr>
            <p:ph type="title"/>
          </p:nvPr>
        </p:nvSpPr>
        <p:spPr>
          <a:xfrm>
            <a:off x="176048" y="78114"/>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GB" sz="3200">
                <a:solidFill>
                  <a:schemeClr val="lt1"/>
                </a:solidFill>
                <a:latin typeface="Montserrat"/>
                <a:ea typeface="Montserrat"/>
                <a:cs typeface="Montserrat"/>
                <a:sym typeface="Montserrat"/>
              </a:rPr>
              <a:t>Action SIT-39-01 – </a:t>
            </a:r>
            <a:br>
              <a:rPr lang="en-GB" sz="3200">
                <a:solidFill>
                  <a:schemeClr val="lt1"/>
                </a:solidFill>
                <a:latin typeface="Montserrat"/>
                <a:ea typeface="Montserrat"/>
                <a:cs typeface="Montserrat"/>
                <a:sym typeface="Montserrat"/>
              </a:rPr>
            </a:br>
            <a:r>
              <a:rPr lang="en-GB" sz="3200"/>
              <a:t>Impact </a:t>
            </a:r>
            <a:r>
              <a:rPr lang="en-GB" sz="3200">
                <a:solidFill>
                  <a:schemeClr val="lt1"/>
                </a:solidFill>
                <a:latin typeface="Montserrat"/>
                <a:ea typeface="Montserrat"/>
                <a:cs typeface="Montserrat"/>
                <a:sym typeface="Montserrat"/>
              </a:rPr>
              <a:t>– initial reflections</a:t>
            </a:r>
            <a:endParaRPr sz="3200"/>
          </a:p>
        </p:txBody>
      </p:sp>
      <p:sp>
        <p:nvSpPr>
          <p:cNvPr id="148" name="Google Shape;148;p6"/>
          <p:cNvSpPr/>
          <p:nvPr/>
        </p:nvSpPr>
        <p:spPr>
          <a:xfrm>
            <a:off x="3491023" y="5455196"/>
            <a:ext cx="5209953" cy="606056"/>
          </a:xfrm>
          <a:prstGeom prst="rect">
            <a:avLst/>
          </a:prstGeom>
          <a:solidFill>
            <a:schemeClr val="accent1"/>
          </a:solidFill>
          <a:ln w="25400" cap="flat" cmpd="sng">
            <a:solidFill>
              <a:srgbClr val="151C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a:solidFill>
                  <a:schemeClr val="lt1"/>
                </a:solidFill>
                <a:latin typeface="Arial"/>
                <a:ea typeface="Arial"/>
                <a:cs typeface="Arial"/>
                <a:sym typeface="Arial"/>
              </a:rPr>
              <a:t>Key question: Shall this be pursued in a more systematic way?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p:nvPr/>
        </p:nvSpPr>
        <p:spPr>
          <a:xfrm>
            <a:off x="103164" y="249552"/>
            <a:ext cx="866851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0" i="0" u="none" strike="noStrike" cap="none">
                <a:solidFill>
                  <a:schemeClr val="lt1"/>
                </a:solidFill>
                <a:latin typeface="Montserrat"/>
                <a:ea typeface="Montserrat"/>
                <a:cs typeface="Montserrat"/>
                <a:sym typeface="Montserrat"/>
              </a:rPr>
              <a:t>The CEOS Executive Office Team</a:t>
            </a:r>
            <a:endParaRPr sz="1000" b="0" i="0" u="none" strike="noStrike" cap="none">
              <a:solidFill>
                <a:srgbClr val="000000"/>
              </a:solidFill>
              <a:latin typeface="Montserrat"/>
              <a:ea typeface="Montserrat"/>
              <a:cs typeface="Montserrat"/>
              <a:sym typeface="Montserrat"/>
            </a:endParaRPr>
          </a:p>
        </p:txBody>
      </p:sp>
      <p:pic>
        <p:nvPicPr>
          <p:cNvPr id="154" name="Google Shape;154;p7" descr="A person in a white shirt&#10;&#10;Description automatically generated"/>
          <p:cNvPicPr preferRelativeResize="0"/>
          <p:nvPr/>
        </p:nvPicPr>
        <p:blipFill rotWithShape="1">
          <a:blip r:embed="rId3">
            <a:alphaModFix/>
          </a:blip>
          <a:srcRect/>
          <a:stretch/>
        </p:blipFill>
        <p:spPr>
          <a:xfrm>
            <a:off x="103164" y="1306096"/>
            <a:ext cx="1251323" cy="1251323"/>
          </a:xfrm>
          <a:prstGeom prst="rect">
            <a:avLst/>
          </a:prstGeom>
          <a:noFill/>
          <a:ln>
            <a:noFill/>
          </a:ln>
        </p:spPr>
      </p:pic>
      <p:pic>
        <p:nvPicPr>
          <p:cNvPr id="155" name="Google Shape;155;p7"/>
          <p:cNvPicPr preferRelativeResize="0"/>
          <p:nvPr/>
        </p:nvPicPr>
        <p:blipFill rotWithShape="1">
          <a:blip r:embed="rId4">
            <a:alphaModFix/>
          </a:blip>
          <a:srcRect/>
          <a:stretch/>
        </p:blipFill>
        <p:spPr>
          <a:xfrm>
            <a:off x="181137" y="4694625"/>
            <a:ext cx="1095375" cy="1094740"/>
          </a:xfrm>
          <a:prstGeom prst="rect">
            <a:avLst/>
          </a:prstGeom>
          <a:noFill/>
          <a:ln>
            <a:noFill/>
          </a:ln>
        </p:spPr>
      </p:pic>
      <p:pic>
        <p:nvPicPr>
          <p:cNvPr id="156" name="Google Shape;156;p7" descr="A person posing for the camera&#10;&#10;Description automatically generated"/>
          <p:cNvPicPr preferRelativeResize="0"/>
          <p:nvPr/>
        </p:nvPicPr>
        <p:blipFill rotWithShape="1">
          <a:blip r:embed="rId5">
            <a:alphaModFix/>
          </a:blip>
          <a:srcRect l="33053" r="22499"/>
          <a:stretch/>
        </p:blipFill>
        <p:spPr>
          <a:xfrm>
            <a:off x="305507" y="3003241"/>
            <a:ext cx="846634" cy="1260945"/>
          </a:xfrm>
          <a:prstGeom prst="rect">
            <a:avLst/>
          </a:prstGeom>
          <a:noFill/>
          <a:ln w="9525" cap="flat" cmpd="sng">
            <a:solidFill>
              <a:srgbClr val="000000"/>
            </a:solidFill>
            <a:prstDash val="solid"/>
            <a:miter lim="800000"/>
            <a:headEnd type="none" w="sm" len="sm"/>
            <a:tailEnd type="none" w="sm" len="sm"/>
          </a:ln>
        </p:spPr>
      </p:pic>
      <p:sp>
        <p:nvSpPr>
          <p:cNvPr id="157" name="Google Shape;157;p7"/>
          <p:cNvSpPr txBox="1"/>
          <p:nvPr/>
        </p:nvSpPr>
        <p:spPr>
          <a:xfrm>
            <a:off x="1242116" y="1568999"/>
            <a:ext cx="4037191" cy="1025409"/>
          </a:xfrm>
          <a:prstGeom prst="rect">
            <a:avLst/>
          </a:prstGeom>
          <a:noFill/>
          <a:ln>
            <a:noFill/>
          </a:ln>
        </p:spPr>
        <p:txBody>
          <a:bodyPr spcFirstLastPara="1" wrap="square" lIns="91425" tIns="45700" rIns="91425" bIns="45700" anchor="t" anchorCtr="0">
            <a:spAutoFit/>
          </a:bodyPr>
          <a:lstStyle/>
          <a:p>
            <a:pPr marL="671512" marR="0" lvl="1" indent="-214312" algn="l" rtl="0">
              <a:lnSpc>
                <a:spcPct val="150000"/>
              </a:lnSpc>
              <a:spcBef>
                <a:spcPts val="0"/>
              </a:spcBef>
              <a:spcAft>
                <a:spcPts val="0"/>
              </a:spcAft>
              <a:buClr>
                <a:schemeClr val="dk1"/>
              </a:buClr>
              <a:buSzPts val="1600"/>
              <a:buFont typeface="Montserrat"/>
              <a:buChar char="❖"/>
            </a:pPr>
            <a:r>
              <a:rPr lang="en-GB" sz="1400" b="0" i="0" u="none" strike="noStrike" cap="none">
                <a:solidFill>
                  <a:srgbClr val="000000"/>
                </a:solidFill>
                <a:latin typeface="Arial"/>
                <a:ea typeface="Arial"/>
                <a:cs typeface="Arial"/>
                <a:sym typeface="Arial"/>
              </a:rPr>
              <a:t>Steven Ramage</a:t>
            </a:r>
            <a:endParaRPr/>
          </a:p>
          <a:p>
            <a:pPr marL="457200" marR="0" lvl="1" indent="0" algn="l" rtl="0">
              <a:lnSpc>
                <a:spcPct val="150000"/>
              </a:lnSpc>
              <a:spcBef>
                <a:spcPts val="0"/>
              </a:spcBef>
              <a:spcAft>
                <a:spcPts val="0"/>
              </a:spcAft>
              <a:buNone/>
            </a:pPr>
            <a:r>
              <a:rPr lang="en-GB" sz="1400" b="1" i="0" u="none" strike="noStrike" cap="none">
                <a:solidFill>
                  <a:schemeClr val="dk1"/>
                </a:solidFill>
                <a:latin typeface="Montserrat"/>
                <a:ea typeface="Montserrat"/>
                <a:cs typeface="Montserrat"/>
                <a:sym typeface="Montserrat"/>
              </a:rPr>
              <a:t>CEOS Executive Officer (CEO)</a:t>
            </a:r>
            <a:endParaRPr/>
          </a:p>
          <a:p>
            <a:pPr marL="457200" marR="0" lvl="1" indent="0" algn="l" rtl="0">
              <a:lnSpc>
                <a:spcPct val="150000"/>
              </a:lnSpc>
              <a:spcBef>
                <a:spcPts val="0"/>
              </a:spcBef>
              <a:spcAft>
                <a:spcPts val="0"/>
              </a:spcAft>
              <a:buNone/>
            </a:pPr>
            <a:r>
              <a:rPr lang="en-GB" sz="1400" b="0" i="0" u="none" strike="noStrike" cap="none">
                <a:solidFill>
                  <a:schemeClr val="dk1"/>
                </a:solidFill>
                <a:latin typeface="Montserrat"/>
                <a:ea typeface="Montserrat"/>
                <a:cs typeface="Montserrat"/>
                <a:sym typeface="Montserrat"/>
              </a:rPr>
              <a:t>Founder &amp; CEO, Réseau Consulting</a:t>
            </a:r>
            <a:endParaRPr/>
          </a:p>
        </p:txBody>
      </p:sp>
      <p:sp>
        <p:nvSpPr>
          <p:cNvPr id="158" name="Google Shape;158;p7"/>
          <p:cNvSpPr txBox="1"/>
          <p:nvPr/>
        </p:nvSpPr>
        <p:spPr>
          <a:xfrm>
            <a:off x="1242116" y="3274932"/>
            <a:ext cx="4915403" cy="1025345"/>
          </a:xfrm>
          <a:prstGeom prst="rect">
            <a:avLst/>
          </a:prstGeom>
          <a:noFill/>
          <a:ln>
            <a:noFill/>
          </a:ln>
        </p:spPr>
        <p:txBody>
          <a:bodyPr spcFirstLastPara="1" wrap="square" lIns="91425" tIns="45700" rIns="91425" bIns="45700" anchor="t" anchorCtr="0">
            <a:spAutoFit/>
          </a:bodyPr>
          <a:lstStyle/>
          <a:p>
            <a:pPr marL="671512" marR="0" lvl="1" indent="-214312" algn="l" rtl="0">
              <a:lnSpc>
                <a:spcPct val="150000"/>
              </a:lnSpc>
              <a:spcBef>
                <a:spcPts val="0"/>
              </a:spcBef>
              <a:spcAft>
                <a:spcPts val="0"/>
              </a:spcAft>
              <a:buClr>
                <a:schemeClr val="dk1"/>
              </a:buClr>
              <a:buSzPts val="1600"/>
              <a:buFont typeface="Montserrat"/>
              <a:buChar char="❖"/>
            </a:pPr>
            <a:r>
              <a:rPr lang="en-GB" sz="1400" b="0" i="0" u="none" strike="noStrike" cap="none">
                <a:solidFill>
                  <a:srgbClr val="000000"/>
                </a:solidFill>
                <a:latin typeface="Arial"/>
                <a:ea typeface="Arial"/>
                <a:cs typeface="Arial"/>
                <a:sym typeface="Arial"/>
              </a:rPr>
              <a:t>Lefteris Mamais </a:t>
            </a:r>
            <a:endParaRPr sz="1400" b="0" i="0" u="none" strike="noStrike" cap="none">
              <a:solidFill>
                <a:srgbClr val="000000"/>
              </a:solidFill>
              <a:latin typeface="Arial"/>
              <a:ea typeface="Arial"/>
              <a:cs typeface="Arial"/>
              <a:sym typeface="Arial"/>
            </a:endParaRPr>
          </a:p>
          <a:p>
            <a:pPr marL="457200" marR="0" lvl="1" indent="0" algn="l" rtl="0">
              <a:lnSpc>
                <a:spcPct val="150000"/>
              </a:lnSpc>
              <a:spcBef>
                <a:spcPts val="0"/>
              </a:spcBef>
              <a:spcAft>
                <a:spcPts val="0"/>
              </a:spcAft>
              <a:buNone/>
            </a:pPr>
            <a:r>
              <a:rPr lang="en-GB" sz="1400" b="1" i="0" u="none" strike="noStrike" cap="none">
                <a:solidFill>
                  <a:srgbClr val="000000"/>
                </a:solidFill>
                <a:latin typeface="Arial"/>
                <a:ea typeface="Arial"/>
                <a:cs typeface="Arial"/>
                <a:sym typeface="Arial"/>
              </a:rPr>
              <a:t>Strategic support to CEO team</a:t>
            </a:r>
            <a:endParaRPr sz="1400" b="1" i="0" u="none" strike="noStrike" cap="none">
              <a:solidFill>
                <a:srgbClr val="000000"/>
              </a:solidFill>
              <a:latin typeface="Arial"/>
              <a:ea typeface="Arial"/>
              <a:cs typeface="Arial"/>
              <a:sym typeface="Arial"/>
            </a:endParaRPr>
          </a:p>
          <a:p>
            <a:pPr marL="457200" marR="0" lvl="1" indent="0" algn="l" rtl="0">
              <a:lnSpc>
                <a:spcPct val="150000"/>
              </a:lnSpc>
              <a:spcBef>
                <a:spcPts val="0"/>
              </a:spcBef>
              <a:spcAft>
                <a:spcPts val="0"/>
              </a:spcAft>
              <a:buNone/>
            </a:pPr>
            <a:r>
              <a:rPr lang="en-GB" sz="1400" b="0" i="0" u="none" strike="noStrike" cap="none">
                <a:solidFill>
                  <a:schemeClr val="dk1"/>
                </a:solidFill>
                <a:latin typeface="Montserrat"/>
                <a:ea typeface="Montserrat"/>
                <a:cs typeface="Montserrat"/>
                <a:sym typeface="Montserrat"/>
              </a:rPr>
              <a:t>Co-Founder &amp; Director, Evenflow </a:t>
            </a:r>
            <a:endParaRPr sz="1400" b="0" i="0" u="none" strike="noStrike" cap="none">
              <a:solidFill>
                <a:schemeClr val="dk1"/>
              </a:solidFill>
              <a:latin typeface="Montserrat"/>
              <a:ea typeface="Montserrat"/>
              <a:cs typeface="Montserrat"/>
              <a:sym typeface="Montserrat"/>
            </a:endParaRPr>
          </a:p>
        </p:txBody>
      </p:sp>
      <p:sp>
        <p:nvSpPr>
          <p:cNvPr id="159" name="Google Shape;159;p7"/>
          <p:cNvSpPr txBox="1"/>
          <p:nvPr/>
        </p:nvSpPr>
        <p:spPr>
          <a:xfrm>
            <a:off x="1256098" y="4773379"/>
            <a:ext cx="4915403" cy="1025345"/>
          </a:xfrm>
          <a:prstGeom prst="rect">
            <a:avLst/>
          </a:prstGeom>
          <a:noFill/>
          <a:ln>
            <a:noFill/>
          </a:ln>
        </p:spPr>
        <p:txBody>
          <a:bodyPr spcFirstLastPara="1" wrap="square" lIns="91425" tIns="45700" rIns="91425" bIns="45700" anchor="t" anchorCtr="0">
            <a:spAutoFit/>
          </a:bodyPr>
          <a:lstStyle/>
          <a:p>
            <a:pPr marL="671512" marR="0" lvl="1" indent="-214312" algn="l" rtl="0">
              <a:lnSpc>
                <a:spcPct val="150000"/>
              </a:lnSpc>
              <a:spcBef>
                <a:spcPts val="0"/>
              </a:spcBef>
              <a:spcAft>
                <a:spcPts val="0"/>
              </a:spcAft>
              <a:buClr>
                <a:schemeClr val="dk1"/>
              </a:buClr>
              <a:buSzPts val="1600"/>
              <a:buFont typeface="Montserrat"/>
              <a:buChar char="❖"/>
            </a:pPr>
            <a:r>
              <a:rPr lang="en-GB" sz="1400" b="0" i="0" u="none" strike="noStrike" cap="none">
                <a:solidFill>
                  <a:srgbClr val="000000"/>
                </a:solidFill>
                <a:latin typeface="Arial"/>
                <a:ea typeface="Arial"/>
                <a:cs typeface="Arial"/>
                <a:sym typeface="Arial"/>
              </a:rPr>
              <a:t>Irena Drakopoulou </a:t>
            </a:r>
            <a:endParaRPr sz="1400" b="0" i="0" u="none" strike="noStrike" cap="none">
              <a:solidFill>
                <a:srgbClr val="000000"/>
              </a:solidFill>
              <a:latin typeface="Arial"/>
              <a:ea typeface="Arial"/>
              <a:cs typeface="Arial"/>
              <a:sym typeface="Arial"/>
            </a:endParaRPr>
          </a:p>
          <a:p>
            <a:pPr marL="457200" marR="0" lvl="1" indent="0" algn="l" rtl="0">
              <a:lnSpc>
                <a:spcPct val="150000"/>
              </a:lnSpc>
              <a:spcBef>
                <a:spcPts val="0"/>
              </a:spcBef>
              <a:spcAft>
                <a:spcPts val="0"/>
              </a:spcAft>
              <a:buNone/>
            </a:pPr>
            <a:r>
              <a:rPr lang="en-GB" sz="1400" b="1" i="0" u="none" strike="noStrike" cap="none">
                <a:solidFill>
                  <a:srgbClr val="000000"/>
                </a:solidFill>
                <a:latin typeface="Arial"/>
                <a:ea typeface="Arial"/>
                <a:cs typeface="Arial"/>
                <a:sym typeface="Arial"/>
              </a:rPr>
              <a:t>Operational support to CEO team</a:t>
            </a:r>
            <a:endParaRPr sz="1400" b="1" i="0" u="none" strike="noStrike" cap="none">
              <a:solidFill>
                <a:srgbClr val="000000"/>
              </a:solidFill>
              <a:latin typeface="Arial"/>
              <a:ea typeface="Arial"/>
              <a:cs typeface="Arial"/>
              <a:sym typeface="Arial"/>
            </a:endParaRPr>
          </a:p>
          <a:p>
            <a:pPr marL="457200" marR="0" lvl="1" indent="0" algn="l" rtl="0">
              <a:lnSpc>
                <a:spcPct val="150000"/>
              </a:lnSpc>
              <a:spcBef>
                <a:spcPts val="0"/>
              </a:spcBef>
              <a:spcAft>
                <a:spcPts val="0"/>
              </a:spcAft>
              <a:buNone/>
            </a:pPr>
            <a:r>
              <a:rPr lang="en-GB" sz="1400" b="0" i="0" u="none" strike="noStrike" cap="none">
                <a:solidFill>
                  <a:schemeClr val="dk1"/>
                </a:solidFill>
                <a:latin typeface="Montserrat"/>
                <a:ea typeface="Montserrat"/>
                <a:cs typeface="Montserrat"/>
                <a:sym typeface="Montserrat"/>
              </a:rPr>
              <a:t>Programme Manager, Evenflow </a:t>
            </a:r>
            <a:endParaRPr sz="1400" b="0" i="0" u="none" strike="noStrike" cap="none">
              <a:solidFill>
                <a:schemeClr val="dk1"/>
              </a:solidFill>
              <a:latin typeface="Montserrat"/>
              <a:ea typeface="Montserrat"/>
              <a:cs typeface="Montserrat"/>
              <a:sym typeface="Montserrat"/>
            </a:endParaRPr>
          </a:p>
        </p:txBody>
      </p:sp>
      <p:graphicFrame>
        <p:nvGraphicFramePr>
          <p:cNvPr id="160" name="Google Shape;160;p7"/>
          <p:cNvGraphicFramePr/>
          <p:nvPr/>
        </p:nvGraphicFramePr>
        <p:xfrm>
          <a:off x="5707568" y="1176047"/>
          <a:ext cx="5912000" cy="4785440"/>
        </p:xfrm>
        <a:graphic>
          <a:graphicData uri="http://schemas.openxmlformats.org/drawingml/2006/table">
            <a:tbl>
              <a:tblPr firstRow="1" bandRow="1">
                <a:noFill/>
                <a:tableStyleId>{102BA4CD-9D8B-4616-8B4F-8B082E32AA5D}</a:tableStyleId>
              </a:tblPr>
              <a:tblGrid>
                <a:gridCol w="1478000">
                  <a:extLst>
                    <a:ext uri="{9D8B030D-6E8A-4147-A177-3AD203B41FA5}">
                      <a16:colId xmlns:a16="http://schemas.microsoft.com/office/drawing/2014/main" val="20000"/>
                    </a:ext>
                  </a:extLst>
                </a:gridCol>
                <a:gridCol w="1478000">
                  <a:extLst>
                    <a:ext uri="{9D8B030D-6E8A-4147-A177-3AD203B41FA5}">
                      <a16:colId xmlns:a16="http://schemas.microsoft.com/office/drawing/2014/main" val="20001"/>
                    </a:ext>
                  </a:extLst>
                </a:gridCol>
                <a:gridCol w="1478000">
                  <a:extLst>
                    <a:ext uri="{9D8B030D-6E8A-4147-A177-3AD203B41FA5}">
                      <a16:colId xmlns:a16="http://schemas.microsoft.com/office/drawing/2014/main" val="20002"/>
                    </a:ext>
                  </a:extLst>
                </a:gridCol>
                <a:gridCol w="1478000">
                  <a:extLst>
                    <a:ext uri="{9D8B030D-6E8A-4147-A177-3AD203B41FA5}">
                      <a16:colId xmlns:a16="http://schemas.microsoft.com/office/drawing/2014/main" val="20003"/>
                    </a:ext>
                  </a:extLst>
                </a:gridCol>
              </a:tblGrid>
              <a:tr h="29160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GB" sz="1400" u="none" strike="noStrike" cap="none"/>
                        <a:t>STEVEN</a:t>
                      </a:r>
                      <a:endParaRPr/>
                    </a:p>
                  </a:txBody>
                  <a:tcPr marL="91450" marR="91450" marT="45725" marB="45725"/>
                </a:tc>
                <a:tc>
                  <a:txBody>
                    <a:bodyPr/>
                    <a:lstStyle/>
                    <a:p>
                      <a:pPr marL="0" marR="0" lvl="0" indent="0" algn="ctr" rtl="0">
                        <a:lnSpc>
                          <a:spcPct val="100000"/>
                        </a:lnSpc>
                        <a:spcBef>
                          <a:spcPts val="0"/>
                        </a:spcBef>
                        <a:spcAft>
                          <a:spcPts val="0"/>
                        </a:spcAft>
                        <a:buNone/>
                      </a:pPr>
                      <a:r>
                        <a:rPr lang="en-GB" sz="1400" u="none" strike="noStrike" cap="none"/>
                        <a:t>LEFTERIS</a:t>
                      </a:r>
                      <a:endParaRPr/>
                    </a:p>
                  </a:txBody>
                  <a:tcPr marL="91450" marR="91450" marT="45725" marB="45725"/>
                </a:tc>
                <a:tc>
                  <a:txBody>
                    <a:bodyPr/>
                    <a:lstStyle/>
                    <a:p>
                      <a:pPr marL="0" marR="0" lvl="0" indent="0" algn="ctr" rtl="0">
                        <a:lnSpc>
                          <a:spcPct val="100000"/>
                        </a:lnSpc>
                        <a:spcBef>
                          <a:spcPts val="0"/>
                        </a:spcBef>
                        <a:spcAft>
                          <a:spcPts val="0"/>
                        </a:spcAft>
                        <a:buNone/>
                      </a:pPr>
                      <a:r>
                        <a:rPr lang="en-GB" sz="1400" u="none" strike="noStrike" cap="none"/>
                        <a:t>IRENA</a:t>
                      </a:r>
                      <a:endParaRPr/>
                    </a:p>
                  </a:txBody>
                  <a:tcPr marL="91450" marR="91450" marT="45725" marB="45725"/>
                </a:tc>
                <a:extLst>
                  <a:ext uri="{0D108BD9-81ED-4DB2-BD59-A6C34878D82A}">
                    <a16:rowId xmlns:a16="http://schemas.microsoft.com/office/drawing/2014/main" val="10000"/>
                  </a:ext>
                </a:extLst>
              </a:tr>
              <a:tr h="575225">
                <a:tc>
                  <a:txBody>
                    <a:bodyPr/>
                    <a:lstStyle/>
                    <a:p>
                      <a:pPr marL="0" marR="0" lvl="0" indent="0" algn="ctr" rtl="0">
                        <a:lnSpc>
                          <a:spcPct val="100000"/>
                        </a:lnSpc>
                        <a:spcBef>
                          <a:spcPts val="0"/>
                        </a:spcBef>
                        <a:spcAft>
                          <a:spcPts val="0"/>
                        </a:spcAft>
                        <a:buNone/>
                      </a:pPr>
                      <a:r>
                        <a:rPr lang="en-GB" sz="1400" u="none" strike="noStrike" cap="none"/>
                        <a:t>CEOS Work Plan &amp; Deliverables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1"/>
                  </a:ext>
                </a:extLst>
              </a:tr>
              <a:tr h="291600">
                <a:tc>
                  <a:txBody>
                    <a:bodyPr/>
                    <a:lstStyle/>
                    <a:p>
                      <a:pPr marL="0" marR="0" lvl="0" indent="0" algn="ctr" rtl="0">
                        <a:lnSpc>
                          <a:spcPct val="100000"/>
                        </a:lnSpc>
                        <a:spcBef>
                          <a:spcPts val="0"/>
                        </a:spcBef>
                        <a:spcAft>
                          <a:spcPts val="0"/>
                        </a:spcAft>
                        <a:buNone/>
                      </a:pPr>
                      <a:r>
                        <a:rPr lang="en-GB" sz="1400" u="none" strike="noStrike" cap="none"/>
                        <a:t>Stakeholder Coordination &amp; Reporting</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291600">
                <a:tc>
                  <a:txBody>
                    <a:bodyPr/>
                    <a:lstStyle/>
                    <a:p>
                      <a:pPr marL="0" marR="0" lvl="0" indent="0" algn="ctr" rtl="0">
                        <a:lnSpc>
                          <a:spcPct val="100000"/>
                        </a:lnSpc>
                        <a:spcBef>
                          <a:spcPts val="0"/>
                        </a:spcBef>
                        <a:spcAft>
                          <a:spcPts val="0"/>
                        </a:spcAft>
                        <a:buNone/>
                      </a:pPr>
                      <a:r>
                        <a:rPr lang="en-GB" sz="1400" u="none" strike="noStrike" cap="none"/>
                        <a:t>Leadership Support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3"/>
                  </a:ext>
                </a:extLst>
              </a:tr>
              <a:tr h="291600">
                <a:tc>
                  <a:txBody>
                    <a:bodyPr/>
                    <a:lstStyle/>
                    <a:p>
                      <a:pPr marL="0" marR="0" lvl="0" indent="0" algn="ctr" rtl="0">
                        <a:lnSpc>
                          <a:spcPct val="100000"/>
                        </a:lnSpc>
                        <a:spcBef>
                          <a:spcPts val="0"/>
                        </a:spcBef>
                        <a:spcAft>
                          <a:spcPts val="0"/>
                        </a:spcAft>
                        <a:buNone/>
                      </a:pPr>
                      <a:r>
                        <a:rPr lang="en-GB" sz="1400" u="none" strike="noStrike" cap="none"/>
                        <a:t>Liaison with CEOS Groups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4"/>
                  </a:ext>
                </a:extLst>
              </a:tr>
              <a:tr h="291600">
                <a:tc>
                  <a:txBody>
                    <a:bodyPr/>
                    <a:lstStyle/>
                    <a:p>
                      <a:pPr marL="0" marR="0" lvl="0" indent="0" algn="ctr" rtl="0">
                        <a:lnSpc>
                          <a:spcPct val="100000"/>
                        </a:lnSpc>
                        <a:spcBef>
                          <a:spcPts val="0"/>
                        </a:spcBef>
                        <a:spcAft>
                          <a:spcPts val="0"/>
                        </a:spcAft>
                        <a:buNone/>
                      </a:pPr>
                      <a:r>
                        <a:rPr lang="en-GB" sz="1400" u="none" strike="noStrike" cap="none"/>
                        <a:t>Representation &amp; Participation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GB" sz="1400" u="none" strike="noStrike" cap="none"/>
                        <a:t>✔</a:t>
                      </a:r>
                      <a:endParaRPr/>
                    </a:p>
                  </a:txBody>
                  <a:tcPr marL="91450" marR="91450" marT="45725" marB="45725"/>
                </a:tc>
                <a:extLst>
                  <a:ext uri="{0D108BD9-81ED-4DB2-BD59-A6C34878D82A}">
                    <a16:rowId xmlns:a16="http://schemas.microsoft.com/office/drawing/2014/main" val="10005"/>
                  </a:ext>
                </a:extLst>
              </a:tr>
              <a:tr h="291600">
                <a:tc>
                  <a:txBody>
                    <a:bodyPr/>
                    <a:lstStyle/>
                    <a:p>
                      <a:pPr marL="0" marR="0" lvl="0" indent="0" algn="ctr" rtl="0">
                        <a:lnSpc>
                          <a:spcPct val="100000"/>
                        </a:lnSpc>
                        <a:spcBef>
                          <a:spcPts val="0"/>
                        </a:spcBef>
                        <a:spcAft>
                          <a:spcPts val="0"/>
                        </a:spcAft>
                        <a:buNone/>
                      </a:pPr>
                      <a:r>
                        <a:rPr lang="en-GB" sz="1400" u="none" strike="noStrike" cap="none"/>
                        <a:t>Administration &amp; Communication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6"/>
                  </a:ext>
                </a:extLst>
              </a:tr>
              <a:tr h="291600">
                <a:tc>
                  <a:txBody>
                    <a:bodyPr/>
                    <a:lstStyle/>
                    <a:p>
                      <a:pPr marL="0" marR="0" lvl="0" indent="0" algn="ctr" rtl="0">
                        <a:lnSpc>
                          <a:spcPct val="100000"/>
                        </a:lnSpc>
                        <a:spcBef>
                          <a:spcPts val="0"/>
                        </a:spcBef>
                        <a:spcAft>
                          <a:spcPts val="0"/>
                        </a:spcAft>
                        <a:buNone/>
                      </a:pPr>
                      <a:r>
                        <a:rPr lang="en-GB" sz="1400" u="none" strike="noStrike" cap="none"/>
                        <a:t>Miscellaneous Tasks (additional activities)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a:p>
                    <a:p>
                      <a:pPr marL="0" marR="0" lvl="0" indent="0" algn="ctr"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76050" y="175950"/>
            <a:ext cx="80358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a:t>Thanks for your attention</a:t>
            </a:r>
            <a:br>
              <a:rPr lang="en-GB" sz="8000"/>
            </a:br>
            <a:br>
              <a:rPr lang="en-GB" sz="3600" i="1"/>
            </a:br>
            <a:r>
              <a:rPr lang="en-GB" sz="3600" i="1"/>
              <a:t>2024-2026 CEOS Work Plan</a:t>
            </a:r>
            <a:endParaRPr sz="3600" i="1">
              <a:latin typeface="Montserrat"/>
              <a:ea typeface="Montserrat"/>
              <a:cs typeface="Montserrat"/>
              <a:sym typeface="Montserrat"/>
            </a:endParaRPr>
          </a:p>
        </p:txBody>
      </p:sp>
      <p:sp>
        <p:nvSpPr>
          <p:cNvPr id="166" name="Google Shape;166;p8"/>
          <p:cNvSpPr/>
          <p:nvPr/>
        </p:nvSpPr>
        <p:spPr>
          <a:xfrm>
            <a:off x="7182950" y="3801423"/>
            <a:ext cx="4833000"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Clr>
                <a:srgbClr val="000000"/>
              </a:buClr>
              <a:buSzPts val="2200"/>
              <a:buFont typeface="Arial"/>
              <a:buNone/>
            </a:pP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Lefteris Mamais,</a:t>
            </a:r>
            <a:endParaRPr/>
          </a:p>
          <a:p>
            <a:pPr marL="0" marR="0" lvl="0" indent="0" algn="r" rtl="0">
              <a:lnSpc>
                <a:spcPct val="130000"/>
              </a:lnSpc>
              <a:spcBef>
                <a:spcPts val="0"/>
              </a:spcBef>
              <a:spcAft>
                <a:spcPts val="0"/>
              </a:spcAft>
              <a:buNone/>
            </a:pPr>
            <a:r>
              <a:rPr lang="en-GB" sz="1800" b="1" i="0" u="none" strike="noStrike" cap="none">
                <a:solidFill>
                  <a:schemeClr val="accent1"/>
                </a:solidFill>
                <a:latin typeface="Montserrat"/>
                <a:ea typeface="Montserrat"/>
                <a:cs typeface="Montserrat"/>
                <a:sym typeface="Montserrat"/>
              </a:rPr>
              <a:t> CEOS Executive Officer Team</a:t>
            </a:r>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Agenda Item 1.3</a:t>
            </a:r>
            <a:endParaRPr sz="1400" b="0" i="0" u="none" strike="noStrike" cap="none">
              <a:solidFill>
                <a:srgbClr val="000000"/>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SIT Technical Workshop 2024</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Sydney, Australia</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18th - 19th September 2024</a:t>
            </a:r>
            <a:endParaRPr sz="2200" b="1" i="0" u="none" strike="noStrike" cap="none">
              <a:solidFill>
                <a:schemeClr val="accen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705</Words>
  <Application>Microsoft Office PowerPoint</Application>
  <PresentationFormat>Widescreen</PresentationFormat>
  <Paragraphs>113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Montserrat</vt:lpstr>
      <vt:lpstr>Noto Sans Symbols</vt:lpstr>
      <vt:lpstr>Arial</vt:lpstr>
      <vt:lpstr>ceos</vt:lpstr>
      <vt:lpstr>SIT Technical Workshop 2024  2024-2026 CEOS Work Plan</vt:lpstr>
      <vt:lpstr>PowerPoint Presentation</vt:lpstr>
      <vt:lpstr>PowerPoint Presentation</vt:lpstr>
      <vt:lpstr>PowerPoint Presentation</vt:lpstr>
      <vt:lpstr>Action SIT-39-01 –  Level of activity – initial findings</vt:lpstr>
      <vt:lpstr>Action SIT-39-01 –  Impact – initial reflections</vt:lpstr>
      <vt:lpstr>PowerPoint Presentation</vt:lpstr>
      <vt:lpstr>Thanks for your attention  2024-2026 CEOS Work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lefteris</dc:creator>
  <cp:lastModifiedBy>Lefteris Mamais</cp:lastModifiedBy>
  <cp:revision>1</cp:revision>
  <dcterms:modified xsi:type="dcterms:W3CDTF">2024-09-15T23:30:03Z</dcterms:modified>
</cp:coreProperties>
</file>