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mip1pVMMtOhtuPfKZixhvZCn+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jpg"/><Relationship Id="rId4" Type="http://schemas.openxmlformats.org/officeDocument/2006/relationships/image" Target="../media/image1.jp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1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1"/>
          <p:cNvPicPr preferRelativeResize="0"/>
          <p:nvPr/>
        </p:nvPicPr>
        <p:blipFill rotWithShape="1">
          <a:blip r:embed="rId7">
            <a:alphaModFix amt="34000"/>
          </a:blip>
          <a:srcRect b="0" l="0" r="0" t="0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2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5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0"/>
          <p:cNvPicPr preferRelativeResize="0"/>
          <p:nvPr/>
        </p:nvPicPr>
        <p:blipFill rotWithShape="1">
          <a:blip r:embed="rId1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SIT Technical Workshop </a:t>
            </a: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/>
              <a:t>Session</a:t>
            </a:r>
            <a:r>
              <a:rPr i="1" lang="en-US" sz="4000">
                <a:latin typeface="Montserrat"/>
                <a:ea typeface="Montserrat"/>
                <a:cs typeface="Montserrat"/>
                <a:sym typeface="Montserrat"/>
              </a:rPr>
              <a:t> 2.</a:t>
            </a:r>
            <a:r>
              <a:rPr i="1" lang="en-US" sz="4000"/>
              <a:t>5</a:t>
            </a:r>
            <a:r>
              <a:rPr i="1" lang="en-US" sz="4000">
                <a:latin typeface="Montserrat"/>
                <a:ea typeface="Montserrat"/>
                <a:cs typeface="Montserrat"/>
                <a:sym typeface="Montserrat"/>
              </a:rPr>
              <a:t>:  Other discussion topics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72909" y="414855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Hiroshi SUTO, JAXA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Milestones towards GST-2 (tentative &amp; expected)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00" y="1031150"/>
            <a:ext cx="11093748" cy="54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24233" y="1155700"/>
            <a:ext cx="11495400" cy="2512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/>
              <a:t>Soliciting contributions to activities needed to prepare CEOS GST2 products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Clearly defining stakeholder needs (e.g., fluxes @ 1 x 1 degree for G3W, NRT for IMEO MARS)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Identifying ongoing efforts within CEOS agencies that meet those needs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Identifying gaps (L1 to L4)</a:t>
            </a:r>
            <a:endParaRPr b="1" sz="20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Other discussion topics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idx="1" type="body"/>
          </p:nvPr>
        </p:nvSpPr>
        <p:spPr>
          <a:xfrm>
            <a:off x="348300" y="1079320"/>
            <a:ext cx="11495400" cy="533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US" sz="1900"/>
              <a:t>Space-based GHG measurements could provide </a:t>
            </a:r>
            <a:r>
              <a:rPr b="1" lang="en-US" sz="1900">
                <a:solidFill>
                  <a:srgbClr val="002060"/>
                </a:solidFill>
              </a:rPr>
              <a:t>transparent, traceable, independent </a:t>
            </a:r>
            <a:r>
              <a:rPr lang="en-US" sz="1900"/>
              <a:t>assessments of emissions and collective progress toward the mitigation and adaptation goals of the Paris agreement</a:t>
            </a:r>
            <a:endParaRPr sz="2700"/>
          </a:p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US" sz="1900"/>
              <a:t>Different stakeholders have different requirements</a:t>
            </a:r>
            <a:endParaRPr sz="2700"/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b="1" lang="en-US" sz="1900"/>
              <a:t>UNFCCC</a:t>
            </a:r>
            <a:r>
              <a:rPr lang="en-US" sz="1900"/>
              <a:t> - Sector-specific annual/biennial national-scale inventories of emissions</a:t>
            </a:r>
            <a:endParaRPr sz="2300"/>
          </a:p>
          <a:p>
            <a:pPr indent="-34925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o"/>
            </a:pPr>
            <a:r>
              <a:rPr lang="en-US" sz="1700"/>
              <a:t>High accuracy &amp; traceability to internationally-recognized standards (e.g., IPCC-TFI)</a:t>
            </a:r>
            <a:endParaRPr sz="1900"/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b="1" lang="en-US" sz="1900"/>
              <a:t>UNEP IMEO </a:t>
            </a:r>
            <a:r>
              <a:rPr lang="en-US" sz="1900"/>
              <a:t>Methane Alert Response System, MARS</a:t>
            </a:r>
            <a:endParaRPr sz="2300"/>
          </a:p>
          <a:p>
            <a:pPr indent="-34925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o"/>
            </a:pPr>
            <a:r>
              <a:rPr lang="en-US" sz="1700"/>
              <a:t>Low-latency alerts to large CH</a:t>
            </a:r>
            <a:r>
              <a:rPr baseline="-25000" lang="en-US" sz="1700"/>
              <a:t>4</a:t>
            </a:r>
            <a:r>
              <a:rPr lang="en-US" sz="1700"/>
              <a:t> emissions from fossil fuel extraction, transport, use</a:t>
            </a:r>
            <a:endParaRPr sz="1900"/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b="1" lang="en-US" sz="1900">
                <a:solidFill>
                  <a:srgbClr val="002060"/>
                </a:solidFill>
              </a:rPr>
              <a:t>WMO</a:t>
            </a:r>
            <a:r>
              <a:rPr lang="en-US" sz="1900"/>
              <a:t> Global Greenhouse Gas Watch</a:t>
            </a:r>
            <a:endParaRPr sz="2300"/>
          </a:p>
          <a:p>
            <a:pPr indent="-34925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o"/>
            </a:pPr>
            <a:r>
              <a:rPr lang="en-US" sz="1700"/>
              <a:t>Global 1° x 1° gridded estimates of GHG concentrations and fluxes at monthly intervals</a:t>
            </a:r>
            <a:endParaRPr sz="1900"/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b="1" lang="en-US" sz="1900"/>
              <a:t>Carbon cycle science community</a:t>
            </a:r>
            <a:endParaRPr sz="2300"/>
          </a:p>
          <a:p>
            <a:pPr indent="-34925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o"/>
            </a:pPr>
            <a:r>
              <a:rPr lang="en-US" sz="1700"/>
              <a:t>Climate forcing by greenhouse gases and response of the natural carbon cycle to human activity and climate change</a:t>
            </a:r>
            <a:endParaRPr sz="1900"/>
          </a:p>
        </p:txBody>
      </p:sp>
      <p:sp>
        <p:nvSpPr>
          <p:cNvPr id="85" name="Google Shape;85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Stakeholders’ Needs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idx="1" type="body"/>
          </p:nvPr>
        </p:nvSpPr>
        <p:spPr>
          <a:xfrm>
            <a:off x="324233" y="1230086"/>
            <a:ext cx="11495400" cy="4991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US" sz="2300">
                <a:solidFill>
                  <a:srgbClr val="002060"/>
                </a:solidFill>
              </a:rPr>
              <a:t>CEOS Strategic Implementation Team (SIT) </a:t>
            </a:r>
            <a:endParaRPr sz="2700"/>
          </a:p>
          <a:p>
            <a:pPr indent="-3492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-US" sz="1900">
                <a:solidFill>
                  <a:srgbClr val="002060"/>
                </a:solidFill>
              </a:rPr>
              <a:t>Coordinate overall effort across CEOS organizations</a:t>
            </a:r>
            <a:endParaRPr sz="23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US" sz="2300">
                <a:solidFill>
                  <a:srgbClr val="002060"/>
                </a:solidFill>
              </a:rPr>
              <a:t>Working Group on Climate GHG Task Team (WGClimate GHG TT)</a:t>
            </a:r>
            <a:endParaRPr sz="2700"/>
          </a:p>
          <a:p>
            <a:pPr indent="-3492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-US" sz="1900">
                <a:solidFill>
                  <a:srgbClr val="002060"/>
                </a:solidFill>
              </a:rPr>
              <a:t>Implement GHG Roadmap actions to foster transition from science to operations</a:t>
            </a:r>
            <a:endParaRPr sz="2300"/>
          </a:p>
          <a:p>
            <a:pPr indent="-3492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-US" sz="1900">
                <a:solidFill>
                  <a:srgbClr val="002060"/>
                </a:solidFill>
              </a:rPr>
              <a:t>Manage interfaces with WMO GGGW, IMEO, UNFCCC and other stakeholders</a:t>
            </a:r>
            <a:endParaRPr sz="23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US" sz="2300">
                <a:solidFill>
                  <a:srgbClr val="002060"/>
                </a:solidFill>
              </a:rPr>
              <a:t>Working Group on Calibration and Validation (WGCV)</a:t>
            </a:r>
            <a:endParaRPr sz="2700"/>
          </a:p>
          <a:p>
            <a:pPr indent="-3492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-US" sz="1900">
                <a:solidFill>
                  <a:srgbClr val="002060"/>
                </a:solidFill>
              </a:rPr>
              <a:t>Identify on-orbit radiometric, spectroscopic and geometric calibration standards and traceability of space-based observations to these standards to facilitate the development of interoperable GHG observations</a:t>
            </a:r>
            <a:endParaRPr sz="2300"/>
          </a:p>
          <a:p>
            <a:pPr indent="-3492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-US" sz="1900">
                <a:solidFill>
                  <a:srgbClr val="002060"/>
                </a:solidFill>
              </a:rPr>
              <a:t>Coordinate campaigns to cross calibrate public and private sector sensors against available standards</a:t>
            </a:r>
            <a:endParaRPr sz="2300"/>
          </a:p>
          <a:p>
            <a:pPr indent="-3492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-US" sz="1900">
                <a:solidFill>
                  <a:srgbClr val="002060"/>
                </a:solidFill>
              </a:rPr>
              <a:t>Share the results via the portal site</a:t>
            </a:r>
            <a:endParaRPr sz="23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900">
              <a:solidFill>
                <a:srgbClr val="002060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300">
              <a:solidFill>
                <a:srgbClr val="002060"/>
              </a:solidFill>
            </a:endParaRPr>
          </a:p>
        </p:txBody>
      </p:sp>
      <p:sp>
        <p:nvSpPr>
          <p:cNvPr id="91" name="Google Shape;91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Ongoing efforts within CEOS (1 of 2)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idx="1" type="body"/>
          </p:nvPr>
        </p:nvSpPr>
        <p:spPr>
          <a:xfrm>
            <a:off x="324233" y="1110344"/>
            <a:ext cx="11495400" cy="5111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US" sz="2300">
                <a:solidFill>
                  <a:srgbClr val="002060"/>
                </a:solidFill>
              </a:rPr>
              <a:t>Atmospheric Composition Virtual Constellation (AC-VC)</a:t>
            </a:r>
            <a:endParaRPr sz="2700"/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 sz="1900">
                <a:solidFill>
                  <a:srgbClr val="002060"/>
                </a:solidFill>
              </a:rPr>
              <a:t>Track sensor capabilities and mission timelines to identify opportunities and gaps</a:t>
            </a:r>
            <a:endParaRPr sz="2300"/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 sz="1900">
                <a:solidFill>
                  <a:srgbClr val="002060"/>
                </a:solidFill>
              </a:rPr>
              <a:t>Coordinate retrieval algorithm and emission flux model intercomparisons with L1-L4 gap analysis</a:t>
            </a:r>
            <a:endParaRPr sz="2300"/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 sz="1900">
                <a:solidFill>
                  <a:srgbClr val="002060"/>
                </a:solidFill>
              </a:rPr>
              <a:t>Define use-case-dependent concentration and flux validation standards and coordinate campaigns to cross validate public and private sector concentration and flux products against these standards</a:t>
            </a:r>
            <a:endParaRPr sz="23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US" sz="2300">
                <a:solidFill>
                  <a:srgbClr val="002060"/>
                </a:solidFill>
              </a:rPr>
              <a:t>Agriculture, Forestry and Other Land Use Task Team (AFOLU TT)</a:t>
            </a:r>
            <a:endParaRPr sz="2700"/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 sz="1900">
                <a:solidFill>
                  <a:srgbClr val="002060"/>
                </a:solidFill>
              </a:rPr>
              <a:t>Coordinate efforts to refine activity and emission factors for agriculture and forestry to facilitate the combined use of top-down &amp; bottom-up emissions data</a:t>
            </a:r>
            <a:endParaRPr sz="23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US" sz="2300">
                <a:solidFill>
                  <a:srgbClr val="002060"/>
                </a:solidFill>
              </a:rPr>
              <a:t>Working Group on Capacity Building and data Democracy (WGCapdD)</a:t>
            </a:r>
            <a:endParaRPr sz="2700"/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 sz="1900">
                <a:solidFill>
                  <a:srgbClr val="002060"/>
                </a:solidFill>
              </a:rPr>
              <a:t>Coordinate development of materials to educate and foster interactions between the space-based GHG and stakeholders communities</a:t>
            </a:r>
            <a:endParaRPr sz="2300"/>
          </a:p>
        </p:txBody>
      </p:sp>
      <p:sp>
        <p:nvSpPr>
          <p:cNvPr id="97" name="Google Shape;97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Ongoing efforts within CEOS (2 of 2)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idx="1" type="body"/>
          </p:nvPr>
        </p:nvSpPr>
        <p:spPr>
          <a:xfrm>
            <a:off x="324233" y="1155700"/>
            <a:ext cx="11495400" cy="3503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/>
              <a:t>Guideline for CEOS GST2 products and collaborators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GST2 will start later 2026 (after COP31?) with guiding questions.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Available data: until 2026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Improve the L2-L4 products though the AC-VC and WGCV activities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Engage with multi-agencies activities (e.g., OCO2-MIP, CAMS, 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Need collaborators and guideline (e.g.,  OCO2-MIP protocol for GST-1 products. )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  <p:sp>
        <p:nvSpPr>
          <p:cNvPr id="103" name="Google Shape;103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Milestone and goal setting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idx="1" type="body"/>
          </p:nvPr>
        </p:nvSpPr>
        <p:spPr>
          <a:xfrm>
            <a:off x="324225" y="1155700"/>
            <a:ext cx="114954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200"/>
              <a:t>Information on CEOS WG/VC site update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The accuracy and consistency of spectral radiances among multiple satellite sensors is essential to retrieve the spatial-temporal bias free products among the sensors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JAXA launched the new portal for multi-spectral radiance comparison dataset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It will contribute to enhance our knowledge of multi- satellite spectral radiance 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  <p:sp>
        <p:nvSpPr>
          <p:cNvPr id="109" name="Google Shape;10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CEOS WG/VC portal update</a:t>
            </a:r>
            <a:br>
              <a:rPr lang="en-US"/>
            </a:br>
            <a:endParaRPr/>
          </a:p>
        </p:txBody>
      </p:sp>
      <p:pic>
        <p:nvPicPr>
          <p:cNvPr id="110" name="Google Shape;11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38175"/>
            <a:ext cx="11887200" cy="133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Multi-spectral radiance comparison site</a:t>
            </a:r>
            <a:br>
              <a:rPr lang="en-US" sz="3600"/>
            </a:br>
            <a:endParaRPr sz="3600"/>
          </a:p>
        </p:txBody>
      </p:sp>
      <p:pic>
        <p:nvPicPr>
          <p:cNvPr id="116" name="Google Shape;1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3017"/>
            <a:ext cx="6535753" cy="434072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6121" y="2097062"/>
            <a:ext cx="6688158" cy="434072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9"/>
          <p:cNvSpPr txBox="1"/>
          <p:nvPr/>
        </p:nvSpPr>
        <p:spPr>
          <a:xfrm>
            <a:off x="10084048" y="5453743"/>
            <a:ext cx="16578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Old version of L1B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"/>
          <p:cNvSpPr txBox="1"/>
          <p:nvPr/>
        </p:nvSpPr>
        <p:spPr>
          <a:xfrm>
            <a:off x="6535753" y="1064336"/>
            <a:ext cx="53880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developing: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SWIR and TIR sensors are enclosed.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Crisp</dc:creator>
</cp:coreProperties>
</file>