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6858000" cx="12192000"/>
  <p:notesSz cx="6858000" cy="9144000"/>
  <p:embeddedFontLst>
    <p:embeddedFont>
      <p:font typeface="Montserrat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hce5/xcDVimpfsmwnPGVNkFhkj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Montserrat-bold.fntdata"/><Relationship Id="rId12" Type="http://schemas.openxmlformats.org/officeDocument/2006/relationships/slide" Target="slides/slide7.xml"/><Relationship Id="rId34" Type="http://schemas.openxmlformats.org/officeDocument/2006/relationships/font" Target="fonts/Montserrat-regular.fntdata"/><Relationship Id="rId15" Type="http://schemas.openxmlformats.org/officeDocument/2006/relationships/slide" Target="slides/slide10.xml"/><Relationship Id="rId37" Type="http://schemas.openxmlformats.org/officeDocument/2006/relationships/font" Target="fonts/Montserrat-boldItalic.fntdata"/><Relationship Id="rId14" Type="http://schemas.openxmlformats.org/officeDocument/2006/relationships/slide" Target="slides/slide9.xml"/><Relationship Id="rId36" Type="http://schemas.openxmlformats.org/officeDocument/2006/relationships/font" Target="fonts/Montserrat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0032085c5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g30032085c59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0032085c59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30032085c59_0_4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0519fb41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0519fb41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00519fb413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00519fb413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00519fb413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00519fb41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00519fb413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00519fb413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00519fb413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00519fb41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0519fb413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00519fb41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032085c59_0_3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0032085c59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SAR helps mostly with the Eucalypt woodland classes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0032085c59_0_3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0032085c59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032085c59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30032085c59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0032085c59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0032085c5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0519fb413_0_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00519fb413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0032085c59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0032085c5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0032085c59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0032085c5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0032085c59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0032085c59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032085c59_0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032085c59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008f657fb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008f657fb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0032085c59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0032085c5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Biodiversity Discussion Group was to begin increased CEOS engagement with biodiversity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White Paper (delivered November 2023)</a:t>
            </a:r>
            <a:endParaRPr/>
          </a:p>
          <a:p>
            <a:pPr indent="0" lvl="0" marL="158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/>
              <a:t>Demonstrator (HBL-Wapusk NP wrapping up)</a:t>
            </a:r>
            <a:endParaRPr/>
          </a:p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0032085c59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0032085c5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Characteristics” = “features”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For nice discussion on the conceptual basis of classification, see: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https://www.fao.org/3/X0596E/x0596e01f.htm   There, features are discriminated using “classifiers”. The discussion includes the FAO Land Cover Classification System, though it seems to not include ecosystem functions/processes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Composition: Species…or level of biodiversity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Environment: climate, slope, aspect, elevation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Structure: height, vertical biomass distribution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Functions &amp; processes: GPP, ET, nutrient retention…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FAO Land Cover Classification System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USGS Global Ecosystem Land Units</a:t>
            </a:r>
            <a:endParaRPr/>
          </a:p>
          <a:p>
            <a:pPr indent="0" lvl="0" marL="152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IUCN Ecosystem Typology V2.0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0032085c59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0032085c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00519fb413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00519fb41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0032085c59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0032085c5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6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6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16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16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16"/>
          <p:cNvPicPr preferRelativeResize="0"/>
          <p:nvPr/>
        </p:nvPicPr>
        <p:blipFill rotWithShape="1">
          <a:blip r:embed="rId6">
            <a:alphaModFix amt="34000"/>
          </a:blip>
          <a:srcRect b="671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16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17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1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17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 txBox="1"/>
          <p:nvPr/>
        </p:nvSpPr>
        <p:spPr>
          <a:xfrm>
            <a:off x="-24372" y="6562800"/>
            <a:ext cx="6448800" cy="11695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2024 CEOS Technical Workshop, Sydney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17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18"/>
          <p:cNvSpPr txBox="1"/>
          <p:nvPr/>
        </p:nvSpPr>
        <p:spPr>
          <a:xfrm>
            <a:off x="-24372" y="6562800"/>
            <a:ext cx="64488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2024 CEOS Technical Workshop, Sydney</a:t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8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9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9" name="Google Shape;39;p1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9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9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9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19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9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0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0" name="Google Shape;50;p2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0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0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20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2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0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20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2022 CEOS Plenary	Biarritz, France	Nov. 29 – Dec. 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5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2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35.png"/><Relationship Id="rId5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Relationship Id="rId6" Type="http://schemas.openxmlformats.org/officeDocument/2006/relationships/image" Target="../media/image21.png"/><Relationship Id="rId7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38.png"/><Relationship Id="rId5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46.png"/><Relationship Id="rId6" Type="http://schemas.openxmlformats.org/officeDocument/2006/relationships/image" Target="../media/image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44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7.png"/><Relationship Id="rId8" Type="http://schemas.openxmlformats.org/officeDocument/2006/relationships/image" Target="../media/image4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"/>
          <p:cNvSpPr txBox="1"/>
          <p:nvPr>
            <p:ph type="title"/>
          </p:nvPr>
        </p:nvSpPr>
        <p:spPr>
          <a:xfrm>
            <a:off x="176050" y="427850"/>
            <a:ext cx="91413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b="1" lang="en-US" sz="4800"/>
              <a:t>Ecosystem Extent Task Team</a:t>
            </a:r>
            <a:endParaRPr b="1" sz="48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i="1" lang="en-US" sz="4000"/>
              <a:t>Side Meeting - </a:t>
            </a:r>
            <a:r>
              <a:rPr i="1" lang="en-US" sz="3600"/>
              <a:t>Demonstrator Updates</a:t>
            </a:r>
            <a:r>
              <a:rPr i="1" lang="en-US" sz="3600"/>
              <a:t> </a:t>
            </a:r>
            <a:endParaRPr i="1" sz="3600"/>
          </a:p>
        </p:txBody>
      </p:sp>
      <p:sp>
        <p:nvSpPr>
          <p:cNvPr id="62" name="Google Shape;62;p1"/>
          <p:cNvSpPr/>
          <p:nvPr/>
        </p:nvSpPr>
        <p:spPr>
          <a:xfrm>
            <a:off x="7040575" y="3835274"/>
            <a:ext cx="5057400" cy="27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Shaun Levick, CSIRO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Gary Geller, NASA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Sandra Luque, INRAE/CNES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Roger Sayre, USGS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3.1</a:t>
            </a:r>
            <a:endParaRPr b="1" i="0" sz="1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Technical Workshop 2024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Sydney, Australia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b="1" lang="en-US" sz="18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b="1" baseline="30000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b="1" i="0" lang="en-US" sz="1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September 2024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"/>
          <p:cNvSpPr/>
          <p:nvPr/>
        </p:nvSpPr>
        <p:spPr>
          <a:xfrm>
            <a:off x="7792529" y="6611837"/>
            <a:ext cx="4485735" cy="2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46025" lIns="92075" spcFirstLastPara="1" rIns="92075" wrap="square" tIns="46025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Noto Sans Symbols"/>
              <a:buNone/>
            </a:pPr>
            <a:r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(c) 2024 California Institute of Technology. Government sponsorship acknowledged.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0032085c59_0_134"/>
          <p:cNvSpPr txBox="1"/>
          <p:nvPr>
            <p:ph idx="1" type="body"/>
          </p:nvPr>
        </p:nvSpPr>
        <p:spPr>
          <a:xfrm>
            <a:off x="324227" y="1213425"/>
            <a:ext cx="86418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Largest remaining area of temperate woodlands on Earth with significant biodiversity and cultural values.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Under growing pressure from climate change and land-use intensification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High-quality maps of ecosystem extent are needed to inform conservation, restoration, and adaptation strategies.</a:t>
            </a:r>
            <a:endParaRPr sz="2400"/>
          </a:p>
          <a:p>
            <a: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❖"/>
            </a:pPr>
            <a:r>
              <a:rPr lang="en-US" sz="2400"/>
              <a:t>Key questions to be addressed.</a:t>
            </a:r>
            <a:endParaRPr sz="2400"/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Can the spatial delineation of vegetation types be improved with multi-wavelength SAR?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Can stand age be reliably mapped from multi-sensor satellite imagery?</a:t>
            </a:r>
            <a:endParaRPr/>
          </a:p>
          <a:p>
            <a:pPr indent="-3810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Can historic stand growth rates be derived from time-series imagery?</a:t>
            </a:r>
            <a:endParaRPr sz="2200"/>
          </a:p>
        </p:txBody>
      </p:sp>
      <p:sp>
        <p:nvSpPr>
          <p:cNvPr id="124" name="Google Shape;124;g30032085c59_0_13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25" name="Google Shape;125;g30032085c59_0_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8427" y="1107439"/>
            <a:ext cx="287655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0032085c59_0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8427" y="3850639"/>
            <a:ext cx="2921173" cy="192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0032085c59_0_404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US" sz="2600"/>
              <a:t>Distinguishing vegetation assemblages and stand ages is critical for effective land management and conservation</a:t>
            </a:r>
            <a:endParaRPr sz="2600"/>
          </a:p>
          <a:p>
            <a:pPr indent="-3937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C</a:t>
            </a:r>
            <a:r>
              <a:rPr lang="en-US" sz="2600"/>
              <a:t>onversion of obligate-seeder eucalyptus woodlands into base resprouting mallee stands. </a:t>
            </a:r>
            <a:r>
              <a:rPr lang="en-US" sz="2600"/>
              <a:t> </a:t>
            </a:r>
            <a:endParaRPr sz="2600"/>
          </a:p>
          <a:p>
            <a:pPr indent="-3937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Ecosystem extent mapping underway using CSIRO’s EASI platform</a:t>
            </a:r>
            <a:endParaRPr sz="2600"/>
          </a:p>
          <a:p>
            <a:pPr indent="-3937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00"/>
              <a:buChar char="▪"/>
            </a:pPr>
            <a:r>
              <a:rPr lang="en-US" sz="2600"/>
              <a:t>Testing the fusion of Sentinel-1, ALOS-2, Sentinel-2 and Landsat-5/-7/-8/-9</a:t>
            </a:r>
            <a:endParaRPr sz="2600"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30032085c59_0_40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33" name="Google Shape;133;g30032085c59_0_4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9184" y="4858921"/>
            <a:ext cx="1684017" cy="148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0032085c59_0_4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2318" y="4415464"/>
            <a:ext cx="1684017" cy="148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g30032085c59_0_4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8400" y="3971525"/>
            <a:ext cx="1684017" cy="148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g30032085c59_0_404"/>
          <p:cNvPicPr preferRelativeResize="0"/>
          <p:nvPr/>
        </p:nvPicPr>
        <p:blipFill rotWithShape="1">
          <a:blip r:embed="rId6">
            <a:alphaModFix/>
          </a:blip>
          <a:srcRect b="2079" l="3048" r="2281" t="2070"/>
          <a:stretch/>
        </p:blipFill>
        <p:spPr>
          <a:xfrm>
            <a:off x="670850" y="4255350"/>
            <a:ext cx="2738625" cy="209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0032085c59_0_404"/>
          <p:cNvPicPr preferRelativeResize="0"/>
          <p:nvPr/>
        </p:nvPicPr>
        <p:blipFill rotWithShape="1">
          <a:blip r:embed="rId7">
            <a:alphaModFix/>
          </a:blip>
          <a:srcRect b="3267" l="2738" r="3479" t="4165"/>
          <a:stretch/>
        </p:blipFill>
        <p:spPr>
          <a:xfrm>
            <a:off x="3676125" y="4255350"/>
            <a:ext cx="2809251" cy="209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00519fb413_0_0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Classification scheme a</a:t>
            </a:r>
            <a:r>
              <a:rPr lang="en-US"/>
              <a:t>ccording to the IUCN Global Ecosystem Typology (GET) 2.0, Terrestrial realm: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T.4. Savannas and Grasslands - biome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T.4.4. Temperate Woodlands - ecosystem functional group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Finer scales we evaluated available National level datasets and received feedback from collaborators working in the GWW region.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National Vegetation Information System (NVIS) classification scheme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Integration of the NVIS classification scheme with lower levels of the GET will be evaluated in future work.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00519fb413_0_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44" name="Google Shape;144;g300519fb41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250" y="4502600"/>
            <a:ext cx="10317174" cy="200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00519fb413_0_9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Training data and labelling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NVIS has high thematic resolution, but coarse spatial resolution, which results in omission errors for small features.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NVIS dataset relies in data generated by different agencies, so data integration can result in inconsistent boundaries between ecosystems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00519fb413_0_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51" name="Google Shape;151;g300519fb413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50" y="3356123"/>
            <a:ext cx="5735900" cy="26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g300519fb413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8825" y="3429012"/>
            <a:ext cx="5584012" cy="257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g300519fb413_0_9"/>
          <p:cNvSpPr txBox="1"/>
          <p:nvPr/>
        </p:nvSpPr>
        <p:spPr>
          <a:xfrm>
            <a:off x="2071250" y="5999125"/>
            <a:ext cx="25875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NVIS omission errors</a:t>
            </a:r>
            <a:endParaRPr sz="800"/>
          </a:p>
        </p:txBody>
      </p:sp>
      <p:sp>
        <p:nvSpPr>
          <p:cNvPr id="154" name="Google Shape;154;g300519fb413_0_9"/>
          <p:cNvSpPr txBox="1"/>
          <p:nvPr/>
        </p:nvSpPr>
        <p:spPr>
          <a:xfrm>
            <a:off x="8157725" y="5999125"/>
            <a:ext cx="35283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NVIS </a:t>
            </a:r>
            <a:r>
              <a:rPr lang="en-US" sz="1800">
                <a:solidFill>
                  <a:schemeClr val="dk1"/>
                </a:solidFill>
              </a:rPr>
              <a:t>arbitrary</a:t>
            </a:r>
            <a:r>
              <a:rPr lang="en-US" sz="1800">
                <a:solidFill>
                  <a:schemeClr val="dk1"/>
                </a:solidFill>
              </a:rPr>
              <a:t> split  errors</a:t>
            </a:r>
            <a:endParaRPr sz="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00519fb413_0_40"/>
          <p:cNvSpPr txBox="1"/>
          <p:nvPr>
            <p:ph idx="1" type="body"/>
          </p:nvPr>
        </p:nvSpPr>
        <p:spPr>
          <a:xfrm>
            <a:off x="324225" y="1213425"/>
            <a:ext cx="68091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Training and validation dataset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300 polygons of 100x100 m were randomly located within each of the 10 major vegetation classes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 polygons were visually evaluated using the base imagery, and the Sentinel-2 median composite for 2021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Polygons were </a:t>
            </a:r>
            <a:r>
              <a:rPr lang="en-US"/>
              <a:t>manually</a:t>
            </a:r>
            <a:r>
              <a:rPr lang="en-US"/>
              <a:t> checked for accurate </a:t>
            </a:r>
            <a:r>
              <a:rPr lang="en-US"/>
              <a:t>representation</a:t>
            </a:r>
            <a:r>
              <a:rPr lang="en-US"/>
              <a:t> of underlying classes (2710 remained)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Each 20 m S2 pixel within each polygon was used as training and validation data for the classification process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 total of 48218 pixels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300519fb413_0_4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61" name="Google Shape;161;g300519fb413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3300" y="1732099"/>
            <a:ext cx="4919301" cy="463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00519fb413_0_54"/>
          <p:cNvSpPr txBox="1"/>
          <p:nvPr>
            <p:ph idx="1" type="body"/>
          </p:nvPr>
        </p:nvSpPr>
        <p:spPr>
          <a:xfrm>
            <a:off x="324225" y="1213425"/>
            <a:ext cx="110883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Input satellite data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Initially</a:t>
            </a:r>
            <a:r>
              <a:rPr lang="en-US"/>
              <a:t> focused on the year 2021 as all the instruments have available data for this year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300519fb413_0_5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68" name="Google Shape;168;g300519fb413_0_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675" y="2604114"/>
            <a:ext cx="4753876" cy="205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00519fb413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325" y="2604127"/>
            <a:ext cx="4753874" cy="335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0519fb413_0_2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75" name="Google Shape;175;g300519fb413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8375" y="1107449"/>
            <a:ext cx="9445827" cy="517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0519fb413_0_1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81" name="Google Shape;181;g300519fb413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07447"/>
            <a:ext cx="5052925" cy="12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300519fb413_0_16"/>
          <p:cNvPicPr preferRelativeResize="0"/>
          <p:nvPr/>
        </p:nvPicPr>
        <p:blipFill rotWithShape="1">
          <a:blip r:embed="rId4">
            <a:alphaModFix/>
          </a:blip>
          <a:srcRect b="0" l="0" r="33673" t="0"/>
          <a:stretch/>
        </p:blipFill>
        <p:spPr>
          <a:xfrm>
            <a:off x="176050" y="2526825"/>
            <a:ext cx="5529000" cy="214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300519fb413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5050" y="1873924"/>
            <a:ext cx="6231576" cy="42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300519fb413_0_16"/>
          <p:cNvPicPr preferRelativeResize="0"/>
          <p:nvPr/>
        </p:nvPicPr>
        <p:blipFill rotWithShape="1">
          <a:blip r:embed="rId4">
            <a:alphaModFix/>
          </a:blip>
          <a:srcRect b="0" l="66162" r="0" t="40105"/>
          <a:stretch/>
        </p:blipFill>
        <p:spPr>
          <a:xfrm>
            <a:off x="468475" y="4555275"/>
            <a:ext cx="2927999" cy="133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0032085c59_0_390"/>
          <p:cNvSpPr txBox="1"/>
          <p:nvPr>
            <p:ph type="title"/>
          </p:nvPr>
        </p:nvSpPr>
        <p:spPr>
          <a:xfrm>
            <a:off x="328448" y="3283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90" name="Google Shape;190;g30032085c59_0_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400" y="1107449"/>
            <a:ext cx="7473374" cy="511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0032085c59_0_398"/>
          <p:cNvSpPr txBox="1"/>
          <p:nvPr>
            <p:ph type="title"/>
          </p:nvPr>
        </p:nvSpPr>
        <p:spPr>
          <a:xfrm>
            <a:off x="328448" y="3283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196" name="Google Shape;196;g30032085c59_0_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5250" y="1233825"/>
            <a:ext cx="10440400" cy="5006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Purpose</a:t>
            </a:r>
            <a:endParaRPr/>
          </a:p>
          <a:p>
            <a:pPr indent="-381000" lvl="1" marL="914400" rtl="0" algn="l"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Provide updates on EETT Demonstrators</a:t>
            </a:r>
            <a:endParaRPr/>
          </a:p>
          <a:p>
            <a:pPr indent="-381000" lvl="1" marL="914400" rtl="0" algn="l"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Hear your thoughts and suggestions</a:t>
            </a:r>
            <a:endParaRPr/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Agenda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Brief EETT overview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Hudson Bay Lowlands (Jason Duffe, ECCC) - </a:t>
            </a:r>
            <a:r>
              <a:rPr lang="en-US"/>
              <a:t>remote presentation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Great Western Woodlands (Shaun Levick, CSIRO) - </a:t>
            </a:r>
            <a:r>
              <a:rPr lang="en-US"/>
              <a:t>in person </a:t>
            </a:r>
            <a:r>
              <a:rPr lang="en-US"/>
              <a:t>presentation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 sz="2400"/>
              <a:t>Costa Rica Forests (</a:t>
            </a:r>
            <a:r>
              <a:rPr lang="en-US"/>
              <a:t>Sandra Luque</a:t>
            </a:r>
            <a:r>
              <a:rPr lang="en-US" sz="2400"/>
              <a:t>; </a:t>
            </a:r>
            <a:r>
              <a:rPr lang="en-US"/>
              <a:t>INRAE/CNES</a:t>
            </a:r>
            <a:r>
              <a:rPr lang="en-US" sz="2400"/>
              <a:t>) - bri</a:t>
            </a:r>
            <a:r>
              <a:rPr lang="en-US"/>
              <a:t>ef update</a:t>
            </a:r>
            <a:endParaRPr sz="2400"/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Introduction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0032085c59_0_14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202" name="Google Shape;202;g30032085c59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50" y="1211539"/>
            <a:ext cx="6497326" cy="489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0032085c59_0_144"/>
          <p:cNvPicPr preferRelativeResize="0"/>
          <p:nvPr/>
        </p:nvPicPr>
        <p:blipFill rotWithShape="1">
          <a:blip r:embed="rId4">
            <a:alphaModFix/>
          </a:blip>
          <a:srcRect b="0" l="0" r="0" t="2591"/>
          <a:stretch/>
        </p:blipFill>
        <p:spPr>
          <a:xfrm>
            <a:off x="6825775" y="1158175"/>
            <a:ext cx="5213824" cy="240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30032085c59_0_1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0850" y="2909350"/>
            <a:ext cx="4599875" cy="350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30032085c59_0_144"/>
          <p:cNvPicPr preferRelativeResize="0"/>
          <p:nvPr/>
        </p:nvPicPr>
        <p:blipFill rotWithShape="1">
          <a:blip r:embed="rId6">
            <a:alphaModFix/>
          </a:blip>
          <a:srcRect b="30613" l="0" r="0" t="0"/>
          <a:stretch/>
        </p:blipFill>
        <p:spPr>
          <a:xfrm>
            <a:off x="5004800" y="6103523"/>
            <a:ext cx="1668575" cy="31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30032085c59_0_144"/>
          <p:cNvSpPr txBox="1"/>
          <p:nvPr/>
        </p:nvSpPr>
        <p:spPr>
          <a:xfrm>
            <a:off x="176050" y="6103525"/>
            <a:ext cx="41616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Results - Adriana Parra Ruiz (CSIRO)</a:t>
            </a:r>
            <a:endParaRPr sz="800"/>
          </a:p>
        </p:txBody>
      </p:sp>
      <p:sp>
        <p:nvSpPr>
          <p:cNvPr id="207" name="Google Shape;207;g30032085c59_0_144"/>
          <p:cNvSpPr txBox="1"/>
          <p:nvPr/>
        </p:nvSpPr>
        <p:spPr>
          <a:xfrm>
            <a:off x="9949775" y="4396075"/>
            <a:ext cx="21762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model with both optical and SAR data achieves an overall accuracy of 81.2%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g30032085c59_0_1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918150" y="1910188"/>
            <a:ext cx="897201" cy="89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0032085c59_0_114"/>
          <p:cNvSpPr txBox="1"/>
          <p:nvPr>
            <p:ph idx="1" type="body"/>
          </p:nvPr>
        </p:nvSpPr>
        <p:spPr>
          <a:xfrm>
            <a:off x="324225" y="1213425"/>
            <a:ext cx="74175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Key learnings to date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 value of multi-sensor / multi-agency imagery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 efficiency of EASI/ODC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 importance of ARD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The need for large sample sizes of field data/labelling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Next steps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Utilisation of the full Landsat archive (-5/-7/-8/-9) for:</a:t>
            </a:r>
            <a:endParaRPr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Fire history mapping</a:t>
            </a:r>
            <a:endParaRPr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o"/>
            </a:pPr>
            <a:r>
              <a:rPr lang="en-US"/>
              <a:t>Fractional cover mapping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Utilization of GEDI for training wall-to-wall height canopy height model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Updates at Montreal Plenary Side Meeting</a:t>
            </a:r>
            <a:endParaRPr/>
          </a:p>
        </p:txBody>
      </p:sp>
      <p:sp>
        <p:nvSpPr>
          <p:cNvPr id="214" name="Google Shape;214;g30032085c59_0_11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Great Western Woodlands</a:t>
            </a:r>
            <a:endParaRPr/>
          </a:p>
        </p:txBody>
      </p:sp>
      <p:pic>
        <p:nvPicPr>
          <p:cNvPr id="215" name="Google Shape;215;g30032085c59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125" y="1125950"/>
            <a:ext cx="3962966" cy="520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032085c59_0_36"/>
          <p:cNvSpPr txBox="1"/>
          <p:nvPr/>
        </p:nvSpPr>
        <p:spPr>
          <a:xfrm>
            <a:off x="0" y="1217150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</a:rPr>
              <a:t>Tropical forest (Costa Rica)</a:t>
            </a:r>
            <a:endParaRPr sz="5400">
              <a:solidFill>
                <a:schemeClr val="dk1"/>
              </a:solidFill>
            </a:endParaRPr>
          </a:p>
        </p:txBody>
      </p:sp>
      <p:sp>
        <p:nvSpPr>
          <p:cNvPr id="225" name="Google Shape;225;g30032085c59_0_36"/>
          <p:cNvSpPr txBox="1"/>
          <p:nvPr/>
        </p:nvSpPr>
        <p:spPr>
          <a:xfrm>
            <a:off x="2472525" y="2656075"/>
            <a:ext cx="7001100" cy="21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</a:rPr>
              <a:t>Sandra LUQUE</a:t>
            </a:r>
            <a:r>
              <a:rPr lang="en-US" sz="2800">
                <a:solidFill>
                  <a:schemeClr val="dk1"/>
                </a:solidFill>
              </a:rPr>
              <a:t>, Mona Bonnier, Remi Cresson, Samuel Alleaume, Florian de Boissieu, Jean Baptiste Feret, Mairi Souza-Oiveira </a:t>
            </a:r>
            <a:r>
              <a:rPr lang="en-US" sz="2000">
                <a:solidFill>
                  <a:schemeClr val="dk1"/>
                </a:solidFill>
              </a:rPr>
              <a:t>(PhD candidate)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26" name="Google Shape;226;g30032085c59_0_3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Demonstrator 3</a:t>
            </a:r>
            <a:endParaRPr/>
          </a:p>
        </p:txBody>
      </p:sp>
      <p:pic>
        <p:nvPicPr>
          <p:cNvPr id="227" name="Google Shape;227;g30032085c59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5800" y="5059450"/>
            <a:ext cx="128587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0032085c59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5100" y="5181899"/>
            <a:ext cx="2708800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30032085c59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6550" y="5181900"/>
            <a:ext cx="2063344" cy="10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0032085c59_0_40"/>
          <p:cNvSpPr txBox="1"/>
          <p:nvPr>
            <p:ph idx="1" type="body"/>
          </p:nvPr>
        </p:nvSpPr>
        <p:spPr>
          <a:xfrm>
            <a:off x="324227" y="1213425"/>
            <a:ext cx="86418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2000"/>
              <a:buFont typeface="Montserrat"/>
              <a:buChar char="❖"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Costa Rica</a:t>
            </a:r>
            <a:r>
              <a:rPr lang="en-US" sz="2000">
                <a:latin typeface="Montserrat"/>
                <a:ea typeface="Montserrat"/>
                <a:cs typeface="Montserrat"/>
                <a:sym typeface="Montserrat"/>
              </a:rPr>
              <a:t> accounts for only 0.03 percent of the earth's surface. However it contains nearly 6 percent of the world's </a:t>
            </a:r>
            <a:r>
              <a:rPr i="1" lang="en-US" sz="2000">
                <a:latin typeface="Montserrat"/>
                <a:ea typeface="Montserrat"/>
                <a:cs typeface="Montserrat"/>
                <a:sym typeface="Montserrat"/>
              </a:rPr>
              <a:t>biodiversity</a:t>
            </a:r>
            <a:endParaRPr i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❖"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Objectives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Map Forested Ecosystems and provide indicators of condition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en-US" sz="1800">
                <a:latin typeface="Montserrat"/>
                <a:ea typeface="Montserrat"/>
                <a:cs typeface="Montserrat"/>
                <a:sym typeface="Montserrat"/>
              </a:rPr>
              <a:t>Assess the ecological integrity of secondary forests in human-modified tropical landscapes to support biodiversity conservation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❖"/>
            </a:pPr>
            <a:r>
              <a:rPr b="1" lang="en-US" sz="2000">
                <a:latin typeface="Montserrat"/>
                <a:ea typeface="Montserrat"/>
                <a:cs typeface="Montserrat"/>
                <a:sym typeface="Montserrat"/>
              </a:rPr>
              <a:t>Key questions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How to operationalize forest ecosystem extent mapping to assess a set of biodiversity indicators (RS-EBV’s)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Can the conservation potential of forests be assessed using information from multi-sensor satellite imagery?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Char char="▪"/>
            </a:pPr>
            <a:r>
              <a:rPr lang="en-US" sz="1600">
                <a:latin typeface="Montserrat"/>
                <a:ea typeface="Montserrat"/>
                <a:cs typeface="Montserrat"/>
                <a:sym typeface="Montserrat"/>
              </a:rPr>
              <a:t>Can we assess the conservation potential of forests ecosystems based on the mapping of α and β diversity predicted directly and indirectly from spectral information?</a:t>
            </a:r>
            <a:endParaRPr/>
          </a:p>
        </p:txBody>
      </p:sp>
      <p:sp>
        <p:nvSpPr>
          <p:cNvPr id="235" name="Google Shape;235;g30032085c59_0_40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Tropical Forest - Costa Rica</a:t>
            </a:r>
            <a:endParaRPr/>
          </a:p>
        </p:txBody>
      </p:sp>
      <p:pic>
        <p:nvPicPr>
          <p:cNvPr id="236" name="Google Shape;236;g30032085c59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2625" y="1107439"/>
            <a:ext cx="2946975" cy="1925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30032085c59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96025" y="3185203"/>
            <a:ext cx="2372075" cy="315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032085c59_0_58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Tropical Forest - Costa Rica</a:t>
            </a:r>
            <a:endParaRPr/>
          </a:p>
        </p:txBody>
      </p:sp>
      <p:pic>
        <p:nvPicPr>
          <p:cNvPr id="243" name="Google Shape;243;g30032085c59_0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213" y="1081397"/>
            <a:ext cx="3054300" cy="203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30032085c59_0_58"/>
          <p:cNvPicPr preferRelativeResize="0"/>
          <p:nvPr/>
        </p:nvPicPr>
        <p:blipFill rotWithShape="1">
          <a:blip r:embed="rId4">
            <a:alphaModFix/>
          </a:blip>
          <a:srcRect b="1920" l="1294" r="1353" t="1592"/>
          <a:stretch/>
        </p:blipFill>
        <p:spPr>
          <a:xfrm>
            <a:off x="472323" y="3355050"/>
            <a:ext cx="2846076" cy="23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30032085c59_0_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1050" y="1808351"/>
            <a:ext cx="4537800" cy="416240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0032085c59_0_58"/>
          <p:cNvSpPr txBox="1"/>
          <p:nvPr/>
        </p:nvSpPr>
        <p:spPr>
          <a:xfrm>
            <a:off x="264100" y="2969550"/>
            <a:ext cx="389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LULC Costa Rica </a:t>
            </a:r>
            <a:r>
              <a:rPr lang="en-US">
                <a:solidFill>
                  <a:schemeClr val="dk1"/>
                </a:solidFill>
              </a:rPr>
              <a:t>(Predroni et al. 2015)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7" name="Google Shape;247;g30032085c59_0_58"/>
          <p:cNvSpPr txBox="1"/>
          <p:nvPr/>
        </p:nvSpPr>
        <p:spPr>
          <a:xfrm>
            <a:off x="264100" y="5747650"/>
            <a:ext cx="45378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Field work on NFI plots April (2024) working with local experts (SINAC, CATIE)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8" name="Google Shape;248;g30032085c59_0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2000" y="1717750"/>
            <a:ext cx="909925" cy="3474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30032085c59_0_58"/>
          <p:cNvSpPr txBox="1"/>
          <p:nvPr/>
        </p:nvSpPr>
        <p:spPr>
          <a:xfrm>
            <a:off x="5694375" y="1028050"/>
            <a:ext cx="58689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Validation of the species assemblages obtained and verification of successional stages and ecosystem type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50" name="Google Shape;250;g30032085c59_0_58"/>
          <p:cNvSpPr txBox="1"/>
          <p:nvPr/>
        </p:nvSpPr>
        <p:spPr>
          <a:xfrm>
            <a:off x="7248425" y="5970750"/>
            <a:ext cx="366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Source : M. Souza Oliveira et S. Alleaume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0032085c59_0_8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Tropical Forest - Costa Rica</a:t>
            </a:r>
            <a:endParaRPr/>
          </a:p>
        </p:txBody>
      </p:sp>
      <p:sp>
        <p:nvSpPr>
          <p:cNvPr id="256" name="Google Shape;256;g30032085c59_0_85"/>
          <p:cNvSpPr txBox="1"/>
          <p:nvPr/>
        </p:nvSpPr>
        <p:spPr>
          <a:xfrm>
            <a:off x="0" y="1262275"/>
            <a:ext cx="3000000" cy="18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373"/>
                </a:solidFill>
              </a:rPr>
              <a:t>Costa Rica Ecosystems: Data Cube </a:t>
            </a:r>
            <a:endParaRPr b="1" sz="3200">
              <a:solidFill>
                <a:srgbClr val="007373"/>
              </a:solidFill>
            </a:endParaRPr>
          </a:p>
        </p:txBody>
      </p:sp>
      <p:pic>
        <p:nvPicPr>
          <p:cNvPr id="257" name="Google Shape;257;g30032085c59_0_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7738" y="1108662"/>
            <a:ext cx="3167866" cy="18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30032085c59_0_85"/>
          <p:cNvPicPr preferRelativeResize="0"/>
          <p:nvPr/>
        </p:nvPicPr>
        <p:blipFill rotWithShape="1">
          <a:blip r:embed="rId4">
            <a:alphaModFix/>
          </a:blip>
          <a:srcRect b="4410" l="1673" r="2678" t="4264"/>
          <a:stretch/>
        </p:blipFill>
        <p:spPr>
          <a:xfrm>
            <a:off x="6545675" y="1158850"/>
            <a:ext cx="5517626" cy="201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30032085c59_0_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72475"/>
            <a:ext cx="4178741" cy="340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30032085c59_0_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70199" y="3533475"/>
            <a:ext cx="2500825" cy="29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30032085c59_0_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62475" y="3533476"/>
            <a:ext cx="3868674" cy="22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30032085c59_0_85"/>
          <p:cNvSpPr txBox="1"/>
          <p:nvPr/>
        </p:nvSpPr>
        <p:spPr>
          <a:xfrm>
            <a:off x="4370188" y="3026063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Spectral b-diversity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3" name="Google Shape;263;g30032085c59_0_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18499" y="4852900"/>
            <a:ext cx="956050" cy="973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30032085c59_0_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62750" y="5930501"/>
            <a:ext cx="24003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g30032085c59_0_85"/>
          <p:cNvSpPr txBox="1"/>
          <p:nvPr/>
        </p:nvSpPr>
        <p:spPr>
          <a:xfrm>
            <a:off x="9473750" y="6035425"/>
            <a:ext cx="250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Féret &amp; De Boissier 2020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 txBox="1"/>
          <p:nvPr/>
        </p:nvSpPr>
        <p:spPr>
          <a:xfrm>
            <a:off x="3460830" y="2949304"/>
            <a:ext cx="3664507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0" lang="en-US" sz="5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0032085c59_0_2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~2012: Biodiversity Activity initiated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~2020: Informal discussions on increasing engagement</a:t>
            </a:r>
            <a:endParaRPr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/>
              <a:t>Triggered by biodiversity crisis</a:t>
            </a:r>
            <a:endParaRPr sz="2400"/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-US" sz="2400"/>
              <a:t>Goal: Long term engagement</a:t>
            </a:r>
            <a:endParaRPr sz="2000"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2021 (35th  Plenary): “Discussion Group” initiated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2022 (CEOS Plenary): Ecosystem Extent Task Team established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2023 (CEOS Plenary): EETT White Paper endorse</a:t>
            </a:r>
            <a:r>
              <a:rPr lang="en-US"/>
              <a:t>d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g30032085c59_0_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EETT History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/>
          <p:nvPr>
            <p:ph idx="1" type="body"/>
          </p:nvPr>
        </p:nvSpPr>
        <p:spPr>
          <a:xfrm>
            <a:off x="324225" y="1213425"/>
            <a:ext cx="5440800" cy="520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Purpose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Assess the utility for mapping Ecosystem Extent using current and new space-based observations that will become available in the next 10 years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Two Deliverables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White Paper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Demonstrator studies</a:t>
            </a:r>
            <a:endParaRPr/>
          </a:p>
        </p:txBody>
      </p:sp>
      <p:sp>
        <p:nvSpPr>
          <p:cNvPr id="81" name="Google Shape;81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Task Team Basics</a:t>
            </a:r>
            <a:endParaRPr/>
          </a:p>
        </p:txBody>
      </p:sp>
      <p:pic>
        <p:nvPicPr>
          <p:cNvPr id="82" name="Google Shape;8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62975" y="1988025"/>
            <a:ext cx="6419875" cy="41672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"/>
          <p:cNvSpPr txBox="1"/>
          <p:nvPr>
            <p:ph idx="1" type="body"/>
          </p:nvPr>
        </p:nvSpPr>
        <p:spPr>
          <a:xfrm>
            <a:off x="324233" y="1213430"/>
            <a:ext cx="11668070" cy="5204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EETT was tasked to deliver one demonstrator but had three opportunities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(1) Hudson Bay Lowlands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ECCC had relevant work underway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Offered to develop a demonstrator on Wapusk National Park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Now wrapping up (broader HBL work will continue)</a:t>
            </a:r>
            <a:endParaRPr/>
          </a:p>
          <a:p>
            <a: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</a:pPr>
            <a:r>
              <a:rPr lang="en-US"/>
              <a:t>(2) Great Western Woodlands (Australia) &amp; (3) Tropical Forests (Costa Rica)</a:t>
            </a:r>
            <a:endParaRPr/>
          </a:p>
          <a:p>
            <a: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lang="en-US"/>
              <a:t>Shaun Levick (CSIRO) and Sandra Luque (INRAE/CNES) submitted proposals to their funding agencies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Successful - funding available near end of 2023</a:t>
            </a:r>
            <a:endParaRPr/>
          </a:p>
          <a:p>
            <a: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▪"/>
            </a:pPr>
            <a:r>
              <a:rPr lang="en-US"/>
              <a:t>Work still underway - will present results-to-date</a:t>
            </a:r>
            <a:endParaRPr/>
          </a:p>
        </p:txBody>
      </p:sp>
      <p:sp>
        <p:nvSpPr>
          <p:cNvPr id="88" name="Google Shape;88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/>
              <a:t>Three Demonstrator Studies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0032085c59_0_9"/>
          <p:cNvSpPr txBox="1"/>
          <p:nvPr>
            <p:ph idx="1" type="body"/>
          </p:nvPr>
        </p:nvSpPr>
        <p:spPr>
          <a:xfrm>
            <a:off x="324233" y="1213430"/>
            <a:ext cx="11668200" cy="520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Physical environment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Physical structure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Taxonomic composition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❖"/>
            </a:pPr>
            <a:r>
              <a:rPr lang="en-US"/>
              <a:t>Functions &amp; processes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30032085c59_0_9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Ecosystem Characteristics</a:t>
            </a:r>
            <a:endParaRPr/>
          </a:p>
        </p:txBody>
      </p:sp>
      <p:pic>
        <p:nvPicPr>
          <p:cNvPr id="95" name="Google Shape;95;g30032085c59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750" y="1340375"/>
            <a:ext cx="909925" cy="16917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0032085c59_0_9"/>
          <p:cNvSpPr txBox="1"/>
          <p:nvPr/>
        </p:nvSpPr>
        <p:spPr>
          <a:xfrm>
            <a:off x="6096000" y="1389138"/>
            <a:ext cx="4788900" cy="15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</a:rPr>
              <a:t>Demonstrators measure these to discriminate ecosystem classes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g30032085c59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27325"/>
            <a:ext cx="121920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0032085c59_0_27"/>
          <p:cNvSpPr txBox="1"/>
          <p:nvPr/>
        </p:nvSpPr>
        <p:spPr>
          <a:xfrm>
            <a:off x="2941025" y="1399300"/>
            <a:ext cx="54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</a:rPr>
              <a:t>Hudson Bay</a:t>
            </a:r>
            <a:endParaRPr sz="5400">
              <a:solidFill>
                <a:schemeClr val="dk1"/>
              </a:solidFill>
            </a:endParaRPr>
          </a:p>
        </p:txBody>
      </p:sp>
      <p:sp>
        <p:nvSpPr>
          <p:cNvPr id="103" name="Google Shape;103;g30032085c59_0_27"/>
          <p:cNvSpPr txBox="1"/>
          <p:nvPr/>
        </p:nvSpPr>
        <p:spPr>
          <a:xfrm>
            <a:off x="0" y="152400"/>
            <a:ext cx="4997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</a:rPr>
              <a:t>Demonstrator 1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104" name="Google Shape;104;g30032085c59_0_27"/>
          <p:cNvSpPr txBox="1"/>
          <p:nvPr/>
        </p:nvSpPr>
        <p:spPr>
          <a:xfrm>
            <a:off x="1691725" y="2754900"/>
            <a:ext cx="80811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Jason Duffe, Laura Dingle Robertson, Marie-Bé Leduc, Kasun Hiripitiyage, Emily Ogden, Jason Beaver &amp; Taylor Biccum</a:t>
            </a:r>
            <a:endParaRPr/>
          </a:p>
        </p:txBody>
      </p:sp>
      <p:pic>
        <p:nvPicPr>
          <p:cNvPr id="105" name="Google Shape;105;g30032085c59_0_27"/>
          <p:cNvPicPr preferRelativeResize="0"/>
          <p:nvPr/>
        </p:nvPicPr>
        <p:blipFill rotWithShape="1">
          <a:blip r:embed="rId3">
            <a:alphaModFix/>
          </a:blip>
          <a:srcRect b="88315" l="3060" r="60248" t="2957"/>
          <a:stretch/>
        </p:blipFill>
        <p:spPr>
          <a:xfrm>
            <a:off x="2618933" y="4883401"/>
            <a:ext cx="6226691" cy="830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00519fb413_0_69"/>
          <p:cNvSpPr txBox="1"/>
          <p:nvPr/>
        </p:nvSpPr>
        <p:spPr>
          <a:xfrm>
            <a:off x="0" y="2921100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</a:rPr>
              <a:t>Remote presentation</a:t>
            </a:r>
            <a:endParaRPr sz="5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032085c59_0_32"/>
          <p:cNvSpPr txBox="1"/>
          <p:nvPr/>
        </p:nvSpPr>
        <p:spPr>
          <a:xfrm>
            <a:off x="0" y="1308225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1"/>
                </a:solidFill>
              </a:rPr>
              <a:t>Great Western Woodlands (Australia)</a:t>
            </a:r>
            <a:endParaRPr sz="5400">
              <a:solidFill>
                <a:schemeClr val="dk1"/>
              </a:solidFill>
            </a:endParaRPr>
          </a:p>
        </p:txBody>
      </p:sp>
      <p:sp>
        <p:nvSpPr>
          <p:cNvPr id="116" name="Google Shape;116;g30032085c59_0_32"/>
          <p:cNvSpPr txBox="1"/>
          <p:nvPr/>
        </p:nvSpPr>
        <p:spPr>
          <a:xfrm>
            <a:off x="0" y="91100"/>
            <a:ext cx="56739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lt1"/>
                </a:solidFill>
              </a:rPr>
              <a:t>Demonstrator 2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117" name="Google Shape;117;g30032085c59_0_32"/>
          <p:cNvSpPr txBox="1"/>
          <p:nvPr/>
        </p:nvSpPr>
        <p:spPr>
          <a:xfrm>
            <a:off x="611625" y="2656075"/>
            <a:ext cx="11347500" cy="15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</a:rPr>
              <a:t>Shaun Levick &amp; Adriana Parra Ruiz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Zheng-Shu Zhou, Matt Paget, Matt Garthwaite, Amy Parker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8" name="Google Shape;118;g30032085c59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1750" y="4594926"/>
            <a:ext cx="1426749" cy="142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Geller, Gary N (US 398P)</dc:creator>
</cp:coreProperties>
</file>