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0c04c02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f0c04c02b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0c04c02b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0c04c02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6ef6c91b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6ef6c91b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6ef6c91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f6ef6c91b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69225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700"/>
              <a:t>The Future of Biodiversity in CEOS</a:t>
            </a:r>
            <a:endParaRPr sz="6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200"/>
              <a:t>Proposed Inputs for CEOS Plenary Decision</a:t>
            </a:r>
            <a:endParaRPr i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Laliberté, CSA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94025" y="1137925"/>
            <a:ext cx="11830200" cy="53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takeaway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all organizations are looking to help countries (users) that will want and need to report on the progress against biodiversity loss.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==============================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Char char="❖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national reporting requirements should be aligned around the GBF (need for a global coordination mechanism)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is key that we consider how countries are using the data for reporting but most importantly, how they can use the information to advance their priorities.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to support countries navigating the GBF: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*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UNCBD is truly looking for CEOS to support Parties with guidance (for countries looking to understand how to invest in their monitoring systems + how and why to use commercial data) Ex: Ramsar Convention toolkit for wetlands inventories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*Data not solely stitched together to develop services &amp; products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*User needs must be clearly identified (not easy, there are gaps)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UNCBD would be the primary </a:t>
            </a:r>
            <a:r>
              <a:rPr i="1"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Commissioning Entity</a:t>
            </a: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the work of a CEOS BioD WG, of the GEO Ecosystems Atlas, as well as for related work undertaken by GEO BON through GBiOS.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“missing pieces”  and challenges that we collectively need to work on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5" y="0"/>
            <a:ext cx="786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Outcomes from the Joint Biodiversity Workshop hosted by UNCBD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63398" y="-11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Proposal for a sustained presence of biodiversity in CEOS</a:t>
            </a:r>
            <a:endParaRPr sz="3600"/>
          </a:p>
        </p:txBody>
      </p:sp>
      <p:sp>
        <p:nvSpPr>
          <p:cNvPr id="79" name="Google Shape;79;p9"/>
          <p:cNvSpPr txBox="1"/>
          <p:nvPr/>
        </p:nvSpPr>
        <p:spPr>
          <a:xfrm>
            <a:off x="343205" y="1249232"/>
            <a:ext cx="11112000" cy="3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Transition approach: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re-purpose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EETT into a “</a:t>
            </a: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Study Team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xpanded mandate to include other aspects of biodiversity, and continue working over the next year to define CEOS’ contribution to Biodiversity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Membership may be modified - based on expected work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Approval process for 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proposed way forward:</a:t>
            </a:r>
            <a:endParaRPr b="1" sz="17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Proposal discussed during SIT TW 2024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CSA Chair team to incorporate feedback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Approve plan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CEOS Plenary 2024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entity formally created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CEOS Plenary 2025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0" name="Google Shape;80;p9"/>
          <p:cNvCxnSpPr/>
          <p:nvPr/>
        </p:nvCxnSpPr>
        <p:spPr>
          <a:xfrm>
            <a:off x="1435875" y="5717575"/>
            <a:ext cx="8658300" cy="8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9"/>
          <p:cNvCxnSpPr/>
          <p:nvPr/>
        </p:nvCxnSpPr>
        <p:spPr>
          <a:xfrm>
            <a:off x="1435875" y="5373775"/>
            <a:ext cx="0" cy="6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9"/>
          <p:cNvCxnSpPr/>
          <p:nvPr/>
        </p:nvCxnSpPr>
        <p:spPr>
          <a:xfrm>
            <a:off x="2655075" y="5373775"/>
            <a:ext cx="0" cy="6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9"/>
          <p:cNvCxnSpPr/>
          <p:nvPr/>
        </p:nvCxnSpPr>
        <p:spPr>
          <a:xfrm>
            <a:off x="6236475" y="5373775"/>
            <a:ext cx="0" cy="69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9"/>
          <p:cNvSpPr txBox="1"/>
          <p:nvPr/>
        </p:nvSpPr>
        <p:spPr>
          <a:xfrm>
            <a:off x="991125" y="6088575"/>
            <a:ext cx="885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SIT TW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2024</a:t>
            </a:r>
            <a:endParaRPr sz="900"/>
          </a:p>
        </p:txBody>
      </p:sp>
      <p:sp>
        <p:nvSpPr>
          <p:cNvPr id="85" name="Google Shape;85;p9"/>
          <p:cNvSpPr txBox="1"/>
          <p:nvPr/>
        </p:nvSpPr>
        <p:spPr>
          <a:xfrm>
            <a:off x="2210325" y="6088575"/>
            <a:ext cx="885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CEOS Plenary</a:t>
            </a:r>
            <a:r>
              <a:rPr lang="en-GB" sz="900"/>
              <a:t> 2024</a:t>
            </a:r>
            <a:endParaRPr sz="900"/>
          </a:p>
        </p:txBody>
      </p:sp>
      <p:sp>
        <p:nvSpPr>
          <p:cNvPr id="86" name="Google Shape;86;p9"/>
          <p:cNvSpPr txBox="1"/>
          <p:nvPr/>
        </p:nvSpPr>
        <p:spPr>
          <a:xfrm>
            <a:off x="5791725" y="6088575"/>
            <a:ext cx="885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CEOS Plenary 2025</a:t>
            </a:r>
            <a:endParaRPr sz="900"/>
          </a:p>
        </p:txBody>
      </p:sp>
      <p:cxnSp>
        <p:nvCxnSpPr>
          <p:cNvPr id="87" name="Google Shape;87;p9"/>
          <p:cNvCxnSpPr/>
          <p:nvPr/>
        </p:nvCxnSpPr>
        <p:spPr>
          <a:xfrm>
            <a:off x="2845950" y="5441375"/>
            <a:ext cx="321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8" name="Google Shape;88;p9"/>
          <p:cNvSpPr txBox="1"/>
          <p:nvPr/>
        </p:nvSpPr>
        <p:spPr>
          <a:xfrm>
            <a:off x="3344550" y="5090100"/>
            <a:ext cx="2717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Study Team</a:t>
            </a:r>
            <a:endParaRPr sz="800"/>
          </a:p>
        </p:txBody>
      </p:sp>
      <p:cxnSp>
        <p:nvCxnSpPr>
          <p:cNvPr id="89" name="Google Shape;89;p9"/>
          <p:cNvCxnSpPr/>
          <p:nvPr/>
        </p:nvCxnSpPr>
        <p:spPr>
          <a:xfrm flipH="1" rot="10800000">
            <a:off x="6351150" y="5433875"/>
            <a:ext cx="25908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0" name="Google Shape;90;p9"/>
          <p:cNvSpPr txBox="1"/>
          <p:nvPr/>
        </p:nvSpPr>
        <p:spPr>
          <a:xfrm>
            <a:off x="6849750" y="5090100"/>
            <a:ext cx="2717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Entity</a:t>
            </a:r>
            <a:endParaRPr sz="800"/>
          </a:p>
        </p:txBody>
      </p:sp>
      <p:cxnSp>
        <p:nvCxnSpPr>
          <p:cNvPr id="91" name="Google Shape;91;p9"/>
          <p:cNvCxnSpPr/>
          <p:nvPr/>
        </p:nvCxnSpPr>
        <p:spPr>
          <a:xfrm>
            <a:off x="1550550" y="5441375"/>
            <a:ext cx="1020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2" name="Google Shape;92;p9"/>
          <p:cNvSpPr txBox="1"/>
          <p:nvPr/>
        </p:nvSpPr>
        <p:spPr>
          <a:xfrm>
            <a:off x="1820550" y="5090100"/>
            <a:ext cx="27171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EETT</a:t>
            </a:r>
            <a:endParaRPr sz="800"/>
          </a:p>
        </p:txBody>
      </p:sp>
      <p:cxnSp>
        <p:nvCxnSpPr>
          <p:cNvPr id="93" name="Google Shape;93;p9"/>
          <p:cNvCxnSpPr/>
          <p:nvPr/>
        </p:nvCxnSpPr>
        <p:spPr>
          <a:xfrm>
            <a:off x="3890825" y="5726275"/>
            <a:ext cx="0" cy="2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9"/>
          <p:cNvSpPr txBox="1"/>
          <p:nvPr/>
        </p:nvSpPr>
        <p:spPr>
          <a:xfrm>
            <a:off x="3429525" y="5936175"/>
            <a:ext cx="8856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SIT-40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163398" y="-11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Proposal for a sustained presence of biodiversity in CEOS (2) </a:t>
            </a:r>
            <a:endParaRPr sz="3600"/>
          </a:p>
        </p:txBody>
      </p:sp>
      <p:sp>
        <p:nvSpPr>
          <p:cNvPr id="100" name="Google Shape;100;p10"/>
          <p:cNvSpPr txBox="1"/>
          <p:nvPr/>
        </p:nvSpPr>
        <p:spPr>
          <a:xfrm>
            <a:off x="990450" y="1249225"/>
            <a:ext cx="10464900" cy="4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Study Team</a:t>
            </a:r>
            <a:r>
              <a:rPr b="1" lang="en-GB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suggested tasks &amp; deliverables:</a:t>
            </a:r>
            <a:endParaRPr b="1" sz="17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12-month mandate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Identify missions that can contribute to biodiversity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Pull together guidance for countries looking to understand how to invest in their monitoring systems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lphaLcPeriod"/>
            </a:pPr>
            <a:r>
              <a:rPr lang="en-GB" sz="1700">
                <a:solidFill>
                  <a:schemeClr val="dk1"/>
                </a:solidFill>
              </a:rPr>
              <a:t>I think a decision tree(?) with demos/pilots would be useful. For example, for question X, here is what you might want to do.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Define structure that communicates potential contributions of missions to users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Identify CEOS contributions to external existing projects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Identify, in collaboration with WGCapD, examples of educational tools needed by national users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Develop, in collaboration with CEO, the documentation in support of the creation of a WG Biodiversity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Propose work plan activities and eventual WG Biodiversity tasks</a:t>
            </a:r>
            <a:endParaRPr sz="17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249750" y="1223550"/>
            <a:ext cx="116925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</a:rPr>
              <a:t>It is proposed to have the CEOS SEC and CEO (in collaboration with the proposed Biodiversity Study Team), maintain and strengthen the relationships with UNCBD, GEO Secretariat, and GEOBON.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</a:rPr>
              <a:t>Suggested actions: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Review and refine the Joint Dialogue takeaways into concrete actions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Refine, if needed, the areas of collaboration as discussions progress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Contribute to a joint communiqué expressing the collective desire to collaborate (led by UNCBD)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Establish and test engagement mechanisms for regular exchange of information and updates between organisations (proposed minimum of twice yearly by the participants)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Establish different layers of engagement (e.g. regional expert centers of UNCBD)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Determine collective approach to labelling ecosystems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>
                <a:solidFill>
                  <a:schemeClr val="dk1"/>
                </a:solidFill>
              </a:rPr>
              <a:t>Define interfaces between different activities and tools and associated responsibilities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135750" y="-67950"/>
            <a:ext cx="9493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International Collaboration on Biodiversity 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