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Montserra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hEoGG7SH/Eso/BtjqhRf1eLatY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7.xml"/><Relationship Id="rId22" Type="http://schemas.openxmlformats.org/officeDocument/2006/relationships/font" Target="fonts/Montserrat-boldItalic.fntdata"/><Relationship Id="rId10" Type="http://schemas.openxmlformats.org/officeDocument/2006/relationships/slide" Target="slides/slide6.xml"/><Relationship Id="rId21" Type="http://schemas.openxmlformats.org/officeDocument/2006/relationships/font" Target="fonts/Montserrat-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5.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6"/>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6"/>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6"/>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6"/>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6"/>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6"/>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6"/>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6"/>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6"/>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2024, 18-19 September 2024</a:t>
            </a:r>
            <a:endParaRPr b="1" i="0" sz="1400" u="none" cap="none" strike="noStrike">
              <a:solidFill>
                <a:schemeClr val="accent1"/>
              </a:solidFill>
              <a:latin typeface="Montserrat"/>
              <a:ea typeface="Montserrat"/>
              <a:cs typeface="Montserrat"/>
              <a:sym typeface="Montserrat"/>
            </a:endParaRPr>
          </a:p>
        </p:txBody>
      </p:sp>
      <p:sp>
        <p:nvSpPr>
          <p:cNvPr id="29" name="Google Shape;29;p17"/>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4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8"/>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8"/>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2024, 18-19 September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2024, 18-19 September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0"/>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0"/>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2024, 18-19 September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5"/>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5"/>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683172"/>
            <a:ext cx="8035800" cy="3465378"/>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lt1"/>
              </a:buClr>
              <a:buSzPts val="8000"/>
              <a:buFont typeface="Arial"/>
              <a:buNone/>
            </a:pPr>
            <a:r>
              <a:rPr lang="en-US" sz="4800"/>
              <a:t>First UNFCCC Global Stocktake (GST) Lessons Learned Study</a:t>
            </a:r>
            <a:endParaRPr i="1" sz="4800">
              <a:latin typeface="Montserrat"/>
              <a:ea typeface="Montserrat"/>
              <a:cs typeface="Montserrat"/>
              <a:sym typeface="Montserrat"/>
            </a:endParaRPr>
          </a:p>
        </p:txBody>
      </p:sp>
      <p:sp>
        <p:nvSpPr>
          <p:cNvPr id="67" name="Google Shape;67;p1"/>
          <p:cNvSpPr/>
          <p:nvPr/>
        </p:nvSpPr>
        <p:spPr>
          <a:xfrm>
            <a:off x="7272909" y="414855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Wenying Su, NASA</a:t>
            </a:r>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WGClimate Vice-Chair</a:t>
            </a:r>
            <a:endParaRPr b="0" i="0" sz="22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5.2</a:t>
            </a:r>
            <a:endParaRPr b="0" i="0" sz="22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 Technical Workshop 2024</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Sydney, Australia</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18th - 19th September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0"/>
          <p:cNvSpPr txBox="1"/>
          <p:nvPr>
            <p:ph idx="1" type="body"/>
          </p:nvPr>
        </p:nvSpPr>
        <p:spPr>
          <a:xfrm>
            <a:off x="176048" y="1285264"/>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2200">
                <a:solidFill>
                  <a:schemeClr val="dk1"/>
                </a:solidFill>
              </a:rPr>
              <a:t>R7: CEOS and CGMS agencies to consider engaging directly with the national inventory compiler community, COP delegations, and the UNFCCC to contribute GHG and AFOLU products to the Information Collection (2026-2027) and foster champions among these communities who can represent RSO products in the Technical Assessment (2027-2028) for the GST2 (L2.1, L2.3). </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21" name="Google Shape;121;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Recommendations to enhance the uptake of space-based observation for future GSTs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1"/>
          <p:cNvSpPr txBox="1"/>
          <p:nvPr>
            <p:ph idx="1" type="body"/>
          </p:nvPr>
        </p:nvSpPr>
        <p:spPr>
          <a:xfrm>
            <a:off x="176048" y="1097550"/>
            <a:ext cx="11837276" cy="4662900"/>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600"/>
              </a:spcBef>
              <a:spcAft>
                <a:spcPts val="0"/>
              </a:spcAft>
              <a:buSzPts val="2800"/>
              <a:buChar char="❖"/>
            </a:pPr>
            <a:r>
              <a:rPr lang="en-US" sz="2000">
                <a:solidFill>
                  <a:schemeClr val="dk1"/>
                </a:solidFill>
              </a:rPr>
              <a:t>R8: CEOS and CGMS to better communicate the benefits of using space-based GHG data to the inventory community, emphasizing that these data provide top-down constraints for quality assurance/ quality control in assessing the collective progress and supporting the Enhanced Transparency Framework (L3.2).</a:t>
            </a:r>
            <a:endParaRPr/>
          </a:p>
          <a:p>
            <a:pPr indent="-342900" lvl="0" marL="342900" rtl="0" algn="l">
              <a:lnSpc>
                <a:spcPct val="130000"/>
              </a:lnSpc>
              <a:spcBef>
                <a:spcPts val="1200"/>
              </a:spcBef>
              <a:spcAft>
                <a:spcPts val="0"/>
              </a:spcAft>
              <a:buSzPts val="2800"/>
              <a:buChar char="❖"/>
            </a:pPr>
            <a:r>
              <a:rPr lang="en-US" sz="2000">
                <a:solidFill>
                  <a:schemeClr val="dk1"/>
                </a:solidFill>
              </a:rPr>
              <a:t>R9: CEOS and CGMS to better communicate the utility of using space-based GHG and AFOLU products in supporting of national mitigation and adaption goals to national COP delegations, and foster proponents for the RSO community at the decision level (L2.3 and L3.3).</a:t>
            </a:r>
            <a:endParaRPr/>
          </a:p>
          <a:p>
            <a:pPr indent="-342900" lvl="0" marL="342900" rtl="0" algn="l">
              <a:lnSpc>
                <a:spcPct val="130000"/>
              </a:lnSpc>
              <a:spcBef>
                <a:spcPts val="1200"/>
              </a:spcBef>
              <a:spcAft>
                <a:spcPts val="0"/>
              </a:spcAft>
              <a:buSzPts val="2800"/>
              <a:buChar char="❖"/>
            </a:pPr>
            <a:r>
              <a:rPr lang="en-US" sz="2000">
                <a:solidFill>
                  <a:schemeClr val="dk1"/>
                </a:solidFill>
              </a:rPr>
              <a:t>R10: WGClimate, in collaboration with RSO communities, to develop a set of materials, and update them periodically, to highlight the capability of observations for GST (EW4ALL and global goal on adaptation) and reports at UNFCCC/SBSTA meetings(L3.2 and L3.3). </a:t>
            </a:r>
            <a:endParaRPr sz="2000">
              <a:solidFill>
                <a:schemeClr val="dk1"/>
              </a:solidFill>
            </a:endParaRPr>
          </a:p>
          <a:p>
            <a:pPr indent="-228600" lvl="0" marL="457200" marR="0" rtl="0" algn="l">
              <a:lnSpc>
                <a:spcPct val="115000"/>
              </a:lnSpc>
              <a:spcBef>
                <a:spcPts val="1600"/>
              </a:spcBef>
              <a:spcAft>
                <a:spcPts val="0"/>
              </a:spcAft>
              <a:buClr>
                <a:schemeClr val="dk1"/>
              </a:buClr>
              <a:buSzPts val="2800"/>
              <a:buFont typeface="Montserrat"/>
              <a:buNone/>
            </a:pPr>
            <a:r>
              <a:t/>
            </a:r>
            <a:endParaRPr sz="2000">
              <a:solidFill>
                <a:schemeClr val="dk1"/>
              </a:solidFill>
            </a:endParaRPr>
          </a:p>
        </p:txBody>
      </p:sp>
      <p:sp>
        <p:nvSpPr>
          <p:cNvPr id="127" name="Google Shape;127;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on Addressing Communication Gaps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2"/>
          <p:cNvSpPr txBox="1"/>
          <p:nvPr>
            <p:ph idx="1" type="body"/>
          </p:nvPr>
        </p:nvSpPr>
        <p:spPr>
          <a:xfrm>
            <a:off x="10510" y="1055510"/>
            <a:ext cx="12192000" cy="5271718"/>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dk1"/>
              </a:buClr>
              <a:buSzPts val="1800"/>
              <a:buChar char="❖"/>
            </a:pPr>
            <a:r>
              <a:rPr i="0" lang="en-US" sz="2000" u="none" strike="noStrike">
                <a:solidFill>
                  <a:schemeClr val="dk1"/>
                </a:solidFill>
              </a:rPr>
              <a:t>R11: WGClimate to engage more s</a:t>
            </a:r>
            <a:r>
              <a:rPr lang="en-US" sz="2000">
                <a:solidFill>
                  <a:schemeClr val="dk1"/>
                </a:solidFill>
              </a:rPr>
              <a:t>ystematically and </a:t>
            </a:r>
            <a:r>
              <a:rPr i="0" lang="en-US" sz="2000" u="none" strike="noStrike">
                <a:solidFill>
                  <a:schemeClr val="dk1"/>
                </a:solidFill>
              </a:rPr>
              <a:t>f</a:t>
            </a:r>
            <a:r>
              <a:rPr lang="en-US" sz="2000">
                <a:solidFill>
                  <a:schemeClr val="dk1"/>
                </a:solidFill>
              </a:rPr>
              <a:t>ormall</a:t>
            </a:r>
            <a:r>
              <a:rPr i="0" lang="en-US" sz="2000" u="none" strike="noStrike">
                <a:solidFill>
                  <a:schemeClr val="dk1"/>
                </a:solidFill>
              </a:rPr>
              <a:t>y with the UNFCCC (L3.1)</a:t>
            </a:r>
            <a:endParaRPr sz="2000">
              <a:solidFill>
                <a:schemeClr val="dk1"/>
              </a:solidFill>
            </a:endParaRPr>
          </a:p>
          <a:p>
            <a:pPr indent="-330200" lvl="0" marL="914400" rtl="0" algn="l">
              <a:lnSpc>
                <a:spcPct val="120000"/>
              </a:lnSpc>
              <a:spcBef>
                <a:spcPts val="0"/>
              </a:spcBef>
              <a:spcAft>
                <a:spcPts val="0"/>
              </a:spcAft>
              <a:buSzPts val="1600"/>
              <a:buAutoNum type="alphaLcPeriod"/>
            </a:pPr>
            <a:r>
              <a:rPr lang="en-US" sz="1600">
                <a:solidFill>
                  <a:schemeClr val="dk1"/>
                </a:solidFill>
              </a:rPr>
              <a:t>Formalize with UNFCCC that the CEOS-CGMS WGClimate chair is the COES-CGMS point-of-contact for UNFCCC.</a:t>
            </a:r>
            <a:endParaRPr/>
          </a:p>
          <a:p>
            <a:pPr indent="-330200" lvl="0" marL="914400" rtl="0" algn="l">
              <a:lnSpc>
                <a:spcPct val="120000"/>
              </a:lnSpc>
              <a:spcBef>
                <a:spcPts val="0"/>
              </a:spcBef>
              <a:spcAft>
                <a:spcPts val="0"/>
              </a:spcAft>
              <a:buSzPts val="1600"/>
              <a:buAutoNum type="alphaLcPeriod"/>
            </a:pPr>
            <a:r>
              <a:rPr lang="en-US" sz="1600">
                <a:solidFill>
                  <a:schemeClr val="dk1"/>
                </a:solidFill>
              </a:rPr>
              <a:t>WGClimate to establish formal organizational-level communication channel with the UNFCCC.</a:t>
            </a:r>
            <a:endParaRPr/>
          </a:p>
          <a:p>
            <a:pPr indent="-330200" lvl="0" marL="914400" rtl="0" algn="l">
              <a:lnSpc>
                <a:spcPct val="120000"/>
              </a:lnSpc>
              <a:spcBef>
                <a:spcPts val="0"/>
              </a:spcBef>
              <a:spcAft>
                <a:spcPts val="0"/>
              </a:spcAft>
              <a:buSzPts val="1600"/>
              <a:buAutoNum type="alphaLcPeriod"/>
            </a:pPr>
            <a:r>
              <a:rPr lang="en-US" sz="1600">
                <a:solidFill>
                  <a:schemeClr val="dk1"/>
                </a:solidFill>
              </a:rPr>
              <a:t>WGClimate to contribute to the theme and agenda of UNFCCC COP and SBSTA events (in collaboration with WMO, GCOS, and others)</a:t>
            </a:r>
            <a:r>
              <a:rPr b="0" i="0" lang="en-US" sz="1600" u="none" strike="noStrike">
                <a:solidFill>
                  <a:schemeClr val="dk1"/>
                </a:solidFill>
              </a:rPr>
              <a:t>. </a:t>
            </a:r>
            <a:endParaRPr sz="1600">
              <a:solidFill>
                <a:schemeClr val="dk1"/>
              </a:solidFill>
            </a:endParaRPr>
          </a:p>
          <a:p>
            <a:pPr indent="-330200" lvl="0" marL="914400" rtl="0" algn="l">
              <a:lnSpc>
                <a:spcPct val="120000"/>
              </a:lnSpc>
              <a:spcBef>
                <a:spcPts val="0"/>
              </a:spcBef>
              <a:spcAft>
                <a:spcPts val="0"/>
              </a:spcAft>
              <a:buSzPts val="1600"/>
              <a:buFont typeface="Montserrat"/>
              <a:buAutoNum type="alphaLcPeriod"/>
            </a:pPr>
            <a:r>
              <a:rPr lang="en-US" sz="1600">
                <a:solidFill>
                  <a:schemeClr val="dk1"/>
                </a:solidFill>
              </a:rPr>
              <a:t>Request UNFCCC to provide two badges to ensure annual WGClimate leadership attendance in UNFCCC and SBSTA events, i.e., </a:t>
            </a:r>
            <a:r>
              <a:rPr b="0" i="0" lang="en-US" sz="1600" u="none" strike="noStrike">
                <a:solidFill>
                  <a:schemeClr val="dk1"/>
                </a:solidFill>
              </a:rPr>
              <a:t>Earth Information Day at UNFCCC COPs, and the Bonn Climate Change Conference (research dialogue).</a:t>
            </a:r>
            <a:endParaRPr sz="1600">
              <a:solidFill>
                <a:schemeClr val="dk1"/>
              </a:solidFill>
            </a:endParaRPr>
          </a:p>
          <a:p>
            <a:pPr indent="-342900" lvl="0" marL="342900" rtl="0" algn="l">
              <a:lnSpc>
                <a:spcPct val="120000"/>
              </a:lnSpc>
              <a:spcBef>
                <a:spcPts val="0"/>
              </a:spcBef>
              <a:spcAft>
                <a:spcPts val="0"/>
              </a:spcAft>
              <a:buSzPts val="1800"/>
              <a:buChar char="❖"/>
            </a:pPr>
            <a:r>
              <a:rPr i="0" lang="en-US" sz="2000" u="none" strike="noStrike">
                <a:solidFill>
                  <a:schemeClr val="dk1"/>
                </a:solidFill>
              </a:rPr>
              <a:t>R12: CEOS, together with other organizations (e.g., CGMS, WMO, GCOS, UNEP, GOOS, IOC, …) to consider a unified RSO community process to best represent Earth observations at COP/SBSTA</a:t>
            </a:r>
            <a:endParaRPr sz="2000">
              <a:solidFill>
                <a:schemeClr val="dk1"/>
              </a:solidFill>
            </a:endParaRPr>
          </a:p>
          <a:p>
            <a:pPr indent="-330200" lvl="0" marL="914400" rtl="0" algn="l">
              <a:lnSpc>
                <a:spcPct val="120000"/>
              </a:lnSpc>
              <a:spcBef>
                <a:spcPts val="0"/>
              </a:spcBef>
              <a:spcAft>
                <a:spcPts val="0"/>
              </a:spcAft>
              <a:buSzPts val="1600"/>
              <a:buAutoNum type="alphaLcPeriod"/>
            </a:pPr>
            <a:r>
              <a:rPr b="0" i="0" lang="en-US" sz="1600" u="none" strike="noStrike">
                <a:solidFill>
                  <a:schemeClr val="dk1"/>
                </a:solidFill>
              </a:rPr>
              <a:t>WGClimate is invited to be part of the WMO Climate Policy Advisors (CPA), which is chaired by Mr. Carlos Fuller (SBSTA chair in 2017-2018). </a:t>
            </a:r>
            <a:endParaRPr/>
          </a:p>
          <a:p>
            <a:pPr indent="-330200" lvl="0" marL="914400" rtl="0" algn="l">
              <a:lnSpc>
                <a:spcPct val="120000"/>
              </a:lnSpc>
              <a:spcBef>
                <a:spcPts val="0"/>
              </a:spcBef>
              <a:spcAft>
                <a:spcPts val="0"/>
              </a:spcAft>
              <a:buSzPts val="1600"/>
              <a:buAutoNum type="alphaLcPeriod"/>
            </a:pPr>
            <a:r>
              <a:rPr lang="en-US" sz="1600">
                <a:solidFill>
                  <a:schemeClr val="dk1"/>
                </a:solidFill>
              </a:rPr>
              <a:t>WGClimate and its GHG TT are engaging with WMO G3W to coordinate inputs/presentations on GHG at UNFCCC meetings/events.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33" name="Google Shape;133;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solidFill>
                  <a:schemeClr val="lt1"/>
                </a:solidFill>
              </a:rPr>
              <a:t>Recommendations on UNFCCC Engagement and Collaboration within RSO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3"/>
          <p:cNvSpPr txBox="1"/>
          <p:nvPr>
            <p:ph idx="1" type="body"/>
          </p:nvPr>
        </p:nvSpPr>
        <p:spPr>
          <a:xfrm>
            <a:off x="0" y="1097550"/>
            <a:ext cx="12076386" cy="46629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00"/>
              </a:spcBef>
              <a:spcAft>
                <a:spcPts val="0"/>
              </a:spcAft>
              <a:buSzPts val="1800"/>
              <a:buChar char="❖"/>
            </a:pPr>
            <a:r>
              <a:rPr lang="en-US" sz="2000">
                <a:solidFill>
                  <a:schemeClr val="dk1"/>
                </a:solidFill>
              </a:rPr>
              <a:t>R13: CEOS to establish and maintain relationships with IPCC. CEOS agencies to nominate scientists involved in the GHG TT and the AFOLU team to serve as the Coordinating Lead Authors, Lead Authors, and Review Editors for the IPCC AR7 (L2.3). </a:t>
            </a:r>
            <a:endParaRPr/>
          </a:p>
          <a:p>
            <a:pPr indent="-342900" lvl="0" marL="457200" rtl="0" algn="l">
              <a:lnSpc>
                <a:spcPct val="100000"/>
              </a:lnSpc>
              <a:spcBef>
                <a:spcPts val="1000"/>
              </a:spcBef>
              <a:spcAft>
                <a:spcPts val="0"/>
              </a:spcAft>
              <a:buSzPts val="1800"/>
              <a:buChar char="❖"/>
            </a:pPr>
            <a:r>
              <a:rPr lang="en-US" sz="2000">
                <a:solidFill>
                  <a:schemeClr val="dk1"/>
                </a:solidFill>
              </a:rPr>
              <a:t>R14: CEOS to develop a long-term strategy to engage with the IPCC Task Force on National GHG Inventories. CEOS to provide input to the presumed next guideline update for National GHG Inventories to optimize EO representation (L2.2).</a:t>
            </a:r>
            <a:endParaRPr/>
          </a:p>
          <a:p>
            <a:pPr indent="-342900" lvl="0" marL="457200" rtl="0" algn="l">
              <a:lnSpc>
                <a:spcPct val="100000"/>
              </a:lnSpc>
              <a:spcBef>
                <a:spcPts val="1000"/>
              </a:spcBef>
              <a:spcAft>
                <a:spcPts val="0"/>
              </a:spcAft>
              <a:buSzPts val="1800"/>
              <a:buChar char="❖"/>
            </a:pPr>
            <a:r>
              <a:rPr lang="en-US" sz="2000">
                <a:solidFill>
                  <a:schemeClr val="dk1"/>
                </a:solidFill>
              </a:rPr>
              <a:t>R15: CEOS to foster a closer collaboration among the GHG TT, AFOLU Team, and the Global Carbon Project, to produce more complete national flux products and advocate for their inclusion in future GSTs (L2.2). </a:t>
            </a:r>
            <a:endParaRPr/>
          </a:p>
          <a:p>
            <a:pPr indent="-342900" lvl="0" marL="457200" rtl="0" algn="l">
              <a:lnSpc>
                <a:spcPct val="100000"/>
              </a:lnSpc>
              <a:spcBef>
                <a:spcPts val="1000"/>
              </a:spcBef>
              <a:spcAft>
                <a:spcPts val="0"/>
              </a:spcAft>
              <a:buSzPts val="1800"/>
              <a:buChar char="❖"/>
            </a:pPr>
            <a:r>
              <a:rPr lang="en-US" sz="2000">
                <a:solidFill>
                  <a:schemeClr val="dk1"/>
                </a:solidFill>
              </a:rPr>
              <a:t>R16: CEOS to work with partners across the RSO community to:</a:t>
            </a:r>
            <a:endParaRPr/>
          </a:p>
          <a:p>
            <a:pPr indent="-342900" lvl="1" marL="914400" rtl="0" algn="l">
              <a:lnSpc>
                <a:spcPct val="100000"/>
              </a:lnSpc>
              <a:spcBef>
                <a:spcPts val="500"/>
              </a:spcBef>
              <a:spcAft>
                <a:spcPts val="0"/>
              </a:spcAft>
              <a:buSzPts val="1620"/>
              <a:buFont typeface="Noto Sans Symbols"/>
              <a:buChar char="❖"/>
            </a:pPr>
            <a:r>
              <a:rPr lang="en-US" sz="1800">
                <a:solidFill>
                  <a:schemeClr val="dk1"/>
                </a:solidFill>
              </a:rPr>
              <a:t>Identify space-based products that support the adaptation as well as the GHG mitigation objectives of the GST. </a:t>
            </a:r>
            <a:endParaRPr/>
          </a:p>
          <a:p>
            <a:pPr indent="-342900" lvl="1" marL="914400" rtl="0" algn="l">
              <a:lnSpc>
                <a:spcPct val="100000"/>
              </a:lnSpc>
              <a:spcBef>
                <a:spcPts val="500"/>
              </a:spcBef>
              <a:spcAft>
                <a:spcPts val="0"/>
              </a:spcAft>
              <a:buSzPts val="1620"/>
              <a:buFont typeface="Noto Sans Symbols"/>
              <a:buChar char="❖"/>
            </a:pPr>
            <a:r>
              <a:rPr lang="en-US" sz="1800">
                <a:solidFill>
                  <a:schemeClr val="dk1"/>
                </a:solidFill>
              </a:rPr>
              <a:t>Develop and maintain presentation and capacity building materials that highlight the capability of space-based observations for supporting GSTs. </a:t>
            </a:r>
            <a:endParaRPr b="0" i="0" sz="1800" u="none" strike="noStrike">
              <a:solidFill>
                <a:schemeClr val="dk1"/>
              </a:solidFill>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39" name="Google Shape;139;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solidFill>
                  <a:schemeClr val="lt1"/>
                </a:solidFill>
              </a:rPr>
              <a:t>Recommendations for Engagement with Other Organizations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4"/>
          <p:cNvSpPr txBox="1"/>
          <p:nvPr>
            <p:ph idx="1" type="body"/>
          </p:nvPr>
        </p:nvSpPr>
        <p:spPr>
          <a:xfrm>
            <a:off x="176048" y="1097550"/>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US"/>
              <a:t>Summary</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000"/>
              <a:t>Lessons Learned from GST1 were summarized in three categories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000">
                <a:solidFill>
                  <a:srgbClr val="000000"/>
                </a:solidFill>
                <a:latin typeface="Montserrat"/>
                <a:ea typeface="Montserrat"/>
                <a:cs typeface="Montserrat"/>
                <a:sym typeface="Montserrat"/>
              </a:rPr>
              <a:t>Accompanying recommendations addressing these lessons learned were also developed to enhance EO data update in future GSTs. </a:t>
            </a:r>
            <a:endParaRPr sz="2000">
              <a:latin typeface="Montserrat"/>
              <a:ea typeface="Montserrat"/>
              <a:cs typeface="Montserrat"/>
              <a:sym typeface="Montserrat"/>
            </a:endParaRPr>
          </a:p>
          <a:p>
            <a:pPr indent="-228600" lvl="0" marL="457200" marR="0" rtl="0" algn="l">
              <a:lnSpc>
                <a:spcPct val="115000"/>
              </a:lnSpc>
              <a:spcBef>
                <a:spcPts val="1000"/>
              </a:spcBef>
              <a:spcAft>
                <a:spcPts val="0"/>
              </a:spcAft>
              <a:buClr>
                <a:schemeClr val="dk1"/>
              </a:buClr>
              <a:buSzPts val="2800"/>
              <a:buFont typeface="Montserrat"/>
              <a:buNone/>
            </a:pPr>
            <a:r>
              <a:t/>
            </a:r>
            <a:endParaRPr/>
          </a:p>
          <a:p>
            <a:pPr indent="0" lvl="0" marL="50800" rtl="0" algn="l">
              <a:lnSpc>
                <a:spcPct val="115000"/>
              </a:lnSpc>
              <a:spcBef>
                <a:spcPts val="1000"/>
              </a:spcBef>
              <a:spcAft>
                <a:spcPts val="0"/>
              </a:spcAft>
              <a:buSzPts val="2800"/>
              <a:buNone/>
            </a:pPr>
            <a:r>
              <a:rPr lang="en-US"/>
              <a:t>Request</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000"/>
              <a:t>Feedbacks on these lessons learned and recommendations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000"/>
              <a:t>If any of these recommendations are already implemented in your program, please share the outcome with us </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45" name="Google Shape;145;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Summary and Request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1" type="body"/>
          </p:nvPr>
        </p:nvSpPr>
        <p:spPr>
          <a:xfrm>
            <a:off x="176048" y="1180160"/>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2200"/>
              <a:t>Climate policy impact is one of  the JAXA SIT Chair term priorities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200"/>
              <a:t>Address obstacles and opportunities to maximize the impact of CEOS agency data in the key climate policy processes (e.g., GST of the Paris Agreement)</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200"/>
              <a:t>With the GST1 behind us, it’s time to reflect on whether our current relationship and activities are optimal for enhanced uptake of CEOS agency data in future GSTs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sz="2200"/>
              <a:t>At the SIT-39 in Tokyo, SIT Chair tasked WGClimate to lead a review to identify lessons learned from our engagement in the GST1.</a:t>
            </a:r>
            <a:endParaRPr/>
          </a:p>
        </p:txBody>
      </p:sp>
      <p:sp>
        <p:nvSpPr>
          <p:cNvPr id="73" name="Google Shape;73;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t>Climate Policy Impact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348300" y="1243222"/>
            <a:ext cx="11495400" cy="4662900"/>
          </a:xfrm>
          <a:prstGeom prst="rect">
            <a:avLst/>
          </a:prstGeom>
          <a:noFill/>
          <a:ln>
            <a:noFill/>
          </a:ln>
        </p:spPr>
        <p:txBody>
          <a:bodyPr anchorCtr="0" anchor="t" bIns="45700" lIns="91425" spcFirstLastPara="1" rIns="91425" wrap="square" tIns="45700">
            <a:noAutofit/>
          </a:bodyPr>
          <a:lstStyle/>
          <a:p>
            <a:pPr indent="-514350" lvl="0" marL="514350" rtl="0" algn="l">
              <a:lnSpc>
                <a:spcPct val="150000"/>
              </a:lnSpc>
              <a:spcBef>
                <a:spcPts val="0"/>
              </a:spcBef>
              <a:spcAft>
                <a:spcPts val="0"/>
              </a:spcAft>
              <a:buClr>
                <a:schemeClr val="dk1"/>
              </a:buClr>
              <a:buSzPts val="2000"/>
              <a:buFont typeface="Arial"/>
              <a:buAutoNum type="arabicPeriod"/>
            </a:pPr>
            <a:r>
              <a:rPr b="0" i="0" lang="en-US" sz="2400" u="none" strike="noStrike"/>
              <a:t>Lessons learned</a:t>
            </a:r>
            <a:r>
              <a:rPr lang="en-US" sz="2400"/>
              <a:t> from inputs to the GST process: GHG flux datasets and Research and Systematic Observation (RSO) synthesis report</a:t>
            </a:r>
            <a:endParaRPr/>
          </a:p>
          <a:p>
            <a:pPr indent="-514350" lvl="0" marL="514350" rtl="0" algn="l">
              <a:lnSpc>
                <a:spcPct val="150000"/>
              </a:lnSpc>
              <a:spcBef>
                <a:spcPts val="1000"/>
              </a:spcBef>
              <a:spcAft>
                <a:spcPts val="0"/>
              </a:spcAft>
              <a:buClr>
                <a:schemeClr val="dk1"/>
              </a:buClr>
              <a:buSzPts val="2000"/>
              <a:buFont typeface="Arial"/>
              <a:buAutoNum type="arabicPeriod"/>
            </a:pPr>
            <a:r>
              <a:rPr b="0" i="0" lang="en-US" sz="2400" u="none" strike="noStrike"/>
              <a:t>Lessons learned from engagement with the UNFCCC (including COP) and</a:t>
            </a:r>
            <a:r>
              <a:rPr lang="en-US" sz="2400"/>
              <a:t> stakeholders</a:t>
            </a:r>
            <a:endParaRPr/>
          </a:p>
          <a:p>
            <a:pPr indent="-514350" lvl="0" marL="514350" rtl="0" algn="l">
              <a:lnSpc>
                <a:spcPct val="150000"/>
              </a:lnSpc>
              <a:spcBef>
                <a:spcPts val="1000"/>
              </a:spcBef>
              <a:spcAft>
                <a:spcPts val="0"/>
              </a:spcAft>
              <a:buClr>
                <a:schemeClr val="dk1"/>
              </a:buClr>
              <a:buSzPts val="2000"/>
              <a:buFont typeface="Arial"/>
              <a:buAutoNum type="arabicPeriod"/>
            </a:pPr>
            <a:r>
              <a:rPr lang="en-US" sz="2400"/>
              <a:t>Lessons learned from the existence of and need to address communication gaps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79" name="Google Shape;79;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Summarize of Lessons Learned in Three Categories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idx="1" type="body"/>
          </p:nvPr>
        </p:nvSpPr>
        <p:spPr>
          <a:xfrm>
            <a:off x="21020" y="1117099"/>
            <a:ext cx="12035659" cy="4999922"/>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0"/>
              </a:spcBef>
              <a:spcAft>
                <a:spcPts val="0"/>
              </a:spcAft>
              <a:buClr>
                <a:schemeClr val="dk1"/>
              </a:buClr>
              <a:buSzPts val="2000"/>
              <a:buFont typeface="Noto Sans Symbols"/>
              <a:buChar char="❖"/>
            </a:pPr>
            <a:r>
              <a:rPr lang="en-US" sz="2000"/>
              <a:t>The pilot atmospheric CO2 and CH4 budgets delivered to GST1 were well received at UNFCCC COP in 2021 and 2022.  </a:t>
            </a:r>
            <a:endParaRPr/>
          </a:p>
          <a:p>
            <a:pPr indent="-342900" lvl="1" marL="800100" rtl="0" algn="l">
              <a:lnSpc>
                <a:spcPct val="130000"/>
              </a:lnSpc>
              <a:spcBef>
                <a:spcPts val="500"/>
              </a:spcBef>
              <a:spcAft>
                <a:spcPts val="0"/>
              </a:spcAft>
              <a:buClr>
                <a:schemeClr val="dk1"/>
              </a:buClr>
              <a:buSzPts val="1800"/>
              <a:buFont typeface="Noto Sans Symbols"/>
              <a:buChar char="❖"/>
            </a:pPr>
            <a:r>
              <a:rPr lang="en-US" sz="1800"/>
              <a:t>Presented on Earth Information Day during COP(virtual in 2021)</a:t>
            </a:r>
            <a:endParaRPr/>
          </a:p>
          <a:p>
            <a:pPr indent="-342900" lvl="1" marL="800100" rtl="0" algn="l">
              <a:lnSpc>
                <a:spcPct val="130000"/>
              </a:lnSpc>
              <a:spcBef>
                <a:spcPts val="500"/>
              </a:spcBef>
              <a:spcAft>
                <a:spcPts val="0"/>
              </a:spcAft>
              <a:buClr>
                <a:schemeClr val="dk1"/>
              </a:buClr>
              <a:buSzPts val="1800"/>
              <a:buFont typeface="Noto Sans Symbols"/>
              <a:buChar char="❖"/>
            </a:pPr>
            <a:r>
              <a:rPr lang="en-US" sz="1800"/>
              <a:t>Presented at individual national events and inter-governmental events</a:t>
            </a:r>
            <a:endParaRPr/>
          </a:p>
          <a:p>
            <a:pPr indent="-342900" lvl="0" marL="342900" rtl="0" algn="l">
              <a:lnSpc>
                <a:spcPct val="130000"/>
              </a:lnSpc>
              <a:spcBef>
                <a:spcPts val="1000"/>
              </a:spcBef>
              <a:spcAft>
                <a:spcPts val="0"/>
              </a:spcAft>
              <a:buClr>
                <a:schemeClr val="dk1"/>
              </a:buClr>
              <a:buSzPts val="2000"/>
              <a:buFont typeface="Noto Sans Symbols"/>
              <a:buChar char="❖"/>
            </a:pPr>
            <a:r>
              <a:rPr lang="en-US" sz="2000"/>
              <a:t>These top-down budgets were not widely used by national inventory community to compile or validate the inventories submitted to GST1.</a:t>
            </a:r>
            <a:endParaRPr/>
          </a:p>
          <a:p>
            <a:pPr indent="-342900" lvl="0" marL="342900" rtl="0" algn="l">
              <a:lnSpc>
                <a:spcPct val="130000"/>
              </a:lnSpc>
              <a:spcBef>
                <a:spcPts val="1000"/>
              </a:spcBef>
              <a:spcAft>
                <a:spcPts val="0"/>
              </a:spcAft>
              <a:buClr>
                <a:schemeClr val="dk1"/>
              </a:buClr>
              <a:buSzPts val="2000"/>
              <a:buFont typeface="Noto Sans Symbols"/>
              <a:buChar char="❖"/>
            </a:pPr>
            <a:r>
              <a:rPr b="0" i="0" lang="en-US" sz="2000" u="none" strike="noStrike"/>
              <a:t>Responding to a direct request from the SBSTA, CEOS, in close collaboration with WMO and GEO,  developed the “The Role of Systematic Earth Observations in the Global Stocktake” report in early 2022.  </a:t>
            </a:r>
            <a:endParaRPr/>
          </a:p>
          <a:p>
            <a:pPr indent="-342900" lvl="0" marL="342900" rtl="0" algn="l">
              <a:lnSpc>
                <a:spcPct val="130000"/>
              </a:lnSpc>
              <a:spcBef>
                <a:spcPts val="1000"/>
              </a:spcBef>
              <a:spcAft>
                <a:spcPts val="0"/>
              </a:spcAft>
              <a:buClr>
                <a:schemeClr val="dk1"/>
              </a:buClr>
              <a:buSzPts val="2000"/>
              <a:buFont typeface="Noto Sans Symbols"/>
              <a:buChar char="❖"/>
            </a:pPr>
            <a:r>
              <a:rPr lang="en-US" sz="2000">
                <a:latin typeface="Montserrat"/>
                <a:ea typeface="Montserrat"/>
                <a:cs typeface="Montserrat"/>
                <a:sym typeface="Montserrat"/>
              </a:rPr>
              <a:t>Space-based data play no formal role in any of the formal UNFCCC processes (e.g., </a:t>
            </a:r>
            <a:r>
              <a:rPr b="0" i="0" lang="en-US" sz="2000" u="none" strike="noStrike">
                <a:solidFill>
                  <a:schemeClr val="dk1"/>
                </a:solidFill>
                <a:latin typeface="Montserrat"/>
                <a:ea typeface="Montserrat"/>
                <a:cs typeface="Montserrat"/>
                <a:sym typeface="Montserrat"/>
              </a:rPr>
              <a:t>national communications, biennial update reports, biennial reports, biennial transparency reports, NDCs and adaptation communications)</a:t>
            </a:r>
            <a:r>
              <a:rPr lang="en-US" sz="2000">
                <a:solidFill>
                  <a:schemeClr val="dk1"/>
                </a:solidFill>
                <a:latin typeface="Montserrat"/>
                <a:ea typeface="Montserrat"/>
                <a:cs typeface="Montserrat"/>
                <a:sym typeface="Montserrat"/>
              </a:rPr>
              <a:t> required </a:t>
            </a:r>
            <a:r>
              <a:rPr lang="en-US" sz="2000">
                <a:latin typeface="Montserrat"/>
                <a:ea typeface="Montserrat"/>
                <a:cs typeface="Montserrat"/>
                <a:sym typeface="Montserrat"/>
              </a:rPr>
              <a:t>under the Paris Agreement.</a:t>
            </a:r>
            <a:endParaRPr b="0" i="0" sz="2000" u="none" strike="noStrike">
              <a:latin typeface="Montserrat"/>
              <a:ea typeface="Montserrat"/>
              <a:cs typeface="Montserrat"/>
              <a:sym typeface="Montserrat"/>
            </a:endParaRPr>
          </a:p>
          <a:p>
            <a:pPr indent="-215900" lvl="0" marL="342900" rtl="0" algn="l">
              <a:lnSpc>
                <a:spcPct val="130000"/>
              </a:lnSpc>
              <a:spcBef>
                <a:spcPts val="1000"/>
              </a:spcBef>
              <a:spcAft>
                <a:spcPts val="0"/>
              </a:spcAft>
              <a:buClr>
                <a:schemeClr val="dk1"/>
              </a:buClr>
              <a:buSzPts val="2000"/>
              <a:buFont typeface="Noto Sans Symbols"/>
              <a:buNone/>
            </a:pPr>
            <a:r>
              <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85" name="Google Shape;85;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Background on Inputs to the GST Process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idx="1" type="body"/>
          </p:nvPr>
        </p:nvSpPr>
        <p:spPr>
          <a:xfrm>
            <a:off x="176047" y="1097549"/>
            <a:ext cx="11931869" cy="5103553"/>
          </a:xfrm>
          <a:prstGeom prst="rect">
            <a:avLst/>
          </a:prstGeom>
          <a:noFill/>
          <a:ln>
            <a:noFill/>
          </a:ln>
        </p:spPr>
        <p:txBody>
          <a:bodyPr anchorCtr="0" anchor="t" bIns="45700" lIns="91425" spcFirstLastPara="1" rIns="91425" wrap="square" tIns="45700">
            <a:noAutofit/>
          </a:bodyPr>
          <a:lstStyle/>
          <a:p>
            <a:pPr indent="-342900" lvl="0" marL="342900" rtl="0" algn="l">
              <a:lnSpc>
                <a:spcPct val="110000"/>
              </a:lnSpc>
              <a:spcBef>
                <a:spcPts val="1000"/>
              </a:spcBef>
              <a:spcAft>
                <a:spcPts val="0"/>
              </a:spcAft>
              <a:buClr>
                <a:schemeClr val="dk1"/>
              </a:buClr>
              <a:buSzPts val="2000"/>
              <a:buFont typeface="Noto Sans Symbols"/>
              <a:buChar char="❖"/>
            </a:pPr>
            <a:r>
              <a:rPr lang="en-US"/>
              <a:t>GHG flux datasets</a:t>
            </a:r>
            <a:endParaRPr/>
          </a:p>
          <a:p>
            <a:pPr indent="-342900" lvl="1" marL="800100" rtl="0" algn="l">
              <a:lnSpc>
                <a:spcPct val="110000"/>
              </a:lnSpc>
              <a:spcBef>
                <a:spcPts val="1600"/>
              </a:spcBef>
              <a:spcAft>
                <a:spcPts val="0"/>
              </a:spcAft>
              <a:buClr>
                <a:schemeClr val="dk1"/>
              </a:buClr>
              <a:buSzPts val="2000"/>
              <a:buFont typeface="Noto Sans Symbols"/>
              <a:buChar char="❖"/>
            </a:pPr>
            <a:r>
              <a:rPr lang="en-US"/>
              <a:t>L1.1: N</a:t>
            </a:r>
            <a:r>
              <a:rPr b="0" i="0" lang="en-US" u="none" strike="noStrike"/>
              <a:t>eed to reconcile GHG estimates between the top-down and bottom-up approaches, and to better quantify uncertainties in both top-down and bottom-up emission estimates.</a:t>
            </a:r>
            <a:endParaRPr/>
          </a:p>
          <a:p>
            <a:pPr indent="-342900" lvl="1" marL="800100" rtl="0" algn="l">
              <a:lnSpc>
                <a:spcPct val="110000"/>
              </a:lnSpc>
              <a:spcBef>
                <a:spcPts val="1600"/>
              </a:spcBef>
              <a:spcAft>
                <a:spcPts val="0"/>
              </a:spcAft>
              <a:buClr>
                <a:schemeClr val="dk1"/>
              </a:buClr>
              <a:buSzPts val="2000"/>
              <a:buFont typeface="Noto Sans Symbols"/>
              <a:buChar char="❖"/>
            </a:pPr>
            <a:r>
              <a:rPr lang="en-US"/>
              <a:t>L1.2: Need to reduce the uncertainty in t</a:t>
            </a:r>
            <a:r>
              <a:rPr b="0" i="0" lang="en-US" u="none" strike="noStrike"/>
              <a:t>he top-down flux estimates for mid- and small-size countries.</a:t>
            </a:r>
            <a:endParaRPr/>
          </a:p>
          <a:p>
            <a:pPr indent="-342900" lvl="0" marL="342900" rtl="0" algn="l">
              <a:lnSpc>
                <a:spcPct val="110000"/>
              </a:lnSpc>
              <a:spcBef>
                <a:spcPts val="1600"/>
              </a:spcBef>
              <a:spcAft>
                <a:spcPts val="0"/>
              </a:spcAft>
              <a:buClr>
                <a:schemeClr val="dk1"/>
              </a:buClr>
              <a:buSzPts val="2000"/>
              <a:buFont typeface="Noto Sans Symbols"/>
              <a:buChar char="❖"/>
            </a:pPr>
            <a:r>
              <a:rPr lang="en-US"/>
              <a:t>RSO synthesis report</a:t>
            </a:r>
            <a:endParaRPr/>
          </a:p>
          <a:p>
            <a:pPr indent="-342900" lvl="1" marL="800100" rtl="0" algn="l">
              <a:lnSpc>
                <a:spcPct val="110000"/>
              </a:lnSpc>
              <a:spcBef>
                <a:spcPts val="600"/>
              </a:spcBef>
              <a:spcAft>
                <a:spcPts val="600"/>
              </a:spcAft>
              <a:buClr>
                <a:schemeClr val="dk1"/>
              </a:buClr>
              <a:buSzPts val="2400"/>
              <a:buFont typeface="Noto Sans Symbols"/>
              <a:buChar char="❖"/>
            </a:pPr>
            <a:r>
              <a:rPr lang="en-US"/>
              <a:t>L1.3: Decision not to include the RSO inputs was made by the COP delegations, as the RSO community did not have a single champion among the COP delegations. </a:t>
            </a:r>
            <a:endParaRPr b="0" i="0" u="none" strike="noStrike"/>
          </a:p>
        </p:txBody>
      </p:sp>
      <p:sp>
        <p:nvSpPr>
          <p:cNvPr id="91" name="Google Shape;91;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Lessons Learned from Inputs to the GST process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idx="1" type="body"/>
          </p:nvPr>
        </p:nvSpPr>
        <p:spPr>
          <a:xfrm>
            <a:off x="348300" y="1232712"/>
            <a:ext cx="11495400" cy="4662900"/>
          </a:xfrm>
          <a:prstGeom prst="rect">
            <a:avLst/>
          </a:prstGeom>
          <a:noFill/>
          <a:ln>
            <a:noFill/>
          </a:ln>
        </p:spPr>
        <p:txBody>
          <a:bodyPr anchorCtr="0" anchor="t" bIns="45700" lIns="91425" spcFirstLastPara="1" rIns="91425" wrap="square" tIns="45700">
            <a:noAutofit/>
          </a:bodyPr>
          <a:lstStyle/>
          <a:p>
            <a:pPr indent="-342900" lvl="0" marL="342900" rtl="0" algn="l">
              <a:lnSpc>
                <a:spcPct val="140000"/>
              </a:lnSpc>
              <a:spcBef>
                <a:spcPts val="0"/>
              </a:spcBef>
              <a:spcAft>
                <a:spcPts val="0"/>
              </a:spcAft>
              <a:buClr>
                <a:schemeClr val="dk1"/>
              </a:buClr>
              <a:buSzPts val="1800"/>
              <a:buFont typeface="Noto Sans Symbols"/>
              <a:buChar char="❖"/>
            </a:pPr>
            <a:r>
              <a:rPr lang="en-US"/>
              <a:t>L2.1: UNFCCC is the facilitator in the GST process and the COP delegations are the decision makers.</a:t>
            </a:r>
            <a:endParaRPr/>
          </a:p>
          <a:p>
            <a:pPr indent="-342900" lvl="0" marL="342900" rtl="0" algn="l">
              <a:lnSpc>
                <a:spcPct val="140000"/>
              </a:lnSpc>
              <a:spcBef>
                <a:spcPts val="1800"/>
              </a:spcBef>
              <a:spcAft>
                <a:spcPts val="0"/>
              </a:spcAft>
              <a:buClr>
                <a:schemeClr val="dk1"/>
              </a:buClr>
              <a:buSzPts val="1800"/>
              <a:buFont typeface="Noto Sans Symbols"/>
              <a:buChar char="❖"/>
            </a:pPr>
            <a:r>
              <a:rPr lang="en-US"/>
              <a:t>L2.2: Need to engage national inventory communities/compilers when developing the flux products. </a:t>
            </a:r>
            <a:endParaRPr/>
          </a:p>
          <a:p>
            <a:pPr indent="-342900" lvl="0" marL="342900" rtl="0" algn="l">
              <a:lnSpc>
                <a:spcPct val="140000"/>
              </a:lnSpc>
              <a:spcBef>
                <a:spcPts val="1800"/>
              </a:spcBef>
              <a:spcAft>
                <a:spcPts val="0"/>
              </a:spcAft>
              <a:buClr>
                <a:schemeClr val="dk1"/>
              </a:buClr>
              <a:buSzPts val="1800"/>
              <a:buFont typeface="Noto Sans Symbols"/>
              <a:buChar char="❖"/>
            </a:pPr>
            <a:r>
              <a:rPr lang="en-US"/>
              <a:t>L2.3: CEOS worked very closely with UNFCCC points-of-contact who were strong advocates for the RSO community for the first GST, but did not have a close link with COP delegations to foster champions who can advocate for the RSO community.</a:t>
            </a:r>
            <a:endParaRPr/>
          </a:p>
          <a:p>
            <a:pPr indent="-228600" lvl="0" marL="457200" marR="0" rtl="0" algn="l">
              <a:lnSpc>
                <a:spcPct val="115000"/>
              </a:lnSpc>
              <a:spcBef>
                <a:spcPts val="2800"/>
              </a:spcBef>
              <a:spcAft>
                <a:spcPts val="0"/>
              </a:spcAft>
              <a:buClr>
                <a:schemeClr val="dk1"/>
              </a:buClr>
              <a:buSzPts val="2800"/>
              <a:buFont typeface="Montserrat"/>
              <a:buNone/>
            </a:pPr>
            <a:r>
              <a:t/>
            </a:r>
            <a:endParaRPr/>
          </a:p>
        </p:txBody>
      </p:sp>
      <p:sp>
        <p:nvSpPr>
          <p:cNvPr id="97" name="Google Shape;97;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u="none" strike="noStrike">
                <a:solidFill>
                  <a:schemeClr val="lt1"/>
                </a:solidFill>
              </a:rPr>
              <a:t>Lessons learned from </a:t>
            </a:r>
            <a:r>
              <a:rPr lang="en-US">
                <a:solidFill>
                  <a:schemeClr val="lt1"/>
                </a:solidFill>
              </a:rPr>
              <a:t>E</a:t>
            </a:r>
            <a:r>
              <a:rPr b="0" i="0" lang="en-US" u="none" strike="noStrike">
                <a:solidFill>
                  <a:schemeClr val="lt1"/>
                </a:solidFill>
              </a:rPr>
              <a:t>ngagement with UNFCCC (incl. COP) and Stakeholders</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idx="1" type="body"/>
          </p:nvPr>
        </p:nvSpPr>
        <p:spPr>
          <a:xfrm>
            <a:off x="176048" y="1274753"/>
            <a:ext cx="11495400" cy="4662900"/>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0"/>
              </a:spcBef>
              <a:spcAft>
                <a:spcPts val="0"/>
              </a:spcAft>
              <a:buSzPts val="2800"/>
              <a:buChar char="❖"/>
            </a:pPr>
            <a:r>
              <a:rPr lang="en-US"/>
              <a:t>L3.1: GST process is not fully understood and is still evolving.  Need to work closely with UNFCCC to stay informed. </a:t>
            </a:r>
            <a:endParaRPr/>
          </a:p>
          <a:p>
            <a:pPr indent="-342900" lvl="0" marL="342900" rtl="0" algn="l">
              <a:lnSpc>
                <a:spcPct val="130000"/>
              </a:lnSpc>
              <a:spcBef>
                <a:spcPts val="600"/>
              </a:spcBef>
              <a:spcAft>
                <a:spcPts val="0"/>
              </a:spcAft>
              <a:buSzPts val="2800"/>
              <a:buChar char="❖"/>
            </a:pPr>
            <a:r>
              <a:rPr lang="en-US"/>
              <a:t>L3.2: National inventory communities/compilers do not fully understand the top-down flux datasets and how to use them together with the bottom-up datasets.  </a:t>
            </a:r>
            <a:endParaRPr/>
          </a:p>
          <a:p>
            <a:pPr indent="-342900" lvl="0" marL="342900" rtl="0" algn="l">
              <a:lnSpc>
                <a:spcPct val="130000"/>
              </a:lnSpc>
              <a:spcBef>
                <a:spcPts val="600"/>
              </a:spcBef>
              <a:spcAft>
                <a:spcPts val="600"/>
              </a:spcAft>
              <a:buSzPts val="2800"/>
              <a:buChar char="❖"/>
            </a:pPr>
            <a:r>
              <a:rPr lang="en-US"/>
              <a:t>L3.3: COP delegations are not fully aware of the space-based capability.</a:t>
            </a:r>
            <a:endParaRPr/>
          </a:p>
        </p:txBody>
      </p:sp>
      <p:sp>
        <p:nvSpPr>
          <p:cNvPr id="103" name="Google Shape;103;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Lessons Learned to Address Communication Gaps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8"/>
          <p:cNvSpPr txBox="1"/>
          <p:nvPr>
            <p:ph idx="1" type="body"/>
          </p:nvPr>
        </p:nvSpPr>
        <p:spPr>
          <a:xfrm>
            <a:off x="261170" y="1097550"/>
            <a:ext cx="11930829" cy="4662900"/>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0"/>
              </a:spcBef>
              <a:spcAft>
                <a:spcPts val="0"/>
              </a:spcAft>
              <a:buSzPts val="1800"/>
              <a:buChar char="❖"/>
            </a:pPr>
            <a:r>
              <a:rPr lang="en-US" sz="2200">
                <a:solidFill>
                  <a:schemeClr val="dk1"/>
                </a:solidFill>
              </a:rPr>
              <a:t>R1: Improve uncertainty assessment in both top-down and bottom-up emission estimates and reconcile the top-down and the bottom-up fluxes for a more complete and accurate view of the GHG budget (L1.1). </a:t>
            </a:r>
            <a:endParaRPr/>
          </a:p>
          <a:p>
            <a:pPr indent="-342900" lvl="0" marL="342900" rtl="0" algn="l">
              <a:lnSpc>
                <a:spcPct val="130000"/>
              </a:lnSpc>
              <a:spcBef>
                <a:spcPts val="1800"/>
              </a:spcBef>
              <a:spcAft>
                <a:spcPts val="0"/>
              </a:spcAft>
              <a:buSzPts val="1800"/>
              <a:buChar char="❖"/>
            </a:pPr>
            <a:r>
              <a:rPr lang="en-US" sz="2200">
                <a:solidFill>
                  <a:schemeClr val="dk1"/>
                </a:solidFill>
              </a:rPr>
              <a:t>R2: Develop higher spatial resolution atmospheric inverse models to fully exploit the space-based GHG estimates and provide flux data at finer resolution to increase the utility of these data for mid- and small-size countries (L1.2).  </a:t>
            </a:r>
            <a:endParaRPr/>
          </a:p>
          <a:p>
            <a:pPr indent="-342900" lvl="0" marL="342900" rtl="0" algn="l">
              <a:lnSpc>
                <a:spcPct val="130000"/>
              </a:lnSpc>
              <a:spcBef>
                <a:spcPts val="1800"/>
              </a:spcBef>
              <a:spcAft>
                <a:spcPts val="0"/>
              </a:spcAft>
              <a:buSzPts val="1800"/>
              <a:buChar char="❖"/>
            </a:pPr>
            <a:r>
              <a:rPr lang="en-US" sz="2200">
                <a:solidFill>
                  <a:schemeClr val="dk1"/>
                </a:solidFill>
              </a:rPr>
              <a:t>R3: Operationalize the GHG monitoring system to sustain the long-term availability of GHG products and services to deliver policy relevant information (L1.2 and L1.2).</a:t>
            </a:r>
            <a:endParaRPr/>
          </a:p>
          <a:p>
            <a:pPr indent="-228600" lvl="0" marL="457200" marR="0" rtl="0" algn="l">
              <a:lnSpc>
                <a:spcPct val="115000"/>
              </a:lnSpc>
              <a:spcBef>
                <a:spcPts val="2800"/>
              </a:spcBef>
              <a:spcAft>
                <a:spcPts val="0"/>
              </a:spcAft>
              <a:buClr>
                <a:schemeClr val="dk1"/>
              </a:buClr>
              <a:buSzPts val="2800"/>
              <a:buFont typeface="Montserrat"/>
              <a:buNone/>
            </a:pPr>
            <a:r>
              <a:t/>
            </a:r>
            <a:endParaRPr>
              <a:solidFill>
                <a:schemeClr val="dk1"/>
              </a:solidFill>
            </a:endParaRPr>
          </a:p>
        </p:txBody>
      </p:sp>
      <p:sp>
        <p:nvSpPr>
          <p:cNvPr id="109" name="Google Shape;109;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Recommendations to Improve GHG Products for Science Application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txBox="1"/>
          <p:nvPr>
            <p:ph idx="1" type="body"/>
          </p:nvPr>
        </p:nvSpPr>
        <p:spPr>
          <a:xfrm>
            <a:off x="73572" y="1097549"/>
            <a:ext cx="12118428" cy="5345291"/>
          </a:xfrm>
          <a:prstGeom prst="rect">
            <a:avLst/>
          </a:prstGeom>
          <a:noFill/>
          <a:ln>
            <a:noFill/>
          </a:ln>
        </p:spPr>
        <p:txBody>
          <a:bodyPr anchorCtr="0" anchor="t" bIns="45700" lIns="91425" spcFirstLastPara="1" rIns="91425" wrap="square" tIns="45700">
            <a:noAutofit/>
          </a:bodyPr>
          <a:lstStyle/>
          <a:p>
            <a:pPr indent="-342900" lvl="0" marL="342900" rtl="0" algn="l">
              <a:lnSpc>
                <a:spcPct val="130000"/>
              </a:lnSpc>
              <a:spcBef>
                <a:spcPts val="0"/>
              </a:spcBef>
              <a:spcAft>
                <a:spcPts val="0"/>
              </a:spcAft>
              <a:buSzPts val="1800"/>
              <a:buChar char="❖"/>
            </a:pPr>
            <a:r>
              <a:rPr i="0" lang="en-US" sz="2000" u="none" strike="noStrike">
                <a:solidFill>
                  <a:schemeClr val="dk1"/>
                </a:solidFill>
              </a:rPr>
              <a:t>R4: CEOS and CGMS agencies to co-develop GHG flux products and emission information with national inventory agencies/compilers and other users to increase uptake of satellite data to meet the IPCC 2006 requirements for bottom-up inventory development and validation (L2.2). </a:t>
            </a:r>
            <a:endParaRPr/>
          </a:p>
          <a:p>
            <a:pPr indent="-342900" lvl="0" marL="342900" rtl="0" algn="l">
              <a:lnSpc>
                <a:spcPct val="130000"/>
              </a:lnSpc>
              <a:spcBef>
                <a:spcPts val="1500"/>
              </a:spcBef>
              <a:spcAft>
                <a:spcPts val="0"/>
              </a:spcAft>
              <a:buSzPts val="1800"/>
              <a:buChar char="❖"/>
            </a:pPr>
            <a:r>
              <a:rPr lang="en-US" sz="2000">
                <a:solidFill>
                  <a:schemeClr val="dk1"/>
                </a:solidFill>
              </a:rPr>
              <a:t>R5: CEOS and CGMS agencies to identify and work closely with early adopters to demonstrate the value of space-based data, and to start a set of dedicated projects with national inventory compilers (L2.2). </a:t>
            </a:r>
            <a:endParaRPr/>
          </a:p>
          <a:p>
            <a:pPr indent="-342900" lvl="0" marL="342900" rtl="0" algn="l">
              <a:lnSpc>
                <a:spcPct val="130000"/>
              </a:lnSpc>
              <a:spcBef>
                <a:spcPts val="1500"/>
              </a:spcBef>
              <a:spcAft>
                <a:spcPts val="0"/>
              </a:spcAft>
              <a:buSzPts val="1800"/>
              <a:buChar char="❖"/>
            </a:pPr>
            <a:r>
              <a:rPr i="0" lang="en-US" sz="2000" u="none" strike="noStrike">
                <a:solidFill>
                  <a:schemeClr val="dk1"/>
                </a:solidFill>
              </a:rPr>
              <a:t>R6: CEOS </a:t>
            </a:r>
            <a:r>
              <a:rPr lang="en-US" sz="2000">
                <a:solidFill>
                  <a:schemeClr val="dk1"/>
                </a:solidFill>
              </a:rPr>
              <a:t>and CGMS, via WGClimate and WGCapD, to develop training materials/courses and </a:t>
            </a:r>
            <a:r>
              <a:rPr i="0" lang="en-US" sz="2000" u="none" strike="noStrike">
                <a:solidFill>
                  <a:schemeClr val="dk1"/>
                </a:solidFill>
              </a:rPr>
              <a:t>a step-by-step guidance for the </a:t>
            </a:r>
            <a:r>
              <a:rPr lang="en-US" sz="2000">
                <a:solidFill>
                  <a:schemeClr val="dk1"/>
                </a:solidFill>
              </a:rPr>
              <a:t>n</a:t>
            </a:r>
            <a:r>
              <a:rPr i="0" lang="en-US" sz="2000" u="none" strike="noStrike">
                <a:solidFill>
                  <a:schemeClr val="dk1"/>
                </a:solidFill>
              </a:rPr>
              <a:t>ational inventory communities on how to use the top-down flux products to support the bottom-up inventory development and validation, and foster proponents for top-down flux products (L3.2)</a:t>
            </a:r>
            <a:r>
              <a:rPr lang="en-US" sz="2000">
                <a:solidFill>
                  <a:schemeClr val="dk1"/>
                </a:solidFill>
              </a:rPr>
              <a:t>. </a:t>
            </a:r>
            <a:endParaRPr/>
          </a:p>
          <a:p>
            <a:pPr indent="-228600" lvl="0" marL="457200" marR="0" rtl="0" algn="l">
              <a:lnSpc>
                <a:spcPct val="115000"/>
              </a:lnSpc>
              <a:spcBef>
                <a:spcPts val="2500"/>
              </a:spcBef>
              <a:spcAft>
                <a:spcPts val="0"/>
              </a:spcAft>
              <a:buClr>
                <a:schemeClr val="dk1"/>
              </a:buClr>
              <a:buSzPts val="2800"/>
              <a:buFont typeface="Montserrat"/>
              <a:buNone/>
            </a:pPr>
            <a:r>
              <a:t/>
            </a:r>
            <a:endParaRPr/>
          </a:p>
        </p:txBody>
      </p:sp>
      <p:sp>
        <p:nvSpPr>
          <p:cNvPr id="115" name="Google Shape;115;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Recommendations for GHG Product Development and User Engagement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