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embeddedFontLst>
    <p:embeddedFont>
      <p:font typeface="Roboto"/>
      <p:regular r:id="rId18"/>
      <p:bold r:id="rId19"/>
      <p:italic r:id="rId20"/>
      <p:boldItalic r:id="rId21"/>
    </p:embeddedFont>
    <p:embeddedFont>
      <p:font typeface="Montserrat Black"/>
      <p:bold r:id="rId22"/>
      <p:boldItalic r:id="rId23"/>
    </p:embeddedFont>
    <p:embeddedFont>
      <p:font typeface="Montserrat"/>
      <p:regular r:id="rId24"/>
      <p:bold r:id="rId25"/>
      <p:italic r:id="rId26"/>
      <p:boldItalic r:id="rId27"/>
    </p:embeddedFont>
    <p:embeddedFont>
      <p:font typeface="Century Gothic"/>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gBoFIGeLqMiFv59Z5ghhdy6IhS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22" Type="http://schemas.openxmlformats.org/officeDocument/2006/relationships/font" Target="fonts/MontserratBlack-bold.fntdata"/><Relationship Id="rId21" Type="http://schemas.openxmlformats.org/officeDocument/2006/relationships/font" Target="fonts/Roboto-boldItalic.fntdata"/><Relationship Id="rId24" Type="http://schemas.openxmlformats.org/officeDocument/2006/relationships/font" Target="fonts/Montserrat-regular.fntdata"/><Relationship Id="rId23" Type="http://schemas.openxmlformats.org/officeDocument/2006/relationships/font" Target="fonts/MontserratBlack-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CenturyGothic-regular.fntdata"/><Relationship Id="rId27"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CenturyGothic-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CenturyGothic-boldItalic.fntdata"/><Relationship Id="rId30" Type="http://schemas.openxmlformats.org/officeDocument/2006/relationships/font" Target="fonts/CenturyGothic-italic.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font" Target="fonts/Roboto-bold.fntdata"/><Relationship Id="rId18"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2:notes"/>
          <p:cNvSpPr/>
          <p:nvPr>
            <p:ph idx="2" type="sldImg"/>
          </p:nvPr>
        </p:nvSpPr>
        <p:spPr>
          <a:xfrm>
            <a:off x="390525" y="692150"/>
            <a:ext cx="6153150" cy="346233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2:notes"/>
          <p:cNvSpPr txBox="1"/>
          <p:nvPr>
            <p:ph idx="1" type="body"/>
          </p:nvPr>
        </p:nvSpPr>
        <p:spPr>
          <a:xfrm>
            <a:off x="693420" y="4385628"/>
            <a:ext cx="5547360" cy="4154805"/>
          </a:xfrm>
          <a:prstGeom prst="rect">
            <a:avLst/>
          </a:prstGeom>
          <a:noFill/>
          <a:ln>
            <a:noFill/>
          </a:ln>
        </p:spPr>
        <p:txBody>
          <a:bodyPr anchorCtr="0" anchor="t" bIns="46175" lIns="92375" spcFirstLastPara="1" rIns="92375" wrap="square" tIns="46175">
            <a:noAutofit/>
          </a:bodyPr>
          <a:lstStyle/>
          <a:p>
            <a:pPr indent="0" lvl="0" marL="0" rtl="0" algn="l">
              <a:spcBef>
                <a:spcPts val="0"/>
              </a:spcBef>
              <a:spcAft>
                <a:spcPts val="0"/>
              </a:spcAft>
              <a:buClr>
                <a:schemeClr val="dk1"/>
              </a:buClr>
              <a:buSzPts val="1200"/>
              <a:buFont typeface="Calibri"/>
              <a:buNone/>
            </a:pPr>
            <a:r>
              <a:t/>
            </a:r>
            <a:endParaRPr/>
          </a:p>
        </p:txBody>
      </p:sp>
      <p:sp>
        <p:nvSpPr>
          <p:cNvPr id="253" name="Google Shape;253;p12:notes"/>
          <p:cNvSpPr txBox="1"/>
          <p:nvPr>
            <p:ph idx="12" type="sldNum"/>
          </p:nvPr>
        </p:nvSpPr>
        <p:spPr>
          <a:xfrm>
            <a:off x="3927775" y="8769653"/>
            <a:ext cx="3004820" cy="461645"/>
          </a:xfrm>
          <a:prstGeom prst="rect">
            <a:avLst/>
          </a:prstGeom>
          <a:noFill/>
          <a:ln>
            <a:noFill/>
          </a:ln>
        </p:spPr>
        <p:txBody>
          <a:bodyPr anchorCtr="0" anchor="b" bIns="46175" lIns="92375" spcFirstLastPara="1" rIns="92375" wrap="square" tIns="46175">
            <a:noAutofit/>
          </a:bodyPr>
          <a:lstStyle/>
          <a:p>
            <a:pPr indent="0" lvl="0" marL="0" marR="0" rtl="0" algn="r">
              <a:lnSpc>
                <a:spcPct val="100000"/>
              </a:lnSpc>
              <a:spcBef>
                <a:spcPts val="0"/>
              </a:spcBef>
              <a:spcAft>
                <a:spcPts val="0"/>
              </a:spcAft>
              <a:buClr>
                <a:srgbClr val="545454"/>
              </a:buClr>
              <a:buSzPts val="1200"/>
              <a:buFont typeface="Century Gothic"/>
              <a:buNone/>
            </a:pPr>
            <a:fld id="{00000000-1234-1234-1234-123412341234}" type="slidenum">
              <a:rPr b="0" i="0" lang="en-US" sz="1200" u="none" cap="none" strike="noStrike">
                <a:solidFill>
                  <a:srgbClr val="545454"/>
                </a:solidFill>
                <a:latin typeface="Century Gothic"/>
                <a:ea typeface="Century Gothic"/>
                <a:cs typeface="Century Gothic"/>
                <a:sym typeface="Century Gothic"/>
              </a:rPr>
              <a:t>‹#›</a:t>
            </a:fld>
            <a:endParaRPr b="0" i="0" sz="1200" u="none" cap="none" strike="noStrike">
              <a:solidFill>
                <a:srgbClr val="545454"/>
              </a:solidFill>
              <a:latin typeface="Century Gothic"/>
              <a:ea typeface="Century Gothic"/>
              <a:cs typeface="Century Gothic"/>
              <a:sym typeface="Century Goth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For REDD+ we need to know both the spatial extent of mangroves (AD) and the amount of carbon/ha (EF) to estimate emissions. We do both in our workshops.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Field surveys with partners from SWAMP, CIFOR, Academia.</a:t>
            </a:r>
            <a:endParaRPr/>
          </a:p>
        </p:txBody>
      </p:sp>
      <p:sp>
        <p:nvSpPr>
          <p:cNvPr id="135" name="Google Shape;13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545454"/>
              </a:buClr>
              <a:buSzPts val="1200"/>
              <a:buFont typeface="Century Gothic"/>
              <a:buNone/>
            </a:pPr>
            <a:fld id="{00000000-1234-1234-1234-123412341234}" type="slidenum">
              <a:rPr b="0" i="0" lang="en-US" sz="1200" u="none" cap="none" strike="noStrike">
                <a:solidFill>
                  <a:srgbClr val="545454"/>
                </a:solidFill>
                <a:latin typeface="Century Gothic"/>
                <a:ea typeface="Century Gothic"/>
                <a:cs typeface="Century Gothic"/>
                <a:sym typeface="Century Gothic"/>
              </a:rPr>
              <a:t>‹#›</a:t>
            </a:fld>
            <a:endParaRPr b="0" i="0" sz="1200" u="none" cap="none" strike="noStrike">
              <a:solidFill>
                <a:srgbClr val="545454"/>
              </a:solidFill>
              <a:latin typeface="Century Gothic"/>
              <a:ea typeface="Century Gothic"/>
              <a:cs typeface="Century Gothic"/>
              <a:sym typeface="Century 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Our workshops are constantly evolving, as is the topic. I will show a brief overview here of what we have done recently (late February).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It’s meaningful to participants to see a deforestation site on the ground &amp; then to look at the alert pixels and timing afterwards.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NRT= Near Real Time. </a:t>
            </a:r>
            <a:endParaRPr/>
          </a:p>
        </p:txBody>
      </p:sp>
      <p:sp>
        <p:nvSpPr>
          <p:cNvPr id="195" name="Google Shape;19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545454"/>
              </a:buClr>
              <a:buSzPts val="1200"/>
              <a:buFont typeface="Century Gothic"/>
              <a:buNone/>
            </a:pPr>
            <a:fld id="{00000000-1234-1234-1234-123412341234}" type="slidenum">
              <a:rPr b="0" i="0" lang="en-US" sz="1200" u="none" cap="none" strike="noStrike">
                <a:solidFill>
                  <a:srgbClr val="545454"/>
                </a:solidFill>
                <a:latin typeface="Century Gothic"/>
                <a:ea typeface="Century Gothic"/>
                <a:cs typeface="Century Gothic"/>
                <a:sym typeface="Century Gothic"/>
              </a:rPr>
              <a:t>‹#›</a:t>
            </a:fld>
            <a:endParaRPr b="0" i="0" sz="1200" u="none" cap="none" strike="noStrike">
              <a:solidFill>
                <a:srgbClr val="545454"/>
              </a:solidFill>
              <a:latin typeface="Century Gothic"/>
              <a:ea typeface="Century Gothic"/>
              <a:cs typeface="Century Gothic"/>
              <a:sym typeface="Century Goth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4" name="Google Shape;84;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8" name="Shape 88"/>
        <p:cNvGrpSpPr/>
        <p:nvPr/>
      </p:nvGrpSpPr>
      <p:grpSpPr>
        <a:xfrm>
          <a:off x="0" y="0"/>
          <a:ext cx="0" cy="0"/>
          <a:chOff x="0" y="0"/>
          <a:chExt cx="0" cy="0"/>
        </a:xfrm>
      </p:grpSpPr>
      <p:sp>
        <p:nvSpPr>
          <p:cNvPr id="89" name="Google Shape;89;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27"/>
          <p:cNvSpPr/>
          <p:nvPr>
            <p:ph idx="2" type="pic"/>
          </p:nvPr>
        </p:nvSpPr>
        <p:spPr>
          <a:xfrm>
            <a:off x="5183188" y="987425"/>
            <a:ext cx="6172200" cy="4873625"/>
          </a:xfrm>
          <a:prstGeom prst="rect">
            <a:avLst/>
          </a:prstGeom>
          <a:noFill/>
          <a:ln>
            <a:noFill/>
          </a:ln>
        </p:spPr>
      </p:sp>
      <p:sp>
        <p:nvSpPr>
          <p:cNvPr id="91" name="Google Shape;91;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5" name="Shape 95"/>
        <p:cNvGrpSpPr/>
        <p:nvPr/>
      </p:nvGrpSpPr>
      <p:grpSpPr>
        <a:xfrm>
          <a:off x="0" y="0"/>
          <a:ext cx="0" cy="0"/>
          <a:chOff x="0" y="0"/>
          <a:chExt cx="0" cy="0"/>
        </a:xfrm>
      </p:grpSpPr>
      <p:sp>
        <p:nvSpPr>
          <p:cNvPr id="96" name="Google Shape;96;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1" name="Shape 101"/>
        <p:cNvGrpSpPr/>
        <p:nvPr/>
      </p:nvGrpSpPr>
      <p:grpSpPr>
        <a:xfrm>
          <a:off x="0" y="0"/>
          <a:ext cx="0" cy="0"/>
          <a:chOff x="0" y="0"/>
          <a:chExt cx="0" cy="0"/>
        </a:xfrm>
      </p:grpSpPr>
      <p:sp>
        <p:nvSpPr>
          <p:cNvPr id="102" name="Google Shape;102;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1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17"/>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0"/>
              </a:spcBef>
              <a:spcAft>
                <a:spcPts val="0"/>
              </a:spcAft>
              <a:buClr>
                <a:schemeClr val="dk1"/>
              </a:buClr>
              <a:buSzPts val="1400"/>
              <a:buChar char="○"/>
              <a:defRPr/>
            </a:lvl2pPr>
            <a:lvl3pPr indent="-317500" lvl="2" marL="1371600" algn="l">
              <a:lnSpc>
                <a:spcPct val="90000"/>
              </a:lnSpc>
              <a:spcBef>
                <a:spcPts val="0"/>
              </a:spcBef>
              <a:spcAft>
                <a:spcPts val="0"/>
              </a:spcAft>
              <a:buClr>
                <a:schemeClr val="dk1"/>
              </a:buClr>
              <a:buSzPts val="1400"/>
              <a:buChar char="■"/>
              <a:defRPr/>
            </a:lvl3pPr>
            <a:lvl4pPr indent="-317500" lvl="3" marL="1828800" algn="l">
              <a:lnSpc>
                <a:spcPct val="90000"/>
              </a:lnSpc>
              <a:spcBef>
                <a:spcPts val="0"/>
              </a:spcBef>
              <a:spcAft>
                <a:spcPts val="0"/>
              </a:spcAft>
              <a:buClr>
                <a:schemeClr val="dk1"/>
              </a:buClr>
              <a:buSzPts val="1400"/>
              <a:buChar char="●"/>
              <a:defRPr/>
            </a:lvl4pPr>
            <a:lvl5pPr indent="-317500" lvl="4" marL="2286000" algn="l">
              <a:lnSpc>
                <a:spcPct val="90000"/>
              </a:lnSpc>
              <a:spcBef>
                <a:spcPts val="0"/>
              </a:spcBef>
              <a:spcAft>
                <a:spcPts val="0"/>
              </a:spcAft>
              <a:buClr>
                <a:schemeClr val="dk1"/>
              </a:buClr>
              <a:buSzPts val="1400"/>
              <a:buChar char="○"/>
              <a:defRPr/>
            </a:lvl5pPr>
            <a:lvl6pPr indent="-317500" lvl="5" marL="2743200" algn="l">
              <a:lnSpc>
                <a:spcPct val="90000"/>
              </a:lnSpc>
              <a:spcBef>
                <a:spcPts val="0"/>
              </a:spcBef>
              <a:spcAft>
                <a:spcPts val="0"/>
              </a:spcAft>
              <a:buClr>
                <a:schemeClr val="dk1"/>
              </a:buClr>
              <a:buSzPts val="1400"/>
              <a:buChar char="■"/>
              <a:defRPr/>
            </a:lvl6pPr>
            <a:lvl7pPr indent="-317500" lvl="6" marL="3200400" algn="l">
              <a:lnSpc>
                <a:spcPct val="90000"/>
              </a:lnSpc>
              <a:spcBef>
                <a:spcPts val="0"/>
              </a:spcBef>
              <a:spcAft>
                <a:spcPts val="0"/>
              </a:spcAft>
              <a:buClr>
                <a:schemeClr val="dk1"/>
              </a:buClr>
              <a:buSzPts val="1400"/>
              <a:buChar char="●"/>
              <a:defRPr/>
            </a:lvl7pPr>
            <a:lvl8pPr indent="-317500" lvl="7" marL="3657600" algn="l">
              <a:lnSpc>
                <a:spcPct val="90000"/>
              </a:lnSpc>
              <a:spcBef>
                <a:spcPts val="0"/>
              </a:spcBef>
              <a:spcAft>
                <a:spcPts val="0"/>
              </a:spcAft>
              <a:buClr>
                <a:schemeClr val="dk1"/>
              </a:buClr>
              <a:buSzPts val="1400"/>
              <a:buChar char="○"/>
              <a:defRPr/>
            </a:lvl8pPr>
            <a:lvl9pPr indent="-317500" lvl="8" marL="4114800" algn="l">
              <a:lnSpc>
                <a:spcPct val="90000"/>
              </a:lnSpc>
              <a:spcBef>
                <a:spcPts val="0"/>
              </a:spcBef>
              <a:spcAft>
                <a:spcPts val="0"/>
              </a:spcAft>
              <a:buClr>
                <a:schemeClr val="dk1"/>
              </a:buClr>
              <a:buSzPts val="1400"/>
              <a:buChar char="■"/>
              <a:defRPr/>
            </a:lvl9pPr>
          </a:lstStyle>
          <a:p/>
        </p:txBody>
      </p:sp>
      <p:sp>
        <p:nvSpPr>
          <p:cNvPr id="30" name="Google Shape;30;p1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algn="r">
              <a:buClr>
                <a:srgbClr val="888888"/>
              </a:buClr>
              <a:buSzPts val="1200"/>
              <a:buFont typeface="Calibri"/>
              <a:buNone/>
              <a:defRPr sz="1200">
                <a:solidFill>
                  <a:srgbClr val="888888"/>
                </a:solidFill>
                <a:latin typeface="Calibri"/>
                <a:ea typeface="Calibri"/>
                <a:cs typeface="Calibri"/>
                <a:sym typeface="Calibri"/>
              </a:defRPr>
            </a:lvl1pPr>
            <a:lvl2pPr indent="0" lvl="1" marL="0" algn="r">
              <a:buClr>
                <a:srgbClr val="888888"/>
              </a:buClr>
              <a:buSzPts val="1200"/>
              <a:buFont typeface="Calibri"/>
              <a:buNone/>
              <a:defRPr sz="1200">
                <a:solidFill>
                  <a:srgbClr val="888888"/>
                </a:solidFill>
                <a:latin typeface="Calibri"/>
                <a:ea typeface="Calibri"/>
                <a:cs typeface="Calibri"/>
                <a:sym typeface="Calibri"/>
              </a:defRPr>
            </a:lvl2pPr>
            <a:lvl3pPr indent="0" lvl="2" marL="0" algn="r">
              <a:buClr>
                <a:srgbClr val="888888"/>
              </a:buClr>
              <a:buSzPts val="1200"/>
              <a:buFont typeface="Calibri"/>
              <a:buNone/>
              <a:defRPr sz="1200">
                <a:solidFill>
                  <a:srgbClr val="888888"/>
                </a:solidFill>
                <a:latin typeface="Calibri"/>
                <a:ea typeface="Calibri"/>
                <a:cs typeface="Calibri"/>
                <a:sym typeface="Calibri"/>
              </a:defRPr>
            </a:lvl3pPr>
            <a:lvl4pPr indent="0" lvl="3" marL="0" algn="r">
              <a:buClr>
                <a:srgbClr val="888888"/>
              </a:buClr>
              <a:buSzPts val="1200"/>
              <a:buFont typeface="Calibri"/>
              <a:buNone/>
              <a:defRPr sz="1200">
                <a:solidFill>
                  <a:srgbClr val="888888"/>
                </a:solidFill>
                <a:latin typeface="Calibri"/>
                <a:ea typeface="Calibri"/>
                <a:cs typeface="Calibri"/>
                <a:sym typeface="Calibri"/>
              </a:defRPr>
            </a:lvl4pPr>
            <a:lvl5pPr indent="0" lvl="4" marL="0" algn="r">
              <a:buClr>
                <a:srgbClr val="888888"/>
              </a:buClr>
              <a:buSzPts val="1200"/>
              <a:buFont typeface="Calibri"/>
              <a:buNone/>
              <a:defRPr sz="1200">
                <a:solidFill>
                  <a:srgbClr val="888888"/>
                </a:solidFill>
                <a:latin typeface="Calibri"/>
                <a:ea typeface="Calibri"/>
                <a:cs typeface="Calibri"/>
                <a:sym typeface="Calibri"/>
              </a:defRPr>
            </a:lvl5pPr>
            <a:lvl6pPr indent="0" lvl="5" marL="0" algn="r">
              <a:buClr>
                <a:srgbClr val="888888"/>
              </a:buClr>
              <a:buSzPts val="1200"/>
              <a:buFont typeface="Calibri"/>
              <a:buNone/>
              <a:defRPr sz="1200">
                <a:solidFill>
                  <a:srgbClr val="888888"/>
                </a:solidFill>
                <a:latin typeface="Calibri"/>
                <a:ea typeface="Calibri"/>
                <a:cs typeface="Calibri"/>
                <a:sym typeface="Calibri"/>
              </a:defRPr>
            </a:lvl6pPr>
            <a:lvl7pPr indent="0" lvl="6" marL="0" algn="r">
              <a:buClr>
                <a:srgbClr val="888888"/>
              </a:buClr>
              <a:buSzPts val="1200"/>
              <a:buFont typeface="Calibri"/>
              <a:buNone/>
              <a:defRPr sz="1200">
                <a:solidFill>
                  <a:srgbClr val="888888"/>
                </a:solidFill>
                <a:latin typeface="Calibri"/>
                <a:ea typeface="Calibri"/>
                <a:cs typeface="Calibri"/>
                <a:sym typeface="Calibri"/>
              </a:defRPr>
            </a:lvl7pPr>
            <a:lvl8pPr indent="0" lvl="7" marL="0" algn="r">
              <a:buClr>
                <a:srgbClr val="888888"/>
              </a:buClr>
              <a:buSzPts val="1200"/>
              <a:buFont typeface="Calibri"/>
              <a:buNone/>
              <a:defRPr sz="1200">
                <a:solidFill>
                  <a:srgbClr val="888888"/>
                </a:solidFill>
                <a:latin typeface="Calibri"/>
                <a:ea typeface="Calibri"/>
                <a:cs typeface="Calibri"/>
                <a:sym typeface="Calibri"/>
              </a:defRPr>
            </a:lvl8pPr>
            <a:lvl9pPr indent="0" lvl="8" marL="0" algn="r">
              <a:buClr>
                <a:srgbClr val="888888"/>
              </a:buClr>
              <a:buSzPts val="1200"/>
              <a:buFont typeface="Calibri"/>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31" name="Shape 31"/>
        <p:cNvGrpSpPr/>
        <p:nvPr/>
      </p:nvGrpSpPr>
      <p:grpSpPr>
        <a:xfrm>
          <a:off x="0" y="0"/>
          <a:ext cx="0" cy="0"/>
          <a:chOff x="0" y="0"/>
          <a:chExt cx="0" cy="0"/>
        </a:xfrm>
      </p:grpSpPr>
      <p:pic>
        <p:nvPicPr>
          <p:cNvPr descr="A black background with a black tree&#10;&#10;Description automatically generated" id="32" name="Google Shape;32;p1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3" name="Google Shape;33;p18"/>
          <p:cNvSpPr txBox="1"/>
          <p:nvPr>
            <p:ph type="title"/>
          </p:nvPr>
        </p:nvSpPr>
        <p:spPr>
          <a:xfrm>
            <a:off x="831850" y="1709738"/>
            <a:ext cx="10253839"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Montserrat Black"/>
              <a:buNone/>
              <a:defRPr sz="6000">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18"/>
          <p:cNvSpPr/>
          <p:nvPr>
            <p:ph idx="1" type="body"/>
          </p:nvPr>
        </p:nvSpPr>
        <p:spPr>
          <a:xfrm>
            <a:off x="831850" y="4589463"/>
            <a:ext cx="10253839" cy="674227"/>
          </a:xfrm>
          <a:prstGeom prst="roundRect">
            <a:avLst>
              <a:gd fmla="val 16667" name="adj"/>
            </a:avLst>
          </a:prstGeom>
          <a:solidFill>
            <a:srgbClr val="E8C269">
              <a:alpha val="49803"/>
            </a:srgbClr>
          </a:solidFill>
          <a:ln>
            <a:noFill/>
          </a:ln>
        </p:spPr>
        <p:txBody>
          <a:bodyPr anchorCtr="0" anchor="t" bIns="137150" lIns="137150" spcFirstLastPara="1" rIns="137150" wrap="square" tIns="137150">
            <a:normAutofit/>
          </a:bodyPr>
          <a:lstStyle>
            <a:lvl1pPr indent="-228600" lvl="0" marL="457200" algn="l">
              <a:lnSpc>
                <a:spcPct val="90000"/>
              </a:lnSpc>
              <a:spcBef>
                <a:spcPts val="1000"/>
              </a:spcBef>
              <a:spcAft>
                <a:spcPts val="0"/>
              </a:spcAft>
              <a:buClr>
                <a:srgbClr val="3F3F3F"/>
              </a:buClr>
              <a:buSzPts val="2400"/>
              <a:buNone/>
              <a:defRPr b="0" sz="2400">
                <a:solidFill>
                  <a:srgbClr val="3F3F3F"/>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5" name="Google Shape;35;p18"/>
          <p:cNvSpPr txBox="1"/>
          <p:nvPr>
            <p:ph idx="2" type="body"/>
          </p:nvPr>
        </p:nvSpPr>
        <p:spPr>
          <a:xfrm>
            <a:off x="1435231" y="6302619"/>
            <a:ext cx="1172501" cy="365125"/>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rgbClr val="3B723C"/>
              </a:buClr>
              <a:buSzPts val="800"/>
              <a:buNone/>
              <a:defRPr sz="800">
                <a:solidFill>
                  <a:srgbClr val="3B723C"/>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8"/>
          <p:cNvSpPr txBox="1"/>
          <p:nvPr>
            <p:ph idx="11" type="ftr"/>
          </p:nvPr>
        </p:nvSpPr>
        <p:spPr>
          <a:xfrm>
            <a:off x="4042965" y="6303325"/>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8"/>
          <p:cNvSpPr txBox="1"/>
          <p:nvPr>
            <p:ph idx="12" type="sldNum"/>
          </p:nvPr>
        </p:nvSpPr>
        <p:spPr>
          <a:xfrm>
            <a:off x="8604250" y="6302619"/>
            <a:ext cx="24814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background">
  <p:cSld name="No background">
    <p:spTree>
      <p:nvGrpSpPr>
        <p:cNvPr id="38" name="Shape 38"/>
        <p:cNvGrpSpPr/>
        <p:nvPr/>
      </p:nvGrpSpPr>
      <p:grpSpPr>
        <a:xfrm>
          <a:off x="0" y="0"/>
          <a:ext cx="0" cy="0"/>
          <a:chOff x="0" y="0"/>
          <a:chExt cx="0" cy="0"/>
        </a:xfrm>
      </p:grpSpPr>
      <p:pic>
        <p:nvPicPr>
          <p:cNvPr id="39" name="Google Shape;39;p1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0" name="Google Shape;4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Montserrat Black"/>
              <a:buNone/>
              <a:defRPr sz="4000">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19"/>
          <p:cNvSpPr txBox="1"/>
          <p:nvPr>
            <p:ph idx="1" type="body"/>
          </p:nvPr>
        </p:nvSpPr>
        <p:spPr>
          <a:xfrm>
            <a:off x="1435232" y="6302619"/>
            <a:ext cx="1195079" cy="365125"/>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rgbClr val="3B723C"/>
              </a:buClr>
              <a:buSzPts val="800"/>
              <a:buNone/>
              <a:defRPr sz="800">
                <a:solidFill>
                  <a:srgbClr val="3B723C"/>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9"/>
          <p:cNvSpPr txBox="1"/>
          <p:nvPr>
            <p:ph idx="11" type="ftr"/>
          </p:nvPr>
        </p:nvSpPr>
        <p:spPr>
          <a:xfrm>
            <a:off x="4042965" y="6303325"/>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9"/>
          <p:cNvSpPr txBox="1"/>
          <p:nvPr>
            <p:ph idx="12" type="sldNum"/>
          </p:nvPr>
        </p:nvSpPr>
        <p:spPr>
          <a:xfrm>
            <a:off x="8604250" y="6302619"/>
            <a:ext cx="24814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44" name="Shape 44"/>
        <p:cNvGrpSpPr/>
        <p:nvPr/>
      </p:nvGrpSpPr>
      <p:grpSpPr>
        <a:xfrm>
          <a:off x="0" y="0"/>
          <a:ext cx="0" cy="0"/>
          <a:chOff x="0" y="0"/>
          <a:chExt cx="0" cy="0"/>
        </a:xfrm>
      </p:grpSpPr>
      <p:pic>
        <p:nvPicPr>
          <p:cNvPr descr="A black background with a black tree&#10;&#10;Description automatically generated" id="45" name="Google Shape;45;p2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6" name="Google Shape;4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Montserrat Black"/>
              <a:buNone/>
              <a:defRPr sz="4000">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0"/>
          <p:cNvSpPr txBox="1"/>
          <p:nvPr>
            <p:ph idx="1" type="body"/>
          </p:nvPr>
        </p:nvSpPr>
        <p:spPr>
          <a:xfrm>
            <a:off x="1435232" y="6302619"/>
            <a:ext cx="1172501" cy="365125"/>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Clr>
                <a:srgbClr val="3B723C"/>
              </a:buClr>
              <a:buSzPts val="800"/>
              <a:buNone/>
              <a:defRPr sz="800">
                <a:solidFill>
                  <a:srgbClr val="3B723C"/>
                </a:solidFil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0"/>
          <p:cNvSpPr txBox="1"/>
          <p:nvPr>
            <p:ph idx="11" type="ftr"/>
          </p:nvPr>
        </p:nvSpPr>
        <p:spPr>
          <a:xfrm>
            <a:off x="4042965" y="6303325"/>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0"/>
          <p:cNvSpPr txBox="1"/>
          <p:nvPr>
            <p:ph idx="12" type="sldNum"/>
          </p:nvPr>
        </p:nvSpPr>
        <p:spPr>
          <a:xfrm>
            <a:off x="8604250" y="6302619"/>
            <a:ext cx="2481439"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 name="Shape 50"/>
        <p:cNvGrpSpPr/>
        <p:nvPr/>
      </p:nvGrpSpPr>
      <p:grpSpPr>
        <a:xfrm>
          <a:off x="0" y="0"/>
          <a:ext cx="0" cy="0"/>
          <a:chOff x="0" y="0"/>
          <a:chExt cx="0" cy="0"/>
        </a:xfrm>
      </p:grpSpPr>
      <p:sp>
        <p:nvSpPr>
          <p:cNvPr id="51" name="Google Shape;51;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3" name="Google Shape;53;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 name="Google Shape;66;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 name="Google Shape;68;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54.gif"/><Relationship Id="rId7" Type="http://schemas.openxmlformats.org/officeDocument/2006/relationships/image" Target="../media/image12.jpg"/><Relationship Id="rId8"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33.png"/><Relationship Id="rId5" Type="http://schemas.openxmlformats.org/officeDocument/2006/relationships/image" Target="../media/image55.png"/><Relationship Id="rId6" Type="http://schemas.openxmlformats.org/officeDocument/2006/relationships/hyperlink" Target="https://www.science.org/doi/10.1126/science.abp8622"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38.png"/><Relationship Id="rId5" Type="http://schemas.openxmlformats.org/officeDocument/2006/relationships/image" Target="../media/image44.png"/><Relationship Id="rId6" Type="http://schemas.openxmlformats.org/officeDocument/2006/relationships/image" Target="../media/image48.png"/></Relationships>
</file>

<file path=ppt/slides/_rels/slide13.xml.rels><?xml version="1.0" encoding="UTF-8" standalone="yes"?><Relationships xmlns="http://schemas.openxmlformats.org/package/2006/relationships"><Relationship Id="rId10"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52.png"/><Relationship Id="rId9" Type="http://schemas.openxmlformats.org/officeDocument/2006/relationships/image" Target="../media/image51.jpg"/><Relationship Id="rId5" Type="http://schemas.openxmlformats.org/officeDocument/2006/relationships/image" Target="../media/image45.png"/><Relationship Id="rId6" Type="http://schemas.openxmlformats.org/officeDocument/2006/relationships/image" Target="../media/image42.png"/><Relationship Id="rId7" Type="http://schemas.openxmlformats.org/officeDocument/2006/relationships/image" Target="../media/image50.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36.jpg"/><Relationship Id="rId5" Type="http://schemas.openxmlformats.org/officeDocument/2006/relationships/image" Target="../media/image6.jpg"/><Relationship Id="rId6" Type="http://schemas.openxmlformats.org/officeDocument/2006/relationships/image" Target="../media/image25.jpg"/><Relationship Id="rId7" Type="http://schemas.openxmlformats.org/officeDocument/2006/relationships/image" Target="../media/image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7.jpg"/><Relationship Id="rId9"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15.jpg"/><Relationship Id="rId7" Type="http://schemas.openxmlformats.org/officeDocument/2006/relationships/image" Target="../media/image21.jpg"/><Relationship Id="rId8"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24.jp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22.jp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6.jpg"/><Relationship Id="rId4" Type="http://schemas.openxmlformats.org/officeDocument/2006/relationships/image" Target="../media/image30.jpg"/><Relationship Id="rId5"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jpg"/><Relationship Id="rId4" Type="http://schemas.openxmlformats.org/officeDocument/2006/relationships/image" Target="../media/image39.jpg"/><Relationship Id="rId5" Type="http://schemas.openxmlformats.org/officeDocument/2006/relationships/image" Target="../media/image28.jpg"/><Relationship Id="rId6" Type="http://schemas.openxmlformats.org/officeDocument/2006/relationships/image" Target="../media/image2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
          <p:cNvPicPr preferRelativeResize="0"/>
          <p:nvPr/>
        </p:nvPicPr>
        <p:blipFill rotWithShape="1">
          <a:blip r:embed="rId3">
            <a:alphaModFix/>
          </a:blip>
          <a:srcRect b="12253" l="0" r="1125" t="41811"/>
          <a:stretch/>
        </p:blipFill>
        <p:spPr>
          <a:xfrm>
            <a:off x="19" y="-495300"/>
            <a:ext cx="12191981" cy="4248149"/>
          </a:xfrm>
          <a:custGeom>
            <a:rect b="b" l="l" r="r" t="t"/>
            <a:pathLst>
              <a:path extrusionOk="0" h="3692092" w="1219200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pic>
        <p:nvPicPr>
          <p:cNvPr descr="Text&#10;&#10;Description automatically generated with medium confidence" id="112" name="Google Shape;112;p1"/>
          <p:cNvPicPr preferRelativeResize="0"/>
          <p:nvPr/>
        </p:nvPicPr>
        <p:blipFill rotWithShape="1">
          <a:blip r:embed="rId4">
            <a:alphaModFix/>
          </a:blip>
          <a:srcRect b="0" l="0" r="0" t="0"/>
          <a:stretch/>
        </p:blipFill>
        <p:spPr>
          <a:xfrm>
            <a:off x="4764553" y="6033054"/>
            <a:ext cx="2442593" cy="856311"/>
          </a:xfrm>
          <a:prstGeom prst="rect">
            <a:avLst/>
          </a:prstGeom>
          <a:noFill/>
          <a:ln>
            <a:noFill/>
          </a:ln>
          <a:effectLst>
            <a:outerShdw blurRad="190500" rotWithShape="0" algn="tl">
              <a:srgbClr val="000000">
                <a:alpha val="69803"/>
              </a:srgbClr>
            </a:outerShdw>
          </a:effectLst>
        </p:spPr>
      </p:pic>
      <p:pic>
        <p:nvPicPr>
          <p:cNvPr descr="USGS Visual Identity — White on Green | U.S. Geological Survey" id="113" name="Google Shape;113;p1"/>
          <p:cNvPicPr preferRelativeResize="0"/>
          <p:nvPr/>
        </p:nvPicPr>
        <p:blipFill rotWithShape="1">
          <a:blip r:embed="rId5">
            <a:alphaModFix/>
          </a:blip>
          <a:srcRect b="0" l="0" r="0" t="0"/>
          <a:stretch/>
        </p:blipFill>
        <p:spPr>
          <a:xfrm>
            <a:off x="8318294" y="6012144"/>
            <a:ext cx="1691711" cy="845856"/>
          </a:xfrm>
          <a:prstGeom prst="rect">
            <a:avLst/>
          </a:prstGeom>
          <a:noFill/>
          <a:ln>
            <a:noFill/>
          </a:ln>
        </p:spPr>
      </p:pic>
      <p:sp>
        <p:nvSpPr>
          <p:cNvPr id="114" name="Google Shape;114;p1"/>
          <p:cNvSpPr txBox="1"/>
          <p:nvPr/>
        </p:nvSpPr>
        <p:spPr>
          <a:xfrm>
            <a:off x="235974" y="4001729"/>
            <a:ext cx="5860025" cy="20313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AREAS OF IMPACT FROM CEOS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1. Mangroves mapping and carbon estimation using global datasets</a:t>
            </a: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r>
              <a:rPr lang="en-US" sz="1800">
                <a:solidFill>
                  <a:schemeClr val="dk1"/>
                </a:solidFill>
                <a:latin typeface="Calibri"/>
                <a:ea typeface="Calibri"/>
                <a:cs typeface="Calibri"/>
                <a:sym typeface="Calibri"/>
              </a:rPr>
              <a:t>2. Biomass estimation and improving emission factors using space data</a:t>
            </a:r>
            <a:endParaRPr sz="1800">
              <a:solidFill>
                <a:schemeClr val="dk1"/>
              </a:solidFill>
              <a:latin typeface="Calibri"/>
              <a:ea typeface="Calibri"/>
              <a:cs typeface="Calibri"/>
              <a:sym typeface="Calibri"/>
            </a:endParaRPr>
          </a:p>
        </p:txBody>
      </p:sp>
      <p:pic>
        <p:nvPicPr>
          <p:cNvPr descr="Logo, company name&#10;&#10;Description automatically generated" id="115" name="Google Shape;115;p1"/>
          <p:cNvPicPr preferRelativeResize="0"/>
          <p:nvPr/>
        </p:nvPicPr>
        <p:blipFill rotWithShape="1">
          <a:blip r:embed="rId6">
            <a:alphaModFix/>
          </a:blip>
          <a:srcRect b="0" l="0" r="0" t="0"/>
          <a:stretch/>
        </p:blipFill>
        <p:spPr>
          <a:xfrm>
            <a:off x="10779526" y="6033054"/>
            <a:ext cx="1412474" cy="835401"/>
          </a:xfrm>
          <a:prstGeom prst="rect">
            <a:avLst/>
          </a:prstGeom>
          <a:noFill/>
          <a:ln>
            <a:noFill/>
          </a:ln>
        </p:spPr>
      </p:pic>
      <p:pic>
        <p:nvPicPr>
          <p:cNvPr descr="A picture containing text, gambling house, room&#10;&#10;Description automatically generated" id="116" name="Google Shape;116;p1"/>
          <p:cNvPicPr preferRelativeResize="0"/>
          <p:nvPr/>
        </p:nvPicPr>
        <p:blipFill rotWithShape="1">
          <a:blip r:embed="rId7">
            <a:alphaModFix/>
          </a:blip>
          <a:srcRect b="0" l="0" r="0" t="0"/>
          <a:stretch/>
        </p:blipFill>
        <p:spPr>
          <a:xfrm>
            <a:off x="10010005" y="6023648"/>
            <a:ext cx="844807" cy="844807"/>
          </a:xfrm>
          <a:prstGeom prst="rect">
            <a:avLst/>
          </a:prstGeom>
          <a:noFill/>
          <a:ln>
            <a:noFill/>
          </a:ln>
        </p:spPr>
      </p:pic>
      <p:sp>
        <p:nvSpPr>
          <p:cNvPr id="117" name="Google Shape;117;p1"/>
          <p:cNvSpPr txBox="1"/>
          <p:nvPr/>
        </p:nvSpPr>
        <p:spPr>
          <a:xfrm>
            <a:off x="6459794" y="4008938"/>
            <a:ext cx="5427406"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PILOT COUNTRIES WITH RESULTS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Latin America: Paraguay, Guatemala</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Southeast Asia: Cambodia, Laos, Thailand</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Africa: Gabon</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Pacific Islands: Vanuatu, Fiji</a:t>
            </a:r>
            <a:endParaRPr/>
          </a:p>
        </p:txBody>
      </p:sp>
      <p:pic>
        <p:nvPicPr>
          <p:cNvPr descr="Logo, company name&#10;&#10;Description automatically generated" id="118" name="Google Shape;118;p1"/>
          <p:cNvPicPr preferRelativeResize="0"/>
          <p:nvPr/>
        </p:nvPicPr>
        <p:blipFill rotWithShape="1">
          <a:blip r:embed="rId8">
            <a:alphaModFix/>
          </a:blip>
          <a:srcRect b="0" l="0" r="0" t="0"/>
          <a:stretch/>
        </p:blipFill>
        <p:spPr>
          <a:xfrm>
            <a:off x="7165184" y="6020171"/>
            <a:ext cx="1158925" cy="8691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10"/>
          <p:cNvPicPr preferRelativeResize="0"/>
          <p:nvPr/>
        </p:nvPicPr>
        <p:blipFill rotWithShape="1">
          <a:blip r:embed="rId3">
            <a:alphaModFix/>
          </a:blip>
          <a:srcRect b="63861" l="0" r="0" t="0"/>
          <a:stretch/>
        </p:blipFill>
        <p:spPr>
          <a:xfrm>
            <a:off x="-18758" y="11118"/>
            <a:ext cx="12210758" cy="790832"/>
          </a:xfrm>
          <a:prstGeom prst="rect">
            <a:avLst/>
          </a:prstGeom>
          <a:noFill/>
          <a:ln>
            <a:noFill/>
          </a:ln>
        </p:spPr>
      </p:pic>
      <p:pic>
        <p:nvPicPr>
          <p:cNvPr id="221" name="Google Shape;221;p10"/>
          <p:cNvPicPr preferRelativeResize="0"/>
          <p:nvPr/>
        </p:nvPicPr>
        <p:blipFill rotWithShape="1">
          <a:blip r:embed="rId4">
            <a:alphaModFix amt="26000"/>
          </a:blip>
          <a:srcRect b="0" l="0" r="0" t="0"/>
          <a:stretch/>
        </p:blipFill>
        <p:spPr>
          <a:xfrm>
            <a:off x="-446329" y="801950"/>
            <a:ext cx="5839018" cy="2304419"/>
          </a:xfrm>
          <a:prstGeom prst="rect">
            <a:avLst/>
          </a:prstGeom>
          <a:noFill/>
          <a:ln>
            <a:noFill/>
          </a:ln>
        </p:spPr>
      </p:pic>
      <p:sp>
        <p:nvSpPr>
          <p:cNvPr id="222" name="Google Shape;222;p10"/>
          <p:cNvSpPr txBox="1"/>
          <p:nvPr/>
        </p:nvSpPr>
        <p:spPr>
          <a:xfrm>
            <a:off x="224287" y="11118"/>
            <a:ext cx="976510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lt1"/>
                </a:solidFill>
                <a:latin typeface="Calibri"/>
                <a:ea typeface="Calibri"/>
                <a:cs typeface="Calibri"/>
                <a:sym typeface="Calibri"/>
              </a:rPr>
              <a:t>Degradation – REDD+</a:t>
            </a:r>
            <a:endParaRPr/>
          </a:p>
        </p:txBody>
      </p:sp>
      <p:sp>
        <p:nvSpPr>
          <p:cNvPr id="223" name="Google Shape;223;p10"/>
          <p:cNvSpPr txBox="1"/>
          <p:nvPr/>
        </p:nvSpPr>
        <p:spPr>
          <a:xfrm>
            <a:off x="9688010" y="801950"/>
            <a:ext cx="2384385" cy="507818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999">
                <a:solidFill>
                  <a:schemeClr val="dk1"/>
                </a:solidFill>
                <a:latin typeface="Calibri"/>
                <a:ea typeface="Calibri"/>
                <a:cs typeface="Calibri"/>
                <a:sym typeface="Calibri"/>
              </a:rPr>
              <a:t>Degradation:</a:t>
            </a:r>
            <a:endParaRPr/>
          </a:p>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a:p>
            <a:pPr indent="0" lvl="0" marL="0" marR="0" rtl="0" algn="l">
              <a:spcBef>
                <a:spcPts val="0"/>
              </a:spcBef>
              <a:spcAft>
                <a:spcPts val="0"/>
              </a:spcAft>
              <a:buNone/>
            </a:pPr>
            <a:r>
              <a:rPr lang="en-US" sz="1900">
                <a:solidFill>
                  <a:schemeClr val="dk1"/>
                </a:solidFill>
                <a:latin typeface="Calibri"/>
                <a:ea typeface="Calibri"/>
                <a:cs typeface="Calibri"/>
                <a:sym typeface="Calibri"/>
              </a:rPr>
              <a:t>Changes within the forest that negatively affect the structure or function of the forest stand or site and therefore reduce the capacity of the forest to supply products and/or services. With respect to REDD, degradation specifically refers to a reduction in carbon density.</a:t>
            </a:r>
            <a:endParaRPr/>
          </a:p>
        </p:txBody>
      </p:sp>
      <p:pic>
        <p:nvPicPr>
          <p:cNvPr id="224" name="Google Shape;224;p10"/>
          <p:cNvPicPr preferRelativeResize="0"/>
          <p:nvPr/>
        </p:nvPicPr>
        <p:blipFill rotWithShape="1">
          <a:blip r:embed="rId5">
            <a:alphaModFix/>
          </a:blip>
          <a:srcRect b="0" l="0" r="0" t="0"/>
          <a:stretch/>
        </p:blipFill>
        <p:spPr>
          <a:xfrm>
            <a:off x="0" y="801950"/>
            <a:ext cx="9587593" cy="4834921"/>
          </a:xfrm>
          <a:prstGeom prst="rect">
            <a:avLst/>
          </a:prstGeom>
          <a:noFill/>
          <a:ln>
            <a:noFill/>
          </a:ln>
          <a:effectLst>
            <a:outerShdw blurRad="190500" rotWithShape="0" algn="tl">
              <a:srgbClr val="000000">
                <a:alpha val="69803"/>
              </a:srgbClr>
            </a:outerShdw>
          </a:effectLst>
        </p:spPr>
      </p:pic>
      <p:sp>
        <p:nvSpPr>
          <p:cNvPr id="225" name="Google Shape;225;p10"/>
          <p:cNvSpPr txBox="1"/>
          <p:nvPr/>
        </p:nvSpPr>
        <p:spPr>
          <a:xfrm>
            <a:off x="-18758" y="5891514"/>
            <a:ext cx="918590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Source: </a:t>
            </a:r>
            <a:r>
              <a:rPr lang="en-US" sz="1800" u="sng">
                <a:solidFill>
                  <a:schemeClr val="dk1"/>
                </a:solidFill>
                <a:latin typeface="Calibri"/>
                <a:ea typeface="Calibri"/>
                <a:cs typeface="Calibri"/>
                <a:sym typeface="Calibri"/>
                <a:hlinkClick r:id="rId6">
                  <a:extLst>
                    <a:ext uri="{A12FA001-AC4F-418D-AE19-62706E023703}">
                      <ahyp:hlinkClr val="tx"/>
                    </a:ext>
                  </a:extLst>
                </a:hlinkClick>
              </a:rPr>
              <a:t>The drivers and impacts of Amazon forest degradation | Science</a:t>
            </a:r>
            <a:endParaRPr sz="18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11"/>
          <p:cNvPicPr preferRelativeResize="0"/>
          <p:nvPr/>
        </p:nvPicPr>
        <p:blipFill rotWithShape="1">
          <a:blip r:embed="rId3">
            <a:alphaModFix/>
          </a:blip>
          <a:srcRect b="0" l="0" r="0" t="0"/>
          <a:stretch/>
        </p:blipFill>
        <p:spPr>
          <a:xfrm>
            <a:off x="2017495" y="1675385"/>
            <a:ext cx="8393142" cy="4382708"/>
          </a:xfrm>
          <a:prstGeom prst="rect">
            <a:avLst/>
          </a:prstGeom>
          <a:noFill/>
          <a:ln>
            <a:noFill/>
          </a:ln>
        </p:spPr>
      </p:pic>
      <p:sp>
        <p:nvSpPr>
          <p:cNvPr id="231" name="Google Shape;231;p11"/>
          <p:cNvSpPr txBox="1"/>
          <p:nvPr>
            <p:ph type="title"/>
          </p:nvPr>
        </p:nvSpPr>
        <p:spPr>
          <a:xfrm>
            <a:off x="175470" y="-27111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Montserrat Black"/>
              <a:buNone/>
            </a:pPr>
            <a:r>
              <a:rPr lang="en-US" sz="2000"/>
              <a:t>2025 Uptake of Global Datasets Timeline</a:t>
            </a:r>
            <a:endParaRPr/>
          </a:p>
        </p:txBody>
      </p:sp>
      <p:grpSp>
        <p:nvGrpSpPr>
          <p:cNvPr id="232" name="Google Shape;232;p11"/>
          <p:cNvGrpSpPr/>
          <p:nvPr/>
        </p:nvGrpSpPr>
        <p:grpSpPr>
          <a:xfrm>
            <a:off x="4254600" y="4306778"/>
            <a:ext cx="1324692" cy="276999"/>
            <a:chOff x="2852779" y="2860425"/>
            <a:chExt cx="1324692" cy="276999"/>
          </a:xfrm>
        </p:grpSpPr>
        <p:sp>
          <p:nvSpPr>
            <p:cNvPr id="233" name="Google Shape;233;p11"/>
            <p:cNvSpPr/>
            <p:nvPr/>
          </p:nvSpPr>
          <p:spPr>
            <a:xfrm rot="8141823">
              <a:off x="2890281" y="2897261"/>
              <a:ext cx="178833" cy="180191"/>
            </a:xfrm>
            <a:prstGeom prst="teardrop">
              <a:avLst>
                <a:gd fmla="val 100000" name="adj"/>
              </a:avLst>
            </a:prstGeom>
            <a:solidFill>
              <a:srgbClr val="E8C26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11"/>
            <p:cNvSpPr txBox="1"/>
            <p:nvPr/>
          </p:nvSpPr>
          <p:spPr>
            <a:xfrm>
              <a:off x="3054066" y="2860425"/>
              <a:ext cx="1123405"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200">
                <a:solidFill>
                  <a:schemeClr val="dk1"/>
                </a:solidFill>
                <a:latin typeface="Montserrat"/>
                <a:ea typeface="Montserrat"/>
                <a:cs typeface="Montserrat"/>
                <a:sym typeface="Montserrat"/>
              </a:endParaRPr>
            </a:p>
          </p:txBody>
        </p:sp>
      </p:grpSp>
      <p:grpSp>
        <p:nvGrpSpPr>
          <p:cNvPr id="235" name="Google Shape;235;p11"/>
          <p:cNvGrpSpPr/>
          <p:nvPr/>
        </p:nvGrpSpPr>
        <p:grpSpPr>
          <a:xfrm>
            <a:off x="6124313" y="3432673"/>
            <a:ext cx="1324692" cy="338554"/>
            <a:chOff x="2852779" y="2860425"/>
            <a:chExt cx="1324692" cy="338554"/>
          </a:xfrm>
        </p:grpSpPr>
        <p:sp>
          <p:nvSpPr>
            <p:cNvPr id="236" name="Google Shape;236;p11"/>
            <p:cNvSpPr/>
            <p:nvPr/>
          </p:nvSpPr>
          <p:spPr>
            <a:xfrm rot="8141823">
              <a:off x="2890281" y="2897261"/>
              <a:ext cx="178833" cy="180191"/>
            </a:xfrm>
            <a:prstGeom prst="teardrop">
              <a:avLst>
                <a:gd fmla="val 100000" name="adj"/>
              </a:avLst>
            </a:prstGeom>
            <a:solidFill>
              <a:srgbClr val="A5C8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11"/>
            <p:cNvSpPr txBox="1"/>
            <p:nvPr/>
          </p:nvSpPr>
          <p:spPr>
            <a:xfrm>
              <a:off x="3054066" y="2860425"/>
              <a:ext cx="112340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600">
                <a:solidFill>
                  <a:schemeClr val="dk1"/>
                </a:solidFill>
                <a:latin typeface="Montserrat"/>
                <a:ea typeface="Montserrat"/>
                <a:cs typeface="Montserrat"/>
                <a:sym typeface="Montserrat"/>
              </a:endParaRPr>
            </a:p>
          </p:txBody>
        </p:sp>
      </p:grpSp>
      <p:sp>
        <p:nvSpPr>
          <p:cNvPr id="238" name="Google Shape;238;p11"/>
          <p:cNvSpPr/>
          <p:nvPr/>
        </p:nvSpPr>
        <p:spPr>
          <a:xfrm rot="8141823">
            <a:off x="9287532" y="3777737"/>
            <a:ext cx="178833" cy="180191"/>
          </a:xfrm>
          <a:prstGeom prst="teardrop">
            <a:avLst>
              <a:gd fmla="val 100000" name="adj"/>
            </a:avLst>
          </a:prstGeom>
          <a:solidFill>
            <a:srgbClr val="6191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11"/>
          <p:cNvSpPr/>
          <p:nvPr/>
        </p:nvSpPr>
        <p:spPr>
          <a:xfrm rot="8141823">
            <a:off x="7983744" y="2764905"/>
            <a:ext cx="178833" cy="180191"/>
          </a:xfrm>
          <a:prstGeom prst="teardrop">
            <a:avLst>
              <a:gd fmla="val 100000" name="adj"/>
            </a:avLst>
          </a:prstGeom>
          <a:solidFill>
            <a:srgbClr val="3B723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11"/>
          <p:cNvSpPr txBox="1"/>
          <p:nvPr/>
        </p:nvSpPr>
        <p:spPr>
          <a:xfrm>
            <a:off x="747028" y="3740901"/>
            <a:ext cx="2160048" cy="1600367"/>
          </a:xfrm>
          <a:prstGeom prst="rect">
            <a:avLst/>
          </a:prstGeom>
          <a:solidFill>
            <a:schemeClr val="lt1"/>
          </a:solidFill>
          <a:ln cap="flat" cmpd="sng" w="38100">
            <a:solidFill>
              <a:srgbClr val="C0DCB3"/>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Roboto"/>
                <a:ea typeface="Roboto"/>
                <a:cs typeface="Roboto"/>
                <a:sym typeface="Roboto"/>
              </a:rPr>
              <a:t>General SilvaCarbon (Actual)</a:t>
            </a:r>
            <a:r>
              <a:rPr b="0" i="0" lang="en-US" sz="1200" u="none" cap="none" strike="noStrike">
                <a:solidFill>
                  <a:srgbClr val="000000"/>
                </a:solidFill>
                <a:latin typeface="Roboto"/>
                <a:ea typeface="Roboto"/>
                <a:cs typeface="Roboto"/>
                <a:sym typeface="Roboto"/>
              </a:rPr>
              <a: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boto"/>
                <a:ea typeface="Roboto"/>
                <a:cs typeface="Roboto"/>
                <a:sym typeface="Roboto"/>
              </a:rPr>
              <a:t>México, Guatemala, Honduras, El Salvador, República D</a:t>
            </a:r>
            <a:r>
              <a:rPr b="0" i="0" lang="en-US" sz="1200" u="none" cap="none" strike="noStrike">
                <a:solidFill>
                  <a:srgbClr val="000000"/>
                </a:solidFill>
                <a:latin typeface="Roboto"/>
                <a:ea typeface="Roboto"/>
                <a:cs typeface="Roboto"/>
                <a:sym typeface="Roboto"/>
              </a:rPr>
              <a:t>ominicana, Costa Rica, Panamá, Colombia, Ecuador, Perú, Paraguay</a:t>
            </a:r>
            <a:endParaRPr b="0" i="0" sz="1200" u="none" cap="none" strike="noStrike">
              <a:solidFill>
                <a:srgbClr val="000000"/>
              </a:solidFill>
              <a:latin typeface="Roboto"/>
              <a:ea typeface="Roboto"/>
              <a:cs typeface="Roboto"/>
              <a:sym typeface="Roboto"/>
            </a:endParaRPr>
          </a:p>
        </p:txBody>
      </p:sp>
      <p:sp>
        <p:nvSpPr>
          <p:cNvPr id="241" name="Google Shape;241;p11"/>
          <p:cNvSpPr txBox="1"/>
          <p:nvPr/>
        </p:nvSpPr>
        <p:spPr>
          <a:xfrm>
            <a:off x="5199017" y="4682913"/>
            <a:ext cx="2204269" cy="861704"/>
          </a:xfrm>
          <a:prstGeom prst="rect">
            <a:avLst/>
          </a:prstGeom>
          <a:solidFill>
            <a:schemeClr val="lt1"/>
          </a:solidFill>
          <a:ln cap="flat" cmpd="sng" w="38100">
            <a:solidFill>
              <a:srgbClr val="C0DCB3"/>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Roboto"/>
                <a:ea typeface="Roboto"/>
                <a:cs typeface="Roboto"/>
                <a:sym typeface="Roboto"/>
              </a:rPr>
              <a:t>General SilvaCarbon (Actual)</a:t>
            </a:r>
            <a:r>
              <a:rPr b="0" i="0" lang="en-US" sz="1200" u="none" cap="none" strike="noStrike">
                <a:solidFill>
                  <a:srgbClr val="000000"/>
                </a:solidFill>
                <a:latin typeface="Roboto"/>
                <a:ea typeface="Roboto"/>
                <a:cs typeface="Roboto"/>
                <a:sym typeface="Roboto"/>
              </a:rPr>
              <a: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boto"/>
                <a:ea typeface="Roboto"/>
                <a:cs typeface="Roboto"/>
                <a:sym typeface="Roboto"/>
              </a:rPr>
              <a:t>Zambia, Ethiopia, Gabon, DRC, ROC, Cameron</a:t>
            </a:r>
            <a:endParaRPr b="0" i="0" sz="1200" u="none" cap="none" strike="noStrike">
              <a:solidFill>
                <a:srgbClr val="000000"/>
              </a:solidFill>
              <a:latin typeface="Roboto"/>
              <a:ea typeface="Roboto"/>
              <a:cs typeface="Roboto"/>
              <a:sym typeface="Roboto"/>
            </a:endParaRPr>
          </a:p>
        </p:txBody>
      </p:sp>
      <p:sp>
        <p:nvSpPr>
          <p:cNvPr id="242" name="Google Shape;242;p11"/>
          <p:cNvSpPr/>
          <p:nvPr/>
        </p:nvSpPr>
        <p:spPr>
          <a:xfrm>
            <a:off x="2973367" y="4422419"/>
            <a:ext cx="1212078" cy="45719"/>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11"/>
          <p:cNvSpPr/>
          <p:nvPr/>
        </p:nvSpPr>
        <p:spPr>
          <a:xfrm flipH="1">
            <a:off x="6214066" y="3732360"/>
            <a:ext cx="45719" cy="904729"/>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4" name="Google Shape;244;p11"/>
          <p:cNvSpPr txBox="1"/>
          <p:nvPr/>
        </p:nvSpPr>
        <p:spPr>
          <a:xfrm>
            <a:off x="7039552" y="847509"/>
            <a:ext cx="2337396" cy="861704"/>
          </a:xfrm>
          <a:prstGeom prst="rect">
            <a:avLst/>
          </a:prstGeom>
          <a:solidFill>
            <a:schemeClr val="lt1"/>
          </a:solidFill>
          <a:ln cap="flat" cmpd="sng" w="38100">
            <a:solidFill>
              <a:srgbClr val="C0DCB3"/>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Roboto"/>
                <a:ea typeface="Roboto"/>
                <a:cs typeface="Roboto"/>
                <a:sym typeface="Roboto"/>
              </a:rPr>
              <a:t>General SilvaCarbon (Actual)</a:t>
            </a:r>
            <a:r>
              <a:rPr b="0" i="0" lang="en-US" sz="1200" u="none" cap="none" strike="noStrike">
                <a:solidFill>
                  <a:srgbClr val="000000"/>
                </a:solidFill>
                <a:latin typeface="Roboto"/>
                <a:ea typeface="Roboto"/>
                <a:cs typeface="Roboto"/>
                <a:sym typeface="Roboto"/>
              </a:rPr>
              <a:t>:</a:t>
            </a:r>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oboto"/>
                <a:ea typeface="Roboto"/>
                <a:cs typeface="Roboto"/>
                <a:sym typeface="Roboto"/>
              </a:rPr>
              <a:t>Cambodia, </a:t>
            </a:r>
            <a:r>
              <a:rPr lang="en-US" sz="1200">
                <a:solidFill>
                  <a:srgbClr val="000000"/>
                </a:solidFill>
                <a:latin typeface="Roboto"/>
                <a:ea typeface="Roboto"/>
                <a:cs typeface="Roboto"/>
                <a:sym typeface="Roboto"/>
              </a:rPr>
              <a:t>Vietnam, Thailand, Philippines, Laos, Bangladesh, Nepal, Indonesia</a:t>
            </a:r>
            <a:endParaRPr b="0" i="0" sz="1900" u="none" cap="none" strike="noStrike">
              <a:solidFill>
                <a:srgbClr val="000000"/>
              </a:solidFill>
              <a:latin typeface="Arial"/>
              <a:ea typeface="Arial"/>
              <a:cs typeface="Arial"/>
              <a:sym typeface="Arial"/>
            </a:endParaRPr>
          </a:p>
        </p:txBody>
      </p:sp>
      <p:sp>
        <p:nvSpPr>
          <p:cNvPr id="245" name="Google Shape;245;p11"/>
          <p:cNvSpPr/>
          <p:nvPr/>
        </p:nvSpPr>
        <p:spPr>
          <a:xfrm>
            <a:off x="8055429" y="1776549"/>
            <a:ext cx="52251" cy="950823"/>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6" name="Google Shape;246;p11"/>
          <p:cNvSpPr txBox="1"/>
          <p:nvPr/>
        </p:nvSpPr>
        <p:spPr>
          <a:xfrm>
            <a:off x="10174505" y="3398907"/>
            <a:ext cx="1800893" cy="1046370"/>
          </a:xfrm>
          <a:prstGeom prst="rect">
            <a:avLst/>
          </a:prstGeom>
          <a:solidFill>
            <a:schemeClr val="lt1"/>
          </a:solidFill>
          <a:ln cap="flat" cmpd="sng" w="38100">
            <a:solidFill>
              <a:srgbClr val="C0DCB3"/>
            </a:solidFill>
            <a:prstDash val="solid"/>
            <a:round/>
            <a:headEnd len="sm" w="sm" type="none"/>
            <a:tailEnd len="sm" w="sm" type="none"/>
          </a:ln>
        </p:spPr>
        <p:txBody>
          <a:bodyPr anchorCtr="0" anchor="t" bIns="60925" lIns="121900" spcFirstLastPara="1" rIns="121900" wrap="square" tIns="609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rgbClr val="000000"/>
                </a:solidFill>
                <a:latin typeface="Roboto"/>
                <a:ea typeface="Roboto"/>
                <a:cs typeface="Roboto"/>
                <a:sym typeface="Roboto"/>
              </a:rPr>
              <a:t>General SilvaCarbon (Actual)</a:t>
            </a:r>
            <a:r>
              <a:rPr b="0" i="0" lang="en-US" sz="1200" u="none" cap="none" strike="noStrike">
                <a:solidFill>
                  <a:srgbClr val="000000"/>
                </a:solidFill>
                <a:latin typeface="Roboto"/>
                <a:ea typeface="Roboto"/>
                <a:cs typeface="Roboto"/>
                <a:sym typeface="Roboto"/>
              </a:rPr>
              <a:t>:</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boto"/>
                <a:ea typeface="Roboto"/>
                <a:cs typeface="Roboto"/>
                <a:sym typeface="Roboto"/>
              </a:rPr>
              <a:t>Fiji, Vanuatu, Papua Guinea, Solomon Islands</a:t>
            </a:r>
            <a:endParaRPr b="0" i="0" sz="1200" u="none" cap="none" strike="noStrike">
              <a:solidFill>
                <a:srgbClr val="000000"/>
              </a:solidFill>
              <a:latin typeface="Roboto"/>
              <a:ea typeface="Roboto"/>
              <a:cs typeface="Roboto"/>
              <a:sym typeface="Roboto"/>
            </a:endParaRPr>
          </a:p>
        </p:txBody>
      </p:sp>
      <p:sp>
        <p:nvSpPr>
          <p:cNvPr id="247" name="Google Shape;247;p11"/>
          <p:cNvSpPr/>
          <p:nvPr/>
        </p:nvSpPr>
        <p:spPr>
          <a:xfrm>
            <a:off x="9503868" y="3867832"/>
            <a:ext cx="589366" cy="45719"/>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8" name="Google Shape;248;p11"/>
          <p:cNvSpPr txBox="1"/>
          <p:nvPr>
            <p:ph idx="1" type="body"/>
          </p:nvPr>
        </p:nvSpPr>
        <p:spPr>
          <a:xfrm>
            <a:off x="1435232" y="6302619"/>
            <a:ext cx="1334094" cy="342021"/>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3B723C"/>
              </a:buClr>
              <a:buSzPts val="800"/>
              <a:buNone/>
            </a:pPr>
            <a:r>
              <a:rPr lang="en-US"/>
              <a:t>US GEO International Activities</a:t>
            </a:r>
            <a:endParaRPr/>
          </a:p>
        </p:txBody>
      </p:sp>
      <p:sp>
        <p:nvSpPr>
          <p:cNvPr id="249" name="Google Shape;249;p11"/>
          <p:cNvSpPr txBox="1"/>
          <p:nvPr/>
        </p:nvSpPr>
        <p:spPr>
          <a:xfrm>
            <a:off x="175471" y="799907"/>
            <a:ext cx="4899868" cy="18019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C00000"/>
                </a:solidFill>
                <a:latin typeface="Calibri"/>
                <a:ea typeface="Calibri"/>
                <a:cs typeface="Calibri"/>
                <a:sym typeface="Calibri"/>
              </a:rPr>
              <a:t>1. Fire Prediction: Latin America – Regional</a:t>
            </a:r>
            <a:endParaRPr/>
          </a:p>
          <a:p>
            <a:pPr indent="0" lvl="0" marL="0" marR="0" rtl="0" algn="l">
              <a:spcBef>
                <a:spcPts val="0"/>
              </a:spcBef>
              <a:spcAft>
                <a:spcPts val="0"/>
              </a:spcAft>
              <a:buNone/>
            </a:pPr>
            <a:r>
              <a:rPr lang="en-US" sz="1800">
                <a:solidFill>
                  <a:srgbClr val="C00000"/>
                </a:solidFill>
                <a:latin typeface="Calibri"/>
                <a:ea typeface="Calibri"/>
                <a:cs typeface="Calibri"/>
                <a:sym typeface="Calibri"/>
              </a:rPr>
              <a:t>2. Biomass estimation and improving EF with RS data: Southeast Asia – Regional</a:t>
            </a:r>
            <a:endParaRPr/>
          </a:p>
          <a:p>
            <a:pPr indent="0" lvl="0" marL="0" marR="0" rtl="0" algn="l">
              <a:spcBef>
                <a:spcPts val="0"/>
              </a:spcBef>
              <a:spcAft>
                <a:spcPts val="0"/>
              </a:spcAft>
              <a:buNone/>
            </a:pPr>
            <a:r>
              <a:rPr lang="en-US" sz="1800">
                <a:solidFill>
                  <a:srgbClr val="C00000"/>
                </a:solidFill>
                <a:latin typeface="Calibri"/>
                <a:ea typeface="Calibri"/>
                <a:cs typeface="Calibri"/>
                <a:sym typeface="Calibri"/>
              </a:rPr>
              <a:t>3. Mangroves mapping and carbon accounting: Africa – Regional</a:t>
            </a:r>
            <a:endParaRPr/>
          </a:p>
          <a:p>
            <a:pPr indent="0" lvl="0" marL="0" marR="0" rtl="0" algn="l">
              <a:spcBef>
                <a:spcPts val="0"/>
              </a:spcBef>
              <a:spcAft>
                <a:spcPts val="0"/>
              </a:spcAft>
              <a:buNone/>
            </a:pPr>
            <a:r>
              <a:rPr lang="en-US" sz="1800">
                <a:solidFill>
                  <a:srgbClr val="C00000"/>
                </a:solidFill>
                <a:latin typeface="Calibri"/>
                <a:ea typeface="Calibri"/>
                <a:cs typeface="Calibri"/>
                <a:sym typeface="Calibri"/>
              </a:rPr>
              <a:t>4. Deforestation Alerts: Pacific Islands - Regional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12"/>
          <p:cNvPicPr preferRelativeResize="0"/>
          <p:nvPr/>
        </p:nvPicPr>
        <p:blipFill rotWithShape="1">
          <a:blip r:embed="rId3">
            <a:alphaModFix/>
          </a:blip>
          <a:srcRect b="0" l="0" r="0" t="0"/>
          <a:stretch/>
        </p:blipFill>
        <p:spPr>
          <a:xfrm>
            <a:off x="10569125" y="6248162"/>
            <a:ext cx="1416048" cy="485114"/>
          </a:xfrm>
          <a:prstGeom prst="rect">
            <a:avLst/>
          </a:prstGeom>
          <a:noFill/>
          <a:ln>
            <a:noFill/>
          </a:ln>
        </p:spPr>
      </p:pic>
      <p:sp>
        <p:nvSpPr>
          <p:cNvPr id="256" name="Google Shape;256;p12"/>
          <p:cNvSpPr txBox="1"/>
          <p:nvPr/>
        </p:nvSpPr>
        <p:spPr>
          <a:xfrm>
            <a:off x="6260198" y="1082967"/>
            <a:ext cx="5441345" cy="7694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Calibri"/>
                <a:ea typeface="Calibri"/>
                <a:cs typeface="Calibri"/>
                <a:sym typeface="Calibri"/>
              </a:rPr>
              <a:t>(B) SEPAL – has a graphical user interface, quicker to learn, similar capabilities </a:t>
            </a:r>
            <a:endParaRPr sz="1400">
              <a:solidFill>
                <a:schemeClr val="dk1"/>
              </a:solidFill>
              <a:latin typeface="Arial"/>
              <a:ea typeface="Arial"/>
              <a:cs typeface="Arial"/>
              <a:sym typeface="Arial"/>
            </a:endParaRPr>
          </a:p>
        </p:txBody>
      </p:sp>
      <p:sp>
        <p:nvSpPr>
          <p:cNvPr id="257" name="Google Shape;257;p12"/>
          <p:cNvSpPr txBox="1"/>
          <p:nvPr/>
        </p:nvSpPr>
        <p:spPr>
          <a:xfrm>
            <a:off x="654343" y="309041"/>
            <a:ext cx="10809963" cy="52318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rgbClr val="385623"/>
                </a:solidFill>
                <a:latin typeface="Calibri"/>
                <a:ea typeface="Calibri"/>
                <a:cs typeface="Calibri"/>
                <a:sym typeface="Calibri"/>
              </a:rPr>
              <a:t>How Do We Access &amp; Process Satellite Data with Openly Available Tools? </a:t>
            </a:r>
            <a:endParaRPr b="1" sz="2800">
              <a:solidFill>
                <a:srgbClr val="385623"/>
              </a:solidFill>
              <a:latin typeface="Calibri"/>
              <a:ea typeface="Calibri"/>
              <a:cs typeface="Calibri"/>
              <a:sym typeface="Calibri"/>
            </a:endParaRPr>
          </a:p>
        </p:txBody>
      </p:sp>
      <p:sp>
        <p:nvSpPr>
          <p:cNvPr id="258" name="Google Shape;258;p12"/>
          <p:cNvSpPr txBox="1"/>
          <p:nvPr/>
        </p:nvSpPr>
        <p:spPr>
          <a:xfrm>
            <a:off x="178680" y="1082967"/>
            <a:ext cx="5610250" cy="76940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FFFFFF"/>
                </a:solidFill>
                <a:latin typeface="Calibri"/>
                <a:ea typeface="Calibri"/>
                <a:cs typeface="Calibri"/>
                <a:sym typeface="Calibri"/>
              </a:rPr>
              <a:t>(</a:t>
            </a:r>
            <a:r>
              <a:rPr lang="en-US" sz="2200">
                <a:solidFill>
                  <a:schemeClr val="dk1"/>
                </a:solidFill>
                <a:latin typeface="Calibri"/>
                <a:ea typeface="Calibri"/>
                <a:cs typeface="Calibri"/>
                <a:sym typeface="Calibri"/>
              </a:rPr>
              <a:t>A) Google Earth Engine – requires coding in JavaScript</a:t>
            </a:r>
            <a:endParaRPr sz="1400">
              <a:solidFill>
                <a:schemeClr val="dk1"/>
              </a:solidFill>
              <a:latin typeface="Arial"/>
              <a:ea typeface="Arial"/>
              <a:cs typeface="Arial"/>
              <a:sym typeface="Arial"/>
            </a:endParaRPr>
          </a:p>
        </p:txBody>
      </p:sp>
      <p:cxnSp>
        <p:nvCxnSpPr>
          <p:cNvPr id="259" name="Google Shape;259;p12"/>
          <p:cNvCxnSpPr/>
          <p:nvPr/>
        </p:nvCxnSpPr>
        <p:spPr>
          <a:xfrm>
            <a:off x="5931803" y="1169894"/>
            <a:ext cx="0" cy="5230907"/>
          </a:xfrm>
          <a:prstGeom prst="straightConnector1">
            <a:avLst/>
          </a:prstGeom>
          <a:noFill/>
          <a:ln cap="flat" cmpd="sng" w="9525">
            <a:solidFill>
              <a:schemeClr val="lt1"/>
            </a:solidFill>
            <a:prstDash val="solid"/>
            <a:miter lim="800000"/>
            <a:headEnd len="sm" w="sm" type="none"/>
            <a:tailEnd len="sm" w="sm" type="none"/>
          </a:ln>
        </p:spPr>
      </p:cxnSp>
      <p:pic>
        <p:nvPicPr>
          <p:cNvPr id="260" name="Google Shape;260;p12"/>
          <p:cNvPicPr preferRelativeResize="0"/>
          <p:nvPr/>
        </p:nvPicPr>
        <p:blipFill rotWithShape="1">
          <a:blip r:embed="rId4">
            <a:alphaModFix/>
          </a:blip>
          <a:srcRect b="0" l="0" r="0" t="0"/>
          <a:stretch/>
        </p:blipFill>
        <p:spPr>
          <a:xfrm>
            <a:off x="264196" y="2103115"/>
            <a:ext cx="5333097" cy="3992885"/>
          </a:xfrm>
          <a:prstGeom prst="rect">
            <a:avLst/>
          </a:prstGeom>
          <a:noFill/>
          <a:ln>
            <a:noFill/>
          </a:ln>
        </p:spPr>
      </p:pic>
      <p:pic>
        <p:nvPicPr>
          <p:cNvPr id="261" name="Google Shape;261;p12"/>
          <p:cNvPicPr preferRelativeResize="0"/>
          <p:nvPr/>
        </p:nvPicPr>
        <p:blipFill rotWithShape="1">
          <a:blip r:embed="rId5">
            <a:alphaModFix/>
          </a:blip>
          <a:srcRect b="0" l="0" r="0" t="0"/>
          <a:stretch/>
        </p:blipFill>
        <p:spPr>
          <a:xfrm>
            <a:off x="264196" y="6400800"/>
            <a:ext cx="937344" cy="318995"/>
          </a:xfrm>
          <a:prstGeom prst="rect">
            <a:avLst/>
          </a:prstGeom>
          <a:noFill/>
          <a:ln>
            <a:noFill/>
          </a:ln>
        </p:spPr>
      </p:pic>
      <p:pic>
        <p:nvPicPr>
          <p:cNvPr id="262" name="Google Shape;262;p12"/>
          <p:cNvPicPr preferRelativeResize="0"/>
          <p:nvPr/>
        </p:nvPicPr>
        <p:blipFill rotWithShape="1">
          <a:blip r:embed="rId6">
            <a:alphaModFix/>
          </a:blip>
          <a:srcRect b="0" l="0" r="0" t="0"/>
          <a:stretch/>
        </p:blipFill>
        <p:spPr>
          <a:xfrm>
            <a:off x="6296025" y="2103114"/>
            <a:ext cx="5631776" cy="399288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Montserrat Black"/>
              <a:buNone/>
            </a:pPr>
            <a:r>
              <a:rPr lang="en-US"/>
              <a:t>Thanks for your attention</a:t>
            </a:r>
            <a:endParaRPr/>
          </a:p>
        </p:txBody>
      </p:sp>
      <p:sp>
        <p:nvSpPr>
          <p:cNvPr id="268" name="Google Shape;268;p13"/>
          <p:cNvSpPr/>
          <p:nvPr/>
        </p:nvSpPr>
        <p:spPr>
          <a:xfrm>
            <a:off x="3468306" y="2676437"/>
            <a:ext cx="2286000" cy="2286000"/>
          </a:xfrm>
          <a:prstGeom prst="roundRect">
            <a:avLst>
              <a:gd fmla="val 16667" name="adj"/>
            </a:avLst>
          </a:prstGeom>
          <a:solidFill>
            <a:srgbClr val="EE3D5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13"/>
          <p:cNvSpPr/>
          <p:nvPr/>
        </p:nvSpPr>
        <p:spPr>
          <a:xfrm>
            <a:off x="6325242" y="2676437"/>
            <a:ext cx="2286000" cy="2286000"/>
          </a:xfrm>
          <a:prstGeom prst="roundRect">
            <a:avLst>
              <a:gd fmla="val 16667" name="adj"/>
            </a:avLst>
          </a:prstGeom>
          <a:solidFill>
            <a:srgbClr val="A5C83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13"/>
          <p:cNvSpPr/>
          <p:nvPr/>
        </p:nvSpPr>
        <p:spPr>
          <a:xfrm>
            <a:off x="9067800" y="2676437"/>
            <a:ext cx="2286000" cy="2286000"/>
          </a:xfrm>
          <a:prstGeom prst="roundRect">
            <a:avLst>
              <a:gd fmla="val 16667" name="adj"/>
            </a:avLst>
          </a:prstGeom>
          <a:solidFill>
            <a:srgbClr val="6191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black circle with white dots&#10;&#10;Description automatically generated" id="271" name="Google Shape;271;p13"/>
          <p:cNvPicPr preferRelativeResize="0"/>
          <p:nvPr/>
        </p:nvPicPr>
        <p:blipFill rotWithShape="1">
          <a:blip r:embed="rId3">
            <a:alphaModFix/>
          </a:blip>
          <a:srcRect b="0" l="0" r="0" t="0"/>
          <a:stretch/>
        </p:blipFill>
        <p:spPr>
          <a:xfrm>
            <a:off x="9867900" y="1944412"/>
            <a:ext cx="611937" cy="611937"/>
          </a:xfrm>
          <a:prstGeom prst="rect">
            <a:avLst/>
          </a:prstGeom>
          <a:noFill/>
          <a:ln>
            <a:noFill/>
          </a:ln>
        </p:spPr>
      </p:pic>
      <p:pic>
        <p:nvPicPr>
          <p:cNvPr descr="A black background with a black square&#10;&#10;Description automatically generated with medium confidence" id="272" name="Google Shape;272;p13"/>
          <p:cNvPicPr preferRelativeResize="0"/>
          <p:nvPr/>
        </p:nvPicPr>
        <p:blipFill rotWithShape="1">
          <a:blip r:embed="rId4">
            <a:alphaModFix/>
          </a:blip>
          <a:srcRect b="0" l="0" r="0" t="0"/>
          <a:stretch/>
        </p:blipFill>
        <p:spPr>
          <a:xfrm>
            <a:off x="7125585" y="2033390"/>
            <a:ext cx="522960" cy="522960"/>
          </a:xfrm>
          <a:prstGeom prst="rect">
            <a:avLst/>
          </a:prstGeom>
          <a:noFill/>
          <a:ln>
            <a:noFill/>
          </a:ln>
        </p:spPr>
      </p:pic>
      <p:pic>
        <p:nvPicPr>
          <p:cNvPr id="273" name="Google Shape;273;p13"/>
          <p:cNvPicPr preferRelativeResize="0"/>
          <p:nvPr/>
        </p:nvPicPr>
        <p:blipFill rotWithShape="1">
          <a:blip r:embed="rId5">
            <a:alphaModFix/>
          </a:blip>
          <a:srcRect b="0" l="0" r="0" t="0"/>
          <a:stretch/>
        </p:blipFill>
        <p:spPr>
          <a:xfrm>
            <a:off x="6522306" y="2869894"/>
            <a:ext cx="1891871" cy="1914664"/>
          </a:xfrm>
          <a:prstGeom prst="rect">
            <a:avLst/>
          </a:prstGeom>
          <a:noFill/>
          <a:ln>
            <a:noFill/>
          </a:ln>
        </p:spPr>
      </p:pic>
      <p:pic>
        <p:nvPicPr>
          <p:cNvPr id="274" name="Google Shape;274;p13"/>
          <p:cNvPicPr preferRelativeResize="0"/>
          <p:nvPr/>
        </p:nvPicPr>
        <p:blipFill rotWithShape="1">
          <a:blip r:embed="rId6">
            <a:alphaModFix/>
          </a:blip>
          <a:srcRect b="0" l="0" r="0" t="0"/>
          <a:stretch/>
        </p:blipFill>
        <p:spPr>
          <a:xfrm>
            <a:off x="9262972" y="2869894"/>
            <a:ext cx="1923847" cy="1914664"/>
          </a:xfrm>
          <a:prstGeom prst="rect">
            <a:avLst/>
          </a:prstGeom>
          <a:noFill/>
          <a:ln>
            <a:noFill/>
          </a:ln>
        </p:spPr>
      </p:pic>
      <p:pic>
        <p:nvPicPr>
          <p:cNvPr id="275" name="Google Shape;275;p13"/>
          <p:cNvPicPr preferRelativeResize="0"/>
          <p:nvPr/>
        </p:nvPicPr>
        <p:blipFill rotWithShape="1">
          <a:blip r:embed="rId7">
            <a:alphaModFix/>
          </a:blip>
          <a:srcRect b="0" l="0" r="0" t="0"/>
          <a:stretch/>
        </p:blipFill>
        <p:spPr>
          <a:xfrm>
            <a:off x="3652822" y="2872516"/>
            <a:ext cx="1877013" cy="1872490"/>
          </a:xfrm>
          <a:prstGeom prst="rect">
            <a:avLst/>
          </a:prstGeom>
          <a:noFill/>
          <a:ln>
            <a:noFill/>
          </a:ln>
        </p:spPr>
      </p:pic>
      <p:sp>
        <p:nvSpPr>
          <p:cNvPr id="276" name="Google Shape;276;p13"/>
          <p:cNvSpPr/>
          <p:nvPr/>
        </p:nvSpPr>
        <p:spPr>
          <a:xfrm>
            <a:off x="591328" y="2673815"/>
            <a:ext cx="2286000" cy="2286000"/>
          </a:xfrm>
          <a:prstGeom prst="roundRect">
            <a:avLst>
              <a:gd fmla="val 16667" name="adj"/>
            </a:avLst>
          </a:prstGeom>
          <a:solidFill>
            <a:srgbClr val="9CC2E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9C9C9"/>
              </a:solidFill>
              <a:latin typeface="Calibri"/>
              <a:ea typeface="Calibri"/>
              <a:cs typeface="Calibri"/>
              <a:sym typeface="Calibri"/>
            </a:endParaRPr>
          </a:p>
        </p:txBody>
      </p:sp>
      <p:pic>
        <p:nvPicPr>
          <p:cNvPr id="277" name="Google Shape;277;p13"/>
          <p:cNvPicPr preferRelativeResize="0"/>
          <p:nvPr/>
        </p:nvPicPr>
        <p:blipFill rotWithShape="1">
          <a:blip r:embed="rId8">
            <a:alphaModFix/>
          </a:blip>
          <a:srcRect b="0" l="0" r="0" t="0"/>
          <a:stretch/>
        </p:blipFill>
        <p:spPr>
          <a:xfrm>
            <a:off x="765745" y="2840493"/>
            <a:ext cx="1944065" cy="1944065"/>
          </a:xfrm>
          <a:prstGeom prst="rect">
            <a:avLst/>
          </a:prstGeom>
          <a:noFill/>
          <a:ln>
            <a:noFill/>
          </a:ln>
        </p:spPr>
      </p:pic>
      <p:pic>
        <p:nvPicPr>
          <p:cNvPr descr="A picture containing text, clipart&#10;&#10;Description automatically generated" id="278" name="Google Shape;278;p13"/>
          <p:cNvPicPr preferRelativeResize="0"/>
          <p:nvPr/>
        </p:nvPicPr>
        <p:blipFill rotWithShape="1">
          <a:blip r:embed="rId9">
            <a:alphaModFix/>
          </a:blip>
          <a:srcRect b="0" l="0" r="0" t="0"/>
          <a:stretch/>
        </p:blipFill>
        <p:spPr>
          <a:xfrm>
            <a:off x="1036829" y="1944414"/>
            <a:ext cx="1069088" cy="611936"/>
          </a:xfrm>
          <a:prstGeom prst="rect">
            <a:avLst/>
          </a:prstGeom>
          <a:noFill/>
          <a:ln>
            <a:noFill/>
          </a:ln>
        </p:spPr>
      </p:pic>
      <p:pic>
        <p:nvPicPr>
          <p:cNvPr descr="Text&#10;&#10;Description automatically generated with medium confidence" id="279" name="Google Shape;279;p13"/>
          <p:cNvPicPr preferRelativeResize="0"/>
          <p:nvPr/>
        </p:nvPicPr>
        <p:blipFill rotWithShape="1">
          <a:blip r:embed="rId10">
            <a:alphaModFix/>
          </a:blip>
          <a:srcRect b="0" l="0" r="0" t="0"/>
          <a:stretch/>
        </p:blipFill>
        <p:spPr>
          <a:xfrm>
            <a:off x="3869891" y="2033390"/>
            <a:ext cx="1491720" cy="522959"/>
          </a:xfrm>
          <a:prstGeom prst="rect">
            <a:avLst/>
          </a:prstGeom>
          <a:noFill/>
          <a:ln>
            <a:noFill/>
          </a:ln>
        </p:spPr>
      </p:pic>
      <p:sp>
        <p:nvSpPr>
          <p:cNvPr id="280" name="Google Shape;280;p13"/>
          <p:cNvSpPr/>
          <p:nvPr/>
        </p:nvSpPr>
        <p:spPr>
          <a:xfrm>
            <a:off x="401444" y="5126493"/>
            <a:ext cx="10684245" cy="646840"/>
          </a:xfrm>
          <a:prstGeom prst="roundRect">
            <a:avLst>
              <a:gd fmla="val 16667" name="adj"/>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lang="en-US" sz="2800">
                <a:solidFill>
                  <a:schemeClr val="dk1"/>
                </a:solidFill>
                <a:latin typeface="Calibri"/>
                <a:ea typeface="Calibri"/>
                <a:cs typeface="Calibri"/>
                <a:sym typeface="Calibri"/>
              </a:rPr>
              <a:t>Sylvia Wilson – USGS National Land Imaging Program</a:t>
            </a:r>
            <a:endParaRPr/>
          </a:p>
          <a:p>
            <a:pPr indent="0" lvl="0" marL="0" marR="0" rtl="0" algn="l">
              <a:lnSpc>
                <a:spcPct val="90000"/>
              </a:lnSpc>
              <a:spcBef>
                <a:spcPts val="1000"/>
              </a:spcBef>
              <a:spcAft>
                <a:spcPts val="0"/>
              </a:spcAft>
              <a:buClr>
                <a:schemeClr val="dk1"/>
              </a:buClr>
              <a:buSzPts val="2800"/>
              <a:buFont typeface="Arial"/>
              <a:buNone/>
            </a:pPr>
            <a:r>
              <a:rPr b="1" lang="en-US" sz="2800">
                <a:solidFill>
                  <a:schemeClr val="dk1"/>
                </a:solidFill>
                <a:latin typeface="Calibri"/>
                <a:ea typeface="Calibri"/>
                <a:cs typeface="Calibri"/>
                <a:sym typeface="Calibri"/>
              </a:rPr>
              <a:t>snwilson@usgs.gov</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0">
                                            <p:txEl>
                                              <p:pRg end="0" st="0"/>
                                            </p:txEl>
                                          </p:spTgt>
                                        </p:tgtEl>
                                        <p:attrNameLst>
                                          <p:attrName>style.visibility</p:attrName>
                                        </p:attrNameLst>
                                      </p:cBhvr>
                                      <p:to>
                                        <p:strVal val="visible"/>
                                      </p:to>
                                    </p:set>
                                    <p:animEffect filter="fade" transition="in">
                                      <p:cBhvr>
                                        <p:cTn dur="1000"/>
                                        <p:tgtEl>
                                          <p:spTgt spid="280">
                                            <p:txEl>
                                              <p:pRg end="0" st="0"/>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0">
                                            <p:txEl>
                                              <p:pRg end="1" st="1"/>
                                            </p:txEl>
                                          </p:spTgt>
                                        </p:tgtEl>
                                        <p:attrNameLst>
                                          <p:attrName>style.visibility</p:attrName>
                                        </p:attrNameLst>
                                      </p:cBhvr>
                                      <p:to>
                                        <p:strVal val="visible"/>
                                      </p:to>
                                    </p:set>
                                    <p:animEffect filter="fade" transition="in">
                                      <p:cBhvr>
                                        <p:cTn dur="1000"/>
                                        <p:tgtEl>
                                          <p:spTgt spid="28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2" name="Shape 122"/>
        <p:cNvGrpSpPr/>
        <p:nvPr/>
      </p:nvGrpSpPr>
      <p:grpSpPr>
        <a:xfrm>
          <a:off x="0" y="0"/>
          <a:ext cx="0" cy="0"/>
          <a:chOff x="0" y="0"/>
          <a:chExt cx="0" cy="0"/>
        </a:xfrm>
      </p:grpSpPr>
      <p:sp>
        <p:nvSpPr>
          <p:cNvPr id="123" name="Google Shape;123;p2"/>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4" name="Google Shape;124;p2"/>
          <p:cNvSpPr txBox="1"/>
          <p:nvPr/>
        </p:nvSpPr>
        <p:spPr>
          <a:xfrm>
            <a:off x="152400" y="224519"/>
            <a:ext cx="4500559" cy="118017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1" lang="en-US" sz="3200">
                <a:solidFill>
                  <a:schemeClr val="dk1"/>
                </a:solidFill>
                <a:latin typeface="Calibri"/>
                <a:ea typeface="Calibri"/>
                <a:cs typeface="Calibri"/>
                <a:sym typeface="Calibri"/>
              </a:rPr>
              <a:t>MANGROVES – Mapping and carbon estimation</a:t>
            </a:r>
            <a:endParaRPr/>
          </a:p>
        </p:txBody>
      </p:sp>
      <p:pic>
        <p:nvPicPr>
          <p:cNvPr id="125" name="Google Shape;125;p2"/>
          <p:cNvPicPr preferRelativeResize="0"/>
          <p:nvPr/>
        </p:nvPicPr>
        <p:blipFill rotWithShape="1">
          <a:blip r:embed="rId3">
            <a:alphaModFix/>
          </a:blip>
          <a:srcRect b="33437" l="0" r="5" t="5687"/>
          <a:stretch/>
        </p:blipFill>
        <p:spPr>
          <a:xfrm>
            <a:off x="4657343" y="-2"/>
            <a:ext cx="2745766" cy="2228757"/>
          </a:xfrm>
          <a:prstGeom prst="rect">
            <a:avLst/>
          </a:prstGeom>
          <a:noFill/>
          <a:ln>
            <a:noFill/>
          </a:ln>
        </p:spPr>
      </p:pic>
      <p:pic>
        <p:nvPicPr>
          <p:cNvPr id="126" name="Google Shape;126;p2"/>
          <p:cNvPicPr preferRelativeResize="0"/>
          <p:nvPr/>
        </p:nvPicPr>
        <p:blipFill rotWithShape="1">
          <a:blip r:embed="rId4">
            <a:alphaModFix/>
          </a:blip>
          <a:srcRect b="0" l="10352" r="0" t="0"/>
          <a:stretch/>
        </p:blipFill>
        <p:spPr>
          <a:xfrm>
            <a:off x="4657343" y="2400474"/>
            <a:ext cx="2742158" cy="2057043"/>
          </a:xfrm>
          <a:prstGeom prst="rect">
            <a:avLst/>
          </a:prstGeom>
          <a:noFill/>
          <a:ln>
            <a:noFill/>
          </a:ln>
        </p:spPr>
      </p:pic>
      <p:pic>
        <p:nvPicPr>
          <p:cNvPr id="127" name="Google Shape;127;p2"/>
          <p:cNvPicPr preferRelativeResize="0"/>
          <p:nvPr/>
        </p:nvPicPr>
        <p:blipFill rotWithShape="1">
          <a:blip r:embed="rId5">
            <a:alphaModFix/>
          </a:blip>
          <a:srcRect b="-2" l="7030" r="-2" t="0"/>
          <a:stretch/>
        </p:blipFill>
        <p:spPr>
          <a:xfrm>
            <a:off x="7570565" y="10"/>
            <a:ext cx="4614002" cy="3337539"/>
          </a:xfrm>
          <a:prstGeom prst="rect">
            <a:avLst/>
          </a:prstGeom>
          <a:noFill/>
          <a:ln>
            <a:noFill/>
          </a:ln>
        </p:spPr>
      </p:pic>
      <p:pic>
        <p:nvPicPr>
          <p:cNvPr descr="Image preview" id="128" name="Google Shape;128;p2"/>
          <p:cNvPicPr preferRelativeResize="0"/>
          <p:nvPr/>
        </p:nvPicPr>
        <p:blipFill rotWithShape="1">
          <a:blip r:embed="rId6">
            <a:alphaModFix/>
          </a:blip>
          <a:srcRect b="16992" l="1171" r="-1167" t="22132"/>
          <a:stretch/>
        </p:blipFill>
        <p:spPr>
          <a:xfrm>
            <a:off x="4653627" y="4629236"/>
            <a:ext cx="2745764" cy="2228764"/>
          </a:xfrm>
          <a:prstGeom prst="rect">
            <a:avLst/>
          </a:prstGeom>
          <a:noFill/>
          <a:ln>
            <a:noFill/>
          </a:ln>
        </p:spPr>
      </p:pic>
      <p:pic>
        <p:nvPicPr>
          <p:cNvPr id="129" name="Google Shape;129;p2"/>
          <p:cNvPicPr preferRelativeResize="0"/>
          <p:nvPr/>
        </p:nvPicPr>
        <p:blipFill rotWithShape="1">
          <a:blip r:embed="rId7">
            <a:alphaModFix/>
          </a:blip>
          <a:srcRect b="0" l="0" r="0" t="3230"/>
          <a:stretch/>
        </p:blipFill>
        <p:spPr>
          <a:xfrm>
            <a:off x="7570565" y="3509264"/>
            <a:ext cx="4614002" cy="3348735"/>
          </a:xfrm>
          <a:prstGeom prst="rect">
            <a:avLst/>
          </a:prstGeom>
          <a:noFill/>
          <a:ln>
            <a:noFill/>
          </a:ln>
        </p:spPr>
      </p:pic>
      <p:sp>
        <p:nvSpPr>
          <p:cNvPr id="130" name="Google Shape;130;p2"/>
          <p:cNvSpPr txBox="1"/>
          <p:nvPr/>
        </p:nvSpPr>
        <p:spPr>
          <a:xfrm>
            <a:off x="152400" y="1747520"/>
            <a:ext cx="4206240"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Technical challenges: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Reporting using land cover classifications</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Blue Carbon vs REDD+ carbon markets</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Voluntarily carbon markets (financing)</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Mangroves extend (seagrass, marshes, etc)</a:t>
            </a:r>
            <a:endParaRPr/>
          </a:p>
          <a:p>
            <a:pPr indent="-342900" lvl="0" marL="342900" marR="0" rtl="0" algn="l">
              <a:spcBef>
                <a:spcPts val="0"/>
              </a:spcBef>
              <a:spcAft>
                <a:spcPts val="0"/>
              </a:spcAft>
              <a:buClr>
                <a:schemeClr val="dk1"/>
              </a:buClr>
              <a:buSzPts val="1800"/>
              <a:buFont typeface="Calibri"/>
              <a:buAutoNum type="arabicPeriod"/>
            </a:pPr>
            <a:r>
              <a:rPr lang="en-US" sz="1800">
                <a:solidFill>
                  <a:schemeClr val="dk1"/>
                </a:solidFill>
                <a:latin typeface="Calibri"/>
                <a:ea typeface="Calibri"/>
                <a:cs typeface="Calibri"/>
                <a:sym typeface="Calibri"/>
              </a:rPr>
              <a:t>Below ground biomass (methodologies, cost, time, restoration, etc)</a:t>
            </a:r>
            <a:endParaRPr/>
          </a:p>
        </p:txBody>
      </p:sp>
      <p:sp>
        <p:nvSpPr>
          <p:cNvPr id="131" name="Google Shape;131;p2"/>
          <p:cNvSpPr txBox="1"/>
          <p:nvPr/>
        </p:nvSpPr>
        <p:spPr>
          <a:xfrm>
            <a:off x="152400" y="4629236"/>
            <a:ext cx="3972560"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CEOS contribution: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1. Global datasets of mangrove extend, mangroves height and carbon sinks.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2. Integration of AD and EF, including most carbon pools</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3"/>
          <p:cNvSpPr txBox="1"/>
          <p:nvPr>
            <p:ph type="title"/>
          </p:nvPr>
        </p:nvSpPr>
        <p:spPr>
          <a:xfrm>
            <a:off x="2391719" y="-110428"/>
            <a:ext cx="7050371" cy="914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50"/>
              </a:buClr>
              <a:buSzPts val="3200"/>
              <a:buFont typeface="Century Gothic"/>
              <a:buNone/>
            </a:pPr>
            <a:r>
              <a:rPr lang="en-US" sz="3200">
                <a:solidFill>
                  <a:srgbClr val="00B050"/>
                </a:solidFill>
                <a:latin typeface="Century Gothic"/>
                <a:ea typeface="Century Gothic"/>
                <a:cs typeface="Century Gothic"/>
                <a:sym typeface="Century Gothic"/>
              </a:rPr>
              <a:t>MANGROVE WORKSHOP OUTLINE</a:t>
            </a:r>
            <a:endParaRPr/>
          </a:p>
        </p:txBody>
      </p:sp>
      <p:pic>
        <p:nvPicPr>
          <p:cNvPr id="138" name="Google Shape;138;p3"/>
          <p:cNvPicPr preferRelativeResize="0"/>
          <p:nvPr/>
        </p:nvPicPr>
        <p:blipFill rotWithShape="1">
          <a:blip r:embed="rId3">
            <a:alphaModFix/>
          </a:blip>
          <a:srcRect b="0" l="0" r="0" t="0"/>
          <a:stretch/>
        </p:blipFill>
        <p:spPr>
          <a:xfrm>
            <a:off x="11395928" y="110670"/>
            <a:ext cx="609600" cy="609600"/>
          </a:xfrm>
          <a:prstGeom prst="rect">
            <a:avLst/>
          </a:prstGeom>
          <a:noFill/>
          <a:ln>
            <a:noFill/>
          </a:ln>
        </p:spPr>
      </p:pic>
      <p:sp>
        <p:nvSpPr>
          <p:cNvPr id="139" name="Google Shape;139;p3"/>
          <p:cNvSpPr txBox="1"/>
          <p:nvPr/>
        </p:nvSpPr>
        <p:spPr>
          <a:xfrm>
            <a:off x="6127080" y="5322089"/>
            <a:ext cx="568621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4. </a:t>
            </a:r>
            <a:r>
              <a:rPr b="1" i="0" lang="en-US" sz="2000" u="none" cap="none" strike="noStrike">
                <a:solidFill>
                  <a:srgbClr val="545454"/>
                </a:solidFill>
                <a:latin typeface="Century Gothic"/>
                <a:ea typeface="Century Gothic"/>
                <a:cs typeface="Century Gothic"/>
                <a:sym typeface="Century Gothic"/>
              </a:rPr>
              <a:t>Integration</a:t>
            </a:r>
            <a:r>
              <a:rPr b="0" i="0" lang="en-US" sz="2000" u="none" cap="none" strike="noStrike">
                <a:solidFill>
                  <a:srgbClr val="545454"/>
                </a:solidFill>
                <a:latin typeface="Century Gothic"/>
                <a:ea typeface="Century Gothic"/>
                <a:cs typeface="Century Gothic"/>
                <a:sym typeface="Century Gothic"/>
              </a:rPr>
              <a:t>: How to combine RS and field data into emissions estimates (REDD+). Unbiased map areas. Approaches and tiers.  </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545454"/>
              </a:solidFill>
              <a:latin typeface="Century Gothic"/>
              <a:ea typeface="Century Gothic"/>
              <a:cs typeface="Century Gothic"/>
              <a:sym typeface="Century Gothic"/>
            </a:endParaRPr>
          </a:p>
        </p:txBody>
      </p:sp>
      <p:pic>
        <p:nvPicPr>
          <p:cNvPr id="140" name="Google Shape;140;p3"/>
          <p:cNvPicPr preferRelativeResize="0"/>
          <p:nvPr/>
        </p:nvPicPr>
        <p:blipFill rotWithShape="1">
          <a:blip r:embed="rId4">
            <a:alphaModFix/>
          </a:blip>
          <a:srcRect b="0" l="0" r="0" t="0"/>
          <a:stretch/>
        </p:blipFill>
        <p:spPr>
          <a:xfrm>
            <a:off x="431013" y="2308226"/>
            <a:ext cx="5295355" cy="1612377"/>
          </a:xfrm>
          <a:prstGeom prst="rect">
            <a:avLst/>
          </a:prstGeom>
          <a:noFill/>
          <a:ln>
            <a:noFill/>
          </a:ln>
        </p:spPr>
      </p:pic>
      <p:sp>
        <p:nvSpPr>
          <p:cNvPr id="141" name="Google Shape;141;p3"/>
          <p:cNvSpPr txBox="1"/>
          <p:nvPr/>
        </p:nvSpPr>
        <p:spPr>
          <a:xfrm>
            <a:off x="363830" y="4074383"/>
            <a:ext cx="3022560"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2. </a:t>
            </a:r>
            <a:r>
              <a:rPr b="1" i="0" lang="en-US" sz="2000" u="none" cap="none" strike="noStrike">
                <a:solidFill>
                  <a:srgbClr val="545454"/>
                </a:solidFill>
                <a:latin typeface="Century Gothic"/>
                <a:ea typeface="Century Gothic"/>
                <a:cs typeface="Century Gothic"/>
                <a:sym typeface="Century Gothic"/>
              </a:rPr>
              <a:t>Remote sensing component</a:t>
            </a:r>
            <a:r>
              <a:rPr b="0" i="0" lang="en-US" sz="2000" u="none" cap="none" strike="noStrike">
                <a:solidFill>
                  <a:srgbClr val="545454"/>
                </a:solidFill>
                <a:latin typeface="Century Gothic"/>
                <a:ea typeface="Century Gothic"/>
                <a:cs typeface="Century Gothic"/>
                <a:sym typeface="Century Gothic"/>
              </a:rPr>
              <a:t>: EE scripts &amp; GUIs to map extent, canopy height, &amp; estimate AGB and carbon (calibrated with field data).</a:t>
            </a:r>
            <a:endParaRPr/>
          </a:p>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 </a:t>
            </a:r>
            <a:endParaRPr/>
          </a:p>
        </p:txBody>
      </p:sp>
      <p:sp>
        <p:nvSpPr>
          <p:cNvPr id="142" name="Google Shape;142;p3"/>
          <p:cNvSpPr txBox="1"/>
          <p:nvPr/>
        </p:nvSpPr>
        <p:spPr>
          <a:xfrm>
            <a:off x="6052313" y="1022536"/>
            <a:ext cx="5995665"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3. </a:t>
            </a:r>
            <a:r>
              <a:rPr b="1" i="0" lang="en-US" sz="2000" u="none" cap="none" strike="noStrike">
                <a:solidFill>
                  <a:srgbClr val="545454"/>
                </a:solidFill>
                <a:latin typeface="Century Gothic"/>
                <a:ea typeface="Century Gothic"/>
                <a:cs typeface="Century Gothic"/>
                <a:sym typeface="Century Gothic"/>
              </a:rPr>
              <a:t>Field surveys</a:t>
            </a:r>
            <a:r>
              <a:rPr b="0" i="0" lang="en-US" sz="2000" u="none" cap="none" strike="noStrike">
                <a:solidFill>
                  <a:srgbClr val="545454"/>
                </a:solidFill>
                <a:latin typeface="Century Gothic"/>
                <a:ea typeface="Century Gothic"/>
                <a:cs typeface="Century Gothic"/>
                <a:sym typeface="Century Gothic"/>
              </a:rPr>
              <a:t>: Use SWAMP protocol to measure C stocks in 4 pools – AGB, BGB, soils, downed woody debris. Cross-plot or linear design. Data processing to compute MgC/ha.</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545454"/>
              </a:solidFill>
              <a:latin typeface="Century Gothic"/>
              <a:ea typeface="Century Gothic"/>
              <a:cs typeface="Century Gothic"/>
              <a:sym typeface="Century Gothic"/>
            </a:endParaRPr>
          </a:p>
        </p:txBody>
      </p:sp>
      <p:sp>
        <p:nvSpPr>
          <p:cNvPr id="143" name="Google Shape;143;p3"/>
          <p:cNvSpPr txBox="1"/>
          <p:nvPr/>
        </p:nvSpPr>
        <p:spPr>
          <a:xfrm>
            <a:off x="369668" y="915334"/>
            <a:ext cx="5533812"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1. </a:t>
            </a:r>
            <a:r>
              <a:rPr b="1" i="0" lang="en-US" sz="2000" u="none" cap="none" strike="noStrike">
                <a:solidFill>
                  <a:srgbClr val="545454"/>
                </a:solidFill>
                <a:latin typeface="Century Gothic"/>
                <a:ea typeface="Century Gothic"/>
                <a:cs typeface="Century Gothic"/>
                <a:sym typeface="Century Gothic"/>
              </a:rPr>
              <a:t>Background</a:t>
            </a:r>
            <a:r>
              <a:rPr b="0" i="0" lang="en-US" sz="2000" u="none" cap="none" strike="noStrike">
                <a:solidFill>
                  <a:srgbClr val="545454"/>
                </a:solidFill>
                <a:latin typeface="Century Gothic"/>
                <a:ea typeface="Century Gothic"/>
                <a:cs typeface="Century Gothic"/>
                <a:sym typeface="Century Gothic"/>
              </a:rPr>
              <a:t>: Role of mangroves in carbon storage, sequestration, emissions. Disproportionate impact. Unique characteristics. REDD+ vs. Blue Carbon.</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545454"/>
              </a:solidFill>
              <a:latin typeface="Century Gothic"/>
              <a:ea typeface="Century Gothic"/>
              <a:cs typeface="Century Gothic"/>
              <a:sym typeface="Century Gothic"/>
            </a:endParaRPr>
          </a:p>
        </p:txBody>
      </p:sp>
      <p:pic>
        <p:nvPicPr>
          <p:cNvPr id="144" name="Google Shape;144;p3"/>
          <p:cNvPicPr preferRelativeResize="0"/>
          <p:nvPr/>
        </p:nvPicPr>
        <p:blipFill rotWithShape="1">
          <a:blip r:embed="rId5">
            <a:alphaModFix/>
          </a:blip>
          <a:srcRect b="0" l="0" r="0" t="0"/>
          <a:stretch/>
        </p:blipFill>
        <p:spPr>
          <a:xfrm>
            <a:off x="6052312" y="2703069"/>
            <a:ext cx="2308986" cy="2251702"/>
          </a:xfrm>
          <a:prstGeom prst="rect">
            <a:avLst/>
          </a:prstGeom>
          <a:noFill/>
          <a:ln cap="flat" cmpd="sng" w="9525">
            <a:solidFill>
              <a:schemeClr val="dk2">
                <a:alpha val="98823"/>
              </a:schemeClr>
            </a:solidFill>
            <a:prstDash val="solid"/>
            <a:round/>
            <a:headEnd len="sm" w="sm" type="none"/>
            <a:tailEnd len="sm" w="sm" type="none"/>
          </a:ln>
        </p:spPr>
      </p:pic>
      <p:pic>
        <p:nvPicPr>
          <p:cNvPr id="145" name="Google Shape;145;p3"/>
          <p:cNvPicPr preferRelativeResize="0"/>
          <p:nvPr/>
        </p:nvPicPr>
        <p:blipFill rotWithShape="1">
          <a:blip r:embed="rId6">
            <a:alphaModFix/>
          </a:blip>
          <a:srcRect b="0" l="0" r="0" t="0"/>
          <a:stretch/>
        </p:blipFill>
        <p:spPr>
          <a:xfrm>
            <a:off x="10272606" y="2697389"/>
            <a:ext cx="1697296" cy="2263062"/>
          </a:xfrm>
          <a:prstGeom prst="rect">
            <a:avLst/>
          </a:prstGeom>
          <a:noFill/>
          <a:ln>
            <a:noFill/>
          </a:ln>
        </p:spPr>
      </p:pic>
      <p:pic>
        <p:nvPicPr>
          <p:cNvPr id="146" name="Google Shape;146;p3"/>
          <p:cNvPicPr preferRelativeResize="0"/>
          <p:nvPr/>
        </p:nvPicPr>
        <p:blipFill rotWithShape="1">
          <a:blip r:embed="rId7">
            <a:alphaModFix/>
          </a:blip>
          <a:srcRect b="0" l="0" r="0" t="0"/>
          <a:stretch/>
        </p:blipFill>
        <p:spPr>
          <a:xfrm>
            <a:off x="8457122" y="2697389"/>
            <a:ext cx="1719660" cy="2292880"/>
          </a:xfrm>
          <a:prstGeom prst="rect">
            <a:avLst/>
          </a:prstGeom>
          <a:noFill/>
          <a:ln>
            <a:noFill/>
          </a:ln>
        </p:spPr>
      </p:pic>
      <p:pic>
        <p:nvPicPr>
          <p:cNvPr id="147" name="Google Shape;147;p3"/>
          <p:cNvPicPr preferRelativeResize="0"/>
          <p:nvPr/>
        </p:nvPicPr>
        <p:blipFill rotWithShape="1">
          <a:blip r:embed="rId8">
            <a:alphaModFix/>
          </a:blip>
          <a:srcRect b="0" l="0" r="0" t="0"/>
          <a:stretch/>
        </p:blipFill>
        <p:spPr>
          <a:xfrm>
            <a:off x="3417381" y="4157591"/>
            <a:ext cx="2308986" cy="2484670"/>
          </a:xfrm>
          <a:prstGeom prst="rect">
            <a:avLst/>
          </a:prstGeom>
          <a:noFill/>
          <a:ln>
            <a:noFill/>
          </a:ln>
        </p:spPr>
      </p:pic>
      <p:sp>
        <p:nvSpPr>
          <p:cNvPr id="148" name="Google Shape;148;p3"/>
          <p:cNvSpPr txBox="1"/>
          <p:nvPr/>
        </p:nvSpPr>
        <p:spPr>
          <a:xfrm>
            <a:off x="4187818" y="6334485"/>
            <a:ext cx="197297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400"/>
              <a:buFont typeface="Century Gothic"/>
              <a:buNone/>
            </a:pPr>
            <a:r>
              <a:rPr b="0" i="0" lang="en-US" sz="1400" u="none" cap="none" strike="noStrike">
                <a:solidFill>
                  <a:srgbClr val="FFFFFF"/>
                </a:solidFill>
                <a:latin typeface="Century Gothic"/>
                <a:ea typeface="Century Gothic"/>
                <a:cs typeface="Century Gothic"/>
                <a:sym typeface="Century Gothic"/>
              </a:rPr>
              <a:t>Lola Fatoyinbo</a:t>
            </a:r>
            <a:endParaRPr b="0" i="0" sz="1400" u="none" cap="none" strike="noStrike">
              <a:solidFill>
                <a:srgbClr val="FFFFFF"/>
              </a:solidFill>
              <a:latin typeface="Century Gothic"/>
              <a:ea typeface="Century Gothic"/>
              <a:cs typeface="Century Gothic"/>
              <a:sym typeface="Century Gothic"/>
            </a:endParaRPr>
          </a:p>
        </p:txBody>
      </p:sp>
      <p:pic>
        <p:nvPicPr>
          <p:cNvPr descr="European Commission chairs the Committee on Earth Observation ..." id="149" name="Google Shape;149;p3"/>
          <p:cNvPicPr preferRelativeResize="0"/>
          <p:nvPr/>
        </p:nvPicPr>
        <p:blipFill rotWithShape="1">
          <a:blip r:embed="rId9">
            <a:alphaModFix/>
          </a:blip>
          <a:srcRect b="0" l="0" r="0" t="0"/>
          <a:stretch/>
        </p:blipFill>
        <p:spPr>
          <a:xfrm>
            <a:off x="192852" y="108898"/>
            <a:ext cx="1102549" cy="51281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p4"/>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4"/>
          <p:cNvSpPr txBox="1"/>
          <p:nvPr>
            <p:ph type="title"/>
          </p:nvPr>
        </p:nvSpPr>
        <p:spPr>
          <a:xfrm>
            <a:off x="419450" y="1744910"/>
            <a:ext cx="7253102" cy="46664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48148"/>
              <a:buFont typeface="Calibri"/>
              <a:buNone/>
            </a:pPr>
            <a:r>
              <a:rPr b="1" lang="en-US" sz="2100">
                <a:solidFill>
                  <a:schemeClr val="dk1"/>
                </a:solidFill>
                <a:latin typeface="Calibri"/>
                <a:ea typeface="Calibri"/>
                <a:cs typeface="Calibri"/>
                <a:sym typeface="Calibri"/>
              </a:rPr>
              <a:t>Technical Challenges</a:t>
            </a:r>
            <a:br>
              <a:rPr b="1" lang="en-US" sz="2100">
                <a:solidFill>
                  <a:schemeClr val="dk1"/>
                </a:solidFill>
                <a:latin typeface="Calibri"/>
                <a:ea typeface="Calibri"/>
                <a:cs typeface="Calibri"/>
                <a:sym typeface="Calibri"/>
              </a:rPr>
            </a:br>
            <a:br>
              <a:rPr b="1" lang="en-US" sz="2100">
                <a:solidFill>
                  <a:schemeClr val="dk1"/>
                </a:solidFill>
                <a:latin typeface="Calibri"/>
                <a:ea typeface="Calibri"/>
                <a:cs typeface="Calibri"/>
                <a:sym typeface="Calibri"/>
              </a:rPr>
            </a:br>
            <a:r>
              <a:rPr b="1" lang="en-US" sz="2100">
                <a:solidFill>
                  <a:schemeClr val="dk1"/>
                </a:solidFill>
                <a:latin typeface="Calibri"/>
                <a:ea typeface="Calibri"/>
                <a:cs typeface="Calibri"/>
                <a:sym typeface="Calibri"/>
              </a:rPr>
              <a:t>Accuracy:</a:t>
            </a:r>
            <a:r>
              <a:rPr lang="en-US" sz="2100">
                <a:solidFill>
                  <a:schemeClr val="dk1"/>
                </a:solidFill>
                <a:latin typeface="Calibri"/>
                <a:ea typeface="Calibri"/>
                <a:cs typeface="Calibri"/>
                <a:sym typeface="Calibri"/>
              </a:rPr>
              <a:t> Biomass maps may not always accurately represent the actual biomass content of an area. Variability in vegetation types, density, and structure can also lead to uncertainties in biomass estimates.</a:t>
            </a:r>
            <a:br>
              <a:rPr lang="en-US" sz="2100">
                <a:solidFill>
                  <a:schemeClr val="dk1"/>
                </a:solidFill>
                <a:latin typeface="Calibri"/>
                <a:ea typeface="Calibri"/>
                <a:cs typeface="Calibri"/>
                <a:sym typeface="Calibri"/>
              </a:rPr>
            </a:br>
            <a:r>
              <a:rPr lang="en-US" sz="2100">
                <a:solidFill>
                  <a:schemeClr val="dk1"/>
                </a:solidFill>
                <a:latin typeface="Calibri"/>
                <a:ea typeface="Calibri"/>
                <a:cs typeface="Calibri"/>
                <a:sym typeface="Calibri"/>
              </a:rPr>
              <a:t> </a:t>
            </a:r>
            <a:r>
              <a:rPr b="1" lang="en-US" sz="2100">
                <a:solidFill>
                  <a:schemeClr val="dk1"/>
                </a:solidFill>
                <a:latin typeface="Calibri"/>
                <a:ea typeface="Calibri"/>
                <a:cs typeface="Calibri"/>
                <a:sym typeface="Calibri"/>
              </a:rPr>
              <a:t>Spatial and Temporal Resolution</a:t>
            </a:r>
            <a:r>
              <a:rPr lang="en-US" sz="2100">
                <a:solidFill>
                  <a:schemeClr val="dk1"/>
                </a:solidFill>
                <a:latin typeface="Calibri"/>
                <a:ea typeface="Calibri"/>
                <a:cs typeface="Calibri"/>
                <a:sym typeface="Calibri"/>
              </a:rPr>
              <a:t>: The resolution of biomass maps may need to better capture small-scale changes or variations in carbon stocks. Biomass maps may not adequately capture temporal changes, either.</a:t>
            </a:r>
            <a:br>
              <a:rPr lang="en-US" sz="2100">
                <a:solidFill>
                  <a:schemeClr val="dk1"/>
                </a:solidFill>
                <a:latin typeface="Calibri"/>
                <a:ea typeface="Calibri"/>
                <a:cs typeface="Calibri"/>
                <a:sym typeface="Calibri"/>
              </a:rPr>
            </a:br>
            <a:r>
              <a:rPr lang="en-US" sz="2100">
                <a:solidFill>
                  <a:schemeClr val="dk1"/>
                </a:solidFill>
                <a:latin typeface="Calibri"/>
                <a:ea typeface="Calibri"/>
                <a:cs typeface="Calibri"/>
                <a:sym typeface="Calibri"/>
              </a:rPr>
              <a:t> </a:t>
            </a:r>
            <a:r>
              <a:rPr b="1" lang="en-US" sz="2100">
                <a:solidFill>
                  <a:schemeClr val="dk1"/>
                </a:solidFill>
                <a:latin typeface="Calibri"/>
                <a:ea typeface="Calibri"/>
                <a:cs typeface="Calibri"/>
                <a:sym typeface="Calibri"/>
              </a:rPr>
              <a:t>Incomplete Coverage</a:t>
            </a:r>
            <a:r>
              <a:rPr lang="en-US" sz="2100">
                <a:solidFill>
                  <a:schemeClr val="dk1"/>
                </a:solidFill>
                <a:latin typeface="Calibri"/>
                <a:ea typeface="Calibri"/>
                <a:cs typeface="Calibri"/>
                <a:sym typeface="Calibri"/>
              </a:rPr>
              <a:t>: Biomass maps may only cover some regions uniformly. </a:t>
            </a:r>
            <a:br>
              <a:rPr lang="en-US" sz="2100">
                <a:solidFill>
                  <a:schemeClr val="dk1"/>
                </a:solidFill>
                <a:latin typeface="Calibri"/>
                <a:ea typeface="Calibri"/>
                <a:cs typeface="Calibri"/>
                <a:sym typeface="Calibri"/>
              </a:rPr>
            </a:br>
            <a:r>
              <a:rPr lang="en-US" sz="2100">
                <a:solidFill>
                  <a:schemeClr val="dk1"/>
                </a:solidFill>
                <a:latin typeface="Calibri"/>
                <a:ea typeface="Calibri"/>
                <a:cs typeface="Calibri"/>
                <a:sym typeface="Calibri"/>
              </a:rPr>
              <a:t> </a:t>
            </a:r>
            <a:r>
              <a:rPr b="1" lang="en-US" sz="2100">
                <a:solidFill>
                  <a:schemeClr val="dk1"/>
                </a:solidFill>
                <a:latin typeface="Calibri"/>
                <a:ea typeface="Calibri"/>
                <a:cs typeface="Calibri"/>
                <a:sym typeface="Calibri"/>
              </a:rPr>
              <a:t>Conversion Factors and Biomass Equations</a:t>
            </a:r>
            <a:r>
              <a:rPr lang="en-US" sz="2100">
                <a:solidFill>
                  <a:schemeClr val="dk1"/>
                </a:solidFill>
                <a:latin typeface="Calibri"/>
                <a:ea typeface="Calibri"/>
                <a:cs typeface="Calibri"/>
                <a:sym typeface="Calibri"/>
              </a:rPr>
              <a:t>: Estimating carbon emissions from biomass requires converting biomass estimates into carbon content using conversion factors. These factors can vary depending on vegetation type, age, and environmental conditions. </a:t>
            </a:r>
            <a:br>
              <a:rPr lang="en-US" sz="2100">
                <a:solidFill>
                  <a:schemeClr val="dk1"/>
                </a:solidFill>
                <a:latin typeface="Calibri"/>
                <a:ea typeface="Calibri"/>
                <a:cs typeface="Calibri"/>
                <a:sym typeface="Calibri"/>
              </a:rPr>
            </a:br>
            <a:endParaRPr sz="2100">
              <a:solidFill>
                <a:schemeClr val="dk1"/>
              </a:solidFill>
              <a:latin typeface="Calibri"/>
              <a:ea typeface="Calibri"/>
              <a:cs typeface="Calibri"/>
              <a:sym typeface="Calibri"/>
            </a:endParaRPr>
          </a:p>
        </p:txBody>
      </p:sp>
      <p:pic>
        <p:nvPicPr>
          <p:cNvPr descr="A group of people sitting in a room looking at a screen&#10;&#10;Description automatically generated with medium confidence" id="156" name="Google Shape;156;p4"/>
          <p:cNvPicPr preferRelativeResize="0"/>
          <p:nvPr/>
        </p:nvPicPr>
        <p:blipFill rotWithShape="1">
          <a:blip r:embed="rId3">
            <a:alphaModFix/>
          </a:blip>
          <a:srcRect b="2" l="1137" r="18075" t="0"/>
          <a:stretch/>
        </p:blipFill>
        <p:spPr>
          <a:xfrm>
            <a:off x="7995504" y="10"/>
            <a:ext cx="4196495" cy="3895715"/>
          </a:xfrm>
          <a:prstGeom prst="rect">
            <a:avLst/>
          </a:prstGeom>
          <a:noFill/>
          <a:ln>
            <a:noFill/>
          </a:ln>
        </p:spPr>
      </p:pic>
      <p:pic>
        <p:nvPicPr>
          <p:cNvPr descr="A group of people sitting at tables&#10;&#10;Description automatically generated with low confidence" id="157" name="Google Shape;157;p4"/>
          <p:cNvPicPr preferRelativeResize="0"/>
          <p:nvPr/>
        </p:nvPicPr>
        <p:blipFill rotWithShape="1">
          <a:blip r:embed="rId4">
            <a:alphaModFix/>
          </a:blip>
          <a:srcRect b="899" l="0" r="-2" t="10577"/>
          <a:stretch/>
        </p:blipFill>
        <p:spPr>
          <a:xfrm>
            <a:off x="7995505" y="4071938"/>
            <a:ext cx="4196495" cy="2786062"/>
          </a:xfrm>
          <a:prstGeom prst="rect">
            <a:avLst/>
          </a:prstGeom>
          <a:noFill/>
          <a:ln>
            <a:noFill/>
          </a:ln>
        </p:spPr>
      </p:pic>
      <p:pic>
        <p:nvPicPr>
          <p:cNvPr descr="European Commission chairs the Committee on Earth Observation ..." id="158" name="Google Shape;158;p4"/>
          <p:cNvPicPr preferRelativeResize="0"/>
          <p:nvPr/>
        </p:nvPicPr>
        <p:blipFill rotWithShape="1">
          <a:blip r:embed="rId5">
            <a:alphaModFix/>
          </a:blip>
          <a:srcRect b="0" l="0" r="0" t="0"/>
          <a:stretch/>
        </p:blipFill>
        <p:spPr>
          <a:xfrm>
            <a:off x="419451" y="23873"/>
            <a:ext cx="1644090" cy="764692"/>
          </a:xfrm>
          <a:prstGeom prst="rect">
            <a:avLst/>
          </a:prstGeom>
          <a:noFill/>
          <a:ln>
            <a:noFill/>
          </a:ln>
        </p:spPr>
      </p:pic>
      <p:sp>
        <p:nvSpPr>
          <p:cNvPr id="159" name="Google Shape;159;p4"/>
          <p:cNvSpPr txBox="1"/>
          <p:nvPr/>
        </p:nvSpPr>
        <p:spPr>
          <a:xfrm>
            <a:off x="308113" y="887273"/>
            <a:ext cx="8810720" cy="2803844"/>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lang="en-US" sz="2800">
                <a:solidFill>
                  <a:schemeClr val="dk1"/>
                </a:solidFill>
                <a:latin typeface="Calibri"/>
                <a:ea typeface="Calibri"/>
                <a:cs typeface="Calibri"/>
                <a:sym typeface="Calibri"/>
              </a:rPr>
              <a:t>BIOMASS estimation and improving emission factors </a:t>
            </a:r>
            <a:endParaRPr/>
          </a:p>
          <a:p>
            <a:pPr indent="0" lvl="0" marL="0" marR="0" rtl="0" algn="l">
              <a:lnSpc>
                <a:spcPct val="90000"/>
              </a:lnSpc>
              <a:spcBef>
                <a:spcPts val="600"/>
              </a:spcBef>
              <a:spcAft>
                <a:spcPts val="0"/>
              </a:spcAft>
              <a:buNone/>
            </a:pPr>
            <a:r>
              <a:rPr b="1" lang="en-US" sz="2800">
                <a:solidFill>
                  <a:schemeClr val="dk1"/>
                </a:solidFill>
                <a:latin typeface="Calibri"/>
                <a:ea typeface="Calibri"/>
                <a:cs typeface="Calibri"/>
                <a:sym typeface="Calibri"/>
              </a:rPr>
              <a:t>using space data</a:t>
            </a:r>
            <a:endParaRPr/>
          </a:p>
          <a:p>
            <a:pPr indent="0" lvl="0" marL="0" marR="0" rtl="0" algn="l">
              <a:lnSpc>
                <a:spcPct val="90000"/>
              </a:lnSpc>
              <a:spcBef>
                <a:spcPts val="600"/>
              </a:spcBef>
              <a:spcAft>
                <a:spcPts val="0"/>
              </a:spcAft>
              <a:buNone/>
            </a:pPr>
            <a:r>
              <a:t/>
            </a:r>
            <a:endParaRPr b="1" sz="2800">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1" sz="2800">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1" sz="2800">
              <a:solidFill>
                <a:schemeClr val="dk1"/>
              </a:solidFill>
              <a:latin typeface="Calibri"/>
              <a:ea typeface="Calibri"/>
              <a:cs typeface="Calibri"/>
              <a:sym typeface="Calibri"/>
            </a:endParaRPr>
          </a:p>
          <a:p>
            <a:pPr indent="0" lvl="0" marL="0" marR="0" rtl="0" algn="l">
              <a:lnSpc>
                <a:spcPct val="90000"/>
              </a:lnSpc>
              <a:spcBef>
                <a:spcPts val="600"/>
              </a:spcBef>
              <a:spcAft>
                <a:spcPts val="0"/>
              </a:spcAft>
              <a:buNone/>
            </a:pPr>
            <a:r>
              <a:t/>
            </a:r>
            <a:endParaRPr b="1" sz="2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sp>
        <p:nvSpPr>
          <p:cNvPr id="164" name="Google Shape;164;p5"/>
          <p:cNvSpPr txBox="1"/>
          <p:nvPr>
            <p:ph type="title"/>
          </p:nvPr>
        </p:nvSpPr>
        <p:spPr>
          <a:xfrm>
            <a:off x="255341" y="1465203"/>
            <a:ext cx="5242143" cy="3150872"/>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55555"/>
              <a:buFont typeface="Calibri"/>
              <a:buNone/>
            </a:pPr>
            <a:r>
              <a:rPr b="1" lang="en-US" sz="2000">
                <a:solidFill>
                  <a:schemeClr val="dk1"/>
                </a:solidFill>
              </a:rPr>
              <a:t>Uncertainties and Validation</a:t>
            </a:r>
            <a:r>
              <a:rPr lang="en-US" sz="2000">
                <a:solidFill>
                  <a:schemeClr val="dk1"/>
                </a:solidFill>
              </a:rPr>
              <a:t>: Biomass mapping techniques and carbon estimation methods are associated with uncertainties. Validating biomass maps and carbon stock estimates on the ground can be challenging, especially in remote or inaccessible areas.</a:t>
            </a:r>
            <a:br>
              <a:rPr lang="en-US" sz="2000">
                <a:solidFill>
                  <a:schemeClr val="dk1"/>
                </a:solidFill>
              </a:rPr>
            </a:br>
            <a:br>
              <a:rPr lang="en-US" sz="2000">
                <a:solidFill>
                  <a:schemeClr val="dk1"/>
                </a:solidFill>
              </a:rPr>
            </a:br>
            <a:r>
              <a:rPr lang="en-US" sz="2000">
                <a:solidFill>
                  <a:schemeClr val="dk1"/>
                </a:solidFill>
              </a:rPr>
              <a:t> </a:t>
            </a:r>
            <a:r>
              <a:rPr b="1" lang="en-US" sz="2000">
                <a:solidFill>
                  <a:schemeClr val="dk1"/>
                </a:solidFill>
              </a:rPr>
              <a:t>Policy and Reporting Requirements</a:t>
            </a:r>
            <a:r>
              <a:rPr lang="en-US" sz="2000">
                <a:solidFill>
                  <a:schemeClr val="dk1"/>
                </a:solidFill>
              </a:rPr>
              <a:t>: The UNFCCC requires robust, accurate, and verifiable data for reporting carbon emissions. Biomass maps may only sometimes meet these requirements, mainly if uncertainties in carbon stock estimates are significant or data quality needs improvement.</a:t>
            </a:r>
            <a:br>
              <a:rPr lang="en-US" sz="1800">
                <a:solidFill>
                  <a:schemeClr val="dk1"/>
                </a:solidFill>
              </a:rPr>
            </a:br>
            <a:br>
              <a:rPr lang="en-US" sz="1800">
                <a:solidFill>
                  <a:schemeClr val="dk1"/>
                </a:solidFill>
              </a:rPr>
            </a:br>
            <a:endParaRPr sz="1800">
              <a:solidFill>
                <a:schemeClr val="dk1"/>
              </a:solidFill>
            </a:endParaRPr>
          </a:p>
        </p:txBody>
      </p:sp>
      <p:cxnSp>
        <p:nvCxnSpPr>
          <p:cNvPr id="165" name="Google Shape;165;p5"/>
          <p:cNvCxnSpPr/>
          <p:nvPr/>
        </p:nvCxnSpPr>
        <p:spPr>
          <a:xfrm>
            <a:off x="865140" y="871146"/>
            <a:ext cx="736939" cy="0"/>
          </a:xfrm>
          <a:prstGeom prst="straightConnector1">
            <a:avLst/>
          </a:prstGeom>
          <a:noFill/>
          <a:ln cap="flat" cmpd="sng" w="57150">
            <a:solidFill>
              <a:schemeClr val="accent4"/>
            </a:solidFill>
            <a:prstDash val="solid"/>
            <a:miter lim="800000"/>
            <a:headEnd len="sm" w="sm" type="none"/>
            <a:tailEnd len="sm" w="sm" type="none"/>
          </a:ln>
        </p:spPr>
      </p:cxnSp>
      <p:pic>
        <p:nvPicPr>
          <p:cNvPr id="166" name="Google Shape;166;p5"/>
          <p:cNvPicPr preferRelativeResize="0"/>
          <p:nvPr/>
        </p:nvPicPr>
        <p:blipFill rotWithShape="1">
          <a:blip r:embed="rId3">
            <a:alphaModFix/>
          </a:blip>
          <a:srcRect b="1490" l="0" r="-1" t="0"/>
          <a:stretch/>
        </p:blipFill>
        <p:spPr>
          <a:xfrm>
            <a:off x="6977149" y="10"/>
            <a:ext cx="5214850" cy="3428986"/>
          </a:xfrm>
          <a:prstGeom prst="rect">
            <a:avLst/>
          </a:prstGeom>
          <a:noFill/>
          <a:ln>
            <a:noFill/>
          </a:ln>
        </p:spPr>
      </p:pic>
      <p:pic>
        <p:nvPicPr>
          <p:cNvPr descr="A group of people holding certificates&#10;&#10;Description automatically generated" id="167" name="Google Shape;167;p5"/>
          <p:cNvPicPr preferRelativeResize="0"/>
          <p:nvPr/>
        </p:nvPicPr>
        <p:blipFill rotWithShape="1">
          <a:blip r:embed="rId4">
            <a:alphaModFix/>
          </a:blip>
          <a:srcRect b="11498" l="0" r="-1" t="829"/>
          <a:stretch/>
        </p:blipFill>
        <p:spPr>
          <a:xfrm>
            <a:off x="6977149" y="3428996"/>
            <a:ext cx="5214850" cy="3428996"/>
          </a:xfrm>
          <a:prstGeom prst="rect">
            <a:avLst/>
          </a:prstGeom>
          <a:noFill/>
          <a:ln>
            <a:noFill/>
          </a:ln>
        </p:spPr>
      </p:pic>
      <p:pic>
        <p:nvPicPr>
          <p:cNvPr descr="European Commission chairs the Committee on Earth Observation ..." id="168" name="Google Shape;168;p5"/>
          <p:cNvPicPr preferRelativeResize="0"/>
          <p:nvPr/>
        </p:nvPicPr>
        <p:blipFill rotWithShape="1">
          <a:blip r:embed="rId5">
            <a:alphaModFix/>
          </a:blip>
          <a:srcRect b="0" l="0" r="0" t="0"/>
          <a:stretch/>
        </p:blipFill>
        <p:spPr>
          <a:xfrm>
            <a:off x="337681" y="168033"/>
            <a:ext cx="1791855" cy="833420"/>
          </a:xfrm>
          <a:prstGeom prst="rect">
            <a:avLst/>
          </a:prstGeom>
          <a:noFill/>
          <a:ln>
            <a:noFill/>
          </a:ln>
        </p:spPr>
      </p:pic>
      <p:sp>
        <p:nvSpPr>
          <p:cNvPr id="169" name="Google Shape;169;p5"/>
          <p:cNvSpPr txBox="1"/>
          <p:nvPr/>
        </p:nvSpPr>
        <p:spPr>
          <a:xfrm>
            <a:off x="337681" y="4932727"/>
            <a:ext cx="6012262" cy="175432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CEOS contribution: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1. Customized data from University researchers using NFI from countries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2. Scripts and training to consistently use the data for two or more NFI cycles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cxnSp>
        <p:nvCxnSpPr>
          <p:cNvPr id="174" name="Google Shape;174;p6"/>
          <p:cNvCxnSpPr/>
          <p:nvPr/>
        </p:nvCxnSpPr>
        <p:spPr>
          <a:xfrm>
            <a:off x="865140" y="871146"/>
            <a:ext cx="736939" cy="0"/>
          </a:xfrm>
          <a:prstGeom prst="straightConnector1">
            <a:avLst/>
          </a:prstGeom>
          <a:noFill/>
          <a:ln cap="flat" cmpd="sng" w="57150">
            <a:solidFill>
              <a:schemeClr val="accent4"/>
            </a:solidFill>
            <a:prstDash val="solid"/>
            <a:miter lim="800000"/>
            <a:headEnd len="sm" w="sm" type="none"/>
            <a:tailEnd len="sm" w="sm" type="none"/>
          </a:ln>
        </p:spPr>
      </p:cxnSp>
      <p:pic>
        <p:nvPicPr>
          <p:cNvPr id="175" name="Google Shape;175;p6"/>
          <p:cNvPicPr preferRelativeResize="0"/>
          <p:nvPr/>
        </p:nvPicPr>
        <p:blipFill rotWithShape="1">
          <a:blip r:embed="rId3">
            <a:alphaModFix/>
          </a:blip>
          <a:srcRect b="0" l="0" r="0" t="0"/>
          <a:stretch/>
        </p:blipFill>
        <p:spPr>
          <a:xfrm>
            <a:off x="7206579" y="168033"/>
            <a:ext cx="4171122" cy="3128342"/>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id="176" name="Google Shape;176;p6"/>
          <p:cNvPicPr preferRelativeResize="0"/>
          <p:nvPr/>
        </p:nvPicPr>
        <p:blipFill rotWithShape="1">
          <a:blip r:embed="rId4">
            <a:alphaModFix/>
          </a:blip>
          <a:srcRect b="0" l="0" r="0" t="0"/>
          <a:stretch/>
        </p:blipFill>
        <p:spPr>
          <a:xfrm>
            <a:off x="7175559" y="3561626"/>
            <a:ext cx="4202141" cy="3151606"/>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id="177" name="Google Shape;177;p6"/>
          <p:cNvPicPr preferRelativeResize="0"/>
          <p:nvPr/>
        </p:nvPicPr>
        <p:blipFill rotWithShape="1">
          <a:blip r:embed="rId5">
            <a:alphaModFix/>
          </a:blip>
          <a:srcRect b="0" l="0" r="0" t="0"/>
          <a:stretch/>
        </p:blipFill>
        <p:spPr>
          <a:xfrm>
            <a:off x="89452" y="586593"/>
            <a:ext cx="7001898" cy="4901919"/>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
        <p:nvSpPr>
          <p:cNvPr id="178" name="Google Shape;178;p6"/>
          <p:cNvSpPr txBox="1"/>
          <p:nvPr/>
        </p:nvSpPr>
        <p:spPr>
          <a:xfrm>
            <a:off x="1233609" y="5855567"/>
            <a:ext cx="631383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rgbClr val="2F5496"/>
                </a:solidFill>
                <a:latin typeface="Calibri"/>
                <a:ea typeface="Calibri"/>
                <a:cs typeface="Calibri"/>
                <a:sym typeface="Calibri"/>
              </a:rPr>
              <a:t>https://bit.ly/3VZ4QAZ</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84" name="Google Shape;184;p7"/>
          <p:cNvPicPr preferRelativeResize="0"/>
          <p:nvPr/>
        </p:nvPicPr>
        <p:blipFill rotWithShape="1">
          <a:blip r:embed="rId3">
            <a:alphaModFix/>
          </a:blip>
          <a:srcRect b="0" l="0" r="13818" t="9091"/>
          <a:stretch/>
        </p:blipFill>
        <p:spPr>
          <a:xfrm>
            <a:off x="5091581" y="61361"/>
            <a:ext cx="8668512" cy="6857990"/>
          </a:xfrm>
          <a:prstGeom prst="rect">
            <a:avLst/>
          </a:prstGeom>
          <a:noFill/>
          <a:ln>
            <a:noFill/>
          </a:ln>
        </p:spPr>
      </p:pic>
      <p:sp>
        <p:nvSpPr>
          <p:cNvPr id="185" name="Google Shape;185;p7"/>
          <p:cNvSpPr/>
          <p:nvPr/>
        </p:nvSpPr>
        <p:spPr>
          <a:xfrm>
            <a:off x="3" y="0"/>
            <a:ext cx="9339206" cy="68580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6" name="Google Shape;186;p7"/>
          <p:cNvSpPr txBox="1"/>
          <p:nvPr/>
        </p:nvSpPr>
        <p:spPr>
          <a:xfrm>
            <a:off x="103517" y="61362"/>
            <a:ext cx="5069632" cy="1195007"/>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lang="en-US" sz="3400">
                <a:solidFill>
                  <a:schemeClr val="lt1"/>
                </a:solidFill>
                <a:latin typeface="Calibri"/>
                <a:ea typeface="Calibri"/>
                <a:cs typeface="Calibri"/>
                <a:sym typeface="Calibri"/>
              </a:rPr>
              <a:t>DEFORESTATION ALERTS</a:t>
            </a:r>
            <a:endParaRPr/>
          </a:p>
          <a:p>
            <a:pPr indent="0" lvl="0" marL="0" marR="0" rtl="0" algn="l">
              <a:lnSpc>
                <a:spcPct val="90000"/>
              </a:lnSpc>
              <a:spcBef>
                <a:spcPts val="600"/>
              </a:spcBef>
              <a:spcAft>
                <a:spcPts val="0"/>
              </a:spcAft>
              <a:buNone/>
            </a:pPr>
            <a:r>
              <a:rPr lang="en-US" sz="3400">
                <a:solidFill>
                  <a:schemeClr val="lt1"/>
                </a:solidFill>
                <a:latin typeface="Calibri"/>
                <a:ea typeface="Calibri"/>
                <a:cs typeface="Calibri"/>
                <a:sym typeface="Calibri"/>
              </a:rPr>
              <a:t>GABON</a:t>
            </a:r>
            <a:endParaRPr/>
          </a:p>
        </p:txBody>
      </p:sp>
      <p:sp>
        <p:nvSpPr>
          <p:cNvPr id="187" name="Google Shape;187;p7"/>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188" name="Google Shape;188;p7"/>
          <p:cNvSpPr/>
          <p:nvPr/>
        </p:nvSpPr>
        <p:spPr>
          <a:xfrm>
            <a:off x="481029" y="4546920"/>
            <a:ext cx="3977640" cy="18288"/>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89" name="Google Shape;189;p7"/>
          <p:cNvPicPr preferRelativeResize="0"/>
          <p:nvPr/>
        </p:nvPicPr>
        <p:blipFill rotWithShape="1">
          <a:blip r:embed="rId4">
            <a:alphaModFix/>
          </a:blip>
          <a:srcRect b="0" l="0" r="0" t="0"/>
          <a:stretch/>
        </p:blipFill>
        <p:spPr>
          <a:xfrm>
            <a:off x="-109763" y="4169802"/>
            <a:ext cx="5283660" cy="2377647"/>
          </a:xfrm>
          <a:prstGeom prst="rect">
            <a:avLst/>
          </a:prstGeom>
          <a:noFill/>
          <a:ln>
            <a:noFill/>
          </a:ln>
        </p:spPr>
      </p:pic>
      <p:pic>
        <p:nvPicPr>
          <p:cNvPr id="190" name="Google Shape;190;p7"/>
          <p:cNvPicPr preferRelativeResize="0"/>
          <p:nvPr/>
        </p:nvPicPr>
        <p:blipFill rotWithShape="1">
          <a:blip r:embed="rId5">
            <a:alphaModFix/>
          </a:blip>
          <a:srcRect b="0" l="0" r="0" t="0"/>
          <a:stretch/>
        </p:blipFill>
        <p:spPr>
          <a:xfrm>
            <a:off x="1869357" y="1566920"/>
            <a:ext cx="3413555" cy="2292331"/>
          </a:xfrm>
          <a:prstGeom prst="rect">
            <a:avLst/>
          </a:prstGeom>
          <a:noFill/>
          <a:ln>
            <a:noFill/>
          </a:ln>
        </p:spPr>
      </p:pic>
      <p:pic>
        <p:nvPicPr>
          <p:cNvPr id="191" name="Google Shape;191;p7"/>
          <p:cNvPicPr preferRelativeResize="0"/>
          <p:nvPr/>
        </p:nvPicPr>
        <p:blipFill rotWithShape="1">
          <a:blip r:embed="rId6">
            <a:alphaModFix/>
          </a:blip>
          <a:srcRect b="0" l="0" r="19604" t="27925"/>
          <a:stretch/>
        </p:blipFill>
        <p:spPr>
          <a:xfrm>
            <a:off x="-109763" y="1376831"/>
            <a:ext cx="2165408" cy="2889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8"/>
          <p:cNvSpPr txBox="1"/>
          <p:nvPr>
            <p:ph type="title"/>
          </p:nvPr>
        </p:nvSpPr>
        <p:spPr>
          <a:xfrm>
            <a:off x="2180490" y="-182724"/>
            <a:ext cx="8352482" cy="914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50"/>
              </a:buClr>
              <a:buSzPts val="3000"/>
              <a:buFont typeface="Century Gothic"/>
              <a:buNone/>
            </a:pPr>
            <a:r>
              <a:rPr lang="en-US" sz="3000">
                <a:solidFill>
                  <a:srgbClr val="00B050"/>
                </a:solidFill>
                <a:latin typeface="Century Gothic"/>
                <a:ea typeface="Century Gothic"/>
                <a:cs typeface="Century Gothic"/>
                <a:sym typeface="Century Gothic"/>
              </a:rPr>
              <a:t>Deforestation Alerts WORKSHOP OUTLINE</a:t>
            </a:r>
            <a:endParaRPr/>
          </a:p>
        </p:txBody>
      </p:sp>
      <p:pic>
        <p:nvPicPr>
          <p:cNvPr id="198" name="Google Shape;198;p8"/>
          <p:cNvPicPr preferRelativeResize="0"/>
          <p:nvPr/>
        </p:nvPicPr>
        <p:blipFill rotWithShape="1">
          <a:blip r:embed="rId3">
            <a:alphaModFix/>
          </a:blip>
          <a:srcRect b="0" l="0" r="0" t="0"/>
          <a:stretch/>
        </p:blipFill>
        <p:spPr>
          <a:xfrm>
            <a:off x="11201400" y="252508"/>
            <a:ext cx="685800" cy="685800"/>
          </a:xfrm>
          <a:prstGeom prst="rect">
            <a:avLst/>
          </a:prstGeom>
          <a:noFill/>
          <a:ln>
            <a:noFill/>
          </a:ln>
        </p:spPr>
      </p:pic>
      <p:sp>
        <p:nvSpPr>
          <p:cNvPr id="199" name="Google Shape;199;p8"/>
          <p:cNvSpPr txBox="1"/>
          <p:nvPr/>
        </p:nvSpPr>
        <p:spPr>
          <a:xfrm>
            <a:off x="7930044" y="4568491"/>
            <a:ext cx="3957157"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5. </a:t>
            </a:r>
            <a:r>
              <a:rPr b="1" i="0" lang="en-US" sz="2000" u="none" cap="none" strike="noStrike">
                <a:solidFill>
                  <a:srgbClr val="545454"/>
                </a:solidFill>
                <a:latin typeface="Century Gothic"/>
                <a:ea typeface="Century Gothic"/>
                <a:cs typeface="Century Gothic"/>
                <a:sym typeface="Century Gothic"/>
              </a:rPr>
              <a:t>Implementation</a:t>
            </a:r>
            <a:r>
              <a:rPr b="0" i="0" lang="en-US" sz="2000" u="none" cap="none" strike="noStrike">
                <a:solidFill>
                  <a:srgbClr val="545454"/>
                </a:solidFill>
                <a:latin typeface="Century Gothic"/>
                <a:ea typeface="Century Gothic"/>
                <a:cs typeface="Century Gothic"/>
                <a:sym typeface="Century Gothic"/>
              </a:rPr>
              <a:t>: Review of guiding principles, how systems complement each other, challenges. Discussion of how to integrate NRT Alert Systems into countries’ NFMS. </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545454"/>
              </a:solidFill>
              <a:latin typeface="Century Gothic"/>
              <a:ea typeface="Century Gothic"/>
              <a:cs typeface="Century Gothic"/>
              <a:sym typeface="Century Gothic"/>
            </a:endParaRPr>
          </a:p>
        </p:txBody>
      </p:sp>
      <p:sp>
        <p:nvSpPr>
          <p:cNvPr id="200" name="Google Shape;200;p8"/>
          <p:cNvSpPr txBox="1"/>
          <p:nvPr/>
        </p:nvSpPr>
        <p:spPr>
          <a:xfrm>
            <a:off x="334411" y="4170609"/>
            <a:ext cx="3289127"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2. </a:t>
            </a:r>
            <a:r>
              <a:rPr b="1" i="0" lang="en-US" sz="2000" u="none" cap="none" strike="noStrike">
                <a:solidFill>
                  <a:srgbClr val="545454"/>
                </a:solidFill>
                <a:latin typeface="Century Gothic"/>
                <a:ea typeface="Century Gothic"/>
                <a:cs typeface="Century Gothic"/>
                <a:sym typeface="Century Gothic"/>
              </a:rPr>
              <a:t>Comparison of the technical specifications of multiple systems by developers</a:t>
            </a:r>
            <a:r>
              <a:rPr b="0" i="0" lang="en-US" sz="2000" u="none" cap="none" strike="noStrike">
                <a:solidFill>
                  <a:srgbClr val="545454"/>
                </a:solidFill>
                <a:latin typeface="Century Gothic"/>
                <a:ea typeface="Century Gothic"/>
                <a:cs typeface="Century Gothic"/>
                <a:sym typeface="Century Gothic"/>
              </a:rPr>
              <a:t>: spatial and temporal resolution, sensors used, strengths &amp; weaknesses, etc.  </a:t>
            </a:r>
            <a:endParaRPr/>
          </a:p>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 </a:t>
            </a:r>
            <a:endParaRPr/>
          </a:p>
        </p:txBody>
      </p:sp>
      <p:sp>
        <p:nvSpPr>
          <p:cNvPr id="201" name="Google Shape;201;p8"/>
          <p:cNvSpPr txBox="1"/>
          <p:nvPr/>
        </p:nvSpPr>
        <p:spPr>
          <a:xfrm>
            <a:off x="6291928" y="1033044"/>
            <a:ext cx="5995665"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3. </a:t>
            </a:r>
            <a:r>
              <a:rPr b="1" i="0" lang="en-US" sz="2000" u="none" cap="none" strike="noStrike">
                <a:solidFill>
                  <a:srgbClr val="545454"/>
                </a:solidFill>
                <a:latin typeface="Century Gothic"/>
                <a:ea typeface="Century Gothic"/>
                <a:cs typeface="Century Gothic"/>
                <a:sym typeface="Century Gothic"/>
              </a:rPr>
              <a:t>Field visit to deforestation site</a:t>
            </a:r>
            <a:r>
              <a:rPr b="0" i="0" lang="en-US" sz="2000" u="none" cap="none" strike="noStrike">
                <a:solidFill>
                  <a:srgbClr val="545454"/>
                </a:solidFill>
                <a:latin typeface="Century Gothic"/>
                <a:ea typeface="Century Gothic"/>
                <a:cs typeface="Century Gothic"/>
                <a:sym typeface="Century Gothic"/>
              </a:rPr>
              <a:t>: On-the-ground observation of a recent deforestation event, with known drivers and timing. </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545454"/>
              </a:solidFill>
              <a:latin typeface="Century Gothic"/>
              <a:ea typeface="Century Gothic"/>
              <a:cs typeface="Century Gothic"/>
              <a:sym typeface="Century Gothic"/>
            </a:endParaRPr>
          </a:p>
        </p:txBody>
      </p:sp>
      <p:sp>
        <p:nvSpPr>
          <p:cNvPr id="202" name="Google Shape;202;p8"/>
          <p:cNvSpPr txBox="1"/>
          <p:nvPr/>
        </p:nvSpPr>
        <p:spPr>
          <a:xfrm>
            <a:off x="293146" y="888896"/>
            <a:ext cx="5802855"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1. </a:t>
            </a:r>
            <a:r>
              <a:rPr b="1" i="0" lang="en-US" sz="2000" u="none" cap="none" strike="noStrike">
                <a:solidFill>
                  <a:srgbClr val="545454"/>
                </a:solidFill>
                <a:latin typeface="Century Gothic"/>
                <a:ea typeface="Century Gothic"/>
                <a:cs typeface="Century Gothic"/>
                <a:sym typeface="Century Gothic"/>
              </a:rPr>
              <a:t>Background</a:t>
            </a:r>
            <a:r>
              <a:rPr b="0" i="0" lang="en-US" sz="2000" u="none" cap="none" strike="noStrike">
                <a:solidFill>
                  <a:srgbClr val="545454"/>
                </a:solidFill>
                <a:latin typeface="Century Gothic"/>
                <a:ea typeface="Century Gothic"/>
                <a:cs typeface="Century Gothic"/>
                <a:sym typeface="Century Gothic"/>
              </a:rPr>
              <a:t>: The importance of NRT monitoring and its benefits. Country presentations on current status &amp; goals. </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545454"/>
              </a:solidFill>
              <a:latin typeface="Century Gothic"/>
              <a:ea typeface="Century Gothic"/>
              <a:cs typeface="Century Gothic"/>
              <a:sym typeface="Century Gothic"/>
            </a:endParaRPr>
          </a:p>
        </p:txBody>
      </p:sp>
      <p:pic>
        <p:nvPicPr>
          <p:cNvPr descr="European Commission chairs the Committee on Earth Observation ..." id="203" name="Google Shape;203;p8"/>
          <p:cNvPicPr preferRelativeResize="0"/>
          <p:nvPr/>
        </p:nvPicPr>
        <p:blipFill rotWithShape="1">
          <a:blip r:embed="rId4">
            <a:alphaModFix/>
          </a:blip>
          <a:srcRect b="0" l="0" r="0" t="0"/>
          <a:stretch/>
        </p:blipFill>
        <p:spPr>
          <a:xfrm>
            <a:off x="192851" y="108898"/>
            <a:ext cx="1319212" cy="613587"/>
          </a:xfrm>
          <a:prstGeom prst="rect">
            <a:avLst/>
          </a:prstGeom>
          <a:noFill/>
          <a:ln>
            <a:noFill/>
          </a:ln>
        </p:spPr>
      </p:pic>
      <p:pic>
        <p:nvPicPr>
          <p:cNvPr id="204" name="Google Shape;204;p8"/>
          <p:cNvPicPr preferRelativeResize="0"/>
          <p:nvPr/>
        </p:nvPicPr>
        <p:blipFill rotWithShape="1">
          <a:blip r:embed="rId5">
            <a:alphaModFix/>
          </a:blip>
          <a:srcRect b="0" l="0" r="0" t="0"/>
          <a:stretch/>
        </p:blipFill>
        <p:spPr>
          <a:xfrm>
            <a:off x="369668" y="2014504"/>
            <a:ext cx="3962400" cy="2013992"/>
          </a:xfrm>
          <a:prstGeom prst="rect">
            <a:avLst/>
          </a:prstGeom>
          <a:noFill/>
          <a:ln>
            <a:noFill/>
          </a:ln>
        </p:spPr>
      </p:pic>
      <p:pic>
        <p:nvPicPr>
          <p:cNvPr id="205" name="Google Shape;205;p8"/>
          <p:cNvPicPr preferRelativeResize="0"/>
          <p:nvPr/>
        </p:nvPicPr>
        <p:blipFill rotWithShape="1">
          <a:blip r:embed="rId6">
            <a:alphaModFix/>
          </a:blip>
          <a:srcRect b="0" l="0" r="0" t="0"/>
          <a:stretch/>
        </p:blipFill>
        <p:spPr>
          <a:xfrm>
            <a:off x="3595369" y="4505198"/>
            <a:ext cx="3664013" cy="2182594"/>
          </a:xfrm>
          <a:prstGeom prst="rect">
            <a:avLst/>
          </a:prstGeom>
          <a:noFill/>
          <a:ln>
            <a:noFill/>
          </a:ln>
        </p:spPr>
      </p:pic>
      <p:sp>
        <p:nvSpPr>
          <p:cNvPr id="206" name="Google Shape;206;p8"/>
          <p:cNvSpPr txBox="1"/>
          <p:nvPr/>
        </p:nvSpPr>
        <p:spPr>
          <a:xfrm>
            <a:off x="4935432" y="3622512"/>
            <a:ext cx="7345256"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545454"/>
              </a:buClr>
              <a:buSzPts val="2000"/>
              <a:buFont typeface="Century Gothic"/>
              <a:buNone/>
            </a:pPr>
            <a:r>
              <a:rPr b="0" i="0" lang="en-US" sz="2000" u="none" cap="none" strike="noStrike">
                <a:solidFill>
                  <a:srgbClr val="545454"/>
                </a:solidFill>
                <a:latin typeface="Century Gothic"/>
                <a:ea typeface="Century Gothic"/>
                <a:cs typeface="Century Gothic"/>
                <a:sym typeface="Century Gothic"/>
              </a:rPr>
              <a:t>4. </a:t>
            </a:r>
            <a:r>
              <a:rPr b="1" i="0" lang="en-US" sz="2000" u="none" cap="none" strike="noStrike">
                <a:solidFill>
                  <a:srgbClr val="545454"/>
                </a:solidFill>
                <a:latin typeface="Century Gothic"/>
                <a:ea typeface="Century Gothic"/>
                <a:cs typeface="Century Gothic"/>
                <a:sym typeface="Century Gothic"/>
              </a:rPr>
              <a:t>Comparison of space-based system alerts for field site</a:t>
            </a:r>
            <a:r>
              <a:rPr b="0" i="0" lang="en-US" sz="2000" u="none" cap="none" strike="noStrike">
                <a:solidFill>
                  <a:srgbClr val="545454"/>
                </a:solidFill>
                <a:latin typeface="Century Gothic"/>
                <a:ea typeface="Century Gothic"/>
                <a:cs typeface="Century Gothic"/>
                <a:sym typeface="Century Gothic"/>
              </a:rPr>
              <a:t>: What alert systems see from space and when they see it.</a:t>
            </a:r>
            <a:endParaRPr/>
          </a:p>
          <a:p>
            <a:pPr indent="0" lvl="0" marL="0" marR="0" rtl="0" algn="l">
              <a:lnSpc>
                <a:spcPct val="100000"/>
              </a:lnSpc>
              <a:spcBef>
                <a:spcPts val="0"/>
              </a:spcBef>
              <a:spcAft>
                <a:spcPts val="0"/>
              </a:spcAft>
              <a:buClr>
                <a:schemeClr val="dk1"/>
              </a:buClr>
              <a:buSzPts val="2000"/>
              <a:buFont typeface="Calibri"/>
              <a:buNone/>
            </a:pPr>
            <a:r>
              <a:t/>
            </a:r>
            <a:endParaRPr b="0" i="0" sz="2000" u="none" cap="none" strike="noStrike">
              <a:solidFill>
                <a:srgbClr val="545454"/>
              </a:solidFill>
              <a:latin typeface="Century Gothic"/>
              <a:ea typeface="Century Gothic"/>
              <a:cs typeface="Century Gothic"/>
              <a:sym typeface="Century Gothic"/>
            </a:endParaRPr>
          </a:p>
        </p:txBody>
      </p:sp>
      <p:pic>
        <p:nvPicPr>
          <p:cNvPr id="207" name="Google Shape;207;p8"/>
          <p:cNvPicPr preferRelativeResize="0"/>
          <p:nvPr/>
        </p:nvPicPr>
        <p:blipFill rotWithShape="1">
          <a:blip r:embed="rId7">
            <a:alphaModFix/>
          </a:blip>
          <a:srcRect b="0" l="0" r="0" t="0"/>
          <a:stretch/>
        </p:blipFill>
        <p:spPr>
          <a:xfrm>
            <a:off x="4973859" y="2196624"/>
            <a:ext cx="6848475" cy="13680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9"/>
          <p:cNvSpPr txBox="1"/>
          <p:nvPr>
            <p:ph type="title"/>
          </p:nvPr>
        </p:nvSpPr>
        <p:spPr>
          <a:xfrm>
            <a:off x="831850" y="1709738"/>
            <a:ext cx="10253839" cy="285273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000"/>
              <a:buFont typeface="Montserrat Black"/>
              <a:buNone/>
            </a:pPr>
            <a:r>
              <a:rPr lang="en-US"/>
              <a:t>New SilvaCarbon Area 2025</a:t>
            </a:r>
            <a:endParaRPr/>
          </a:p>
        </p:txBody>
      </p:sp>
      <p:sp>
        <p:nvSpPr>
          <p:cNvPr id="213" name="Google Shape;213;p9"/>
          <p:cNvSpPr/>
          <p:nvPr>
            <p:ph idx="1" type="body"/>
          </p:nvPr>
        </p:nvSpPr>
        <p:spPr>
          <a:xfrm>
            <a:off x="831850" y="4589463"/>
            <a:ext cx="10253839" cy="674227"/>
          </a:xfrm>
          <a:prstGeom prst="roundRect">
            <a:avLst>
              <a:gd fmla="val 16667" name="adj"/>
            </a:avLst>
          </a:prstGeom>
          <a:solidFill>
            <a:srgbClr val="E8C269">
              <a:alpha val="49803"/>
            </a:srgbClr>
          </a:solidFill>
          <a:ln>
            <a:noFill/>
          </a:ln>
        </p:spPr>
        <p:txBody>
          <a:bodyPr anchorCtr="0" anchor="t" bIns="137150" lIns="137150" spcFirstLastPara="1" rIns="137150" wrap="square" tIns="137150">
            <a:normAutofit/>
          </a:bodyPr>
          <a:lstStyle/>
          <a:p>
            <a:pPr indent="0" lvl="0" marL="0" rtl="0" algn="l">
              <a:lnSpc>
                <a:spcPct val="90000"/>
              </a:lnSpc>
              <a:spcBef>
                <a:spcPts val="0"/>
              </a:spcBef>
              <a:spcAft>
                <a:spcPts val="0"/>
              </a:spcAft>
              <a:buClr>
                <a:srgbClr val="3F3F3F"/>
              </a:buClr>
              <a:buSzPts val="2400"/>
              <a:buNone/>
            </a:pPr>
            <a:r>
              <a:rPr b="1" lang="en-US"/>
              <a:t>Forest Fires Prediction and Monitoring</a:t>
            </a:r>
            <a:endParaRPr/>
          </a:p>
        </p:txBody>
      </p:sp>
      <p:sp>
        <p:nvSpPr>
          <p:cNvPr id="214" name="Google Shape;214;p9"/>
          <p:cNvSpPr txBox="1"/>
          <p:nvPr>
            <p:ph idx="2" type="body"/>
          </p:nvPr>
        </p:nvSpPr>
        <p:spPr>
          <a:xfrm>
            <a:off x="1435231" y="6302619"/>
            <a:ext cx="1172501" cy="36512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3B723C"/>
              </a:buClr>
              <a:buSzPts val="800"/>
              <a:buNone/>
            </a:pPr>
            <a:r>
              <a:rPr lang="en-US"/>
              <a:t>Visual Identity [running title]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3">
                                            <p:txEl>
                                              <p:pRg end="0" st="0"/>
                                            </p:txEl>
                                          </p:spTgt>
                                        </p:tgtEl>
                                        <p:attrNameLst>
                                          <p:attrName>style.visibility</p:attrName>
                                        </p:attrNameLst>
                                      </p:cBhvr>
                                      <p:to>
                                        <p:strVal val="visible"/>
                                      </p:to>
                                    </p:set>
                                    <p:animEffect filter="fade" transition="in">
                                      <p:cBhvr>
                                        <p:cTn dur="1000"/>
                                        <p:tgtEl>
                                          <p:spTgt spid="21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2024-08-20T15:29:19Z</dcterms:created>
  <dc:creator>Wilson, Sylvia N</dc:creator>
</cp:coreProperties>
</file>