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embeddedFontLst>
    <p:embeddedFont>
      <p:font typeface="Montserrat" panose="00000500000000000000" pitchFamily="2"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hnt22KHOHRubpLoGFanwihKoEX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2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11"/>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11"/>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11"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11"/>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11"/>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11"/>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11"/>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11"/>
          <p:cNvPicPr preferRelativeResize="0"/>
          <p:nvPr/>
        </p:nvPicPr>
        <p:blipFill rotWithShape="1">
          <a:blip r:embed="rId6">
            <a:alphaModFix amt="34000"/>
          </a:blip>
          <a:srcRect l="54016" t="36081" r="11355" b="672"/>
          <a:stretch/>
        </p:blipFill>
        <p:spPr>
          <a:xfrm rot="-5400000">
            <a:off x="5792642" y="4819952"/>
            <a:ext cx="1719709" cy="2366806"/>
          </a:xfrm>
          <a:prstGeom prst="rtTriangle">
            <a:avLst/>
          </a:prstGeom>
          <a:noFill/>
          <a:ln>
            <a:noFill/>
          </a:ln>
        </p:spPr>
      </p:pic>
      <p:sp>
        <p:nvSpPr>
          <p:cNvPr id="20" name="Google Shape;20;p11"/>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12"/>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23" name="Google Shape;23;p12"/>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12"/>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12"/>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6" name="Google Shape;26;p12"/>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7" name="Google Shape;27;p12"/>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28" name="Google Shape;28;p12"/>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SIT Technical Workshop 2024, 18-19 September 2024</a:t>
            </a:r>
            <a:endParaRPr sz="1400" b="1" i="0" u="none" strike="noStrike" cap="none">
              <a:solidFill>
                <a:schemeClr val="accent1"/>
              </a:solidFill>
              <a:latin typeface="Montserrat"/>
              <a:ea typeface="Montserrat"/>
              <a:cs typeface="Montserrat"/>
              <a:sym typeface="Montserrat"/>
            </a:endParaRPr>
          </a:p>
        </p:txBody>
      </p:sp>
      <p:sp>
        <p:nvSpPr>
          <p:cNvPr id="29" name="Google Shape;29;p12"/>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30" name="Google Shape;30;p12"/>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1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33" name="Google Shape;33;p1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1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1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6" name="Google Shape;36;p1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7" name="Google Shape;37;p13"/>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38" name="Google Shape;38;p13"/>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39" name="Google Shape;39;p1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40" name="Google Shape;40;p1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9pPr>
          </a:lstStyle>
          <a:p>
            <a:endParaRPr/>
          </a:p>
        </p:txBody>
      </p:sp>
      <p:sp>
        <p:nvSpPr>
          <p:cNvPr id="41" name="Google Shape;41;p13"/>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SIT Technical Workshop 2024, 18-19 September 2024</a:t>
            </a:r>
            <a:endParaRPr sz="1400" b="1" i="0" u="none" strike="noStrike" cap="non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1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44" name="Google Shape;44;p1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1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1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47" name="Google Shape;47;p1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48" name="Google Shape;48;p1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49" name="Google Shape;49;p1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9pPr>
          </a:lstStyle>
          <a:p>
            <a:endParaRPr/>
          </a:p>
        </p:txBody>
      </p:sp>
      <p:sp>
        <p:nvSpPr>
          <p:cNvPr id="50" name="Google Shape;50;p14"/>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SIT Technical Workshop 2024, 18-19 September 2024</a:t>
            </a:r>
            <a:endParaRPr sz="1400" b="1" i="0" u="none" strike="noStrike" cap="non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1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53" name="Google Shape;53;p1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1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1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6" name="Google Shape;56;p1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7" name="Google Shape;57;p15"/>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b="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b="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58" name="Google Shape;58;p15"/>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b="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9pPr>
          </a:lstStyle>
          <a:p>
            <a:endParaRPr/>
          </a:p>
        </p:txBody>
      </p:sp>
      <p:sp>
        <p:nvSpPr>
          <p:cNvPr id="59" name="Google Shape;59;p1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60" name="Google Shape;60;p1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9pPr>
          </a:lstStyle>
          <a:p>
            <a:endParaRPr/>
          </a:p>
        </p:txBody>
      </p:sp>
      <p:sp>
        <p:nvSpPr>
          <p:cNvPr id="61" name="Google Shape;61;p15"/>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SIT Technical Workshop 2024, 18-19 September 2024</a:t>
            </a:r>
            <a:endParaRPr sz="1400" b="1" i="0" u="none" strike="noStrike" cap="non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7" name="Google Shape;7;p10"/>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0"/>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0"/>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10" name="Google Shape;10;p10"/>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title"/>
          </p:nvPr>
        </p:nvSpPr>
        <p:spPr>
          <a:xfrm>
            <a:off x="176050" y="175950"/>
            <a:ext cx="8320200" cy="3972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8000"/>
              <a:buFont typeface="Arial"/>
              <a:buNone/>
            </a:pPr>
            <a:r>
              <a:rPr lang="en-GB" sz="7500"/>
              <a:t>SIT Technical Workshop </a:t>
            </a:r>
            <a:r>
              <a:rPr lang="en-GB" sz="7500">
                <a:latin typeface="Montserrat"/>
                <a:ea typeface="Montserrat"/>
                <a:cs typeface="Montserrat"/>
                <a:sym typeface="Montserrat"/>
              </a:rPr>
              <a:t>202</a:t>
            </a:r>
            <a:r>
              <a:rPr lang="en-GB" sz="7500"/>
              <a:t>4</a:t>
            </a:r>
            <a:endParaRPr sz="7500">
              <a:latin typeface="Montserrat"/>
              <a:ea typeface="Montserrat"/>
              <a:cs typeface="Montserrat"/>
              <a:sym typeface="Montserrat"/>
            </a:endParaRPr>
          </a:p>
          <a:p>
            <a:pPr marL="0" lvl="0" indent="0" algn="l" rtl="0">
              <a:lnSpc>
                <a:spcPct val="115000"/>
              </a:lnSpc>
              <a:spcBef>
                <a:spcPts val="0"/>
              </a:spcBef>
              <a:spcAft>
                <a:spcPts val="0"/>
              </a:spcAft>
              <a:buClr>
                <a:schemeClr val="lt1"/>
              </a:buClr>
              <a:buSzPts val="8000"/>
              <a:buFont typeface="Arial"/>
              <a:buNone/>
            </a:pPr>
            <a:r>
              <a:rPr lang="en-GB" sz="4000" i="1">
                <a:latin typeface="Montserrat"/>
                <a:ea typeface="Montserrat"/>
                <a:cs typeface="Montserrat"/>
                <a:sym typeface="Montserrat"/>
              </a:rPr>
              <a:t>Requests </a:t>
            </a:r>
            <a:r>
              <a:rPr lang="en-GB" sz="4000" i="1"/>
              <a:t>on Improved Coastal Coverage in Future TIR Sensors from SST-VC &amp; COAST-VC</a:t>
            </a:r>
            <a:endParaRPr sz="4000" i="1">
              <a:latin typeface="Montserrat"/>
              <a:ea typeface="Montserrat"/>
              <a:cs typeface="Montserrat"/>
              <a:sym typeface="Montserrat"/>
            </a:endParaRPr>
          </a:p>
        </p:txBody>
      </p:sp>
      <p:sp>
        <p:nvSpPr>
          <p:cNvPr id="67" name="Google Shape;67;p1"/>
          <p:cNvSpPr/>
          <p:nvPr/>
        </p:nvSpPr>
        <p:spPr>
          <a:xfrm>
            <a:off x="7272909" y="4148557"/>
            <a:ext cx="4833000" cy="2605200"/>
          </a:xfrm>
          <a:prstGeom prst="rect">
            <a:avLst/>
          </a:prstGeom>
          <a:noFill/>
          <a:ln>
            <a:noFill/>
          </a:ln>
        </p:spPr>
        <p:txBody>
          <a:bodyPr spcFirstLastPara="1" wrap="square" lIns="0" tIns="0" rIns="0" bIns="0" anchor="t" anchorCtr="0">
            <a:noAutofit/>
          </a:bodyPr>
          <a:lstStyle/>
          <a:p>
            <a:pPr marL="0" marR="0" lvl="0" indent="0" algn="r" rtl="0">
              <a:lnSpc>
                <a:spcPct val="130000"/>
              </a:lnSpc>
              <a:spcBef>
                <a:spcPts val="0"/>
              </a:spcBef>
              <a:spcAft>
                <a:spcPts val="0"/>
              </a:spcAft>
              <a:buClr>
                <a:srgbClr val="000000"/>
              </a:buClr>
              <a:buSzPts val="2200"/>
              <a:buFont typeface="Arial"/>
              <a:buNone/>
            </a:pPr>
            <a:r>
              <a:rPr lang="en-GB" sz="2200" b="1" i="0" u="none" strike="noStrike" cap="none">
                <a:solidFill>
                  <a:schemeClr val="accent1"/>
                </a:solidFill>
                <a:latin typeface="Montserrat"/>
                <a:ea typeface="Montserrat"/>
                <a:cs typeface="Montserrat"/>
                <a:sym typeface="Montserrat"/>
              </a:rPr>
              <a:t>Misako KACHI, JAXA </a:t>
            </a:r>
            <a:endParaRPr sz="2200" b="1" i="0" u="none" strike="noStrike" cap="none">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Clr>
                <a:srgbClr val="000000"/>
              </a:buClr>
              <a:buSzPts val="2200"/>
              <a:buFont typeface="Arial"/>
              <a:buNone/>
            </a:pPr>
            <a:r>
              <a:rPr lang="en-GB" sz="2200" b="1">
                <a:solidFill>
                  <a:schemeClr val="accent1"/>
                </a:solidFill>
                <a:latin typeface="Montserrat"/>
                <a:ea typeface="Montserrat"/>
                <a:cs typeface="Montserrat"/>
                <a:sym typeface="Montserrat"/>
              </a:rPr>
              <a:t>with SST-VC &amp; COAST-VC </a:t>
            </a:r>
            <a:r>
              <a:rPr lang="en-GB" sz="2200" b="1" i="0" u="none" strike="noStrike" cap="none">
                <a:solidFill>
                  <a:schemeClr val="accent1"/>
                </a:solidFill>
                <a:latin typeface="Montserrat"/>
                <a:ea typeface="Montserrat"/>
                <a:cs typeface="Montserrat"/>
                <a:sym typeface="Montserrat"/>
              </a:rPr>
              <a:t>Agenda Item #</a:t>
            </a:r>
            <a:r>
              <a:rPr lang="en-GB" sz="2200" b="1">
                <a:solidFill>
                  <a:schemeClr val="accent1"/>
                </a:solidFill>
                <a:latin typeface="Montserrat"/>
                <a:ea typeface="Montserrat"/>
                <a:cs typeface="Montserrat"/>
                <a:sym typeface="Montserrat"/>
              </a:rPr>
              <a:t>8</a:t>
            </a:r>
            <a:r>
              <a:rPr lang="en-GB" sz="2200" b="1" i="0" u="none" strike="noStrike" cap="none">
                <a:solidFill>
                  <a:schemeClr val="accent1"/>
                </a:solidFill>
                <a:latin typeface="Montserrat"/>
                <a:ea typeface="Montserrat"/>
                <a:cs typeface="Montserrat"/>
                <a:sym typeface="Montserrat"/>
              </a:rPr>
              <a:t>.</a:t>
            </a:r>
            <a:r>
              <a:rPr lang="en-GB" sz="2200" b="1">
                <a:solidFill>
                  <a:schemeClr val="accent1"/>
                </a:solidFill>
                <a:latin typeface="Montserrat"/>
                <a:ea typeface="Montserrat"/>
                <a:cs typeface="Montserrat"/>
                <a:sym typeface="Montserrat"/>
              </a:rPr>
              <a:t>3</a:t>
            </a:r>
            <a:endParaRPr sz="1400" b="0" i="0" u="none" strike="noStrike" cap="none">
              <a:solidFill>
                <a:srgbClr val="000000"/>
              </a:solidFill>
              <a:latin typeface="Montserrat"/>
              <a:ea typeface="Montserrat"/>
              <a:cs typeface="Montserrat"/>
              <a:sym typeface="Montserrat"/>
            </a:endParaRPr>
          </a:p>
          <a:p>
            <a:pPr marL="0" marR="0" lvl="0" indent="0" algn="r" rtl="0">
              <a:lnSpc>
                <a:spcPct val="130000"/>
              </a:lnSpc>
              <a:spcBef>
                <a:spcPts val="0"/>
              </a:spcBef>
              <a:spcAft>
                <a:spcPts val="0"/>
              </a:spcAft>
              <a:buClr>
                <a:srgbClr val="000000"/>
              </a:buClr>
              <a:buSzPts val="2200"/>
              <a:buFont typeface="Arial"/>
              <a:buNone/>
            </a:pPr>
            <a:r>
              <a:rPr lang="en-GB" sz="2200" b="1" i="0" u="none" strike="noStrike" cap="none">
                <a:solidFill>
                  <a:schemeClr val="accent1"/>
                </a:solidFill>
                <a:latin typeface="Montserrat"/>
                <a:ea typeface="Montserrat"/>
                <a:cs typeface="Montserrat"/>
                <a:sym typeface="Montserrat"/>
              </a:rPr>
              <a:t>SIT Technical Workshop 2024</a:t>
            </a:r>
            <a:endParaRPr sz="2200" b="1" i="0" u="none" strike="noStrike" cap="none">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Clr>
                <a:srgbClr val="000000"/>
              </a:buClr>
              <a:buSzPts val="2200"/>
              <a:buFont typeface="Arial"/>
              <a:buNone/>
            </a:pPr>
            <a:r>
              <a:rPr lang="en-GB" sz="2200" b="1" i="0" u="none" strike="noStrike" cap="none">
                <a:solidFill>
                  <a:schemeClr val="accent1"/>
                </a:solidFill>
                <a:latin typeface="Montserrat"/>
                <a:ea typeface="Montserrat"/>
                <a:cs typeface="Montserrat"/>
                <a:sym typeface="Montserrat"/>
              </a:rPr>
              <a:t>Sydney, Australia</a:t>
            </a:r>
            <a:endParaRPr sz="2200" b="1" i="0" u="none" strike="noStrike" cap="none">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Clr>
                <a:srgbClr val="000000"/>
              </a:buClr>
              <a:buSzPts val="2200"/>
              <a:buFont typeface="Arial"/>
              <a:buNone/>
            </a:pPr>
            <a:r>
              <a:rPr lang="en-GB" sz="2200" b="1" i="0" u="none" strike="noStrike" cap="none">
                <a:solidFill>
                  <a:schemeClr val="accent1"/>
                </a:solidFill>
                <a:latin typeface="Montserrat"/>
                <a:ea typeface="Montserrat"/>
                <a:cs typeface="Montserrat"/>
                <a:sym typeface="Montserrat"/>
              </a:rPr>
              <a:t>18th - 19th September 2024</a:t>
            </a:r>
            <a:endParaRPr sz="2200" b="1" i="0" u="none" strike="noStrike" cap="non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body" idx="1"/>
          </p:nvPr>
        </p:nvSpPr>
        <p:spPr>
          <a:xfrm>
            <a:off x="348300" y="1279753"/>
            <a:ext cx="11495400" cy="46629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15000"/>
              </a:lnSpc>
              <a:spcBef>
                <a:spcPts val="1000"/>
              </a:spcBef>
              <a:spcAft>
                <a:spcPts val="0"/>
              </a:spcAft>
              <a:buClr>
                <a:schemeClr val="dk1"/>
              </a:buClr>
              <a:buSzPts val="2800"/>
              <a:buFont typeface="Montserrat"/>
              <a:buChar char="❖"/>
            </a:pPr>
            <a:r>
              <a:rPr lang="en-GB"/>
              <a:t>One of priority areas discussed within the SST-VC and the Group for High Resolution Sea Surface Temperature (GHRSST) Science Team in recent years is coastal SST.</a:t>
            </a:r>
            <a:endParaRPr/>
          </a:p>
          <a:p>
            <a:pPr marL="914400" lvl="1" indent="-406400" algn="l" rtl="0">
              <a:lnSpc>
                <a:spcPct val="115000"/>
              </a:lnSpc>
              <a:spcBef>
                <a:spcPts val="0"/>
              </a:spcBef>
              <a:spcAft>
                <a:spcPts val="0"/>
              </a:spcAft>
              <a:buSzPts val="2800"/>
              <a:buChar char="❖"/>
            </a:pPr>
            <a:r>
              <a:rPr lang="en-GB"/>
              <a:t>GHRSST was established 25 years ago to promote state-of-the-art SST dataset (https://www.ghrsst.org/). </a:t>
            </a:r>
            <a:endParaRPr/>
          </a:p>
          <a:p>
            <a:pPr marL="914400" lvl="1" indent="-406400" algn="l" rtl="0">
              <a:lnSpc>
                <a:spcPct val="115000"/>
              </a:lnSpc>
              <a:spcBef>
                <a:spcPts val="0"/>
              </a:spcBef>
              <a:spcAft>
                <a:spcPts val="0"/>
              </a:spcAft>
              <a:buSzPts val="2800"/>
              <a:buChar char="❖"/>
            </a:pPr>
            <a:r>
              <a:rPr lang="en-GB"/>
              <a:t>Several GHRSST science team members also participated to CEOS SST-VC and COAST-VC.</a:t>
            </a:r>
            <a:endParaRPr/>
          </a:p>
          <a:p>
            <a:pPr marL="914400" lvl="1" indent="-406400" algn="l" rtl="0">
              <a:lnSpc>
                <a:spcPct val="115000"/>
              </a:lnSpc>
              <a:spcBef>
                <a:spcPts val="0"/>
              </a:spcBef>
              <a:spcAft>
                <a:spcPts val="0"/>
              </a:spcAft>
              <a:buSzPts val="2800"/>
              <a:buChar char="❖"/>
            </a:pPr>
            <a:r>
              <a:rPr lang="en-GB"/>
              <a:t>Many satellite agencies already provide their SST datasets in GHRSST Data Specification (GDS) format (NetCDF), and the datasets are operationally used in various meteorological agencies to produce boundary SST for NWP.</a:t>
            </a:r>
            <a:endParaRPr/>
          </a:p>
          <a:p>
            <a:pPr marL="914400" lvl="1" indent="-228600" algn="l" rtl="0">
              <a:lnSpc>
                <a:spcPct val="115000"/>
              </a:lnSpc>
              <a:spcBef>
                <a:spcPts val="0"/>
              </a:spcBef>
              <a:spcAft>
                <a:spcPts val="0"/>
              </a:spcAft>
              <a:buSzPts val="2800"/>
              <a:buNone/>
            </a:pPr>
            <a:endParaRPr/>
          </a:p>
        </p:txBody>
      </p:sp>
      <p:sp>
        <p:nvSpPr>
          <p:cNvPr id="73" name="Google Shape;73;p2"/>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n-GB"/>
              <a:t>Interests on Coastal SST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a:spLocks noGrp="1"/>
          </p:cNvSpPr>
          <p:nvPr>
            <p:ph type="body" idx="1"/>
          </p:nvPr>
        </p:nvSpPr>
        <p:spPr>
          <a:xfrm>
            <a:off x="348300" y="1190543"/>
            <a:ext cx="11495400" cy="46629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1000"/>
              </a:spcBef>
              <a:spcAft>
                <a:spcPts val="0"/>
              </a:spcAft>
              <a:buSzPts val="2800"/>
              <a:buChar char="❖"/>
            </a:pPr>
            <a:r>
              <a:rPr lang="en-GB"/>
              <a:t>In response to establishment of COAST-VC in April, SST-VC and COAST-VC in collaboration with GHRSST had a special workshop on 14 June during the GHRSST25 in Montreal.</a:t>
            </a:r>
            <a:endParaRPr/>
          </a:p>
          <a:p>
            <a:pPr marL="914400" lvl="1" indent="-406400" algn="l" rtl="0">
              <a:lnSpc>
                <a:spcPct val="115000"/>
              </a:lnSpc>
              <a:spcBef>
                <a:spcPts val="0"/>
              </a:spcBef>
              <a:spcAft>
                <a:spcPts val="0"/>
              </a:spcAft>
              <a:buSzPts val="2800"/>
              <a:buChar char="❖"/>
            </a:pPr>
            <a:r>
              <a:rPr lang="en-GB"/>
              <a:t>Many talks regarding coastal SST observations from space and their applications are presented and we also had a panel discussion on gap areas in coastal observing systems.</a:t>
            </a:r>
            <a:endParaRPr/>
          </a:p>
          <a:p>
            <a:pPr marL="914400" lvl="1" indent="-406400" algn="l" rtl="0">
              <a:lnSpc>
                <a:spcPct val="115000"/>
              </a:lnSpc>
              <a:spcBef>
                <a:spcPts val="0"/>
              </a:spcBef>
              <a:spcAft>
                <a:spcPts val="0"/>
              </a:spcAft>
              <a:buSzPts val="2800"/>
              <a:buChar char="❖"/>
            </a:pPr>
            <a:r>
              <a:rPr lang="en-GB"/>
              <a:t>One of issues raised at the workshop is </a:t>
            </a:r>
            <a:r>
              <a:rPr lang="en-GB" u="sng"/>
              <a:t>coastal coverage for existing and future ultra high resolution TIR instruments</a:t>
            </a:r>
            <a:r>
              <a:rPr lang="en-GB"/>
              <a:t>.</a:t>
            </a:r>
            <a:endParaRPr/>
          </a:p>
        </p:txBody>
      </p:sp>
      <p:sp>
        <p:nvSpPr>
          <p:cNvPr id="79" name="Google Shape;79;p3"/>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n-GB"/>
              <a:t>Coastal SST Observation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4"/>
          <p:cNvSpPr txBox="1">
            <a:spLocks noGrp="1"/>
          </p:cNvSpPr>
          <p:nvPr>
            <p:ph type="body" idx="1"/>
          </p:nvPr>
        </p:nvSpPr>
        <p:spPr>
          <a:xfrm>
            <a:off x="348300" y="1302055"/>
            <a:ext cx="11495400" cy="46629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1000"/>
              </a:spcBef>
              <a:spcAft>
                <a:spcPts val="0"/>
              </a:spcAft>
              <a:buSzPts val="2800"/>
              <a:buChar char="❖"/>
            </a:pPr>
            <a:r>
              <a:rPr lang="en-GB" dirty="0"/>
              <a:t>A novel ultra high resolution IR measurements </a:t>
            </a:r>
            <a:r>
              <a:rPr lang="en-GB" u="sng" dirty="0"/>
              <a:t>less than 100 m</a:t>
            </a:r>
            <a:r>
              <a:rPr lang="en-GB" dirty="0"/>
              <a:t> will open a new era of SST observations, such as ECOSTRESS (2018), TRISHNA (2026), LSTM (2028), SBG (2028).</a:t>
            </a:r>
            <a:endParaRPr dirty="0"/>
          </a:p>
          <a:p>
            <a:pPr marL="914400" lvl="1" indent="-406400" algn="l" rtl="0">
              <a:lnSpc>
                <a:spcPct val="115000"/>
              </a:lnSpc>
              <a:spcBef>
                <a:spcPts val="1000"/>
              </a:spcBef>
              <a:spcAft>
                <a:spcPts val="0"/>
              </a:spcAft>
              <a:buSzPts val="2800"/>
              <a:buChar char="❖"/>
            </a:pPr>
            <a:r>
              <a:rPr lang="en-GB" dirty="0"/>
              <a:t>Traditional TIR sensors have </a:t>
            </a:r>
            <a:r>
              <a:rPr lang="en-GB" u="sng" dirty="0"/>
              <a:t>750-1100 m</a:t>
            </a:r>
            <a:r>
              <a:rPr lang="en-GB" dirty="0"/>
              <a:t> spatial </a:t>
            </a:r>
            <a:r>
              <a:rPr lang="en-GB"/>
              <a:t>reolution, </a:t>
            </a:r>
            <a:r>
              <a:rPr lang="en-GB" dirty="0"/>
              <a:t>such as VIIRS, MODIS, SLSTR, AVHRR, </a:t>
            </a:r>
            <a:r>
              <a:rPr lang="en-GB" dirty="0" err="1"/>
              <a:t>METimage</a:t>
            </a:r>
            <a:r>
              <a:rPr lang="en-GB" dirty="0"/>
              <a:t>, etc.</a:t>
            </a:r>
            <a:endParaRPr dirty="0"/>
          </a:p>
          <a:p>
            <a:pPr marL="914400" lvl="1" indent="-406400" algn="l" rtl="0">
              <a:lnSpc>
                <a:spcPct val="115000"/>
              </a:lnSpc>
              <a:spcBef>
                <a:spcPts val="0"/>
              </a:spcBef>
              <a:spcAft>
                <a:spcPts val="0"/>
              </a:spcAft>
              <a:buSzPts val="2800"/>
              <a:buChar char="❖"/>
            </a:pPr>
            <a:r>
              <a:rPr lang="en-GB" dirty="0"/>
              <a:t>SGLI on GCOM-C has IR observation with </a:t>
            </a:r>
            <a:r>
              <a:rPr lang="en-GB" u="sng" dirty="0"/>
              <a:t>250 m</a:t>
            </a:r>
            <a:r>
              <a:rPr lang="en-GB" dirty="0"/>
              <a:t> for coastal areas and bridges traditional TIR and novel ultra high resolution IR obs.</a:t>
            </a:r>
            <a:endParaRPr dirty="0"/>
          </a:p>
          <a:p>
            <a:pPr marL="914400" lvl="1" indent="-406400" algn="l" rtl="0">
              <a:lnSpc>
                <a:spcPct val="115000"/>
              </a:lnSpc>
              <a:spcBef>
                <a:spcPts val="0"/>
              </a:spcBef>
              <a:spcAft>
                <a:spcPts val="0"/>
              </a:spcAft>
              <a:buSzPts val="2800"/>
              <a:buChar char="❖"/>
            </a:pPr>
            <a:r>
              <a:rPr lang="en-GB" dirty="0"/>
              <a:t>ECOSTRESS shows large improvements in resolving coastal sub-mesoscale eddies and filaments, tidal signature, etc. It is also critical for air-sea coupling in coastal regions.</a:t>
            </a:r>
            <a:endParaRPr dirty="0"/>
          </a:p>
        </p:txBody>
      </p:sp>
      <p:sp>
        <p:nvSpPr>
          <p:cNvPr id="85" name="Google Shape;85;p4"/>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n-GB"/>
              <a:t>Ultra High Resolution SST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a:spLocks noGrp="1"/>
          </p:cNvSpPr>
          <p:nvPr>
            <p:ph type="body" idx="1"/>
          </p:nvPr>
        </p:nvSpPr>
        <p:spPr>
          <a:xfrm>
            <a:off x="324225" y="1198350"/>
            <a:ext cx="8091000" cy="50571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15000"/>
              </a:lnSpc>
              <a:spcBef>
                <a:spcPts val="1000"/>
              </a:spcBef>
              <a:spcAft>
                <a:spcPts val="0"/>
              </a:spcAft>
              <a:buClr>
                <a:schemeClr val="dk1"/>
              </a:buClr>
              <a:buSzPts val="2800"/>
              <a:buFont typeface="Montserrat"/>
              <a:buChar char="❖"/>
            </a:pPr>
            <a:r>
              <a:rPr lang="en-GB"/>
              <a:t>The spatial resolution of observation is a key factor but also the </a:t>
            </a:r>
            <a:r>
              <a:rPr lang="en-GB" u="sng"/>
              <a:t>size of the area is extremely important</a:t>
            </a:r>
            <a:r>
              <a:rPr lang="en-GB"/>
              <a:t> so that synoptic ocean observations can be made. </a:t>
            </a:r>
            <a:endParaRPr/>
          </a:p>
          <a:p>
            <a:pPr marL="457200" lvl="0" indent="-406400" algn="l" rtl="0">
              <a:lnSpc>
                <a:spcPct val="115000"/>
              </a:lnSpc>
              <a:spcBef>
                <a:spcPts val="1000"/>
              </a:spcBef>
              <a:spcAft>
                <a:spcPts val="0"/>
              </a:spcAft>
              <a:buSzPts val="2800"/>
              <a:buChar char="❖"/>
            </a:pPr>
            <a:r>
              <a:rPr lang="en-GB"/>
              <a:t>However, ocean observation boundary of existing ultra high resolution TIR missions are quite limited and would miss the important ocean information.</a:t>
            </a:r>
            <a:endParaRPr/>
          </a:p>
          <a:p>
            <a:pPr marL="914400" lvl="1" indent="-381000" algn="l" rtl="0">
              <a:spcBef>
                <a:spcPts val="0"/>
              </a:spcBef>
              <a:spcAft>
                <a:spcPts val="0"/>
              </a:spcAft>
              <a:buSzPts val="2400"/>
              <a:buChar char="▪"/>
            </a:pPr>
            <a:r>
              <a:rPr lang="en-GB"/>
              <a:t>TRISHNA and LSTM coverage of </a:t>
            </a:r>
            <a:r>
              <a:rPr lang="en-GB" u="sng"/>
              <a:t>min. 100 km</a:t>
            </a:r>
            <a:r>
              <a:rPr lang="en-GB"/>
              <a:t> would be minimum requirement for coastal SST   </a:t>
            </a:r>
            <a:endParaRPr/>
          </a:p>
        </p:txBody>
      </p:sp>
      <p:sp>
        <p:nvSpPr>
          <p:cNvPr id="91" name="Google Shape;91;p5"/>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n-GB"/>
              <a:t>Requests in coastal coverage</a:t>
            </a:r>
            <a:endParaRPr/>
          </a:p>
        </p:txBody>
      </p:sp>
      <p:pic>
        <p:nvPicPr>
          <p:cNvPr id="92" name="Google Shape;92;p5"/>
          <p:cNvPicPr preferRelativeResize="0"/>
          <p:nvPr/>
        </p:nvPicPr>
        <p:blipFill rotWithShape="1">
          <a:blip r:embed="rId3">
            <a:alphaModFix/>
          </a:blip>
          <a:srcRect l="6372" t="4414" r="22820"/>
          <a:stretch/>
        </p:blipFill>
        <p:spPr>
          <a:xfrm>
            <a:off x="8415130" y="1121134"/>
            <a:ext cx="3776870" cy="3596280"/>
          </a:xfrm>
          <a:prstGeom prst="rect">
            <a:avLst/>
          </a:prstGeom>
          <a:noFill/>
          <a:ln>
            <a:noFill/>
          </a:ln>
        </p:spPr>
      </p:pic>
      <p:sp>
        <p:nvSpPr>
          <p:cNvPr id="93" name="Google Shape;93;p5"/>
          <p:cNvSpPr txBox="1"/>
          <p:nvPr/>
        </p:nvSpPr>
        <p:spPr>
          <a:xfrm>
            <a:off x="8558253" y="4651513"/>
            <a:ext cx="3490623"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SST image from ECOSTRESS on 2021-09-01 with the proposed ocean observation boundaries from TRISHNA (orange line), LSTM (red line), and NASA’s SBG-TIR (purple line) overlaid. SBG would miss the thermal fronts, eddies and filaments observable from the other sensors.</a:t>
            </a:r>
            <a:endParaRPr sz="1400" b="0" i="0" u="none" strike="noStrike" cap="none">
              <a:solidFill>
                <a:srgbClr val="000000"/>
              </a:solidFill>
              <a:latin typeface="Arial"/>
              <a:ea typeface="Arial"/>
              <a:cs typeface="Arial"/>
              <a:sym typeface="Arial"/>
            </a:endParaRPr>
          </a:p>
        </p:txBody>
      </p:sp>
      <p:sp>
        <p:nvSpPr>
          <p:cNvPr id="94" name="Google Shape;94;p5"/>
          <p:cNvSpPr txBox="1"/>
          <p:nvPr/>
        </p:nvSpPr>
        <p:spPr>
          <a:xfrm>
            <a:off x="9279172" y="4127311"/>
            <a:ext cx="123245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TRISHNA→</a:t>
            </a:r>
            <a:endParaRPr/>
          </a:p>
        </p:txBody>
      </p:sp>
      <p:sp>
        <p:nvSpPr>
          <p:cNvPr id="95" name="Google Shape;95;p5"/>
          <p:cNvSpPr txBox="1"/>
          <p:nvPr/>
        </p:nvSpPr>
        <p:spPr>
          <a:xfrm>
            <a:off x="9965634" y="3920632"/>
            <a:ext cx="9038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LSTM→</a:t>
            </a:r>
            <a:endParaRPr/>
          </a:p>
        </p:txBody>
      </p:sp>
      <p:sp>
        <p:nvSpPr>
          <p:cNvPr id="96" name="Google Shape;96;p5"/>
          <p:cNvSpPr txBox="1"/>
          <p:nvPr/>
        </p:nvSpPr>
        <p:spPr>
          <a:xfrm>
            <a:off x="10583187" y="3529807"/>
            <a:ext cx="8282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SBG→</a:t>
            </a:r>
            <a:endParaRPr/>
          </a:p>
        </p:txBody>
      </p:sp>
      <p:sp>
        <p:nvSpPr>
          <p:cNvPr id="97" name="Google Shape;97;p5"/>
          <p:cNvSpPr txBox="1"/>
          <p:nvPr/>
        </p:nvSpPr>
        <p:spPr>
          <a:xfrm>
            <a:off x="10417534" y="2578546"/>
            <a:ext cx="133052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Coast line→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6"/>
          <p:cNvSpPr txBox="1">
            <a:spLocks noGrp="1"/>
          </p:cNvSpPr>
          <p:nvPr>
            <p:ph type="body" idx="1"/>
          </p:nvPr>
        </p:nvSpPr>
        <p:spPr>
          <a:xfrm>
            <a:off x="348300" y="1183650"/>
            <a:ext cx="11449500" cy="46629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1000"/>
              </a:spcBef>
              <a:spcAft>
                <a:spcPts val="0"/>
              </a:spcAft>
              <a:buSzPts val="2800"/>
              <a:buChar char="❖"/>
            </a:pPr>
            <a:r>
              <a:rPr lang="en-GB" b="1"/>
              <a:t>We strongly encourage</a:t>
            </a:r>
            <a:r>
              <a:rPr lang="en-GB"/>
              <a:t> the CEOS members who plan future ultra high resolution TIR missions to provide the opportunity to obtain coastal SST in GHRSST format with enough coverage up to minimum 100 km from the coast, like LSTM and TRISHNA. </a:t>
            </a:r>
            <a:endParaRPr/>
          </a:p>
          <a:p>
            <a:pPr marL="457200" marR="0" lvl="0" indent="-406400" algn="l" rtl="0">
              <a:lnSpc>
                <a:spcPct val="115000"/>
              </a:lnSpc>
              <a:spcBef>
                <a:spcPts val="1000"/>
              </a:spcBef>
              <a:spcAft>
                <a:spcPts val="0"/>
              </a:spcAft>
              <a:buClr>
                <a:schemeClr val="dk1"/>
              </a:buClr>
              <a:buSzPts val="2800"/>
              <a:buFont typeface="Montserrat"/>
              <a:buChar char="❖"/>
            </a:pPr>
            <a:r>
              <a:rPr lang="en-GB" b="1"/>
              <a:t>We recommend</a:t>
            </a:r>
            <a:r>
              <a:rPr lang="en-GB"/>
              <a:t>, especially, the SBG-TIR mission planners and project team improve the coastal coverage to make it more scientifically useful for the coastal ocean applications.</a:t>
            </a:r>
            <a:endParaRPr/>
          </a:p>
        </p:txBody>
      </p:sp>
      <p:sp>
        <p:nvSpPr>
          <p:cNvPr id="103" name="Google Shape;103;p6"/>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n-GB"/>
              <a:t>Request to CEOS Members</a:t>
            </a:r>
            <a:endParaRPr/>
          </a:p>
        </p:txBody>
      </p:sp>
    </p:spTree>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542</Words>
  <Application>Microsoft Office PowerPoint</Application>
  <PresentationFormat>ワイド画面</PresentationFormat>
  <Paragraphs>33</Paragraphs>
  <Slides>6</Slides>
  <Notes>6</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6</vt:i4>
      </vt:variant>
    </vt:vector>
  </HeadingPairs>
  <TitlesOfParts>
    <vt:vector size="9" baseType="lpstr">
      <vt:lpstr>Montserrat</vt:lpstr>
      <vt:lpstr>Arial</vt:lpstr>
      <vt:lpstr>ceos</vt:lpstr>
      <vt:lpstr>SIT Technical Workshop 2024 Requests on Improved Coastal Coverage in Future TIR Sensors from SST-VC &amp; COAST-VC</vt:lpstr>
      <vt:lpstr>Interests on Coastal SST</vt:lpstr>
      <vt:lpstr>Coastal SST Observation</vt:lpstr>
      <vt:lpstr>Ultra High Resolution SST</vt:lpstr>
      <vt:lpstr>Requests in coastal coverage</vt:lpstr>
      <vt:lpstr>Request to CEOS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可知　美佐子</cp:lastModifiedBy>
  <cp:revision>1</cp:revision>
  <dcterms:modified xsi:type="dcterms:W3CDTF">2024-09-17T03:00:05Z</dcterms:modified>
</cp:coreProperties>
</file>