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hax0hbGG4eR8wS2Az9qJgLIzDK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slide" Target="slides/slide10.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5.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
        <p:nvSpPr>
          <p:cNvPr id="29" name="Google Shape;29;p1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5"/>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9" name="Google Shape;49;p15"/>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0" name="Google Shape;50;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1" name="Google Shape;51;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2" name="Google Shape;52;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2024, 18-19 September 2024</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title"/>
          </p:nvPr>
        </p:nvSpPr>
        <p:spPr>
          <a:xfrm>
            <a:off x="206196" y="175957"/>
            <a:ext cx="8396892"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5400">
                <a:latin typeface="Arial"/>
                <a:ea typeface="Arial"/>
                <a:cs typeface="Arial"/>
                <a:sym typeface="Arial"/>
              </a:rPr>
              <a:t>Report on UNCCD External Request Process Progress</a:t>
            </a:r>
            <a:endParaRPr sz="5400">
              <a:latin typeface="Arial"/>
              <a:ea typeface="Arial"/>
              <a:cs typeface="Arial"/>
              <a:sym typeface="Arial"/>
            </a:endParaRPr>
          </a:p>
        </p:txBody>
      </p:sp>
      <p:sp>
        <p:nvSpPr>
          <p:cNvPr id="58" name="Google Shape;58;p1"/>
          <p:cNvSpPr/>
          <p:nvPr/>
        </p:nvSpPr>
        <p:spPr>
          <a:xfrm>
            <a:off x="7359000" y="4280118"/>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Toshi Kamei, SIT Chair Team</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Agenda Item 9.4</a:t>
            </a:r>
            <a:endParaRPr b="0" i="0" sz="1400" u="none" cap="none" strike="noStrike">
              <a:solidFill>
                <a:srgbClr val="000000"/>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SIT Technical Workshop 2024</a:t>
            </a:r>
            <a:endParaRPr b="1" i="0" sz="2200" u="none" cap="none" strike="noStrike">
              <a:solidFill>
                <a:schemeClr val="accent1"/>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Sydney, Australia</a:t>
            </a:r>
            <a:endParaRPr b="1" i="0" sz="2200" u="none" cap="none" strike="noStrike">
              <a:solidFill>
                <a:schemeClr val="accent1"/>
              </a:solidFill>
              <a:latin typeface="Arial"/>
              <a:ea typeface="Arial"/>
              <a:cs typeface="Arial"/>
              <a:sym typeface="Arial"/>
            </a:endParaRPr>
          </a:p>
          <a:p>
            <a:pPr indent="0" lvl="0" marL="0" marR="0" rtl="0" algn="r">
              <a:lnSpc>
                <a:spcPct val="13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18th - 19th September 2024</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The Schedule of Process</a:t>
            </a:r>
            <a:endParaRPr sz="4000">
              <a:latin typeface="Arial"/>
              <a:ea typeface="Arial"/>
              <a:cs typeface="Arial"/>
              <a:sym typeface="Arial"/>
            </a:endParaRPr>
          </a:p>
        </p:txBody>
      </p:sp>
      <p:cxnSp>
        <p:nvCxnSpPr>
          <p:cNvPr id="125" name="Google Shape;125;p10"/>
          <p:cNvCxnSpPr/>
          <p:nvPr/>
        </p:nvCxnSpPr>
        <p:spPr>
          <a:xfrm>
            <a:off x="963248" y="2929657"/>
            <a:ext cx="10573169" cy="2186"/>
          </a:xfrm>
          <a:prstGeom prst="straightConnector1">
            <a:avLst/>
          </a:prstGeom>
          <a:noFill/>
          <a:ln cap="flat" cmpd="sng" w="76200">
            <a:solidFill>
              <a:srgbClr val="222A35"/>
            </a:solidFill>
            <a:prstDash val="solid"/>
            <a:round/>
            <a:headEnd len="sm" w="sm" type="none"/>
            <a:tailEnd len="sm" w="sm" type="none"/>
          </a:ln>
        </p:spPr>
      </p:cxnSp>
      <p:sp>
        <p:nvSpPr>
          <p:cNvPr id="126" name="Google Shape;126;p10"/>
          <p:cNvSpPr txBox="1"/>
          <p:nvPr/>
        </p:nvSpPr>
        <p:spPr>
          <a:xfrm>
            <a:off x="1171803" y="215666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Meiryo"/>
                <a:ea typeface="Meiryo"/>
                <a:cs typeface="Meiryo"/>
                <a:sym typeface="Meiryo"/>
              </a:rPr>
              <a:t>Sep</a:t>
            </a:r>
            <a:endParaRPr b="1" i="0" sz="2000" u="none" cap="none" strike="noStrike">
              <a:solidFill>
                <a:srgbClr val="3F3F3F"/>
              </a:solidFill>
              <a:latin typeface="Meiryo"/>
              <a:ea typeface="Meiryo"/>
              <a:cs typeface="Meiryo"/>
              <a:sym typeface="Meiryo"/>
            </a:endParaRPr>
          </a:p>
        </p:txBody>
      </p:sp>
      <p:sp>
        <p:nvSpPr>
          <p:cNvPr id="127" name="Google Shape;127;p10"/>
          <p:cNvSpPr/>
          <p:nvPr/>
        </p:nvSpPr>
        <p:spPr>
          <a:xfrm>
            <a:off x="1384837" y="4573818"/>
            <a:ext cx="2880000" cy="720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Report on Step-B </a:t>
            </a:r>
            <a:br>
              <a:rPr b="0" i="0" lang="en-US" sz="1400" u="none" cap="none" strike="noStrike">
                <a:solidFill>
                  <a:srgbClr val="11151A"/>
                </a:solidFill>
                <a:latin typeface="Arial"/>
                <a:ea typeface="Arial"/>
                <a:cs typeface="Arial"/>
                <a:sym typeface="Arial"/>
              </a:rPr>
            </a:br>
            <a:r>
              <a:rPr b="0" i="0" lang="en-US" sz="1400" u="none" cap="none" strike="noStrike">
                <a:solidFill>
                  <a:srgbClr val="11151A"/>
                </a:solidFill>
                <a:latin typeface="Arial"/>
                <a:ea typeface="Arial"/>
                <a:cs typeface="Arial"/>
                <a:sym typeface="Arial"/>
              </a:rPr>
              <a:t>&amp; Seek Principals’ comments </a:t>
            </a:r>
            <a:endParaRPr/>
          </a:p>
        </p:txBody>
      </p:sp>
      <p:cxnSp>
        <p:nvCxnSpPr>
          <p:cNvPr id="128" name="Google Shape;128;p10"/>
          <p:cNvCxnSpPr>
            <a:stCxn id="127" idx="0"/>
            <a:endCxn id="129" idx="4"/>
          </p:cNvCxnSpPr>
          <p:nvPr/>
        </p:nvCxnSpPr>
        <p:spPr>
          <a:xfrm rot="10800000">
            <a:off x="2824837" y="3044718"/>
            <a:ext cx="0" cy="1529100"/>
          </a:xfrm>
          <a:prstGeom prst="straightConnector1">
            <a:avLst/>
          </a:prstGeom>
          <a:noFill/>
          <a:ln cap="flat" cmpd="sng" w="19050">
            <a:solidFill>
              <a:srgbClr val="757070"/>
            </a:solidFill>
            <a:prstDash val="solid"/>
            <a:round/>
            <a:headEnd len="med" w="med" type="oval"/>
            <a:tailEnd len="sm" w="sm" type="none"/>
          </a:ln>
        </p:spPr>
      </p:cxnSp>
      <p:cxnSp>
        <p:nvCxnSpPr>
          <p:cNvPr id="130" name="Google Shape;130;p10"/>
          <p:cNvCxnSpPr>
            <a:stCxn id="131" idx="0"/>
            <a:endCxn id="132" idx="4"/>
          </p:cNvCxnSpPr>
          <p:nvPr/>
        </p:nvCxnSpPr>
        <p:spPr>
          <a:xfrm rot="10800000">
            <a:off x="6479870" y="3044567"/>
            <a:ext cx="0" cy="648300"/>
          </a:xfrm>
          <a:prstGeom prst="straightConnector1">
            <a:avLst/>
          </a:prstGeom>
          <a:noFill/>
          <a:ln cap="flat" cmpd="sng" w="19050">
            <a:solidFill>
              <a:srgbClr val="757070"/>
            </a:solidFill>
            <a:prstDash val="solid"/>
            <a:round/>
            <a:headEnd len="med" w="med" type="oval"/>
            <a:tailEnd len="sm" w="sm" type="none"/>
          </a:ln>
        </p:spPr>
      </p:cxnSp>
      <p:sp>
        <p:nvSpPr>
          <p:cNvPr id="133" name="Google Shape;133;p10"/>
          <p:cNvSpPr/>
          <p:nvPr/>
        </p:nvSpPr>
        <p:spPr>
          <a:xfrm>
            <a:off x="8430181" y="3692867"/>
            <a:ext cx="1620000" cy="720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Interim Report</a:t>
            </a:r>
            <a:endParaRPr b="0" i="0" sz="1400" u="none" cap="none" strike="noStrike">
              <a:solidFill>
                <a:srgbClr val="11151A"/>
              </a:solidFill>
              <a:latin typeface="Arial"/>
              <a:ea typeface="Arial"/>
              <a:cs typeface="Arial"/>
              <a:sym typeface="Arial"/>
            </a:endParaRPr>
          </a:p>
        </p:txBody>
      </p:sp>
      <p:cxnSp>
        <p:nvCxnSpPr>
          <p:cNvPr id="134" name="Google Shape;134;p10"/>
          <p:cNvCxnSpPr>
            <a:stCxn id="133" idx="0"/>
            <a:endCxn id="135" idx="4"/>
          </p:cNvCxnSpPr>
          <p:nvPr/>
        </p:nvCxnSpPr>
        <p:spPr>
          <a:xfrm flipH="1" rot="10800000">
            <a:off x="9240181" y="3044567"/>
            <a:ext cx="475500" cy="648300"/>
          </a:xfrm>
          <a:prstGeom prst="straightConnector1">
            <a:avLst/>
          </a:prstGeom>
          <a:noFill/>
          <a:ln cap="flat" cmpd="sng" w="19050">
            <a:solidFill>
              <a:srgbClr val="757070"/>
            </a:solidFill>
            <a:prstDash val="solid"/>
            <a:round/>
            <a:headEnd len="med" w="med" type="oval"/>
            <a:tailEnd len="sm" w="sm" type="none"/>
          </a:ln>
        </p:spPr>
      </p:cxnSp>
      <p:sp>
        <p:nvSpPr>
          <p:cNvPr id="136" name="Google Shape;136;p10"/>
          <p:cNvSpPr/>
          <p:nvPr/>
        </p:nvSpPr>
        <p:spPr>
          <a:xfrm>
            <a:off x="8650675" y="2816800"/>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37" name="Google Shape;137;p10"/>
          <p:cNvSpPr txBox="1"/>
          <p:nvPr/>
        </p:nvSpPr>
        <p:spPr>
          <a:xfrm>
            <a:off x="279909" y="1535709"/>
            <a:ext cx="16460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Meiryo"/>
                <a:ea typeface="Meiryo"/>
                <a:cs typeface="Meiryo"/>
                <a:sym typeface="Meiryo"/>
              </a:rPr>
              <a:t>2024</a:t>
            </a:r>
            <a:endParaRPr b="1" i="0" sz="2800" u="none" cap="none" strike="noStrike">
              <a:solidFill>
                <a:srgbClr val="3F3F3F"/>
              </a:solidFill>
              <a:latin typeface="Meiryo"/>
              <a:ea typeface="Meiryo"/>
              <a:cs typeface="Meiryo"/>
              <a:sym typeface="Meiryo"/>
            </a:endParaRPr>
          </a:p>
        </p:txBody>
      </p:sp>
      <p:sp>
        <p:nvSpPr>
          <p:cNvPr id="138" name="Google Shape;138;p10"/>
          <p:cNvSpPr txBox="1"/>
          <p:nvPr/>
        </p:nvSpPr>
        <p:spPr>
          <a:xfrm>
            <a:off x="4449906" y="1535709"/>
            <a:ext cx="16460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Meiryo"/>
                <a:ea typeface="Meiryo"/>
                <a:cs typeface="Meiryo"/>
                <a:sym typeface="Meiryo"/>
              </a:rPr>
              <a:t>2025</a:t>
            </a:r>
            <a:endParaRPr b="1" i="0" sz="2800" u="none" cap="none" strike="noStrike">
              <a:solidFill>
                <a:srgbClr val="3F3F3F"/>
              </a:solidFill>
              <a:latin typeface="Meiryo"/>
              <a:ea typeface="Meiryo"/>
              <a:cs typeface="Meiryo"/>
              <a:sym typeface="Meiryo"/>
            </a:endParaRPr>
          </a:p>
        </p:txBody>
      </p:sp>
      <p:sp>
        <p:nvSpPr>
          <p:cNvPr id="139" name="Google Shape;139;p10"/>
          <p:cNvSpPr/>
          <p:nvPr/>
        </p:nvSpPr>
        <p:spPr>
          <a:xfrm>
            <a:off x="521294" y="3692867"/>
            <a:ext cx="2160000" cy="720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Report on Step-B</a:t>
            </a:r>
            <a:endParaRPr/>
          </a:p>
          <a:p>
            <a:pPr indent="0" lvl="0" marL="0" marR="0" rtl="0" algn="ctr">
              <a:lnSpc>
                <a:spcPct val="100000"/>
              </a:lnSpc>
              <a:spcBef>
                <a:spcPts val="600"/>
              </a:spcBef>
              <a:spcAft>
                <a:spcPts val="0"/>
              </a:spcAft>
              <a:buNone/>
            </a:pPr>
            <a:r>
              <a:rPr b="0" i="0" lang="en-US" sz="1400" u="none" cap="none" strike="noStrike">
                <a:solidFill>
                  <a:srgbClr val="11151A"/>
                </a:solidFill>
                <a:latin typeface="Arial"/>
                <a:ea typeface="Arial"/>
                <a:cs typeface="Arial"/>
                <a:sym typeface="Arial"/>
              </a:rPr>
              <a:t>&amp; Proceed Step-C </a:t>
            </a:r>
            <a:endParaRPr/>
          </a:p>
        </p:txBody>
      </p:sp>
      <p:sp>
        <p:nvSpPr>
          <p:cNvPr id="140" name="Google Shape;140;p10"/>
          <p:cNvSpPr/>
          <p:nvPr/>
        </p:nvSpPr>
        <p:spPr>
          <a:xfrm>
            <a:off x="1487344" y="2816800"/>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41" name="Google Shape;141;p10"/>
          <p:cNvSpPr txBox="1"/>
          <p:nvPr/>
        </p:nvSpPr>
        <p:spPr>
          <a:xfrm>
            <a:off x="1062408" y="2452853"/>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Meiryo"/>
                <a:ea typeface="Meiryo"/>
                <a:cs typeface="Meiryo"/>
                <a:sym typeface="Meiryo"/>
              </a:rPr>
              <a:t>SIT-TW</a:t>
            </a:r>
            <a:endParaRPr b="1" i="0" sz="1600" u="none" cap="none" strike="noStrike">
              <a:solidFill>
                <a:srgbClr val="3F3F3F"/>
              </a:solidFill>
              <a:latin typeface="Meiryo"/>
              <a:ea typeface="Meiryo"/>
              <a:cs typeface="Meiryo"/>
              <a:sym typeface="Meiryo"/>
            </a:endParaRPr>
          </a:p>
        </p:txBody>
      </p:sp>
      <p:sp>
        <p:nvSpPr>
          <p:cNvPr id="142" name="Google Shape;142;p10"/>
          <p:cNvSpPr txBox="1"/>
          <p:nvPr/>
        </p:nvSpPr>
        <p:spPr>
          <a:xfrm>
            <a:off x="2285951" y="2452853"/>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Meiryo"/>
                <a:ea typeface="Meiryo"/>
                <a:cs typeface="Meiryo"/>
                <a:sym typeface="Meiryo"/>
              </a:rPr>
              <a:t>Plenary</a:t>
            </a:r>
            <a:endParaRPr b="1" i="0" sz="1600" u="none" cap="none" strike="noStrike">
              <a:solidFill>
                <a:srgbClr val="3F3F3F"/>
              </a:solidFill>
              <a:latin typeface="Meiryo"/>
              <a:ea typeface="Meiryo"/>
              <a:cs typeface="Meiryo"/>
              <a:sym typeface="Meiryo"/>
            </a:endParaRPr>
          </a:p>
        </p:txBody>
      </p:sp>
      <p:sp>
        <p:nvSpPr>
          <p:cNvPr id="143" name="Google Shape;143;p10"/>
          <p:cNvSpPr/>
          <p:nvPr/>
        </p:nvSpPr>
        <p:spPr>
          <a:xfrm>
            <a:off x="666178" y="5590075"/>
            <a:ext cx="1117599" cy="462896"/>
          </a:xfrm>
          <a:prstGeom prst="homePlate">
            <a:avLst>
              <a:gd fmla="val 50000" name="adj"/>
            </a:avLst>
          </a:prstGeom>
          <a:solidFill>
            <a:srgbClr val="7A98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Step-B</a:t>
            </a:r>
            <a:endParaRPr b="1" i="0" sz="1800" u="none" cap="none" strike="noStrike">
              <a:solidFill>
                <a:schemeClr val="lt1"/>
              </a:solidFill>
              <a:latin typeface="Arial"/>
              <a:ea typeface="Arial"/>
              <a:cs typeface="Arial"/>
              <a:sym typeface="Arial"/>
            </a:endParaRPr>
          </a:p>
        </p:txBody>
      </p:sp>
      <p:sp>
        <p:nvSpPr>
          <p:cNvPr id="144" name="Google Shape;144;p10"/>
          <p:cNvSpPr/>
          <p:nvPr/>
        </p:nvSpPr>
        <p:spPr>
          <a:xfrm>
            <a:off x="6096000" y="5605618"/>
            <a:ext cx="5030743" cy="462896"/>
          </a:xfrm>
          <a:prstGeom prst="homePlat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Step-D (less than 1 year)</a:t>
            </a:r>
            <a:endParaRPr b="1" i="0" sz="1400" u="none" cap="none" strike="noStrike">
              <a:solidFill>
                <a:schemeClr val="lt1"/>
              </a:solidFill>
              <a:latin typeface="Arial"/>
              <a:ea typeface="Arial"/>
              <a:cs typeface="Arial"/>
              <a:sym typeface="Arial"/>
            </a:endParaRPr>
          </a:p>
        </p:txBody>
      </p:sp>
      <p:sp>
        <p:nvSpPr>
          <p:cNvPr id="145" name="Google Shape;145;p10"/>
          <p:cNvSpPr txBox="1"/>
          <p:nvPr/>
        </p:nvSpPr>
        <p:spPr>
          <a:xfrm>
            <a:off x="5940984" y="2452853"/>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Meiryo"/>
                <a:ea typeface="Meiryo"/>
                <a:cs typeface="Meiryo"/>
                <a:sym typeface="Meiryo"/>
              </a:rPr>
              <a:t>SIT-40</a:t>
            </a:r>
            <a:endParaRPr b="1" i="0" sz="1600" u="none" cap="none" strike="noStrike">
              <a:solidFill>
                <a:srgbClr val="3F3F3F"/>
              </a:solidFill>
              <a:latin typeface="Meiryo"/>
              <a:ea typeface="Meiryo"/>
              <a:cs typeface="Meiryo"/>
              <a:sym typeface="Meiryo"/>
            </a:endParaRPr>
          </a:p>
        </p:txBody>
      </p:sp>
      <p:sp>
        <p:nvSpPr>
          <p:cNvPr id="146" name="Google Shape;146;p10"/>
          <p:cNvSpPr txBox="1"/>
          <p:nvPr/>
        </p:nvSpPr>
        <p:spPr>
          <a:xfrm>
            <a:off x="2395346" y="215666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Meiryo"/>
                <a:ea typeface="Meiryo"/>
                <a:cs typeface="Meiryo"/>
                <a:sym typeface="Meiryo"/>
              </a:rPr>
              <a:t>Oct</a:t>
            </a:r>
            <a:endParaRPr b="1" i="0" sz="2000" u="none" cap="none" strike="noStrike">
              <a:solidFill>
                <a:srgbClr val="3F3F3F"/>
              </a:solidFill>
              <a:latin typeface="Meiryo"/>
              <a:ea typeface="Meiryo"/>
              <a:cs typeface="Meiryo"/>
              <a:sym typeface="Meiryo"/>
            </a:endParaRPr>
          </a:p>
        </p:txBody>
      </p:sp>
      <p:sp>
        <p:nvSpPr>
          <p:cNvPr id="131" name="Google Shape;131;p10"/>
          <p:cNvSpPr/>
          <p:nvPr/>
        </p:nvSpPr>
        <p:spPr>
          <a:xfrm>
            <a:off x="5039870" y="3692867"/>
            <a:ext cx="2880000" cy="900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Report on Step-C,</a:t>
            </a:r>
            <a:endParaRPr/>
          </a:p>
          <a:p>
            <a:pPr indent="0" lvl="0" marL="0" marR="0" rtl="0" algn="ctr">
              <a:lnSpc>
                <a:spcPct val="100000"/>
              </a:lnSpc>
              <a:spcBef>
                <a:spcPts val="600"/>
              </a:spcBef>
              <a:spcAft>
                <a:spcPts val="0"/>
              </a:spcAft>
              <a:buNone/>
            </a:pPr>
            <a:r>
              <a:rPr b="0" i="0" lang="en-US" sz="1400" u="none" cap="none" strike="noStrike">
                <a:solidFill>
                  <a:srgbClr val="11151A"/>
                </a:solidFill>
                <a:latin typeface="Arial"/>
                <a:ea typeface="Arial"/>
                <a:cs typeface="Arial"/>
                <a:sym typeface="Arial"/>
              </a:rPr>
              <a:t>Seek Principals’ comments</a:t>
            </a:r>
            <a:endParaRPr/>
          </a:p>
          <a:p>
            <a:pPr indent="0" lvl="0" marL="0" marR="0" rtl="0" algn="ctr">
              <a:lnSpc>
                <a:spcPct val="100000"/>
              </a:lnSpc>
              <a:spcBef>
                <a:spcPts val="600"/>
              </a:spcBef>
              <a:spcAft>
                <a:spcPts val="0"/>
              </a:spcAft>
              <a:buNone/>
            </a:pPr>
            <a:r>
              <a:rPr b="0" i="0" lang="en-US" sz="1400" u="none" cap="none" strike="noStrike">
                <a:solidFill>
                  <a:srgbClr val="11151A"/>
                </a:solidFill>
                <a:latin typeface="Arial"/>
                <a:ea typeface="Arial"/>
                <a:cs typeface="Arial"/>
                <a:sym typeface="Arial"/>
              </a:rPr>
              <a:t>&amp; Proceed Step-D</a:t>
            </a:r>
            <a:endParaRPr/>
          </a:p>
        </p:txBody>
      </p:sp>
      <p:sp>
        <p:nvSpPr>
          <p:cNvPr id="147" name="Google Shape;147;p10"/>
          <p:cNvSpPr txBox="1"/>
          <p:nvPr/>
        </p:nvSpPr>
        <p:spPr>
          <a:xfrm>
            <a:off x="6050379" y="215666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Meiryo"/>
                <a:ea typeface="Meiryo"/>
                <a:cs typeface="Meiryo"/>
                <a:sym typeface="Meiryo"/>
              </a:rPr>
              <a:t>Apr</a:t>
            </a:r>
            <a:endParaRPr b="1" i="0" sz="2000" u="none" cap="none" strike="noStrike">
              <a:solidFill>
                <a:srgbClr val="3F3F3F"/>
              </a:solidFill>
              <a:latin typeface="Meiryo"/>
              <a:ea typeface="Meiryo"/>
              <a:cs typeface="Meiryo"/>
              <a:sym typeface="Meiryo"/>
            </a:endParaRPr>
          </a:p>
        </p:txBody>
      </p:sp>
      <p:sp>
        <p:nvSpPr>
          <p:cNvPr id="148" name="Google Shape;148;p10"/>
          <p:cNvSpPr txBox="1"/>
          <p:nvPr/>
        </p:nvSpPr>
        <p:spPr>
          <a:xfrm>
            <a:off x="9141775" y="2452853"/>
            <a:ext cx="1147923"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Meiryo"/>
                <a:ea typeface="Meiryo"/>
                <a:cs typeface="Meiryo"/>
                <a:sym typeface="Meiryo"/>
              </a:rPr>
              <a:t>Plenary</a:t>
            </a:r>
            <a:endParaRPr b="1" i="0" sz="1600" u="none" cap="none" strike="noStrike">
              <a:solidFill>
                <a:srgbClr val="3F3F3F"/>
              </a:solidFill>
              <a:latin typeface="Meiryo"/>
              <a:ea typeface="Meiryo"/>
              <a:cs typeface="Meiryo"/>
              <a:sym typeface="Meiryo"/>
            </a:endParaRPr>
          </a:p>
        </p:txBody>
      </p:sp>
      <p:sp>
        <p:nvSpPr>
          <p:cNvPr id="149" name="Google Shape;149;p10"/>
          <p:cNvSpPr txBox="1"/>
          <p:nvPr/>
        </p:nvSpPr>
        <p:spPr>
          <a:xfrm>
            <a:off x="9286245" y="215666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Meiryo"/>
                <a:ea typeface="Meiryo"/>
                <a:cs typeface="Meiryo"/>
                <a:sym typeface="Meiryo"/>
              </a:rPr>
              <a:t>Oct</a:t>
            </a:r>
            <a:endParaRPr b="1" i="0" sz="2000" u="none" cap="none" strike="noStrike">
              <a:solidFill>
                <a:srgbClr val="3F3F3F"/>
              </a:solidFill>
              <a:latin typeface="Meiryo"/>
              <a:ea typeface="Meiryo"/>
              <a:cs typeface="Meiryo"/>
              <a:sym typeface="Meiryo"/>
            </a:endParaRPr>
          </a:p>
        </p:txBody>
      </p:sp>
      <p:sp>
        <p:nvSpPr>
          <p:cNvPr id="150" name="Google Shape;150;p10"/>
          <p:cNvSpPr txBox="1"/>
          <p:nvPr/>
        </p:nvSpPr>
        <p:spPr>
          <a:xfrm>
            <a:off x="10652497" y="2452853"/>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Meiryo"/>
                <a:ea typeface="Meiryo"/>
                <a:cs typeface="Meiryo"/>
                <a:sym typeface="Meiryo"/>
              </a:rPr>
              <a:t>SIT-41</a:t>
            </a:r>
            <a:endParaRPr b="1" i="0" sz="1600" u="none" cap="none" strike="noStrike">
              <a:solidFill>
                <a:srgbClr val="3F3F3F"/>
              </a:solidFill>
              <a:latin typeface="Meiryo"/>
              <a:ea typeface="Meiryo"/>
              <a:cs typeface="Meiryo"/>
              <a:sym typeface="Meiryo"/>
            </a:endParaRPr>
          </a:p>
        </p:txBody>
      </p:sp>
      <p:sp>
        <p:nvSpPr>
          <p:cNvPr id="151" name="Google Shape;151;p10"/>
          <p:cNvSpPr txBox="1"/>
          <p:nvPr/>
        </p:nvSpPr>
        <p:spPr>
          <a:xfrm>
            <a:off x="10761892" y="215666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Meiryo"/>
                <a:ea typeface="Meiryo"/>
                <a:cs typeface="Meiryo"/>
                <a:sym typeface="Meiryo"/>
              </a:rPr>
              <a:t>April</a:t>
            </a:r>
            <a:endParaRPr b="1" i="0" sz="2000" u="none" cap="none" strike="noStrike">
              <a:solidFill>
                <a:srgbClr val="3F3F3F"/>
              </a:solidFill>
              <a:latin typeface="Meiryo"/>
              <a:ea typeface="Meiryo"/>
              <a:cs typeface="Meiryo"/>
              <a:sym typeface="Meiryo"/>
            </a:endParaRPr>
          </a:p>
        </p:txBody>
      </p:sp>
      <p:sp>
        <p:nvSpPr>
          <p:cNvPr id="152" name="Google Shape;152;p10"/>
          <p:cNvSpPr txBox="1"/>
          <p:nvPr/>
        </p:nvSpPr>
        <p:spPr>
          <a:xfrm>
            <a:off x="9974867" y="1535709"/>
            <a:ext cx="164609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3F3F3F"/>
                </a:solidFill>
                <a:latin typeface="Meiryo"/>
                <a:ea typeface="Meiryo"/>
                <a:cs typeface="Meiryo"/>
                <a:sym typeface="Meiryo"/>
              </a:rPr>
              <a:t>2026</a:t>
            </a:r>
            <a:endParaRPr b="1" i="0" sz="2800" u="none" cap="none" strike="noStrike">
              <a:solidFill>
                <a:srgbClr val="3F3F3F"/>
              </a:solidFill>
              <a:latin typeface="Meiryo"/>
              <a:ea typeface="Meiryo"/>
              <a:cs typeface="Meiryo"/>
              <a:sym typeface="Meiryo"/>
            </a:endParaRPr>
          </a:p>
        </p:txBody>
      </p:sp>
      <p:sp>
        <p:nvSpPr>
          <p:cNvPr id="153" name="Google Shape;153;p10"/>
          <p:cNvSpPr/>
          <p:nvPr/>
        </p:nvSpPr>
        <p:spPr>
          <a:xfrm>
            <a:off x="10381383" y="4573818"/>
            <a:ext cx="1620000" cy="720000"/>
          </a:xfrm>
          <a:prstGeom prst="roundRect">
            <a:avLst>
              <a:gd fmla="val 50000" name="adj"/>
            </a:avLst>
          </a:prstGeom>
          <a:solidFill>
            <a:srgbClr val="E3F1F6"/>
          </a:solidFill>
          <a:ln cap="flat" cmpd="sng" w="28575">
            <a:solidFill>
              <a:srgbClr val="75707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11151A"/>
                </a:solidFill>
                <a:latin typeface="Arial"/>
                <a:ea typeface="Arial"/>
                <a:cs typeface="Arial"/>
                <a:sym typeface="Arial"/>
              </a:rPr>
              <a:t>Final Report</a:t>
            </a:r>
            <a:endParaRPr/>
          </a:p>
        </p:txBody>
      </p:sp>
      <p:cxnSp>
        <p:nvCxnSpPr>
          <p:cNvPr id="154" name="Google Shape;154;p10"/>
          <p:cNvCxnSpPr>
            <a:stCxn id="153" idx="0"/>
            <a:endCxn id="155" idx="4"/>
          </p:cNvCxnSpPr>
          <p:nvPr/>
        </p:nvCxnSpPr>
        <p:spPr>
          <a:xfrm rot="10800000">
            <a:off x="11191383" y="3044718"/>
            <a:ext cx="0" cy="1529100"/>
          </a:xfrm>
          <a:prstGeom prst="straightConnector1">
            <a:avLst/>
          </a:prstGeom>
          <a:noFill/>
          <a:ln cap="flat" cmpd="sng" w="19050">
            <a:solidFill>
              <a:srgbClr val="757070"/>
            </a:solidFill>
            <a:prstDash val="solid"/>
            <a:round/>
            <a:headEnd len="med" w="med" type="oval"/>
            <a:tailEnd len="sm" w="sm" type="none"/>
          </a:ln>
        </p:spPr>
      </p:cxnSp>
      <p:cxnSp>
        <p:nvCxnSpPr>
          <p:cNvPr id="156" name="Google Shape;156;p10"/>
          <p:cNvCxnSpPr>
            <a:stCxn id="133" idx="0"/>
            <a:endCxn id="136" idx="4"/>
          </p:cNvCxnSpPr>
          <p:nvPr/>
        </p:nvCxnSpPr>
        <p:spPr>
          <a:xfrm rot="10800000">
            <a:off x="8764681" y="3044567"/>
            <a:ext cx="475500" cy="648300"/>
          </a:xfrm>
          <a:prstGeom prst="straightConnector1">
            <a:avLst/>
          </a:prstGeom>
          <a:noFill/>
          <a:ln cap="flat" cmpd="sng" w="19050">
            <a:solidFill>
              <a:srgbClr val="757070"/>
            </a:solidFill>
            <a:prstDash val="solid"/>
            <a:round/>
            <a:headEnd len="med" w="med" type="oval"/>
            <a:tailEnd len="sm" w="sm" type="none"/>
          </a:ln>
        </p:spPr>
      </p:cxnSp>
      <p:cxnSp>
        <p:nvCxnSpPr>
          <p:cNvPr id="157" name="Google Shape;157;p10"/>
          <p:cNvCxnSpPr>
            <a:stCxn id="139" idx="0"/>
            <a:endCxn id="140" idx="4"/>
          </p:cNvCxnSpPr>
          <p:nvPr/>
        </p:nvCxnSpPr>
        <p:spPr>
          <a:xfrm rot="10800000">
            <a:off x="1601294" y="3044567"/>
            <a:ext cx="0" cy="648300"/>
          </a:xfrm>
          <a:prstGeom prst="straightConnector1">
            <a:avLst/>
          </a:prstGeom>
          <a:noFill/>
          <a:ln cap="flat" cmpd="sng" w="19050">
            <a:solidFill>
              <a:srgbClr val="757070"/>
            </a:solidFill>
            <a:prstDash val="solid"/>
            <a:round/>
            <a:headEnd len="med" w="med" type="oval"/>
            <a:tailEnd len="sm" w="sm" type="none"/>
          </a:ln>
        </p:spPr>
      </p:cxnSp>
      <p:sp>
        <p:nvSpPr>
          <p:cNvPr id="158" name="Google Shape;158;p10"/>
          <p:cNvSpPr/>
          <p:nvPr/>
        </p:nvSpPr>
        <p:spPr>
          <a:xfrm>
            <a:off x="1783777" y="5605618"/>
            <a:ext cx="4312223" cy="462896"/>
          </a:xfrm>
          <a:prstGeom prst="homePlate">
            <a:avLst>
              <a:gd fmla="val 50000" name="adj"/>
            </a:avLst>
          </a:prstGeom>
          <a:solidFill>
            <a:srgbClr val="3AA0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Step-C (less than 6 month)</a:t>
            </a:r>
            <a:endParaRPr b="1" i="0" sz="1800" u="none" cap="none" strike="noStrike">
              <a:solidFill>
                <a:schemeClr val="lt1"/>
              </a:solidFill>
              <a:latin typeface="Arial"/>
              <a:ea typeface="Arial"/>
              <a:cs typeface="Arial"/>
              <a:sym typeface="Arial"/>
            </a:endParaRPr>
          </a:p>
        </p:txBody>
      </p:sp>
      <p:sp>
        <p:nvSpPr>
          <p:cNvPr id="159" name="Google Shape;159;p10"/>
          <p:cNvSpPr/>
          <p:nvPr/>
        </p:nvSpPr>
        <p:spPr>
          <a:xfrm>
            <a:off x="4279912" y="2816800"/>
            <a:ext cx="227900" cy="227900"/>
          </a:xfrm>
          <a:prstGeom prst="flowChartConnector">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55" name="Google Shape;155;p10"/>
          <p:cNvSpPr/>
          <p:nvPr/>
        </p:nvSpPr>
        <p:spPr>
          <a:xfrm>
            <a:off x="11077433" y="2816800"/>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60" name="Google Shape;160;p10"/>
          <p:cNvSpPr txBox="1"/>
          <p:nvPr/>
        </p:nvSpPr>
        <p:spPr>
          <a:xfrm>
            <a:off x="8335134" y="2156663"/>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3F3F3F"/>
                </a:solidFill>
                <a:latin typeface="Meiryo"/>
                <a:ea typeface="Meiryo"/>
                <a:cs typeface="Meiryo"/>
                <a:sym typeface="Meiryo"/>
              </a:rPr>
              <a:t>Sep</a:t>
            </a:r>
            <a:endParaRPr b="1" i="0" sz="2000" u="none" cap="none" strike="noStrike">
              <a:solidFill>
                <a:srgbClr val="3F3F3F"/>
              </a:solidFill>
              <a:latin typeface="Meiryo"/>
              <a:ea typeface="Meiryo"/>
              <a:cs typeface="Meiryo"/>
              <a:sym typeface="Meiryo"/>
            </a:endParaRPr>
          </a:p>
        </p:txBody>
      </p:sp>
      <p:sp>
        <p:nvSpPr>
          <p:cNvPr id="161" name="Google Shape;161;p10"/>
          <p:cNvSpPr txBox="1"/>
          <p:nvPr/>
        </p:nvSpPr>
        <p:spPr>
          <a:xfrm>
            <a:off x="8225739" y="2452853"/>
            <a:ext cx="1077772"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3F3F3F"/>
                </a:solidFill>
                <a:latin typeface="Meiryo"/>
                <a:ea typeface="Meiryo"/>
                <a:cs typeface="Meiryo"/>
                <a:sym typeface="Meiryo"/>
              </a:rPr>
              <a:t>SIT-TW</a:t>
            </a:r>
            <a:endParaRPr b="1" i="0" sz="1600" u="none" cap="none" strike="noStrike">
              <a:solidFill>
                <a:srgbClr val="3F3F3F"/>
              </a:solidFill>
              <a:latin typeface="Meiryo"/>
              <a:ea typeface="Meiryo"/>
              <a:cs typeface="Meiryo"/>
              <a:sym typeface="Meiryo"/>
            </a:endParaRPr>
          </a:p>
        </p:txBody>
      </p:sp>
      <p:sp>
        <p:nvSpPr>
          <p:cNvPr id="129" name="Google Shape;129;p10"/>
          <p:cNvSpPr/>
          <p:nvPr/>
        </p:nvSpPr>
        <p:spPr>
          <a:xfrm>
            <a:off x="2710887" y="2816800"/>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32" name="Google Shape;132;p10"/>
          <p:cNvSpPr/>
          <p:nvPr/>
        </p:nvSpPr>
        <p:spPr>
          <a:xfrm>
            <a:off x="6365920" y="2816800"/>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35" name="Google Shape;135;p10"/>
          <p:cNvSpPr/>
          <p:nvPr/>
        </p:nvSpPr>
        <p:spPr>
          <a:xfrm>
            <a:off x="9601786" y="2816800"/>
            <a:ext cx="227900" cy="227900"/>
          </a:xfrm>
          <a:prstGeom prst="flowChartConnector">
            <a:avLst/>
          </a:prstGeom>
          <a:solidFill>
            <a:srgbClr val="222A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F3F3F"/>
              </a:solidFill>
              <a:latin typeface="Arial"/>
              <a:ea typeface="Arial"/>
              <a:cs typeface="Arial"/>
              <a:sym typeface="Arial"/>
            </a:endParaRPr>
          </a:p>
        </p:txBody>
      </p:sp>
      <p:sp>
        <p:nvSpPr>
          <p:cNvPr id="162" name="Google Shape;162;p10"/>
          <p:cNvSpPr txBox="1"/>
          <p:nvPr/>
        </p:nvSpPr>
        <p:spPr>
          <a:xfrm>
            <a:off x="3512403" y="2461232"/>
            <a:ext cx="1762918"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0000"/>
                </a:solidFill>
                <a:latin typeface="Meiryo"/>
                <a:ea typeface="Meiryo"/>
                <a:cs typeface="Meiryo"/>
                <a:sym typeface="Meiryo"/>
              </a:rPr>
              <a:t>UNCCD COP16</a:t>
            </a:r>
            <a:endParaRPr b="1" i="0" sz="1600" u="none" cap="none" strike="noStrike">
              <a:solidFill>
                <a:srgbClr val="FF0000"/>
              </a:solidFill>
              <a:latin typeface="Meiryo"/>
              <a:ea typeface="Meiryo"/>
              <a:cs typeface="Meiryo"/>
              <a:sym typeface="Meiryo"/>
            </a:endParaRPr>
          </a:p>
        </p:txBody>
      </p:sp>
      <p:sp>
        <p:nvSpPr>
          <p:cNvPr id="163" name="Google Shape;163;p10"/>
          <p:cNvSpPr txBox="1"/>
          <p:nvPr/>
        </p:nvSpPr>
        <p:spPr>
          <a:xfrm>
            <a:off x="3964371" y="2165042"/>
            <a:ext cx="85898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rgbClr val="FF0000"/>
                </a:solidFill>
                <a:latin typeface="Meiryo"/>
                <a:ea typeface="Meiryo"/>
                <a:cs typeface="Meiryo"/>
                <a:sym typeface="Meiryo"/>
              </a:rPr>
              <a:t>Dec</a:t>
            </a:r>
            <a:endParaRPr b="1" i="0" sz="2000" u="none" cap="none" strike="noStrike">
              <a:solidFill>
                <a:srgbClr val="FF0000"/>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Background</a:t>
            </a:r>
            <a:endParaRPr>
              <a:latin typeface="Arial"/>
              <a:ea typeface="Arial"/>
              <a:cs typeface="Arial"/>
              <a:sym typeface="Arial"/>
            </a:endParaRPr>
          </a:p>
        </p:txBody>
      </p:sp>
      <p:sp>
        <p:nvSpPr>
          <p:cNvPr id="64" name="Google Shape;64;p2"/>
          <p:cNvSpPr txBox="1"/>
          <p:nvPr/>
        </p:nvSpPr>
        <p:spPr>
          <a:xfrm>
            <a:off x="176048" y="1379114"/>
            <a:ext cx="11123400" cy="3940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CEOS has supported UNCCD on SDG 15.3.1 through SEO for several years.</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CEOS received a Letter of Enhanced Cooperation from UNCCD Science, Technology, and Innovation Unit on May 22, 2024.</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CEOS Chair, SIT Chair, SEO, CEO followed the CEOS External Request Process Paper process and assessed the feasibility of the UNCCD requests as Step-A (Initial Consideration).</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The request passed Step A assessment and advanced to Step-B (High-Level Assessment). The result was reported at SEC-322 on June 20, 2024.</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JAXA SIT Chair evaluated that the request met the 5 points in Step-B, and shared the letter with CEOS principals and asked for feedback as Step-B on July 23, 2024.</a:t>
            </a:r>
            <a:endParaRPr/>
          </a:p>
          <a:p>
            <a:pPr indent="-285750" lvl="0" marL="285750" marR="0" rtl="0" algn="l">
              <a:lnSpc>
                <a:spcPct val="100000"/>
              </a:lnSpc>
              <a:spcBef>
                <a:spcPts val="1200"/>
              </a:spcBef>
              <a:spcAft>
                <a:spcPts val="0"/>
              </a:spcAft>
              <a:buClr>
                <a:schemeClr val="dk1"/>
              </a:buClr>
              <a:buSzPts val="1100"/>
              <a:buFont typeface="Noto Sans Symbols"/>
              <a:buChar char="●"/>
            </a:pPr>
            <a:r>
              <a:rPr b="0" i="0" lang="en-US" sz="2000" u="none" cap="none" strike="noStrike">
                <a:solidFill>
                  <a:srgbClr val="161645"/>
                </a:solidFill>
                <a:latin typeface="Arial"/>
                <a:ea typeface="Arial"/>
                <a:cs typeface="Arial"/>
                <a:sym typeface="Arial"/>
              </a:rPr>
              <a:t>CSIRO, EC, ESA, NOAA, and NASA have provided positive feedback so far.</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idx="1" type="body"/>
          </p:nvPr>
        </p:nvSpPr>
        <p:spPr>
          <a:xfrm>
            <a:off x="175703" y="1846053"/>
            <a:ext cx="6992071" cy="4364966"/>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is a Convention to combat desertification and mitigate the effects of drought through national action programs that incorporate long-term strategies supported by international cooperation and partnership arrangements. </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is one of the three major treaties known as the Rio Conventions— alongside climate change and biodiversity. </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UNCCD COP16 (Riyadh, Saudi Arabia in December 2024) will be a landmark event for accelerating action on land and drought resilience.</a:t>
            </a:r>
            <a:endParaRPr/>
          </a:p>
          <a:p>
            <a:pPr indent="-406400" lvl="0" marL="457200" rtl="0" algn="l">
              <a:lnSpc>
                <a:spcPct val="115000"/>
              </a:lnSpc>
              <a:spcBef>
                <a:spcPts val="1000"/>
              </a:spcBef>
              <a:spcAft>
                <a:spcPts val="0"/>
              </a:spcAft>
              <a:buSzPts val="2800"/>
              <a:buFont typeface="Arial"/>
              <a:buChar char="•"/>
            </a:pPr>
            <a:r>
              <a:rPr lang="en-US" sz="1800">
                <a:latin typeface="Arial"/>
                <a:ea typeface="Arial"/>
                <a:cs typeface="Arial"/>
                <a:sym typeface="Arial"/>
              </a:rPr>
              <a:t>Designated UN Custodian Agency for SDG indicator 15.3.1 (Land Degradation)</a:t>
            </a:r>
            <a:endParaRPr sz="1800">
              <a:latin typeface="Arial"/>
              <a:ea typeface="Arial"/>
              <a:cs typeface="Arial"/>
              <a:sym typeface="Arial"/>
            </a:endParaRPr>
          </a:p>
        </p:txBody>
      </p:sp>
      <p:sp>
        <p:nvSpPr>
          <p:cNvPr id="70" name="Google Shape;7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About UNCCD</a:t>
            </a:r>
            <a:endParaRPr/>
          </a:p>
        </p:txBody>
      </p:sp>
      <p:pic>
        <p:nvPicPr>
          <p:cNvPr id="71" name="Google Shape;71;p3"/>
          <p:cNvPicPr preferRelativeResize="0"/>
          <p:nvPr/>
        </p:nvPicPr>
        <p:blipFill rotWithShape="1">
          <a:blip r:embed="rId3">
            <a:alphaModFix/>
          </a:blip>
          <a:srcRect b="0" l="0" r="0" t="0"/>
          <a:stretch/>
        </p:blipFill>
        <p:spPr>
          <a:xfrm>
            <a:off x="7323701" y="1686506"/>
            <a:ext cx="4692596" cy="1904743"/>
          </a:xfrm>
          <a:prstGeom prst="rect">
            <a:avLst/>
          </a:prstGeom>
          <a:noFill/>
          <a:ln>
            <a:noFill/>
          </a:ln>
        </p:spPr>
      </p:pic>
      <p:pic>
        <p:nvPicPr>
          <p:cNvPr id="72" name="Google Shape;72;p3"/>
          <p:cNvPicPr preferRelativeResize="0"/>
          <p:nvPr/>
        </p:nvPicPr>
        <p:blipFill rotWithShape="1">
          <a:blip r:embed="rId4">
            <a:alphaModFix/>
          </a:blip>
          <a:srcRect b="0" l="0" r="0" t="0"/>
          <a:stretch/>
        </p:blipFill>
        <p:spPr>
          <a:xfrm>
            <a:off x="7725797" y="4034685"/>
            <a:ext cx="3961075" cy="1904743"/>
          </a:xfrm>
          <a:prstGeom prst="rect">
            <a:avLst/>
          </a:prstGeom>
          <a:noFill/>
          <a:ln>
            <a:noFill/>
          </a:ln>
        </p:spPr>
      </p:pic>
      <p:sp>
        <p:nvSpPr>
          <p:cNvPr id="73" name="Google Shape;73;p3"/>
          <p:cNvSpPr txBox="1"/>
          <p:nvPr/>
        </p:nvSpPr>
        <p:spPr>
          <a:xfrm>
            <a:off x="175703" y="1116426"/>
            <a:ext cx="8358697" cy="663491"/>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1" i="0" lang="en-US" sz="2400" u="none" cap="none" strike="noStrike">
                <a:solidFill>
                  <a:schemeClr val="dk1"/>
                </a:solidFill>
                <a:latin typeface="Arial"/>
                <a:ea typeface="Arial"/>
                <a:cs typeface="Arial"/>
                <a:sym typeface="Arial"/>
              </a:rPr>
              <a:t>UNCCD: </a:t>
            </a:r>
            <a:r>
              <a:rPr b="0" i="0" lang="en-US" sz="2000" u="none" cap="none" strike="noStrike">
                <a:solidFill>
                  <a:schemeClr val="dk1"/>
                </a:solidFill>
                <a:latin typeface="Arial"/>
                <a:ea typeface="Arial"/>
                <a:cs typeface="Arial"/>
                <a:sym typeface="Arial"/>
              </a:rPr>
              <a:t>the United Nations Convention to Combat Desertification</a:t>
            </a:r>
            <a:endParaRPr b="0" i="0" sz="18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 type="body"/>
          </p:nvPr>
        </p:nvSpPr>
        <p:spPr>
          <a:xfrm>
            <a:off x="237778" y="2043767"/>
            <a:ext cx="8260843" cy="4536233"/>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Preparing for the next SDG 15.3.1 reporting process by working closely with GEO-LDN on the emerging data and analytics needs for the indicator.</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Assessing the availability and suitability of land surface datasets for these geographies, by </a:t>
            </a:r>
            <a:r>
              <a:rPr lang="en-US" sz="1400">
                <a:solidFill>
                  <a:srgbClr val="FF0000"/>
                </a:solidFill>
                <a:latin typeface="Arial"/>
                <a:ea typeface="Arial"/>
                <a:cs typeface="Arial"/>
                <a:sym typeface="Arial"/>
              </a:rPr>
              <a:t>prioritizing SIDS</a:t>
            </a:r>
            <a:r>
              <a:rPr lang="en-US" sz="1400">
                <a:latin typeface="Arial"/>
                <a:ea typeface="Arial"/>
                <a:cs typeface="Arial"/>
                <a:sym typeface="Arial"/>
              </a:rPr>
              <a:t> and hyper arid areas.</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Providing assessment and improved guidance on:</a:t>
            </a:r>
            <a:endParaRPr/>
          </a:p>
          <a:p>
            <a:pPr indent="-381000" lvl="1" marL="914400" rtl="0" algn="l">
              <a:lnSpc>
                <a:spcPct val="100000"/>
              </a:lnSpc>
              <a:spcBef>
                <a:spcPts val="500"/>
              </a:spcBef>
              <a:spcAft>
                <a:spcPts val="0"/>
              </a:spcAft>
              <a:buSzPts val="1400"/>
              <a:buFont typeface="Noto Sans Symbols"/>
              <a:buChar char="⮚"/>
            </a:pPr>
            <a:r>
              <a:rPr lang="en-US" sz="1400">
                <a:latin typeface="Arial"/>
                <a:ea typeface="Arial"/>
                <a:cs typeface="Arial"/>
                <a:sym typeface="Arial"/>
              </a:rPr>
              <a:t>Linking estimates of land condition between coarse and fine scale datasets</a:t>
            </a:r>
            <a:endParaRPr/>
          </a:p>
          <a:p>
            <a:pPr indent="-381000" lvl="1" marL="914400" rtl="0" algn="l">
              <a:lnSpc>
                <a:spcPct val="100000"/>
              </a:lnSpc>
              <a:spcBef>
                <a:spcPts val="500"/>
              </a:spcBef>
              <a:spcAft>
                <a:spcPts val="0"/>
              </a:spcAft>
              <a:buSzPts val="1400"/>
              <a:buFont typeface="Noto Sans Symbols"/>
              <a:buChar char="⮚"/>
            </a:pPr>
            <a:r>
              <a:rPr lang="en-US" sz="1400">
                <a:latin typeface="Arial"/>
                <a:ea typeface="Arial"/>
                <a:cs typeface="Arial"/>
                <a:sym typeface="Arial"/>
              </a:rPr>
              <a:t>Cross-calibration of historical and new satellite observations</a:t>
            </a:r>
            <a:endParaRPr/>
          </a:p>
          <a:p>
            <a:pPr indent="-381000" lvl="1" marL="914400" rtl="0" algn="l">
              <a:lnSpc>
                <a:spcPct val="100000"/>
              </a:lnSpc>
              <a:spcBef>
                <a:spcPts val="500"/>
              </a:spcBef>
              <a:spcAft>
                <a:spcPts val="0"/>
              </a:spcAft>
              <a:buSzPts val="1400"/>
              <a:buFont typeface="Noto Sans Symbols"/>
              <a:buChar char="⮚"/>
            </a:pPr>
            <a:r>
              <a:rPr lang="en-US" sz="1400">
                <a:latin typeface="Arial"/>
                <a:ea typeface="Arial"/>
                <a:cs typeface="Arial"/>
                <a:sym typeface="Arial"/>
              </a:rPr>
              <a:t>New and emerging datasets provided by the UNCCD to countries for reporting.</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Development of </a:t>
            </a:r>
            <a:r>
              <a:rPr lang="en-US" sz="1400">
                <a:solidFill>
                  <a:srgbClr val="FF0000"/>
                </a:solidFill>
                <a:latin typeface="Arial"/>
                <a:ea typeface="Arial"/>
                <a:cs typeface="Arial"/>
                <a:sym typeface="Arial"/>
              </a:rPr>
              <a:t>OGC standards</a:t>
            </a:r>
            <a:r>
              <a:rPr lang="en-US" sz="1400">
                <a:latin typeface="Arial"/>
                <a:ea typeface="Arial"/>
                <a:cs typeface="Arial"/>
                <a:sym typeface="Arial"/>
              </a:rPr>
              <a:t> for geospatial LDN reporting indicators, building on the ARD concepts and prior work by GEO-LDN for SDG 15.3.1.</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Playing a role in efforts to synergize national target setting between the </a:t>
            </a:r>
            <a:r>
              <a:rPr lang="en-US" sz="1400">
                <a:solidFill>
                  <a:srgbClr val="FF0000"/>
                </a:solidFill>
                <a:latin typeface="Arial"/>
                <a:ea typeface="Arial"/>
                <a:cs typeface="Arial"/>
                <a:sym typeface="Arial"/>
              </a:rPr>
              <a:t>UN CBD</a:t>
            </a:r>
            <a:r>
              <a:rPr lang="en-US" sz="1400">
                <a:latin typeface="Arial"/>
                <a:ea typeface="Arial"/>
                <a:cs typeface="Arial"/>
                <a:sym typeface="Arial"/>
              </a:rPr>
              <a:t> and the UNCCD LDN target-setting programme. </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Providing Strategic guidance to GEO-LDN, In-kind contributions to GEO-LDN capacity development activities and collaboration on joint communications and outreach.</a:t>
            </a:r>
            <a:endParaRPr/>
          </a:p>
          <a:p>
            <a:pPr indent="-406400" lvl="0" marL="457200" rtl="0" algn="l">
              <a:lnSpc>
                <a:spcPct val="100000"/>
              </a:lnSpc>
              <a:spcBef>
                <a:spcPts val="1000"/>
              </a:spcBef>
              <a:spcAft>
                <a:spcPts val="0"/>
              </a:spcAft>
              <a:buSzPts val="1400"/>
              <a:buFont typeface="Noto Sans Symbols"/>
              <a:buChar char="●"/>
            </a:pPr>
            <a:r>
              <a:rPr lang="en-US" sz="1400">
                <a:latin typeface="Arial"/>
                <a:ea typeface="Arial"/>
                <a:cs typeface="Arial"/>
                <a:sym typeface="Arial"/>
              </a:rPr>
              <a:t>Participating to the </a:t>
            </a:r>
            <a:r>
              <a:rPr lang="en-US" sz="1400">
                <a:solidFill>
                  <a:srgbClr val="FF0000"/>
                </a:solidFill>
                <a:latin typeface="Arial"/>
                <a:ea typeface="Arial"/>
                <a:cs typeface="Arial"/>
                <a:sym typeface="Arial"/>
              </a:rPr>
              <a:t>UNCCD COP16 </a:t>
            </a:r>
            <a:r>
              <a:rPr lang="en-US" sz="1400">
                <a:latin typeface="Arial"/>
                <a:ea typeface="Arial"/>
                <a:cs typeface="Arial"/>
                <a:sym typeface="Arial"/>
              </a:rPr>
              <a:t>and contribute to the delivery of Action Agenda.</a:t>
            </a:r>
            <a:endParaRPr sz="1100">
              <a:latin typeface="Arial"/>
              <a:ea typeface="Arial"/>
              <a:cs typeface="Arial"/>
              <a:sym typeface="Arial"/>
            </a:endParaRPr>
          </a:p>
        </p:txBody>
      </p:sp>
      <p:sp>
        <p:nvSpPr>
          <p:cNvPr id="79" name="Google Shape;79;p4"/>
          <p:cNvSpPr txBox="1"/>
          <p:nvPr>
            <p:ph type="title"/>
          </p:nvPr>
        </p:nvSpPr>
        <p:spPr>
          <a:xfrm>
            <a:off x="112548" y="183083"/>
            <a:ext cx="9247352"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0" i="0" lang="en-US" sz="4400" u="none" strike="noStrike">
                <a:solidFill>
                  <a:schemeClr val="lt1"/>
                </a:solidFill>
                <a:latin typeface="Calibri"/>
                <a:ea typeface="Calibri"/>
                <a:cs typeface="Calibri"/>
                <a:sym typeface="Calibri"/>
              </a:rPr>
              <a:t>UNCCD Letter of Enhanced Cooperation</a:t>
            </a:r>
            <a:endParaRPr>
              <a:solidFill>
                <a:schemeClr val="lt1"/>
              </a:solidFill>
              <a:latin typeface="Calibri"/>
              <a:ea typeface="Calibri"/>
              <a:cs typeface="Calibri"/>
              <a:sym typeface="Calibri"/>
            </a:endParaRPr>
          </a:p>
        </p:txBody>
      </p:sp>
      <p:pic>
        <p:nvPicPr>
          <p:cNvPr id="80" name="Google Shape;80;p4"/>
          <p:cNvPicPr preferRelativeResize="0"/>
          <p:nvPr/>
        </p:nvPicPr>
        <p:blipFill rotWithShape="1">
          <a:blip r:embed="rId3">
            <a:alphaModFix/>
          </a:blip>
          <a:srcRect b="0" l="0" r="0" t="0"/>
          <a:stretch/>
        </p:blipFill>
        <p:spPr>
          <a:xfrm>
            <a:off x="9234670" y="3183414"/>
            <a:ext cx="2556272" cy="32214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81" name="Google Shape;81;p4"/>
          <p:cNvSpPr txBox="1"/>
          <p:nvPr/>
        </p:nvSpPr>
        <p:spPr>
          <a:xfrm>
            <a:off x="112548" y="1035701"/>
            <a:ext cx="9843796" cy="1028173"/>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0"/>
              </a:spcBef>
              <a:spcAft>
                <a:spcPts val="0"/>
              </a:spcAft>
              <a:buClr>
                <a:schemeClr val="dk1"/>
              </a:buClr>
              <a:buSzPts val="2800"/>
              <a:buFont typeface="Montserrat"/>
              <a:buNone/>
            </a:pPr>
            <a:r>
              <a:rPr b="1" i="0" lang="en-US" sz="1800" u="none" cap="none" strike="noStrike">
                <a:solidFill>
                  <a:schemeClr val="dk1"/>
                </a:solidFill>
                <a:latin typeface="Arial"/>
                <a:ea typeface="Arial"/>
                <a:cs typeface="Arial"/>
                <a:sym typeface="Arial"/>
              </a:rPr>
              <a:t>This letter highlighted the value of ongoing support activities of SDG CG, and requested additional support on several specific topics, such as standardization, biodiversity and other domains like the following requests.</a:t>
            </a:r>
            <a:endParaRPr b="1" i="0" sz="2000" u="none" cap="none" strike="noStrike">
              <a:solidFill>
                <a:schemeClr val="dk1"/>
              </a:solidFill>
              <a:latin typeface="Arial"/>
              <a:ea typeface="Arial"/>
              <a:cs typeface="Arial"/>
              <a:sym typeface="Arial"/>
            </a:endParaRPr>
          </a:p>
        </p:txBody>
      </p:sp>
      <p:pic>
        <p:nvPicPr>
          <p:cNvPr id="82" name="Google Shape;82;p4"/>
          <p:cNvPicPr preferRelativeResize="0"/>
          <p:nvPr/>
        </p:nvPicPr>
        <p:blipFill rotWithShape="1">
          <a:blip r:embed="rId4">
            <a:alphaModFix/>
          </a:blip>
          <a:srcRect b="0" l="0" r="0" t="0"/>
          <a:stretch/>
        </p:blipFill>
        <p:spPr>
          <a:xfrm>
            <a:off x="10336706" y="1088821"/>
            <a:ext cx="1454236" cy="752336"/>
          </a:xfrm>
          <a:prstGeom prst="rect">
            <a:avLst/>
          </a:prstGeom>
          <a:noFill/>
          <a:ln>
            <a:noFill/>
          </a:ln>
        </p:spPr>
      </p:pic>
      <p:pic>
        <p:nvPicPr>
          <p:cNvPr id="83" name="Google Shape;83;p4"/>
          <p:cNvPicPr preferRelativeResize="0"/>
          <p:nvPr/>
        </p:nvPicPr>
        <p:blipFill rotWithShape="1">
          <a:blip r:embed="rId5">
            <a:alphaModFix/>
          </a:blip>
          <a:srcRect b="0" l="0" r="0" t="0"/>
          <a:stretch/>
        </p:blipFill>
        <p:spPr>
          <a:xfrm>
            <a:off x="10514549" y="1900157"/>
            <a:ext cx="1215634" cy="1190309"/>
          </a:xfrm>
          <a:prstGeom prst="rect">
            <a:avLst/>
          </a:prstGeom>
          <a:noFill/>
          <a:ln>
            <a:noFill/>
          </a:ln>
        </p:spPr>
      </p:pic>
      <p:pic>
        <p:nvPicPr>
          <p:cNvPr id="84" name="Google Shape;84;p4"/>
          <p:cNvPicPr preferRelativeResize="0"/>
          <p:nvPr/>
        </p:nvPicPr>
        <p:blipFill rotWithShape="1">
          <a:blip r:embed="rId6">
            <a:alphaModFix/>
          </a:blip>
          <a:srcRect b="0" l="0" r="0" t="0"/>
          <a:stretch/>
        </p:blipFill>
        <p:spPr>
          <a:xfrm>
            <a:off x="9529971" y="1708710"/>
            <a:ext cx="745976" cy="1356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CEOS External Request Process</a:t>
            </a:r>
            <a:endParaRPr>
              <a:latin typeface="Arial"/>
              <a:ea typeface="Arial"/>
              <a:cs typeface="Arial"/>
              <a:sym typeface="Arial"/>
            </a:endParaRPr>
          </a:p>
        </p:txBody>
      </p:sp>
      <p:sp>
        <p:nvSpPr>
          <p:cNvPr id="90" name="Google Shape;90;p5"/>
          <p:cNvSpPr txBox="1"/>
          <p:nvPr/>
        </p:nvSpPr>
        <p:spPr>
          <a:xfrm>
            <a:off x="0" y="1108576"/>
            <a:ext cx="8177842" cy="34159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1" i="0" lang="en-US" sz="1800" u="none" cap="none" strike="noStrike">
                <a:solidFill>
                  <a:schemeClr val="dk1"/>
                </a:solidFill>
                <a:latin typeface="Arial"/>
                <a:ea typeface="Arial"/>
                <a:cs typeface="Arial"/>
                <a:sym typeface="Arial"/>
              </a:rPr>
              <a:t>The CEOS defines the following process for external requests</a:t>
            </a:r>
            <a:endParaRPr b="0" i="0" sz="1800" u="none" cap="none" strike="noStrike">
              <a:solidFill>
                <a:schemeClr val="dk1"/>
              </a:solidFill>
              <a:latin typeface="Arial"/>
              <a:ea typeface="Arial"/>
              <a:cs typeface="Arial"/>
              <a:sym typeface="Arial"/>
            </a:endParaRPr>
          </a:p>
        </p:txBody>
      </p:sp>
      <p:pic>
        <p:nvPicPr>
          <p:cNvPr id="91" name="Google Shape;91;p5"/>
          <p:cNvPicPr preferRelativeResize="0"/>
          <p:nvPr/>
        </p:nvPicPr>
        <p:blipFill rotWithShape="1">
          <a:blip r:embed="rId3">
            <a:alphaModFix/>
          </a:blip>
          <a:srcRect b="0" l="0" r="0" t="0"/>
          <a:stretch/>
        </p:blipFill>
        <p:spPr>
          <a:xfrm>
            <a:off x="7848600" y="1144434"/>
            <a:ext cx="4343400" cy="5318228"/>
          </a:xfrm>
          <a:prstGeom prst="rect">
            <a:avLst/>
          </a:prstGeom>
          <a:noFill/>
          <a:ln>
            <a:noFill/>
          </a:ln>
        </p:spPr>
      </p:pic>
      <p:sp>
        <p:nvSpPr>
          <p:cNvPr id="92" name="Google Shape;92;p5"/>
          <p:cNvSpPr txBox="1"/>
          <p:nvPr/>
        </p:nvSpPr>
        <p:spPr>
          <a:xfrm>
            <a:off x="278003" y="1449496"/>
            <a:ext cx="7262813" cy="5013166"/>
          </a:xfrm>
          <a:prstGeom prst="rect">
            <a:avLst/>
          </a:prstGeom>
          <a:noFill/>
          <a:ln>
            <a:noFill/>
          </a:ln>
        </p:spPr>
        <p:txBody>
          <a:bodyPr anchorCtr="0" anchor="t" bIns="45700" lIns="91425" spcFirstLastPara="1" rIns="91425" wrap="square" tIns="45700">
            <a:noAutofit/>
          </a:bodyPr>
          <a:lstStyle/>
          <a:p>
            <a:pPr indent="0" lvl="1" marL="119063"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Step-A: Initial Consideration of External Requests</a:t>
            </a:r>
            <a:endParaRPr/>
          </a:p>
          <a:p>
            <a:pPr indent="-342900" lvl="1" marL="461963" marR="0" rtl="0" algn="l">
              <a:lnSpc>
                <a:spcPct val="100000"/>
              </a:lnSpc>
              <a:spcBef>
                <a:spcPts val="320"/>
              </a:spcBef>
              <a:spcAft>
                <a:spcPts val="0"/>
              </a:spcAft>
              <a:buClr>
                <a:schemeClr val="dk1"/>
              </a:buClr>
              <a:buSzPts val="960"/>
              <a:buFont typeface="Noto Sans Symbols"/>
              <a:buChar char="●"/>
            </a:pPr>
            <a:r>
              <a:rPr b="0" i="0" lang="en-US" sz="1600" u="none" cap="none" strike="noStrike">
                <a:solidFill>
                  <a:schemeClr val="dk1"/>
                </a:solidFill>
                <a:latin typeface="Arial"/>
                <a:ea typeface="Arial"/>
                <a:cs typeface="Arial"/>
                <a:sym typeface="Arial"/>
              </a:rPr>
              <a:t>Managed by CEO and supported by the CEOS and SIT Chairs. Is the request relevant and clear?</a:t>
            </a:r>
            <a:endParaRPr/>
          </a:p>
          <a:p>
            <a:pPr indent="0" lvl="1" marL="119063" marR="0" rtl="0" algn="l">
              <a:lnSpc>
                <a:spcPct val="100000"/>
              </a:lnSpc>
              <a:spcBef>
                <a:spcPts val="1200"/>
              </a:spcBef>
              <a:spcAft>
                <a:spcPts val="0"/>
              </a:spcAft>
              <a:buNone/>
            </a:pPr>
            <a:r>
              <a:rPr b="1" i="0" lang="en-US" sz="1600" u="none" cap="none" strike="noStrike">
                <a:solidFill>
                  <a:srgbClr val="000000"/>
                </a:solidFill>
                <a:latin typeface="Arial"/>
                <a:ea typeface="Arial"/>
                <a:cs typeface="Arial"/>
                <a:sym typeface="Arial"/>
              </a:rPr>
              <a:t>Step-B: High-Level Assessment</a:t>
            </a:r>
            <a:endParaRPr/>
          </a:p>
          <a:p>
            <a:pPr indent="-342900" lvl="1" marL="461963" marR="0" rtl="0" algn="l">
              <a:lnSpc>
                <a:spcPct val="100000"/>
              </a:lnSpc>
              <a:spcBef>
                <a:spcPts val="320"/>
              </a:spcBef>
              <a:spcAft>
                <a:spcPts val="0"/>
              </a:spcAft>
              <a:buClr>
                <a:schemeClr val="dk1"/>
              </a:buClr>
              <a:buSzPts val="960"/>
              <a:buFont typeface="Noto Sans Symbols"/>
              <a:buChar char="●"/>
            </a:pPr>
            <a:r>
              <a:rPr b="0" i="0" lang="en-US" sz="1600" u="none" cap="none" strike="noStrike">
                <a:solidFill>
                  <a:srgbClr val="000000"/>
                </a:solidFill>
                <a:latin typeface="Arial"/>
                <a:ea typeface="Arial"/>
                <a:cs typeface="Arial"/>
                <a:sym typeface="Arial"/>
              </a:rPr>
              <a:t>Managed by the SIT Chair and supported by the SEO and CEO. Assess relation to GEO and external frameworks, benefits, relevance of EO data and feasibility</a:t>
            </a:r>
            <a:endParaRPr/>
          </a:p>
          <a:p>
            <a:pPr indent="0" lvl="1" marL="119063" marR="0" rtl="0" algn="l">
              <a:lnSpc>
                <a:spcPct val="100000"/>
              </a:lnSpc>
              <a:spcBef>
                <a:spcPts val="1200"/>
              </a:spcBef>
              <a:spcAft>
                <a:spcPts val="0"/>
              </a:spcAft>
              <a:buNone/>
            </a:pPr>
            <a:r>
              <a:rPr b="1" i="0" lang="en-US" sz="1600" u="none" cap="none" strike="noStrike">
                <a:solidFill>
                  <a:srgbClr val="000000"/>
                </a:solidFill>
                <a:latin typeface="Arial"/>
                <a:ea typeface="Arial"/>
                <a:cs typeface="Arial"/>
                <a:sym typeface="Arial"/>
              </a:rPr>
              <a:t>Step-C: Detailed Assessment</a:t>
            </a:r>
            <a:endParaRPr/>
          </a:p>
          <a:p>
            <a:pPr indent="-342900" lvl="1" marL="461963" marR="0" rtl="0" algn="l">
              <a:lnSpc>
                <a:spcPct val="100000"/>
              </a:lnSpc>
              <a:spcBef>
                <a:spcPts val="320"/>
              </a:spcBef>
              <a:spcAft>
                <a:spcPts val="0"/>
              </a:spcAft>
              <a:buClr>
                <a:srgbClr val="000000"/>
              </a:buClr>
              <a:buSzPts val="960"/>
              <a:buFont typeface="Noto Sans Symbols"/>
              <a:buChar char="●"/>
            </a:pPr>
            <a:r>
              <a:rPr b="0" i="0" lang="en-US" sz="1600" u="none" cap="none" strike="noStrike">
                <a:solidFill>
                  <a:srgbClr val="000000"/>
                </a:solidFill>
                <a:latin typeface="Arial"/>
                <a:ea typeface="Arial"/>
                <a:cs typeface="Arial"/>
                <a:sym typeface="Arial"/>
              </a:rPr>
              <a:t>Managed by the SIT Chair and supported by the SEO and CEO. Also supported by CEOS Members and entities.</a:t>
            </a:r>
            <a:endParaRPr/>
          </a:p>
          <a:p>
            <a:pPr indent="-342900" lvl="1" marL="461963" marR="0" rtl="0" algn="l">
              <a:lnSpc>
                <a:spcPct val="100000"/>
              </a:lnSpc>
              <a:spcBef>
                <a:spcPts val="320"/>
              </a:spcBef>
              <a:spcAft>
                <a:spcPts val="0"/>
              </a:spcAft>
              <a:buClr>
                <a:srgbClr val="000000"/>
              </a:buClr>
              <a:buSzPts val="960"/>
              <a:buFont typeface="Noto Sans Symbols"/>
              <a:buChar char="●"/>
            </a:pPr>
            <a:r>
              <a:rPr b="0" i="0" lang="en-US" sz="1600" u="none" cap="none" strike="noStrike">
                <a:solidFill>
                  <a:srgbClr val="000000"/>
                </a:solidFill>
                <a:latin typeface="Arial"/>
                <a:ea typeface="Arial"/>
                <a:cs typeface="Arial"/>
                <a:sym typeface="Arial"/>
              </a:rPr>
              <a:t>Assess specifics of CEOS Agency support, data needs and feasibility and priorities vs. commitments</a:t>
            </a:r>
            <a:endParaRPr/>
          </a:p>
          <a:p>
            <a:pPr indent="0" lvl="1" marL="119063" marR="0" rtl="0" algn="l">
              <a:lnSpc>
                <a:spcPct val="100000"/>
              </a:lnSpc>
              <a:spcBef>
                <a:spcPts val="1200"/>
              </a:spcBef>
              <a:spcAft>
                <a:spcPts val="0"/>
              </a:spcAft>
              <a:buNone/>
            </a:pPr>
            <a:r>
              <a:rPr b="1" i="0" lang="en-US" sz="1600" u="none" cap="none" strike="noStrike">
                <a:solidFill>
                  <a:srgbClr val="000000"/>
                </a:solidFill>
                <a:latin typeface="Arial"/>
                <a:ea typeface="Arial"/>
                <a:cs typeface="Arial"/>
                <a:sym typeface="Arial"/>
              </a:rPr>
              <a:t>Step-D: Final Recommendation</a:t>
            </a:r>
            <a:endParaRPr/>
          </a:p>
          <a:p>
            <a:pPr indent="-342900" lvl="1" marL="461963" marR="0" rtl="0" algn="l">
              <a:lnSpc>
                <a:spcPct val="100000"/>
              </a:lnSpc>
              <a:spcBef>
                <a:spcPts val="320"/>
              </a:spcBef>
              <a:spcAft>
                <a:spcPts val="0"/>
              </a:spcAft>
              <a:buClr>
                <a:srgbClr val="000000"/>
              </a:buClr>
              <a:buSzPts val="960"/>
              <a:buFont typeface="Noto Sans Symbols"/>
              <a:buChar char="●"/>
            </a:pPr>
            <a:r>
              <a:rPr b="0" i="0" lang="en-US" sz="1600" u="none" cap="none" strike="noStrike">
                <a:solidFill>
                  <a:srgbClr val="000000"/>
                </a:solidFill>
                <a:latin typeface="Arial"/>
                <a:ea typeface="Arial"/>
                <a:cs typeface="Arial"/>
                <a:sym typeface="Arial"/>
              </a:rPr>
              <a:t>Accommodate in CEOS (work plan task or not), add a new CEOS entity (refer to New Initiatives Process Paper).</a:t>
            </a:r>
            <a:endParaRPr/>
          </a:p>
          <a:p>
            <a:pPr indent="0" lvl="1" marL="119063" marR="0" rtl="0" algn="l">
              <a:lnSpc>
                <a:spcPct val="100000"/>
              </a:lnSpc>
              <a:spcBef>
                <a:spcPts val="1200"/>
              </a:spcBef>
              <a:spcAft>
                <a:spcPts val="0"/>
              </a:spcAft>
              <a:buNone/>
            </a:pPr>
            <a:r>
              <a:rPr b="1" i="0" lang="en-US" sz="1600" u="none" cap="none" strike="noStrike">
                <a:solidFill>
                  <a:srgbClr val="FF0000"/>
                </a:solidFill>
                <a:latin typeface="Arial"/>
                <a:ea typeface="Arial"/>
                <a:cs typeface="Arial"/>
                <a:sym typeface="Arial"/>
              </a:rPr>
              <a:t>CEO will contact the external requesting entity to communicate the outcome of each Step.</a:t>
            </a:r>
            <a:endParaRPr b="1" i="0" sz="1600" u="none" cap="none" strike="noStrike">
              <a:solidFill>
                <a:srgbClr val="FF0000"/>
              </a:solidFill>
              <a:latin typeface="Arial"/>
              <a:ea typeface="Arial"/>
              <a:cs typeface="Arial"/>
              <a:sym typeface="Arial"/>
            </a:endParaRPr>
          </a:p>
          <a:p>
            <a:pPr indent="-281940" lvl="1" marL="461963" marR="0" rtl="0" algn="l">
              <a:lnSpc>
                <a:spcPct val="100000"/>
              </a:lnSpc>
              <a:spcBef>
                <a:spcPts val="320"/>
              </a:spcBef>
              <a:spcAft>
                <a:spcPts val="0"/>
              </a:spcAft>
              <a:buClr>
                <a:srgbClr val="000000"/>
              </a:buClr>
              <a:buSzPts val="960"/>
              <a:buFont typeface="Noto Sans Symbols"/>
              <a:buNone/>
            </a:pPr>
            <a:r>
              <a:t/>
            </a:r>
            <a:endParaRPr b="0" i="0" sz="1600" u="none" cap="none" strike="noStrike">
              <a:solidFill>
                <a:srgbClr val="000000"/>
              </a:solidFill>
              <a:latin typeface="Arial"/>
              <a:ea typeface="Arial"/>
              <a:cs typeface="Arial"/>
              <a:sym typeface="Arial"/>
            </a:endParaRPr>
          </a:p>
        </p:txBody>
      </p:sp>
      <p:sp>
        <p:nvSpPr>
          <p:cNvPr id="93" name="Google Shape;93;p5"/>
          <p:cNvSpPr/>
          <p:nvPr/>
        </p:nvSpPr>
        <p:spPr>
          <a:xfrm>
            <a:off x="278003" y="2400388"/>
            <a:ext cx="7200000" cy="1152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 name="Google Shape;94;p5"/>
          <p:cNvSpPr/>
          <p:nvPr/>
        </p:nvSpPr>
        <p:spPr>
          <a:xfrm>
            <a:off x="8417860" y="2169806"/>
            <a:ext cx="3564000" cy="576000"/>
          </a:xfrm>
          <a:prstGeom prst="rect">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 name="Google Shape;95;p5"/>
          <p:cNvSpPr txBox="1"/>
          <p:nvPr/>
        </p:nvSpPr>
        <p:spPr>
          <a:xfrm>
            <a:off x="7042833" y="2139942"/>
            <a:ext cx="1450047" cy="34159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4400"/>
              <a:buFont typeface="Montserrat"/>
              <a:buNone/>
            </a:pPr>
            <a:r>
              <a:rPr b="0" i="0" lang="en-US" sz="1800" u="none" cap="none" strike="noStrike">
                <a:solidFill>
                  <a:srgbClr val="FF0000"/>
                </a:solidFill>
                <a:latin typeface="Arial"/>
                <a:ea typeface="Arial"/>
                <a:cs typeface="Arial"/>
                <a:sym typeface="Arial"/>
              </a:rPr>
              <a:t>We are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ph idx="1" type="body"/>
          </p:nvPr>
        </p:nvSpPr>
        <p:spPr>
          <a:xfrm>
            <a:off x="176048" y="1246637"/>
            <a:ext cx="11727055" cy="4627390"/>
          </a:xfrm>
          <a:prstGeom prst="rect">
            <a:avLst/>
          </a:prstGeom>
          <a:noFill/>
          <a:ln>
            <a:noFill/>
          </a:ln>
        </p:spPr>
        <p:txBody>
          <a:bodyPr anchorCtr="0" anchor="t" bIns="45700" lIns="91425" spcFirstLastPara="1" rIns="91425" wrap="square" tIns="45700">
            <a:noAutofit/>
          </a:bodyPr>
          <a:lstStyle/>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there sufficient clarity in the request to perform a high-level assessment and, in particular, does it contain well-formulated requests to CEOS Agencies? </a:t>
            </a:r>
            <a:endParaRPr sz="2000">
              <a:latin typeface="Arial"/>
              <a:ea typeface="Arial"/>
              <a:cs typeface="Arial"/>
              <a:sym typeface="Arial"/>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Does the request relate to the Group on Earth Observations (GEO) Work Programme or a global policy framework (e.g., UN-SDG, UNFCCC, SBSTA, GCOS, Sendai Framework)? </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there a benefit to internal and/or external stakeholders? This value should be societal benefit but may also be monetary.</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Is Earth observation data relevant to the needs of this request?</a:t>
            </a:r>
            <a:endParaRPr/>
          </a:p>
          <a:p>
            <a:pPr indent="-457200" lvl="0" marL="508000" rtl="0" algn="l">
              <a:lnSpc>
                <a:spcPct val="115000"/>
              </a:lnSpc>
              <a:spcBef>
                <a:spcPts val="1000"/>
              </a:spcBef>
              <a:spcAft>
                <a:spcPts val="0"/>
              </a:spcAft>
              <a:buSzPts val="2400"/>
              <a:buFont typeface="Arial"/>
              <a:buAutoNum type="arabicPeriod"/>
            </a:pPr>
            <a:r>
              <a:rPr lang="en-US" sz="2000">
                <a:latin typeface="Arial"/>
                <a:ea typeface="Arial"/>
                <a:cs typeface="Arial"/>
                <a:sym typeface="Arial"/>
              </a:rPr>
              <a:t>Assess the feasibility of a potential contribution from CEOS Agencies. Are the type of observations, resolution and frequency of observations compatible with the Earth observation data resources of CEOS Agencies?</a:t>
            </a:r>
            <a:endParaRPr/>
          </a:p>
        </p:txBody>
      </p:sp>
      <p:sp>
        <p:nvSpPr>
          <p:cNvPr id="101" name="Google Shape;101;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latin typeface="Arial"/>
                <a:ea typeface="Arial"/>
                <a:cs typeface="Arial"/>
                <a:sym typeface="Arial"/>
              </a:rPr>
              <a:t>5 Points of Step-B assessment</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ph idx="1" type="body"/>
          </p:nvPr>
        </p:nvSpPr>
        <p:spPr>
          <a:xfrm>
            <a:off x="305572" y="1151437"/>
            <a:ext cx="11115801" cy="469727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None/>
            </a:pPr>
            <a:r>
              <a:rPr lang="en-US" sz="2000">
                <a:solidFill>
                  <a:srgbClr val="161645"/>
                </a:solidFill>
                <a:latin typeface="Arial"/>
                <a:ea typeface="Arial"/>
                <a:cs typeface="Arial"/>
                <a:sym typeface="Arial"/>
              </a:rPr>
              <a:t>CSIRO, EC, ESA, NOAA, and NASA supported UNCCD’s request and provided the following feedback.</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CSIRO and EC requested to discuss it at SIT-TW and Plenary in terms of CEOS’s best effort and impact on resources. NOAA also suggested discuss on the 5</a:t>
            </a:r>
            <a:r>
              <a:rPr baseline="30000" lang="en-US" sz="2000">
                <a:solidFill>
                  <a:srgbClr val="161645"/>
                </a:solidFill>
                <a:latin typeface="Arial"/>
                <a:ea typeface="Arial"/>
                <a:cs typeface="Arial"/>
                <a:sym typeface="Arial"/>
              </a:rPr>
              <a:t>th</a:t>
            </a:r>
            <a:r>
              <a:rPr lang="en-US" sz="2000">
                <a:solidFill>
                  <a:srgbClr val="161645"/>
                </a:solidFill>
                <a:latin typeface="Arial"/>
                <a:ea typeface="Arial"/>
                <a:cs typeface="Arial"/>
                <a:sym typeface="Arial"/>
              </a:rPr>
              <a:t> point of Step-B assessment.</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CSIRO and ESA have an interest in the field of desertification.</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EC is already providing products to UNCCD in support of SDG 15.3.1. NASA also commented that CEOS is suited to contribute to UNCCD in SDG 15.3.1.</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EC plans to participate to UNCCD COP. EC has engaged with UNCCD Sec &amp; GEO-LDN and Andreas Brink is POC of CLMS-UNCCD.</a:t>
            </a:r>
            <a:endParaRPr/>
          </a:p>
          <a:p>
            <a:pPr indent="-285750" lvl="0" marL="285750" rtl="0" algn="l">
              <a:lnSpc>
                <a:spcPct val="115000"/>
              </a:lnSpc>
              <a:spcBef>
                <a:spcPts val="1200"/>
              </a:spcBef>
              <a:spcAft>
                <a:spcPts val="0"/>
              </a:spcAft>
              <a:buClr>
                <a:schemeClr val="dk1"/>
              </a:buClr>
              <a:buSzPts val="1100"/>
              <a:buFont typeface="Noto Sans Symbols"/>
              <a:buChar char="●"/>
            </a:pPr>
            <a:r>
              <a:rPr lang="en-US" sz="2000">
                <a:solidFill>
                  <a:srgbClr val="161645"/>
                </a:solidFill>
                <a:latin typeface="Arial"/>
                <a:ea typeface="Arial"/>
                <a:cs typeface="Arial"/>
                <a:sym typeface="Arial"/>
              </a:rPr>
              <a:t>ESA commented that the request aligns with the current CEOS chair theme of “Biodiversity”</a:t>
            </a:r>
            <a:endParaRPr/>
          </a:p>
          <a:p>
            <a:pPr indent="-215900" lvl="0" marL="285750" rtl="0" algn="l">
              <a:lnSpc>
                <a:spcPct val="115000"/>
              </a:lnSpc>
              <a:spcBef>
                <a:spcPts val="1200"/>
              </a:spcBef>
              <a:spcAft>
                <a:spcPts val="0"/>
              </a:spcAft>
              <a:buClr>
                <a:schemeClr val="dk1"/>
              </a:buClr>
              <a:buSzPts val="1100"/>
              <a:buFont typeface="Noto Sans Symbols"/>
              <a:buNone/>
            </a:pPr>
            <a:r>
              <a:t/>
            </a:r>
            <a:endParaRPr sz="2000">
              <a:solidFill>
                <a:srgbClr val="161645"/>
              </a:solidFill>
              <a:latin typeface="Arial"/>
              <a:ea typeface="Arial"/>
              <a:cs typeface="Arial"/>
              <a:sym typeface="Arial"/>
            </a:endParaRPr>
          </a:p>
          <a:p>
            <a:pPr indent="-215900" lvl="0" marL="285750" rtl="0" algn="l">
              <a:lnSpc>
                <a:spcPct val="115000"/>
              </a:lnSpc>
              <a:spcBef>
                <a:spcPts val="1200"/>
              </a:spcBef>
              <a:spcAft>
                <a:spcPts val="0"/>
              </a:spcAft>
              <a:buClr>
                <a:schemeClr val="dk1"/>
              </a:buClr>
              <a:buSzPts val="1100"/>
              <a:buFont typeface="Noto Sans Symbols"/>
              <a:buNone/>
            </a:pPr>
            <a:r>
              <a:t/>
            </a:r>
            <a:endParaRPr sz="2000">
              <a:solidFill>
                <a:srgbClr val="161645"/>
              </a:solidFill>
              <a:latin typeface="Arial"/>
              <a:ea typeface="Arial"/>
              <a:cs typeface="Arial"/>
              <a:sym typeface="Arial"/>
            </a:endParaRPr>
          </a:p>
        </p:txBody>
      </p:sp>
      <p:sp>
        <p:nvSpPr>
          <p:cNvPr id="107" name="Google Shape;107;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Feedback from CEOS Principals</a:t>
            </a:r>
            <a:endParaRPr sz="4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800">
                <a:latin typeface="Arial"/>
                <a:ea typeface="Arial"/>
                <a:cs typeface="Arial"/>
                <a:sym typeface="Arial"/>
              </a:rPr>
              <a:t>Next step (Step-C: Detailed Assessment)</a:t>
            </a:r>
            <a:endParaRPr sz="3800">
              <a:latin typeface="Arial"/>
              <a:ea typeface="Arial"/>
              <a:cs typeface="Arial"/>
              <a:sym typeface="Arial"/>
            </a:endParaRPr>
          </a:p>
        </p:txBody>
      </p:sp>
      <p:sp>
        <p:nvSpPr>
          <p:cNvPr id="113" name="Google Shape;113;p8"/>
          <p:cNvSpPr txBox="1"/>
          <p:nvPr/>
        </p:nvSpPr>
        <p:spPr>
          <a:xfrm>
            <a:off x="415831" y="1466660"/>
            <a:ext cx="11428839" cy="387798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Before proceeding the Step-C, CEOS shall identify the Members, Associates, and CEOS entities (e.g., SEO, WG, VC, AHT) as well as potential external experts that will be involved in the Step-C. </a:t>
            </a:r>
            <a:endParaRPr/>
          </a:p>
          <a:p>
            <a:pPr indent="-342900" lvl="0" marL="342900" marR="0" rtl="0" algn="l">
              <a:lnSpc>
                <a:spcPct val="100000"/>
              </a:lnSpc>
              <a:spcBef>
                <a:spcPts val="1200"/>
              </a:spcBef>
              <a:spcAft>
                <a:spcPts val="0"/>
              </a:spcAft>
              <a:buClr>
                <a:srgbClr val="000000"/>
              </a:buClr>
              <a:buSzPts val="2400"/>
              <a:buFont typeface="Arial"/>
              <a:buChar char="•"/>
            </a:pPr>
            <a:r>
              <a:rPr b="1" i="0" lang="en-US" sz="2400" u="none" cap="none" strike="noStrike">
                <a:solidFill>
                  <a:schemeClr val="dk1"/>
                </a:solidFill>
                <a:latin typeface="Arial"/>
                <a:ea typeface="Arial"/>
                <a:cs typeface="Arial"/>
                <a:sym typeface="Arial"/>
              </a:rPr>
              <a:t>Managed by the SIT Chair, supported by the SEO and the CEO and </a:t>
            </a:r>
            <a:r>
              <a:rPr b="0" i="0" lang="en-US" sz="2400" u="none" cap="none" strike="noStrike">
                <a:solidFill>
                  <a:schemeClr val="dk1"/>
                </a:solidFill>
                <a:latin typeface="Arial"/>
                <a:ea typeface="Arial"/>
                <a:cs typeface="Arial"/>
                <a:sym typeface="Arial"/>
              </a:rPr>
              <a:t>identified CEOS Agencies and CEOS entities as defined at the conclusion of Step-B.</a:t>
            </a:r>
            <a:endParaRPr/>
          </a:p>
          <a:p>
            <a:pPr indent="-342900" lvl="0" marL="342900" marR="0" rtl="0" algn="l">
              <a:lnSpc>
                <a:spcPct val="100000"/>
              </a:lnSpc>
              <a:spcBef>
                <a:spcPts val="12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The expected duration is </a:t>
            </a:r>
            <a:r>
              <a:rPr b="1" i="0" lang="en-US" sz="2400" u="none" cap="none" strike="noStrike">
                <a:solidFill>
                  <a:srgbClr val="000000"/>
                </a:solidFill>
                <a:latin typeface="Arial"/>
                <a:ea typeface="Arial"/>
                <a:cs typeface="Arial"/>
                <a:sym typeface="Arial"/>
              </a:rPr>
              <a:t>less than 6 months</a:t>
            </a:r>
            <a:endParaRPr/>
          </a:p>
          <a:p>
            <a:pPr indent="-342900" lvl="0" marL="342900" marR="0" rtl="0" algn="l">
              <a:lnSpc>
                <a:spcPct val="100000"/>
              </a:lnSpc>
              <a:spcBef>
                <a:spcPts val="12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It is critical that CEOS engage with the </a:t>
            </a:r>
            <a:r>
              <a:rPr b="1" i="0" lang="en-US" sz="2400" u="none" cap="none" strike="noStrike">
                <a:solidFill>
                  <a:srgbClr val="000000"/>
                </a:solidFill>
                <a:latin typeface="Arial"/>
                <a:ea typeface="Arial"/>
                <a:cs typeface="Arial"/>
                <a:sym typeface="Arial"/>
              </a:rPr>
              <a:t>appropriate users in the value chain</a:t>
            </a:r>
            <a:r>
              <a:rPr b="0" i="0" lang="en-US" sz="2400" u="none" cap="none" strike="noStrike">
                <a:solidFill>
                  <a:srgbClr val="000000"/>
                </a:solidFill>
                <a:latin typeface="Arial"/>
                <a:ea typeface="Arial"/>
                <a:cs typeface="Arial"/>
                <a:sym typeface="Arial"/>
              </a:rPr>
              <a:t> to maximize the potential use and impact of the satellite data.</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4000">
                <a:latin typeface="Arial"/>
                <a:ea typeface="Arial"/>
                <a:cs typeface="Arial"/>
                <a:sym typeface="Arial"/>
              </a:rPr>
              <a:t>Assessment Criteria for Step-C</a:t>
            </a:r>
            <a:endParaRPr sz="4000">
              <a:latin typeface="Arial"/>
              <a:ea typeface="Arial"/>
              <a:cs typeface="Arial"/>
              <a:sym typeface="Arial"/>
            </a:endParaRPr>
          </a:p>
        </p:txBody>
      </p:sp>
      <p:sp>
        <p:nvSpPr>
          <p:cNvPr id="119" name="Google Shape;119;p9"/>
          <p:cNvSpPr txBox="1"/>
          <p:nvPr/>
        </p:nvSpPr>
        <p:spPr>
          <a:xfrm>
            <a:off x="244574" y="1179482"/>
            <a:ext cx="11245800" cy="4863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AutoNum type="arabicPeriod"/>
            </a:pPr>
            <a:r>
              <a:rPr b="0" i="0" lang="en-US" sz="2000" u="none" cap="none" strike="noStrike">
                <a:solidFill>
                  <a:srgbClr val="FF0000"/>
                </a:solidFill>
                <a:latin typeface="Arial"/>
                <a:ea typeface="Arial"/>
                <a:cs typeface="Arial"/>
                <a:sym typeface="Arial"/>
              </a:rPr>
              <a:t>Which specific Agencies and CEOS entities</a:t>
            </a:r>
            <a:r>
              <a:rPr b="0" i="0" lang="en-US" sz="2000" u="none" cap="none" strike="noStrike">
                <a:solidFill>
                  <a:schemeClr val="dk1"/>
                </a:solidFill>
                <a:latin typeface="Arial"/>
                <a:ea typeface="Arial"/>
                <a:cs typeface="Arial"/>
                <a:sym typeface="Arial"/>
              </a:rPr>
              <a:t> would be involved in addressing this?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Is the proposed activity well-aligned with existing activities of CEOS (e.g., VCs, WG, or other initiatives)? If so, identify those activities and entities.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rgbClr val="FF0000"/>
                </a:solidFill>
                <a:latin typeface="Arial"/>
                <a:ea typeface="Arial"/>
                <a:cs typeface="Arial"/>
                <a:sym typeface="Arial"/>
              </a:rPr>
              <a:t>What data/information products would CEOS generate</a:t>
            </a:r>
            <a:r>
              <a:rPr b="0" i="0" lang="en-US" sz="2000" u="none" cap="none" strike="noStrike">
                <a:solidFill>
                  <a:schemeClr val="dk1"/>
                </a:solidFill>
                <a:latin typeface="Arial"/>
                <a:ea typeface="Arial"/>
                <a:cs typeface="Arial"/>
                <a:sym typeface="Arial"/>
              </a:rPr>
              <a:t> in support of this initiative/task and when would those products be needed?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Assess the detailed feasibility and affordability of the external request and its intended outcomes. CEOS Agencies must possess the necessary personnel and fiscal resources to support a new initiative so it can fulfill its intended outcomes.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Are there additional CEOS Agency policy considerations that would encourage or discourage their involvement (e.g., overarching data policies or prevailing public/private partnerships)?   </a:t>
            </a:r>
            <a:endParaRPr/>
          </a:p>
          <a:p>
            <a:pPr indent="-342900" lvl="0" marL="342900" marR="0" rtl="0" algn="l">
              <a:lnSpc>
                <a:spcPct val="100000"/>
              </a:lnSpc>
              <a:spcBef>
                <a:spcPts val="1200"/>
              </a:spcBef>
              <a:spcAft>
                <a:spcPts val="0"/>
              </a:spcAft>
              <a:buClr>
                <a:srgbClr val="000000"/>
              </a:buClr>
              <a:buSzPts val="2000"/>
              <a:buFont typeface="Arial"/>
              <a:buAutoNum type="arabicPeriod"/>
            </a:pPr>
            <a:r>
              <a:rPr b="0" i="0" lang="en-US" sz="2000" u="none" cap="none" strike="noStrike">
                <a:solidFill>
                  <a:schemeClr val="dk1"/>
                </a:solidFill>
                <a:latin typeface="Arial"/>
                <a:ea typeface="Arial"/>
                <a:cs typeface="Arial"/>
                <a:sym typeface="Arial"/>
              </a:rPr>
              <a:t>Assess CEOS current priorities and commitments. Taking into consideration existing  priorities and commitments, can CEOS Agencies and entities support the intended outcomes of this external request?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Uenuma Satoshi</dc:creator>
</cp:coreProperties>
</file>