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f83d8fae3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f83d8fae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f675afa9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f675afa9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f675afa94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f675afa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f675afa94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f675afa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f675afa94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f675afa9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f675afa94_2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f675afa94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hyperlink" Target="https://commons.wikimedia.org/wiki/File:Bath,_England_(38162201235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UKSA 2025 CEOS Chair Theme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4650725" y="3447125"/>
            <a:ext cx="7446900" cy="3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Harshbir Sangha,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Patrick Gibson,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Shaneigh Turner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UKSA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9.9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 b="20265" l="0" r="0" t="18508"/>
          <a:stretch/>
        </p:blipFill>
        <p:spPr>
          <a:xfrm>
            <a:off x="176050" y="4278925"/>
            <a:ext cx="27918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UKSA CEOS Chair Team </a:t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375" y="1122850"/>
            <a:ext cx="1630800" cy="16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2950" y="1168975"/>
            <a:ext cx="1630800" cy="1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688" y="3957912"/>
            <a:ext cx="1630800" cy="1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0763" y="3979363"/>
            <a:ext cx="1630800" cy="1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82950" y="3936425"/>
            <a:ext cx="1630800" cy="1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 txBox="1"/>
          <p:nvPr/>
        </p:nvSpPr>
        <p:spPr>
          <a:xfrm>
            <a:off x="821725" y="2835775"/>
            <a:ext cx="219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Dr. Paul Bate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UKSA CEO and Incoming CEOS Chair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" name="Google Shape;80;p8"/>
          <p:cNvSpPr txBox="1"/>
          <p:nvPr/>
        </p:nvSpPr>
        <p:spPr>
          <a:xfrm>
            <a:off x="4902375" y="2835775"/>
            <a:ext cx="219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Harshbir Sangha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Director of EO, LEO and SSR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8983025" y="2835775"/>
            <a:ext cx="219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Beth Greenaway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Head of Earth observation and climate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8"/>
          <p:cNvSpPr txBox="1"/>
          <p:nvPr/>
        </p:nvSpPr>
        <p:spPr>
          <a:xfrm>
            <a:off x="821725" y="5646175"/>
            <a:ext cx="219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Shaneigh Turner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EO Climate lead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4996663" y="5646175"/>
            <a:ext cx="219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Niall Bradshaw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EO Senior lead for CEOS and Copernicus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8983025" y="5646175"/>
            <a:ext cx="21990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Patrick GIbson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EO Senior lead for climate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8"/>
          <p:cNvPicPr preferRelativeResize="0"/>
          <p:nvPr/>
        </p:nvPicPr>
        <p:blipFill rotWithShape="1">
          <a:blip r:embed="rId8">
            <a:alphaModFix/>
          </a:blip>
          <a:srcRect b="4834" l="0" r="0" t="0"/>
          <a:stretch/>
        </p:blipFill>
        <p:spPr>
          <a:xfrm>
            <a:off x="1091000" y="1139425"/>
            <a:ext cx="1729800" cy="172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9">
            <a:alphaModFix/>
          </a:blip>
          <a:srcRect b="20265" l="0" r="0" t="18508"/>
          <a:stretch/>
        </p:blipFill>
        <p:spPr>
          <a:xfrm>
            <a:off x="7553950" y="175950"/>
            <a:ext cx="2009100" cy="6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idx="1" type="body"/>
          </p:nvPr>
        </p:nvSpPr>
        <p:spPr>
          <a:xfrm>
            <a:off x="348300" y="1167950"/>
            <a:ext cx="11495400" cy="48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/>
              <a:t>‘</a:t>
            </a:r>
            <a:r>
              <a:rPr b="1" lang="en-GB" sz="2700" u="sng"/>
              <a:t>Unlocking Earth Observation for Society</a:t>
            </a:r>
            <a:r>
              <a:rPr b="1" lang="en-GB" sz="2700"/>
              <a:t>’</a:t>
            </a:r>
            <a:endParaRPr b="1" sz="27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Explore strategies to bridge the gap between satellite EO data and services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Learn from the experiences of CEOS Agencies and identify what we might do better together as an international community to maximise the uptake of EO data for societal impact.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Four focus areas:</a:t>
            </a:r>
            <a:endParaRPr sz="2200"/>
          </a:p>
          <a:p>
            <a:pPr indent="-368300" lvl="1" marL="914400" rtl="0" algn="l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Unlocking EO for Public Service</a:t>
            </a:r>
            <a:endParaRPr sz="2200"/>
          </a:p>
          <a:p>
            <a:pPr indent="-368300" lvl="1" marL="914400" rtl="0" algn="l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2200"/>
              <a:buAutoNum type="arabicPeriod"/>
            </a:pPr>
            <a:r>
              <a:rPr lang="en-GB" sz="2200"/>
              <a:t>Unlocking EO for the UNFCCC Global Stocktakes</a:t>
            </a:r>
            <a:endParaRPr sz="2200"/>
          </a:p>
          <a:p>
            <a:pPr indent="-368300" lvl="1" marL="914400" rtl="0" algn="l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2200"/>
              <a:buAutoNum type="arabicPeriod"/>
            </a:pPr>
            <a:r>
              <a:rPr lang="en-GB" sz="2200"/>
              <a:t>Unlocking EO for the Global Methane Pledge</a:t>
            </a:r>
            <a:endParaRPr sz="2200"/>
          </a:p>
          <a:p>
            <a:pPr indent="-368300" lvl="1" marL="914400" rtl="0" algn="l">
              <a:spcBef>
                <a:spcPts val="1200"/>
              </a:spcBef>
              <a:spcAft>
                <a:spcPts val="1200"/>
              </a:spcAft>
              <a:buSzPts val="2200"/>
              <a:buAutoNum type="arabicPeriod"/>
            </a:pPr>
            <a:r>
              <a:rPr lang="en-GB" sz="2200"/>
              <a:t>CEOS In Schools and Youth Summit</a:t>
            </a:r>
            <a:endParaRPr sz="2200"/>
          </a:p>
        </p:txBody>
      </p:sp>
      <p:sp>
        <p:nvSpPr>
          <p:cNvPr id="92" name="Google Shape;92;p9"/>
          <p:cNvSpPr txBox="1"/>
          <p:nvPr>
            <p:ph type="title"/>
          </p:nvPr>
        </p:nvSpPr>
        <p:spPr>
          <a:xfrm>
            <a:off x="207525" y="238848"/>
            <a:ext cx="9387000" cy="6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Overview</a:t>
            </a:r>
            <a:endParaRPr sz="3600"/>
          </a:p>
        </p:txBody>
      </p:sp>
      <p:sp>
        <p:nvSpPr>
          <p:cNvPr id="93" name="Google Shape;93;p9"/>
          <p:cNvSpPr/>
          <p:nvPr/>
        </p:nvSpPr>
        <p:spPr>
          <a:xfrm>
            <a:off x="8700025" y="4980525"/>
            <a:ext cx="744000" cy="5880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9684800" y="4930950"/>
            <a:ext cx="14877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990000"/>
                </a:solidFill>
              </a:rPr>
              <a:t>Also support JAXA SIT Chair priorities</a:t>
            </a:r>
            <a:endParaRPr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348300" y="1295475"/>
            <a:ext cx="11495400" cy="48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 u="sng"/>
              <a:t>Aim:</a:t>
            </a:r>
            <a:r>
              <a:rPr b="1" lang="en-GB" sz="2600"/>
              <a:t> Identify strategies to better bridge the gap between EO data and services for the public sector.</a:t>
            </a:r>
            <a:endParaRPr b="1" sz="2600"/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Promote discussions on CEOS Agency national strategies</a:t>
            </a:r>
            <a:endParaRPr sz="2600"/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Side meeting at SIT TW 2025 – share agency activities and discuss the potential of CEOS</a:t>
            </a:r>
            <a:endParaRPr sz="2600"/>
          </a:p>
          <a:p>
            <a:pPr indent="-393700" lvl="0" marL="457200" rtl="0" algn="l">
              <a:spcBef>
                <a:spcPts val="1200"/>
              </a:spcBef>
              <a:spcAft>
                <a:spcPts val="1200"/>
              </a:spcAft>
              <a:buSzPts val="2600"/>
              <a:buChar char="❖"/>
            </a:pPr>
            <a:r>
              <a:rPr lang="en-GB" sz="2600"/>
              <a:t>Short paper presenting findings on initiatives from across the CEOS community will be presented for CEOS Principal awareness at CEOS Plenary 2025.</a:t>
            </a:r>
            <a:endParaRPr sz="2600"/>
          </a:p>
        </p:txBody>
      </p:sp>
      <p:sp>
        <p:nvSpPr>
          <p:cNvPr id="100" name="Google Shape;100;p10"/>
          <p:cNvSpPr txBox="1"/>
          <p:nvPr>
            <p:ph type="title"/>
          </p:nvPr>
        </p:nvSpPr>
        <p:spPr>
          <a:xfrm>
            <a:off x="207525" y="238848"/>
            <a:ext cx="9387000" cy="6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1: Unlocking EO for Public Service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348300" y="1318450"/>
            <a:ext cx="11495400" cy="48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400" u="sng"/>
              <a:t>Aim:</a:t>
            </a:r>
            <a:r>
              <a:rPr b="1" lang="en-GB" sz="2400"/>
              <a:t> Support and encourage sustained discussion and action on GST Lessons Learned recommendations through 2025</a:t>
            </a:r>
            <a:endParaRPr b="1"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EO can play a far greater role as we look ahead to GST-2</a:t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JAXA SIT Chair and WGClimate working to address challenges</a:t>
            </a:r>
            <a:endParaRPr sz="2400"/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GST Lessons Learned; Updated CEOS GST Strategy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Potentially organise side meetings at:</a:t>
            </a:r>
            <a:endParaRPr sz="2400"/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WGClimate-22 (February 11-13, 2025; Harwell, UK)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ESA Living Planet Symposium (June 23-27, 2025; Vienna, Austria)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1200"/>
              </a:spcAft>
              <a:buSzPts val="2400"/>
              <a:buChar char="❖"/>
            </a:pPr>
            <a:r>
              <a:rPr lang="en-GB" sz="2400"/>
              <a:t>Generally support JAXA SIT Chair efforts in this direction</a:t>
            </a:r>
            <a:endParaRPr sz="2400"/>
          </a:p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207525" y="86450"/>
            <a:ext cx="9450300" cy="6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2: Unlocking EO for the UNFCCC Global Stocktakes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195900" y="1242250"/>
            <a:ext cx="11495400" cy="48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400" u="sng"/>
              <a:t>Aim:</a:t>
            </a:r>
            <a:r>
              <a:rPr b="1" lang="en-GB" sz="2400"/>
              <a:t> CEOS GHG TT methane standards adopted through an update of the Global Methane Pledge at UNFCCC COP30 (Brazil, Nov 2025)</a:t>
            </a:r>
            <a:endParaRPr b="1"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CEOS GHG TT preparing best practices for facility scale space-based methane measurements.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UK National Physical Laboratory (NPL) is co-leading the effort alongside NASA JPL.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We hope to </a:t>
            </a:r>
            <a:r>
              <a:rPr lang="en-GB" sz="2400"/>
              <a:t>build</a:t>
            </a:r>
            <a:r>
              <a:rPr lang="en-GB" sz="2400"/>
              <a:t> on this </a:t>
            </a:r>
            <a:r>
              <a:rPr lang="en-GB" sz="2400"/>
              <a:t>overcoming</a:t>
            </a:r>
            <a:r>
              <a:rPr lang="en-GB" sz="2400"/>
              <a:t> year and join-up with our policy colleagues to push for these standards to be adopted as an official method for measuring facility-scale methane emissions in the framework of Global Methane Pledge.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2400"/>
              <a:t>15</a:t>
            </a:r>
            <a:r>
              <a:rPr lang="en-GB"/>
              <a:t>8</a:t>
            </a:r>
            <a:r>
              <a:rPr lang="en-GB" sz="2400"/>
              <a:t> countries </a:t>
            </a:r>
            <a:r>
              <a:rPr lang="en-GB"/>
              <a:t>+ </a:t>
            </a:r>
            <a:r>
              <a:rPr lang="en-GB" sz="2400"/>
              <a:t>European Union now participating.</a:t>
            </a:r>
            <a:endParaRPr sz="2400"/>
          </a:p>
        </p:txBody>
      </p:sp>
      <p:sp>
        <p:nvSpPr>
          <p:cNvPr id="112" name="Google Shape;112;p12"/>
          <p:cNvSpPr txBox="1"/>
          <p:nvPr>
            <p:ph type="title"/>
          </p:nvPr>
        </p:nvSpPr>
        <p:spPr>
          <a:xfrm>
            <a:off x="207525" y="238850"/>
            <a:ext cx="9450300" cy="6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3: Unlocking EO for the Global Methane Pledge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348300" y="1242250"/>
            <a:ext cx="11495400" cy="48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 u="sng"/>
              <a:t>Aim:</a:t>
            </a:r>
            <a:r>
              <a:rPr b="1" lang="en-GB" sz="1800"/>
              <a:t> Pilot a CEOS mechanism to inspire global youth collaboration in EO.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Targeted at students in all CEOS countries (approx 14-16yo)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Demonstrate how satellite EO can be used for the benefit of society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Climate, environment, disasters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Highlight the power of international collaboration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Two </a:t>
            </a:r>
            <a:r>
              <a:rPr lang="en-GB" sz="1800"/>
              <a:t>international</a:t>
            </a:r>
            <a:r>
              <a:rPr lang="en-GB" sz="1800"/>
              <a:t> workshops on applications for: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Built environments</a:t>
            </a:r>
            <a:endParaRPr sz="18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Natural environments (biodiversity – supporting 2024 CEOS Chair priority).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Conclude with hybrid CEOS Youth Summit, ahead of the 2025 CEOS Plenary.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Font typeface="Arial"/>
              <a:buChar char="❖"/>
            </a:pPr>
            <a:r>
              <a:rPr b="1" lang="en-GB" sz="1800"/>
              <a:t>Seek to maintain an informal working group of participating CEOS members to explore how this strand of activity might be improved and continued by future CEOS Chairs.</a:t>
            </a:r>
            <a:endParaRPr b="1" sz="1800"/>
          </a:p>
        </p:txBody>
      </p:sp>
      <p:sp>
        <p:nvSpPr>
          <p:cNvPr id="118" name="Google Shape;118;p13"/>
          <p:cNvSpPr txBox="1"/>
          <p:nvPr>
            <p:ph type="title"/>
          </p:nvPr>
        </p:nvSpPr>
        <p:spPr>
          <a:xfrm>
            <a:off x="207525" y="238850"/>
            <a:ext cx="9450300" cy="6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4: CEOS In Schools and Youth Summit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348300" y="1166050"/>
            <a:ext cx="11495400" cy="480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200"/>
              <a:t>November 4th - 6th, 2025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200"/>
              <a:t>Bath, UK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 u="sng"/>
              <a:t>Please save the date!</a:t>
            </a:r>
            <a:endParaRPr b="1" sz="18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 u="sng"/>
          </a:p>
        </p:txBody>
      </p:sp>
      <p:sp>
        <p:nvSpPr>
          <p:cNvPr id="124" name="Google Shape;124;p14"/>
          <p:cNvSpPr txBox="1"/>
          <p:nvPr>
            <p:ph type="title"/>
          </p:nvPr>
        </p:nvSpPr>
        <p:spPr>
          <a:xfrm>
            <a:off x="207525" y="238850"/>
            <a:ext cx="9792900" cy="6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39th CEOS Plenary and 1st Youth Summit</a:t>
            </a:r>
            <a:endParaRPr sz="3500"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9999" y="1398925"/>
            <a:ext cx="3283826" cy="472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75" y="2688025"/>
            <a:ext cx="60960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6146050" y="6212275"/>
            <a:ext cx="10911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5"/>
              </a:rPr>
              <a:t>Source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