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73491563f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g373491563f3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7a438e8a52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37a438e8a52_0_1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7a438e8a52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g37a438e8a5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7a438e8a52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7a438e8a5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7a438e8a52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7a438e8a5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757e49a2f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3757e49a2f9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6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kudoboard.com/boards/eSbdTYoC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 txBox="1"/>
          <p:nvPr>
            <p:ph type="title"/>
          </p:nvPr>
        </p:nvSpPr>
        <p:spPr>
          <a:xfrm>
            <a:off x="176050" y="175950"/>
            <a:ext cx="89322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SIT Technical Workshop 2025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/>
              <a:t>Welcome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8"/>
          <p:cNvSpPr/>
          <p:nvPr/>
        </p:nvSpPr>
        <p:spPr>
          <a:xfrm>
            <a:off x="7275125" y="3754050"/>
            <a:ext cx="4833000" cy="27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Hironori Maejima, </a:t>
            </a:r>
            <a:endParaRPr b="1" sz="2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JAXA SIT Chair</a:t>
            </a:r>
            <a:endParaRPr b="1" sz="2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Phil Evans, </a:t>
            </a:r>
            <a:endParaRPr b="1" sz="2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EUMETSAT Director General</a:t>
            </a:r>
            <a:endParaRPr b="1" sz="2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b="1" lang="en-GB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1.1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</a:t>
            </a:r>
            <a:endParaRPr b="1" sz="2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Darmstadt, Germany</a:t>
            </a:r>
            <a:endParaRPr b="1" sz="2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9-11 September, 2025</a:t>
            </a:r>
            <a:endParaRPr b="1" i="0" sz="20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/>
          <p:nvPr/>
        </p:nvSpPr>
        <p:spPr>
          <a:xfrm>
            <a:off x="7189525" y="5129700"/>
            <a:ext cx="4833000" cy="17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b="1" lang="en-GB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1.1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</a:t>
            </a:r>
            <a:endParaRPr b="1" sz="2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Darmstadt, Germany</a:t>
            </a:r>
            <a:endParaRPr b="1" sz="2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9-11 September, 2025</a:t>
            </a:r>
            <a:endParaRPr b="1" i="0" sz="20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9"/>
          <p:cNvSpPr txBox="1"/>
          <p:nvPr/>
        </p:nvSpPr>
        <p:spPr>
          <a:xfrm>
            <a:off x="176050" y="175950"/>
            <a:ext cx="104115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5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Welcoming Remarks</a:t>
            </a:r>
            <a:endParaRPr i="1" sz="5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Hironori Maejima</a:t>
            </a:r>
            <a:endParaRPr i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CEOS SIT Chair 2024-2025</a:t>
            </a:r>
            <a:endParaRPr sz="8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Senior Chief Officer of Earth	</a:t>
            </a:r>
            <a:endParaRPr i="1" sz="2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Observation Missions</a:t>
            </a:r>
            <a:endParaRPr i="1" sz="2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	JAXA </a:t>
            </a:r>
            <a:endParaRPr i="1" sz="2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スーツを着た男性&#10;&#10;自動的に生成された説明" id="78" name="Google Shape;7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049" y="477849"/>
            <a:ext cx="2780972" cy="295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/>
          <p:nvPr/>
        </p:nvSpPr>
        <p:spPr>
          <a:xfrm>
            <a:off x="7189525" y="5129700"/>
            <a:ext cx="4833000" cy="17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b="1" lang="en-GB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1.1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</a:t>
            </a:r>
            <a:endParaRPr b="1" sz="2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Darmstadt, Germany</a:t>
            </a:r>
            <a:endParaRPr b="1" sz="2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9-11 September, 2025</a:t>
            </a:r>
            <a:endParaRPr b="1" i="0" sz="20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10"/>
          <p:cNvSpPr txBox="1"/>
          <p:nvPr/>
        </p:nvSpPr>
        <p:spPr>
          <a:xfrm>
            <a:off x="3387000" y="175950"/>
            <a:ext cx="72006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5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Welcoming Remarks</a:t>
            </a:r>
            <a:endParaRPr i="1" sz="5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Phil Evans</a:t>
            </a:r>
            <a:endParaRPr i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Director-General of EUMETSAT</a:t>
            </a:r>
            <a:endParaRPr i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GB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CEOS Principal</a:t>
            </a:r>
            <a:endParaRPr i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5" name="Google Shape;85;p10"/>
          <p:cNvPicPr preferRelativeResize="0"/>
          <p:nvPr/>
        </p:nvPicPr>
        <p:blipFill rotWithShape="1">
          <a:blip r:embed="rId3">
            <a:alphaModFix/>
          </a:blip>
          <a:srcRect b="15512" l="0" r="0" t="9799"/>
          <a:stretch/>
        </p:blipFill>
        <p:spPr>
          <a:xfrm>
            <a:off x="180400" y="251925"/>
            <a:ext cx="3082199" cy="3461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idx="1" type="body"/>
          </p:nvPr>
        </p:nvSpPr>
        <p:spPr>
          <a:xfrm>
            <a:off x="324225" y="1274525"/>
            <a:ext cx="11495400" cy="4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b="1" lang="en-GB" sz="2400" u="sng"/>
              <a:t>JAXA SIT Chair Priorities</a:t>
            </a:r>
            <a:endParaRPr b="1" sz="2400" u="sng"/>
          </a:p>
          <a:p>
            <a:pPr indent="-3555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b="1" lang="en-GB" sz="2000">
                <a:solidFill>
                  <a:srgbClr val="92D050"/>
                </a:solidFill>
              </a:rPr>
              <a:t>EO Data</a:t>
            </a:r>
            <a:r>
              <a:rPr b="1" lang="en-GB" sz="2000">
                <a:solidFill>
                  <a:srgbClr val="92D050"/>
                </a:solidFill>
              </a:rPr>
              <a:t> Impact </a:t>
            </a:r>
            <a:r>
              <a:rPr b="1" lang="en-GB" sz="2000"/>
              <a:t>– </a:t>
            </a:r>
            <a:r>
              <a:rPr lang="en-GB" sz="2000"/>
              <a:t>addressing obstacles and opportunities for CEOS agency data, particularly </a:t>
            </a:r>
            <a:r>
              <a:rPr lang="en-GB" sz="2000" u="sng"/>
              <a:t>AFOLU/Biomass map datasets,</a:t>
            </a:r>
            <a:r>
              <a:rPr lang="en-GB" sz="2000"/>
              <a:t> to have maximum impact in the key climate actions such as the Global Stocktake of the Paris Agreement</a:t>
            </a:r>
            <a:endParaRPr sz="2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  <a:p>
            <a:pPr indent="-3555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b="1" lang="en-GB" sz="2000">
                <a:solidFill>
                  <a:srgbClr val="92D050"/>
                </a:solidFill>
              </a:rPr>
              <a:t>GHG observations from space </a:t>
            </a:r>
            <a:r>
              <a:rPr b="1" lang="en-GB" sz="2000"/>
              <a:t>– </a:t>
            </a:r>
            <a:r>
              <a:rPr lang="en-GB" sz="2000"/>
              <a:t>addressing coordination for data continuity challenges ahead and developing good practices so that operators of all kinds may contribute to societal needs</a:t>
            </a:r>
            <a:endParaRPr sz="2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b="1" lang="en-GB" sz="2400" u="sng"/>
              <a:t>Supporting existing &amp; emerging CEOS business</a:t>
            </a:r>
            <a:endParaRPr b="1" sz="2400" u="sng"/>
          </a:p>
          <a:p>
            <a:pPr indent="-3555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Escalating, elevating and expediting the CEOS WP activities underway and planned in which CEOS agencies are investing 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91" name="Google Shape;91;p1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JAXA SIT Chair Priorities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SIT Chair Term Activities</a:t>
            </a:r>
            <a:endParaRPr/>
          </a:p>
        </p:txBody>
      </p:sp>
      <p:sp>
        <p:nvSpPr>
          <p:cNvPr id="97" name="Google Shape;97;p12"/>
          <p:cNvSpPr txBox="1"/>
          <p:nvPr>
            <p:ph idx="1" type="body"/>
          </p:nvPr>
        </p:nvSpPr>
        <p:spPr>
          <a:xfrm>
            <a:off x="118950" y="1136166"/>
            <a:ext cx="4686300" cy="488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200"/>
              <a:t>In 2024: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GHG Roadmap Update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AFOLU Roadmap Actions Review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Coordination with IMEO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IPCC coordination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COAST-VC established</a:t>
            </a:r>
            <a:endParaRPr sz="2200"/>
          </a:p>
        </p:txBody>
      </p:sp>
      <p:sp>
        <p:nvSpPr>
          <p:cNvPr id="98" name="Google Shape;98;p12"/>
          <p:cNvSpPr txBox="1"/>
          <p:nvPr>
            <p:ph idx="1" type="body"/>
          </p:nvPr>
        </p:nvSpPr>
        <p:spPr>
          <a:xfrm>
            <a:off x="5094525" y="1136175"/>
            <a:ext cx="6870300" cy="515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200"/>
              <a:t>In 2025: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GST1 Lessons Learned delivered by WGClimate [SIT-40]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GST Strategy 2025 [item 3.3]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IMEO-CEOS Joint Database of Controlled Release Experiments [item 5.3]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Methane Common Practices [item 5.2]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GFOI engagement [item 2.3]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IPCC coordination [item 3.4]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VC Coordination [Session 7]</a:t>
            </a:r>
            <a:endParaRPr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/>
          <p:nvPr>
            <p:ph idx="1" type="body"/>
          </p:nvPr>
        </p:nvSpPr>
        <p:spPr>
          <a:xfrm>
            <a:off x="324225" y="1315625"/>
            <a:ext cx="5320800" cy="359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/>
              <a:t>Today:</a:t>
            </a:r>
            <a:endParaRPr b="1" sz="23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Agriculture Forestry &amp; Other Land Use</a:t>
            </a:r>
            <a:endParaRPr sz="23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EO Data Impact</a:t>
            </a:r>
            <a:endParaRPr sz="23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Interoperability and Data Quality</a:t>
            </a:r>
            <a:endParaRPr sz="23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Atmospheric Observations</a:t>
            </a:r>
            <a:endParaRPr sz="23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Other Thematic Topics (pt 1)</a:t>
            </a:r>
            <a:endParaRPr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300"/>
          </a:p>
        </p:txBody>
      </p:sp>
      <p:sp>
        <p:nvSpPr>
          <p:cNvPr id="104" name="Google Shape;104;p1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 of Agenda</a:t>
            </a:r>
            <a:endParaRPr/>
          </a:p>
        </p:txBody>
      </p:sp>
      <p:sp>
        <p:nvSpPr>
          <p:cNvPr id="105" name="Google Shape;105;p13"/>
          <p:cNvSpPr txBox="1"/>
          <p:nvPr>
            <p:ph idx="1" type="body"/>
          </p:nvPr>
        </p:nvSpPr>
        <p:spPr>
          <a:xfrm>
            <a:off x="6189250" y="1244075"/>
            <a:ext cx="5320800" cy="490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/>
              <a:t>Tomorrow</a:t>
            </a:r>
            <a:r>
              <a:rPr b="1" lang="en-GB" sz="2300"/>
              <a:t>:</a:t>
            </a:r>
            <a:endParaRPr b="1" sz="23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Virtual Constellations: State of the Global Observing System</a:t>
            </a:r>
            <a:endParaRPr sz="23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Other Thematic Topics (pt 2)</a:t>
            </a:r>
            <a:endParaRPr sz="23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Systems Engineering Office</a:t>
            </a:r>
            <a:endParaRPr sz="23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CEOS Chair &amp; SIT Chair Themes (current and future)</a:t>
            </a:r>
            <a:endParaRPr sz="23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-GB" sz="2300"/>
              <a:t>Biodiversity</a:t>
            </a:r>
            <a:endParaRPr sz="2300"/>
          </a:p>
        </p:txBody>
      </p:sp>
      <p:sp>
        <p:nvSpPr>
          <p:cNvPr id="106" name="Google Shape;106;p13"/>
          <p:cNvSpPr txBox="1"/>
          <p:nvPr/>
        </p:nvSpPr>
        <p:spPr>
          <a:xfrm>
            <a:off x="522500" y="5467650"/>
            <a:ext cx="4133400" cy="538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Dinner at Vollrads Castle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/>
          <p:nvPr/>
        </p:nvSpPr>
        <p:spPr>
          <a:xfrm>
            <a:off x="357100" y="1290950"/>
            <a:ext cx="5987700" cy="41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77812" lvl="0" marL="214312" marR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Char char="❖"/>
            </a:pPr>
            <a:r>
              <a:rPr lang="en-GB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Thank you to Christine Bognar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➢"/>
            </a:pP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Christine will dial in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77812" lvl="0" marL="214312" marR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Char char="❖"/>
            </a:pPr>
            <a:r>
              <a:rPr lang="en-GB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Please complete a message to her Kudoboard </a:t>
            </a:r>
            <a:r>
              <a:rPr lang="en-GB" sz="26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today</a:t>
            </a:r>
            <a:r>
              <a:rPr lang="en-GB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marR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Char char="➢"/>
            </a:pPr>
            <a:r>
              <a:rPr lang="en-GB" sz="2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https://www.kudoboard.com/boards/eSbdTYoC</a:t>
            </a:r>
            <a:r>
              <a:rPr lang="en-GB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marR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Char char="➢"/>
            </a:pPr>
            <a:r>
              <a:rPr lang="en-GB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Or scan: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4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Agenda item 10.3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3" name="Google Shape;113;p14"/>
          <p:cNvPicPr preferRelativeResize="0"/>
          <p:nvPr/>
        </p:nvPicPr>
        <p:blipFill rotWithShape="1">
          <a:blip r:embed="rId4">
            <a:alphaModFix/>
          </a:blip>
          <a:srcRect b="0" l="0" r="3605" t="0"/>
          <a:stretch/>
        </p:blipFill>
        <p:spPr>
          <a:xfrm>
            <a:off x="7175250" y="1451925"/>
            <a:ext cx="4422725" cy="449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