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3"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Lst>
  <p:sldSz cy="6858000" cx="12192000"/>
  <p:notesSz cx="6858000" cy="9144000"/>
  <p:embeddedFontLst>
    <p:embeddedFont>
      <p:font typeface="Montserrat"/>
      <p:regular r:id="rId37"/>
      <p:bold r:id="rId38"/>
      <p:italic r:id="rId39"/>
      <p:boldItalic r:id="rId40"/>
    </p:embeddedFont>
    <p:embeddedFont>
      <p:font typeface="Arial Narrow"/>
      <p:regular r:id="rId41"/>
      <p:bold r:id="rId42"/>
      <p:italic r:id="rId43"/>
      <p:boldItalic r:id="rId44"/>
    </p:embeddedFont>
    <p:embeddedFont>
      <p:font typeface="Open Sans"/>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boldItalic.fntdata"/><Relationship Id="rId20" Type="http://schemas.openxmlformats.org/officeDocument/2006/relationships/slide" Target="slides/slide16.xml"/><Relationship Id="rId42" Type="http://schemas.openxmlformats.org/officeDocument/2006/relationships/font" Target="fonts/ArialNarrow-bold.fntdata"/><Relationship Id="rId41" Type="http://schemas.openxmlformats.org/officeDocument/2006/relationships/font" Target="fonts/ArialNarrow-regular.fntdata"/><Relationship Id="rId22" Type="http://schemas.openxmlformats.org/officeDocument/2006/relationships/slide" Target="slides/slide18.xml"/><Relationship Id="rId44" Type="http://schemas.openxmlformats.org/officeDocument/2006/relationships/font" Target="fonts/ArialNarrow-boldItalic.fntdata"/><Relationship Id="rId21" Type="http://schemas.openxmlformats.org/officeDocument/2006/relationships/slide" Target="slides/slide17.xml"/><Relationship Id="rId43" Type="http://schemas.openxmlformats.org/officeDocument/2006/relationships/font" Target="fonts/ArialNarrow-italic.fntdata"/><Relationship Id="rId24" Type="http://schemas.openxmlformats.org/officeDocument/2006/relationships/slide" Target="slides/slide20.xml"/><Relationship Id="rId46" Type="http://schemas.openxmlformats.org/officeDocument/2006/relationships/font" Target="fonts/OpenSans-bold.fntdata"/><Relationship Id="rId23" Type="http://schemas.openxmlformats.org/officeDocument/2006/relationships/slide" Target="slides/slide19.xml"/><Relationship Id="rId45" Type="http://schemas.openxmlformats.org/officeDocument/2006/relationships/font" Target="fonts/OpenSans-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48" Type="http://schemas.openxmlformats.org/officeDocument/2006/relationships/font" Target="fonts/OpenSans-boldItalic.fntdata"/><Relationship Id="rId25" Type="http://schemas.openxmlformats.org/officeDocument/2006/relationships/slide" Target="slides/slide21.xml"/><Relationship Id="rId47" Type="http://schemas.openxmlformats.org/officeDocument/2006/relationships/font" Target="fonts/OpenSans-italic.fntdata"/><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font" Target="fonts/Montserrat-regular.fntdata"/><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font" Target="fonts/Montserrat-italic.fntdata"/><Relationship Id="rId16" Type="http://schemas.openxmlformats.org/officeDocument/2006/relationships/slide" Target="slides/slide12.xml"/><Relationship Id="rId38" Type="http://schemas.openxmlformats.org/officeDocument/2006/relationships/font" Target="fonts/Montserrat-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limate.esa.int/en/news-events/Forests-turn-from-carbon-sinks-to-emitters/" TargetMode="External"/><Relationship Id="rId3" Type="http://schemas.openxmlformats.org/officeDocument/2006/relationships/hyperlink" Target="https://climate.esa.int/en/news-events/Europes-forests-losing-their-carbon-sink-power/" TargetMode="External"/><Relationship Id="rId4" Type="http://schemas.openxmlformats.org/officeDocument/2006/relationships/hyperlink" Target="https://www.nature.com/articles/s41467-025-61856-1"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limate.esa.int/en/news-events/Forests-turn-from-carbon-sinks-to-emitters/" TargetMode="External"/><Relationship Id="rId3" Type="http://schemas.openxmlformats.org/officeDocument/2006/relationships/hyperlink" Target="https://climate.esa.int/en/news-events/Europes-forests-losing-their-carbon-sink-power/" TargetMode="External"/><Relationship Id="rId4" Type="http://schemas.openxmlformats.org/officeDocument/2006/relationships/hyperlink" Target="https://www.nature.com/articles/s41467-025-61856-1"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limate.esa.int/en/news-events/Forests-turn-from-carbon-sinks-to-emitters/" TargetMode="External"/><Relationship Id="rId3" Type="http://schemas.openxmlformats.org/officeDocument/2006/relationships/hyperlink" Target="https://climate.esa.int/en/news-events/Europes-forests-losing-their-carbon-sink-power/" TargetMode="External"/><Relationship Id="rId4" Type="http://schemas.openxmlformats.org/officeDocument/2006/relationships/hyperlink" Target="https://www.nature.com/articles/s41467-025-61856-1"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limate.esa.int/en/news-events/Forests-turn-from-carbon-sinks-to-emitters/" TargetMode="External"/><Relationship Id="rId3" Type="http://schemas.openxmlformats.org/officeDocument/2006/relationships/hyperlink" Target="https://climate.esa.int/en/news-events/Europes-forests-losing-their-carbon-sink-power/" TargetMode="External"/><Relationship Id="rId4" Type="http://schemas.openxmlformats.org/officeDocument/2006/relationships/hyperlink" Target="https://www.nature.com/articles/s41467-025-61856-1"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limate.esa.int/en/news-events/Forests-turn-from-carbon-sinks-to-emitters/" TargetMode="External"/><Relationship Id="rId3" Type="http://schemas.openxmlformats.org/officeDocument/2006/relationships/hyperlink" Target="https://climate.esa.int/en/news-events/Europes-forests-losing-their-carbon-sink-power/" TargetMode="External"/><Relationship Id="rId4" Type="http://schemas.openxmlformats.org/officeDocument/2006/relationships/hyperlink" Target="https://www.nature.com/articles/s41467-025-61856-1"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limate.esa.int/en/news-events/Forests-turn-from-carbon-sinks-to-emitters/" TargetMode="External"/><Relationship Id="rId3" Type="http://schemas.openxmlformats.org/officeDocument/2006/relationships/hyperlink" Target="https://climate.esa.int/en/news-events/Europes-forests-losing-their-carbon-sink-power/" TargetMode="External"/><Relationship Id="rId4" Type="http://schemas.openxmlformats.org/officeDocument/2006/relationships/hyperlink" Target="https://www.nature.com/articles/s41467-025-61856-1"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limate.esa.int/en/news-events/Forests-turn-from-carbon-sinks-to-emitters/" TargetMode="External"/><Relationship Id="rId3" Type="http://schemas.openxmlformats.org/officeDocument/2006/relationships/hyperlink" Target="https://climate.esa.int/en/news-events/Europes-forests-losing-their-carbon-sink-power/" TargetMode="External"/><Relationship Id="rId4" Type="http://schemas.openxmlformats.org/officeDocument/2006/relationships/hyperlink" Target="https://www.nature.com/articles/s41467-025-61856-1"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limate.esa.int/en/news-events/Forests-turn-from-carbon-sinks-to-emitters/" TargetMode="External"/><Relationship Id="rId3" Type="http://schemas.openxmlformats.org/officeDocument/2006/relationships/hyperlink" Target="https://climate.esa.int/en/news-events/Europes-forests-losing-their-carbon-sink-power/" TargetMode="External"/><Relationship Id="rId4" Type="http://schemas.openxmlformats.org/officeDocument/2006/relationships/hyperlink" Target="https://www.nature.com/articles/s41467-025-61856-1"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limate.esa.int/en/news-events/Forests-turn-from-carbon-sinks-to-emitters/" TargetMode="External"/><Relationship Id="rId3" Type="http://schemas.openxmlformats.org/officeDocument/2006/relationships/hyperlink" Target="https://climate.esa.int/en/news-events/Europes-forests-losing-their-carbon-sink-power/" TargetMode="External"/><Relationship Id="rId4" Type="http://schemas.openxmlformats.org/officeDocument/2006/relationships/hyperlink" Target="https://www.nature.com/articles/s41467-025-61856-1"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3793e0da994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3793e0da99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150">
                <a:solidFill>
                  <a:srgbClr val="1D1C1D"/>
                </a:solidFill>
                <a:highlight>
                  <a:srgbClr val="F8F8F8"/>
                </a:highlight>
              </a:rPr>
              <a:t> ‘partner networks are being engaged to join, for example TERN in Australia is already a GEOTREES partner, and there are plans to collaborate with NEON in the US to expand beyond the tropics.’</a:t>
            </a:r>
            <a:endParaRPr sz="1150">
              <a:solidFill>
                <a:srgbClr val="1D1C1D"/>
              </a:solidFill>
              <a:highlight>
                <a:srgbClr val="F8F8F8"/>
              </a:highlight>
            </a:endParaRPr>
          </a:p>
          <a:p>
            <a:pPr indent="0" lvl="0" marL="0" rtl="0" algn="l">
              <a:spcBef>
                <a:spcPts val="0"/>
              </a:spcBef>
              <a:spcAft>
                <a:spcPts val="0"/>
              </a:spcAft>
              <a:buNone/>
            </a:pPr>
            <a:r>
              <a:t/>
            </a:r>
            <a:endParaRPr sz="1150">
              <a:solidFill>
                <a:srgbClr val="1D1C1D"/>
              </a:solidFill>
              <a:highlight>
                <a:srgbClr val="F8F8F8"/>
              </a:highlight>
            </a:endParaRPr>
          </a:p>
          <a:p>
            <a:pPr indent="0" lvl="0" marL="0" rtl="0" algn="l">
              <a:spcBef>
                <a:spcPts val="0"/>
              </a:spcBef>
              <a:spcAft>
                <a:spcPts val="0"/>
              </a:spcAft>
              <a:buNone/>
            </a:pPr>
            <a:r>
              <a:rPr lang="en-GB" sz="1150">
                <a:solidFill>
                  <a:srgbClr val="1D1C1D"/>
                </a:solidFill>
                <a:highlight>
                  <a:srgbClr val="F8F8F8"/>
                </a:highlight>
              </a:rPr>
              <a:t> ISRO being a key partner </a:t>
            </a:r>
            <a:endParaRPr sz="1150">
              <a:solidFill>
                <a:srgbClr val="1D1C1D"/>
              </a:solidFill>
              <a:highlight>
                <a:srgbClr val="F8F8F8"/>
              </a:highlight>
            </a:endParaRPr>
          </a:p>
          <a:p>
            <a:pPr indent="0" lvl="0" marL="0" rtl="0" algn="l">
              <a:spcBef>
                <a:spcPts val="0"/>
              </a:spcBef>
              <a:spcAft>
                <a:spcPts val="0"/>
              </a:spcAft>
              <a:buNone/>
            </a:pPr>
            <a:r>
              <a:t/>
            </a:r>
            <a:endParaRPr sz="1150">
              <a:solidFill>
                <a:srgbClr val="1D1C1D"/>
              </a:solidFill>
              <a:highlight>
                <a:srgbClr val="F8F8F8"/>
              </a:highlight>
            </a:endParaRPr>
          </a:p>
          <a:p>
            <a:pPr indent="0" lvl="0" marL="0" rtl="0" algn="l">
              <a:lnSpc>
                <a:spcPct val="115000"/>
              </a:lnSpc>
              <a:spcBef>
                <a:spcPts val="1200"/>
              </a:spcBef>
              <a:spcAft>
                <a:spcPts val="0"/>
              </a:spcAft>
              <a:buNone/>
            </a:pPr>
            <a:r>
              <a:rPr lang="en-GB" sz="1150">
                <a:solidFill>
                  <a:srgbClr val="1D1C1D"/>
                </a:solidFill>
                <a:highlight>
                  <a:srgbClr val="F8F8F8"/>
                </a:highlight>
              </a:rPr>
              <a:t>We have right now 42 sites in the doing. Data should be available starting end of this year and throughout 2026. </a:t>
            </a:r>
            <a:endParaRPr sz="1150">
              <a:solidFill>
                <a:srgbClr val="1D1C1D"/>
              </a:solidFill>
              <a:highlight>
                <a:srgbClr val="F8F8F8"/>
              </a:highlight>
            </a:endParaRPr>
          </a:p>
          <a:p>
            <a:pPr indent="0" lvl="0" marL="0" rtl="0" algn="l">
              <a:spcBef>
                <a:spcPts val="1200"/>
              </a:spcBef>
              <a:spcAft>
                <a:spcPts val="0"/>
              </a:spcAft>
              <a:buNone/>
            </a:pPr>
            <a:r>
              <a:t/>
            </a:r>
            <a:endParaRPr sz="1150">
              <a:solidFill>
                <a:srgbClr val="1D1C1D"/>
              </a:solidFill>
              <a:highlight>
                <a:srgbClr val="F8F8F8"/>
              </a:highlight>
            </a:endParaRPr>
          </a:p>
          <a:p>
            <a:pPr indent="0" lvl="0" marL="0" rtl="0" algn="l">
              <a:lnSpc>
                <a:spcPct val="115000"/>
              </a:lnSpc>
              <a:spcBef>
                <a:spcPts val="0"/>
              </a:spcBef>
              <a:spcAft>
                <a:spcPts val="0"/>
              </a:spcAft>
              <a:buClr>
                <a:schemeClr val="dk1"/>
              </a:buClr>
              <a:buSzPts val="1100"/>
              <a:buFont typeface="Arial"/>
              <a:buNone/>
            </a:pPr>
            <a:r>
              <a:rPr lang="en-GB">
                <a:solidFill>
                  <a:srgbClr val="212121"/>
                </a:solidFill>
              </a:rPr>
              <a:t>Other points of interest for SIT:</a:t>
            </a:r>
            <a:endParaRPr>
              <a:solidFill>
                <a:srgbClr val="212121"/>
              </a:solidFill>
            </a:endParaRPr>
          </a:p>
          <a:p>
            <a:pPr indent="-304800" lvl="0" marL="457200" rtl="0" algn="l">
              <a:lnSpc>
                <a:spcPct val="115000"/>
              </a:lnSpc>
              <a:spcBef>
                <a:spcPts val="0"/>
              </a:spcBef>
              <a:spcAft>
                <a:spcPts val="0"/>
              </a:spcAft>
              <a:buClr>
                <a:srgbClr val="212121"/>
              </a:buClr>
              <a:buSzPts val="1200"/>
              <a:buChar char="●"/>
            </a:pPr>
            <a:r>
              <a:rPr lang="en-GB">
                <a:solidFill>
                  <a:srgbClr val="212121"/>
                </a:solidFill>
              </a:rPr>
              <a:t>Data from the first sites should become available in the next weeks. There is still some technical issues pending (agreeing on formats, versioning numbers etc) but nothing critical.</a:t>
            </a:r>
            <a:endParaRPr>
              <a:solidFill>
                <a:srgbClr val="212121"/>
              </a:solidFill>
            </a:endParaRPr>
          </a:p>
          <a:p>
            <a:pPr indent="-304800" lvl="0" marL="457200" rtl="0" algn="l">
              <a:lnSpc>
                <a:spcPct val="115000"/>
              </a:lnSpc>
              <a:spcBef>
                <a:spcPts val="0"/>
              </a:spcBef>
              <a:spcAft>
                <a:spcPts val="0"/>
              </a:spcAft>
              <a:buClr>
                <a:srgbClr val="212121"/>
              </a:buClr>
              <a:buSzPts val="1200"/>
              <a:buChar char="●"/>
            </a:pPr>
            <a:r>
              <a:rPr lang="en-GB">
                <a:solidFill>
                  <a:srgbClr val="212121"/>
                </a:solidFill>
              </a:rPr>
              <a:t>Complementing observation</a:t>
            </a:r>
            <a:endParaRPr>
              <a:solidFill>
                <a:srgbClr val="212121"/>
              </a:solidFill>
            </a:endParaRPr>
          </a:p>
          <a:p>
            <a:pPr indent="-304800" lvl="1" marL="914400" rtl="0" algn="l">
              <a:lnSpc>
                <a:spcPct val="115000"/>
              </a:lnSpc>
              <a:spcBef>
                <a:spcPts val="0"/>
              </a:spcBef>
              <a:spcAft>
                <a:spcPts val="0"/>
              </a:spcAft>
              <a:buClr>
                <a:srgbClr val="212121"/>
              </a:buClr>
              <a:buSzPts val="1200"/>
              <a:buChar char="○"/>
            </a:pPr>
            <a:r>
              <a:rPr lang="en-GB">
                <a:solidFill>
                  <a:srgbClr val="212121"/>
                </a:solidFill>
              </a:rPr>
              <a:t>All sites are covered with high priority by Tandem-X</a:t>
            </a:r>
            <a:endParaRPr>
              <a:solidFill>
                <a:srgbClr val="212121"/>
              </a:solidFill>
            </a:endParaRPr>
          </a:p>
          <a:p>
            <a:pPr indent="-304800" lvl="1" marL="914400" rtl="0" algn="l">
              <a:lnSpc>
                <a:spcPct val="115000"/>
              </a:lnSpc>
              <a:spcBef>
                <a:spcPts val="0"/>
              </a:spcBef>
              <a:spcAft>
                <a:spcPts val="0"/>
              </a:spcAft>
              <a:buClr>
                <a:srgbClr val="212121"/>
              </a:buClr>
              <a:buSzPts val="1200"/>
              <a:buChar char="○"/>
            </a:pPr>
            <a:r>
              <a:rPr lang="en-GB">
                <a:solidFill>
                  <a:srgbClr val="212121"/>
                </a:solidFill>
              </a:rPr>
              <a:t>All sites are covered by EnMAP though with low priority and cloud cover is an issue (usually we have ~10 acquisitions per site of which 80% are cloud covered). I agreed with them to select ~20 sites for which we will get higher priority to improve the coverage.</a:t>
            </a:r>
            <a:endParaRPr>
              <a:solidFill>
                <a:srgbClr val="212121"/>
              </a:solidFill>
            </a:endParaRPr>
          </a:p>
          <a:p>
            <a:pPr indent="-304800" lvl="1" marL="914400" rtl="0" algn="l">
              <a:lnSpc>
                <a:spcPct val="115000"/>
              </a:lnSpc>
              <a:spcBef>
                <a:spcPts val="0"/>
              </a:spcBef>
              <a:spcAft>
                <a:spcPts val="0"/>
              </a:spcAft>
              <a:buClr>
                <a:srgbClr val="212121"/>
              </a:buClr>
              <a:buSzPts val="1200"/>
              <a:buChar char="○"/>
            </a:pPr>
            <a:r>
              <a:rPr lang="en-GB">
                <a:solidFill>
                  <a:srgbClr val="212121"/>
                </a:solidFill>
              </a:rPr>
              <a:t>CSA RCM, and ALOS cover all sites but I have no visibility about the status.</a:t>
            </a:r>
            <a:endParaRPr>
              <a:solidFill>
                <a:srgbClr val="212121"/>
              </a:solidFill>
            </a:endParaRPr>
          </a:p>
          <a:p>
            <a:pPr indent="-304800" lvl="0" marL="457200" rtl="0" algn="l">
              <a:lnSpc>
                <a:spcPct val="115000"/>
              </a:lnSpc>
              <a:spcBef>
                <a:spcPts val="0"/>
              </a:spcBef>
              <a:spcAft>
                <a:spcPts val="0"/>
              </a:spcAft>
              <a:buClr>
                <a:srgbClr val="212121"/>
              </a:buClr>
              <a:buSzPts val="1200"/>
              <a:buChar char="●"/>
            </a:pPr>
            <a:r>
              <a:rPr lang="en-GB">
                <a:solidFill>
                  <a:srgbClr val="212121"/>
                </a:solidFill>
              </a:rPr>
              <a:t>Engagement of Agencies is still weak. So far ISRO, ESA, CNES and CSIRO (I assume they co-fund TERN activities) are the only ones providing funding for ground data collection. DLR, JAXA, CSA providing EO capacities. Maybe the expansion to the North can be a hook for other Agencies.</a:t>
            </a:r>
            <a:endParaRPr>
              <a:solidFill>
                <a:srgbClr val="212121"/>
              </a:solidFill>
            </a:endParaRPr>
          </a:p>
          <a:p>
            <a:pPr indent="-304800" lvl="0" marL="457200" rtl="0" algn="l">
              <a:lnSpc>
                <a:spcPct val="115000"/>
              </a:lnSpc>
              <a:spcBef>
                <a:spcPts val="0"/>
              </a:spcBef>
              <a:spcAft>
                <a:spcPts val="0"/>
              </a:spcAft>
              <a:buClr>
                <a:srgbClr val="212121"/>
              </a:buClr>
              <a:buSzPts val="1200"/>
              <a:buChar char="●"/>
            </a:pPr>
            <a:r>
              <a:rPr lang="en-GB">
                <a:solidFill>
                  <a:srgbClr val="212121"/>
                </a:solidFill>
              </a:rPr>
              <a:t>I believe we have a unique multi source EO data set. Agencies could support GT by supporting the analysis of this data.  CEOS could coordinate these efforts?</a:t>
            </a:r>
            <a:endParaRPr sz="1150">
              <a:solidFill>
                <a:srgbClr val="1D1C1D"/>
              </a:solidFill>
              <a:highlight>
                <a:srgbClr val="F8F8F8"/>
              </a:highligh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372fb983870_4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372fb983870_4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123825" lvl="0" marL="228600" rtl="0" algn="l">
              <a:lnSpc>
                <a:spcPct val="140000"/>
              </a:lnSpc>
              <a:spcBef>
                <a:spcPts val="0"/>
              </a:spcBef>
              <a:spcAft>
                <a:spcPts val="0"/>
              </a:spcAft>
              <a:buClr>
                <a:srgbClr val="3F3F3F"/>
              </a:buClr>
              <a:buSzPts val="1150"/>
              <a:buFont typeface="Noto Sans Symbols"/>
              <a:buChar char="❖"/>
            </a:pPr>
            <a:r>
              <a:rPr b="1" lang="en-GB" sz="1150">
                <a:solidFill>
                  <a:srgbClr val="3F3F3F"/>
                </a:solidFill>
                <a:latin typeface="Montserrat"/>
                <a:ea typeface="Montserrat"/>
                <a:cs typeface="Montserrat"/>
                <a:sym typeface="Montserrat"/>
              </a:rPr>
              <a:t>Facilitates international efforts</a:t>
            </a:r>
            <a:r>
              <a:rPr lang="en-GB" sz="1150">
                <a:solidFill>
                  <a:srgbClr val="3F3F3F"/>
                </a:solidFill>
                <a:latin typeface="Montserrat"/>
                <a:ea typeface="Montserrat"/>
                <a:cs typeface="Montserrat"/>
                <a:sym typeface="Montserrat"/>
              </a:rPr>
              <a:t> to bring EO data and research towards operational uptake by countries in the tropics</a:t>
            </a:r>
            <a:endParaRPr sz="1150">
              <a:solidFill>
                <a:srgbClr val="3F3F3F"/>
              </a:solidFill>
              <a:latin typeface="Montserrat"/>
              <a:ea typeface="Montserrat"/>
              <a:cs typeface="Montserrat"/>
              <a:sym typeface="Montserrat"/>
            </a:endParaRPr>
          </a:p>
          <a:p>
            <a:pPr indent="-137477" lvl="1" marL="685800" rtl="0" algn="l">
              <a:lnSpc>
                <a:spcPct val="140000"/>
              </a:lnSpc>
              <a:spcBef>
                <a:spcPts val="0"/>
              </a:spcBef>
              <a:spcAft>
                <a:spcPts val="0"/>
              </a:spcAft>
              <a:buClr>
                <a:srgbClr val="3F3F3F"/>
              </a:buClr>
              <a:buSzPts val="965"/>
              <a:buFont typeface="Arial"/>
              <a:buChar char="▪"/>
            </a:pPr>
            <a:r>
              <a:rPr lang="en-GB" sz="964">
                <a:solidFill>
                  <a:srgbClr val="3F3F3F"/>
                </a:solidFill>
                <a:latin typeface="Montserrat"/>
                <a:ea typeface="Montserrat"/>
                <a:cs typeface="Montserrat"/>
                <a:sym typeface="Montserrat"/>
              </a:rPr>
              <a:t>Identifying gaps and needs to advance research and data provision</a:t>
            </a:r>
            <a:endParaRPr sz="964">
              <a:solidFill>
                <a:srgbClr val="3F3F3F"/>
              </a:solidFill>
              <a:latin typeface="Montserrat"/>
              <a:ea typeface="Montserrat"/>
              <a:cs typeface="Montserrat"/>
              <a:sym typeface="Montserrat"/>
            </a:endParaRPr>
          </a:p>
          <a:p>
            <a:pPr indent="-137477" lvl="1" marL="685800" rtl="0" algn="l">
              <a:lnSpc>
                <a:spcPct val="140000"/>
              </a:lnSpc>
              <a:spcBef>
                <a:spcPts val="0"/>
              </a:spcBef>
              <a:spcAft>
                <a:spcPts val="0"/>
              </a:spcAft>
              <a:buClr>
                <a:srgbClr val="3F3F3F"/>
              </a:buClr>
              <a:buSzPts val="965"/>
              <a:buFont typeface="Arial"/>
              <a:buChar char="▪"/>
            </a:pPr>
            <a:r>
              <a:rPr lang="en-GB" sz="964">
                <a:solidFill>
                  <a:srgbClr val="3F3F3F"/>
                </a:solidFill>
                <a:latin typeface="Montserrat"/>
                <a:ea typeface="Montserrat"/>
                <a:cs typeface="Montserrat"/>
                <a:sym typeface="Montserrat"/>
              </a:rPr>
              <a:t>Foster a scientific community knowledgeable of country uptake needs</a:t>
            </a:r>
            <a:endParaRPr sz="1700">
              <a:solidFill>
                <a:schemeClr val="dk1"/>
              </a:solidFill>
              <a:latin typeface="Montserrat"/>
              <a:ea typeface="Montserrat"/>
              <a:cs typeface="Montserrat"/>
              <a:sym typeface="Montserrat"/>
            </a:endParaRPr>
          </a:p>
          <a:p>
            <a:pPr indent="-137477" lvl="1" marL="685800" rtl="0" algn="l">
              <a:lnSpc>
                <a:spcPct val="140000"/>
              </a:lnSpc>
              <a:spcBef>
                <a:spcPts val="0"/>
              </a:spcBef>
              <a:spcAft>
                <a:spcPts val="0"/>
              </a:spcAft>
              <a:buClr>
                <a:srgbClr val="3F3F3F"/>
              </a:buClr>
              <a:buSzPts val="965"/>
              <a:buFont typeface="Arial"/>
              <a:buChar char="▪"/>
            </a:pPr>
            <a:r>
              <a:rPr lang="en-GB" sz="964">
                <a:solidFill>
                  <a:srgbClr val="3F3F3F"/>
                </a:solidFill>
                <a:latin typeface="Montserrat"/>
                <a:ea typeface="Montserrat"/>
                <a:cs typeface="Montserrat"/>
                <a:sym typeface="Montserrat"/>
              </a:rPr>
              <a:t>Contribute to the GFOI process, organization of expert meetings, support in capacity building workshops, assessment of maturity of methods and datasets…  </a:t>
            </a:r>
            <a:endParaRPr sz="1700">
              <a:solidFill>
                <a:schemeClr val="dk1"/>
              </a:solidFill>
              <a:latin typeface="Montserrat"/>
              <a:ea typeface="Montserrat"/>
              <a:cs typeface="Montserrat"/>
              <a:sym typeface="Montserrat"/>
            </a:endParaRPr>
          </a:p>
          <a:p>
            <a:pPr indent="-137477" lvl="1" marL="685800" rtl="0" algn="l">
              <a:lnSpc>
                <a:spcPct val="140000"/>
              </a:lnSpc>
              <a:spcBef>
                <a:spcPts val="0"/>
              </a:spcBef>
              <a:spcAft>
                <a:spcPts val="0"/>
              </a:spcAft>
              <a:buClr>
                <a:srgbClr val="3F3F3F"/>
              </a:buClr>
              <a:buSzPts val="965"/>
              <a:buFont typeface="Arial"/>
              <a:buChar char="▪"/>
            </a:pPr>
            <a:r>
              <a:rPr lang="en-GB" sz="964">
                <a:solidFill>
                  <a:srgbClr val="3F3F3F"/>
                </a:solidFill>
                <a:latin typeface="Montserrat"/>
                <a:ea typeface="Montserrat"/>
                <a:cs typeface="Montserrat"/>
                <a:sym typeface="Montserrat"/>
              </a:rPr>
              <a:t>Involvement in international forums (UNFCCC, GCOS/TOPC, GEO-TREES, CEOS cal/val efforts, UN-SDGs…)</a:t>
            </a:r>
            <a:endParaRPr sz="1700">
              <a:solidFill>
                <a:schemeClr val="dk1"/>
              </a:solidFill>
              <a:latin typeface="Montserrat"/>
              <a:ea typeface="Montserrat"/>
              <a:cs typeface="Montserrat"/>
              <a:sym typeface="Montserrat"/>
            </a:endParaRPr>
          </a:p>
          <a:p>
            <a:pPr indent="-137477" lvl="1" marL="685800" rtl="0" algn="l">
              <a:lnSpc>
                <a:spcPct val="140000"/>
              </a:lnSpc>
              <a:spcBef>
                <a:spcPts val="0"/>
              </a:spcBef>
              <a:spcAft>
                <a:spcPts val="0"/>
              </a:spcAft>
              <a:buClr>
                <a:srgbClr val="3F3F3F"/>
              </a:buClr>
              <a:buSzPts val="965"/>
              <a:buFont typeface="Arial"/>
              <a:buChar char="▪"/>
            </a:pPr>
            <a:r>
              <a:rPr b="1" lang="en-GB" sz="964">
                <a:solidFill>
                  <a:srgbClr val="3C7341"/>
                </a:solidFill>
                <a:latin typeface="Montserrat"/>
                <a:ea typeface="Montserrat"/>
                <a:cs typeface="Montserrat"/>
                <a:sym typeface="Montserrat"/>
              </a:rPr>
              <a:t>Advocate for the use of remote sensing coupled with in-situ observations</a:t>
            </a:r>
            <a:endParaRPr sz="964">
              <a:solidFill>
                <a:srgbClr val="3C7341"/>
              </a:solidFill>
              <a:latin typeface="Montserrat"/>
              <a:ea typeface="Montserrat"/>
              <a:cs typeface="Montserrat"/>
              <a:sym typeface="Montserrat"/>
            </a:endParaRPr>
          </a:p>
          <a:p>
            <a:pPr indent="-292100" lvl="0" marL="457200" rtl="0" algn="l">
              <a:lnSpc>
                <a:spcPct val="115000"/>
              </a:lnSpc>
              <a:spcBef>
                <a:spcPts val="1000"/>
              </a:spcBef>
              <a:spcAft>
                <a:spcPts val="0"/>
              </a:spcAft>
              <a:buClr>
                <a:schemeClr val="dk1"/>
              </a:buClr>
              <a:buSzPts val="1000"/>
              <a:buFont typeface="Open Sans"/>
              <a:buChar char="❖"/>
            </a:pPr>
            <a:r>
              <a:t/>
            </a:r>
            <a:endParaRPr sz="1000">
              <a:solidFill>
                <a:schemeClr val="dk1"/>
              </a:solidFill>
              <a:latin typeface="Open Sans"/>
              <a:ea typeface="Open Sans"/>
              <a:cs typeface="Open Sans"/>
              <a:sym typeface="Open Sans"/>
            </a:endParaRPr>
          </a:p>
          <a:p>
            <a:pPr indent="-342900" lvl="0" marL="457200" rtl="0" algn="l">
              <a:lnSpc>
                <a:spcPct val="115000"/>
              </a:lnSpc>
              <a:spcBef>
                <a:spcPts val="1000"/>
              </a:spcBef>
              <a:spcAft>
                <a:spcPts val="0"/>
              </a:spcAft>
              <a:buClr>
                <a:schemeClr val="dk1"/>
              </a:buClr>
              <a:buSzPts val="1800"/>
              <a:buFont typeface="Montserrat"/>
              <a:buChar char="❖"/>
            </a:pPr>
            <a:r>
              <a:rPr lang="en-GB" sz="1000">
                <a:solidFill>
                  <a:schemeClr val="dk1"/>
                </a:solidFill>
                <a:latin typeface="Open Sans"/>
                <a:ea typeface="Open Sans"/>
                <a:cs typeface="Open Sans"/>
                <a:sym typeface="Open Sans"/>
              </a:rPr>
              <a:t>Global gathering for countries, donors, development partners and practitioners in the forest monitoring sector</a:t>
            </a:r>
            <a:endParaRPr sz="1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372fb983870_4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372fb983870_4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372fb983870_2_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372fb983870_2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4 new ECV projects:</a:t>
            </a:r>
            <a:endParaRPr/>
          </a:p>
          <a:p>
            <a:pPr indent="0" lvl="0" marL="0" rtl="0" algn="l">
              <a:spcBef>
                <a:spcPts val="0"/>
              </a:spcBef>
              <a:spcAft>
                <a:spcPts val="0"/>
              </a:spcAft>
              <a:buNone/>
            </a:pPr>
            <a:r>
              <a:rPr lang="en-GB"/>
              <a:t>Land evaporation</a:t>
            </a:r>
            <a:endParaRPr/>
          </a:p>
          <a:p>
            <a:pPr indent="0" lvl="0" marL="0" rtl="0" algn="l">
              <a:spcBef>
                <a:spcPts val="0"/>
              </a:spcBef>
              <a:spcAft>
                <a:spcPts val="0"/>
              </a:spcAft>
              <a:buNone/>
            </a:pPr>
            <a:r>
              <a:rPr lang="en-GB"/>
              <a:t>Ocean Surface Heat Flux, Phytoplankton biomass and diversity, Sea Ice Age and Drift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37a468626a9_3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37a468626a9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37c0685df34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37c0685df3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7360ccf226_1_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37360ccf226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3749b5826ff_1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3749b5826ff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372fb983870_2_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372fb983870_2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37360ccf226_1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37360ccf226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 airborne component is the UKRI BAS Twin Otter aircraft</a:t>
            </a:r>
            <a:endParaRPr/>
          </a:p>
          <a:p>
            <a:pPr indent="0" lvl="0" marL="0" rtl="0" algn="l">
              <a:lnSpc>
                <a:spcPct val="115000"/>
              </a:lnSpc>
              <a:spcBef>
                <a:spcPts val="600"/>
              </a:spcBef>
              <a:spcAft>
                <a:spcPts val="0"/>
              </a:spcAft>
              <a:buClr>
                <a:schemeClr val="dk1"/>
              </a:buClr>
              <a:buSzPts val="1100"/>
              <a:buFont typeface="Arial"/>
              <a:buNone/>
            </a:pPr>
            <a:r>
              <a:rPr lang="en-GB" sz="1600">
                <a:solidFill>
                  <a:schemeClr val="dk1"/>
                </a:solidFill>
              </a:rPr>
              <a:t>the shippment of a large part - two tonnes and more - of the equipment has arrived in Santarem and is now at UFOPA. </a:t>
            </a:r>
            <a:endParaRPr sz="1600">
              <a:solidFill>
                <a:schemeClr val="dk1"/>
              </a:solidFill>
            </a:endParaRPr>
          </a:p>
          <a:p>
            <a:pPr indent="0" lvl="0" marL="0" rtl="0" algn="l">
              <a:lnSpc>
                <a:spcPct val="115000"/>
              </a:lnSpc>
              <a:spcBef>
                <a:spcPts val="600"/>
              </a:spcBef>
              <a:spcAft>
                <a:spcPts val="0"/>
              </a:spcAft>
              <a:buClr>
                <a:schemeClr val="dk1"/>
              </a:buClr>
              <a:buSzPts val="1100"/>
              <a:buFont typeface="Arial"/>
              <a:buNone/>
            </a:pPr>
            <a:r>
              <a:rPr lang="en-GB" sz="1600">
                <a:solidFill>
                  <a:schemeClr val="dk1"/>
                </a:solidFill>
              </a:rPr>
              <a:t>(aircraft instruments, ground equipment).</a:t>
            </a:r>
            <a:endParaRPr sz="1600">
              <a:solidFill>
                <a:schemeClr val="dk1"/>
              </a:solidFill>
            </a:endParaRPr>
          </a:p>
          <a:p>
            <a:pPr indent="0" lvl="0" marL="0" rtl="0" algn="l">
              <a:lnSpc>
                <a:spcPct val="115000"/>
              </a:lnSpc>
              <a:spcBef>
                <a:spcPts val="600"/>
              </a:spcBef>
              <a:spcAft>
                <a:spcPts val="0"/>
              </a:spcAft>
              <a:buClr>
                <a:schemeClr val="dk1"/>
              </a:buClr>
              <a:buSzPts val="1100"/>
              <a:buFont typeface="Arial"/>
              <a:buNone/>
            </a:pPr>
            <a:r>
              <a:rPr lang="en-GB" sz="1600">
                <a:solidFill>
                  <a:schemeClr val="dk1"/>
                </a:solidFill>
              </a:rPr>
              <a:t>First science flight at the moment is expected (fingers crossed) around 27th Sept. </a:t>
            </a:r>
            <a:endParaRPr sz="16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375a775809a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 name="Google Shape;70;g375a775809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37c93306d48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37c93306d48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372fb983870_2_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372fb983870_2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37360ccf226_1_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37360ccf226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372fb983870_2_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372fb983870_2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AutoNum type="arabicPeriod"/>
            </a:pPr>
            <a:r>
              <a:rPr lang="en-GB" sz="1200">
                <a:solidFill>
                  <a:schemeClr val="dk1"/>
                </a:solidFill>
              </a:rPr>
              <a:t>Currently under discussion the new year to be processed 2024 vs. 2025 with all the crops present</a:t>
            </a:r>
            <a:endParaRPr sz="12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GB" sz="1200">
                <a:solidFill>
                  <a:schemeClr val="dk1"/>
                </a:solidFill>
              </a:rPr>
              <a:t>The cloud based system is basically ready and it will be deployed in the NoR asap (people can call the functions and run the system independently, pay only for the processing)</a:t>
            </a:r>
            <a:endParaRPr sz="12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GB" sz="1200">
                <a:solidFill>
                  <a:schemeClr val="dk1"/>
                </a:solidFill>
              </a:rPr>
              <a:t>The local/hpc based system (mirroring the cloud based system) is almost done, and it will be ready to be deployed anywhere by anyone who has the computing capabilities</a:t>
            </a:r>
            <a:endParaRPr sz="12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GB" sz="1200">
                <a:solidFill>
                  <a:schemeClr val="dk1"/>
                </a:solidFill>
              </a:rPr>
              <a:t>Both 2 and 3 systems will be capable to run global, regional, national etc levels.  </a:t>
            </a:r>
            <a:endParaRPr sz="1200">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372fb983870_2_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372fb983870_2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000"/>
              </a:spcBef>
              <a:spcAft>
                <a:spcPts val="0"/>
              </a:spcAft>
              <a:buClr>
                <a:schemeClr val="dk1"/>
              </a:buClr>
              <a:buSzPts val="1100"/>
              <a:buFont typeface="Arial"/>
              <a:buNone/>
            </a:pPr>
            <a:r>
              <a:rPr lang="en-GB" sz="1500" u="sng">
                <a:solidFill>
                  <a:srgbClr val="0563C1"/>
                </a:solidFill>
                <a:hlinkClick r:id="rId2">
                  <a:extLst>
                    <a:ext uri="{A12FA001-AC4F-418D-AE19-62706E023703}">
                      <ahyp:hlinkClr val="tx"/>
                    </a:ext>
                  </a:extLst>
                </a:hlinkClick>
              </a:rPr>
              <a:t>Northern hemisphere forests have shifted from carbon sinks to carbon emitters</a:t>
            </a:r>
            <a:endParaRPr sz="3200">
              <a:solidFill>
                <a:schemeClr val="dk1"/>
              </a:solidFill>
              <a:latin typeface="Montserrat"/>
              <a:ea typeface="Montserrat"/>
              <a:cs typeface="Montserrat"/>
              <a:sym typeface="Montserrat"/>
            </a:endParaRPr>
          </a:p>
          <a:p>
            <a:pPr indent="0" lvl="0" marL="0" rtl="0" algn="l">
              <a:lnSpc>
                <a:spcPct val="115000"/>
              </a:lnSpc>
              <a:spcBef>
                <a:spcPts val="1000"/>
              </a:spcBef>
              <a:spcAft>
                <a:spcPts val="0"/>
              </a:spcAft>
              <a:buClr>
                <a:schemeClr val="dk1"/>
              </a:buClr>
              <a:buSzPts val="1100"/>
              <a:buFont typeface="Arial"/>
              <a:buNone/>
            </a:pPr>
            <a:r>
              <a:rPr lang="en-GB" sz="1500" u="sng">
                <a:solidFill>
                  <a:srgbClr val="0563C1"/>
                </a:solidFill>
                <a:hlinkClick r:id="rId3">
                  <a:extLst>
                    <a:ext uri="{A12FA001-AC4F-418D-AE19-62706E023703}">
                      <ahyp:hlinkClr val="tx"/>
                    </a:ext>
                  </a:extLst>
                </a:hlinkClick>
              </a:rPr>
              <a:t>Europe’s forests losing their carbon sink power</a:t>
            </a:r>
            <a:endParaRPr sz="3200">
              <a:solidFill>
                <a:schemeClr val="dk1"/>
              </a:solidFill>
              <a:latin typeface="Montserrat"/>
              <a:ea typeface="Montserrat"/>
              <a:cs typeface="Montserrat"/>
              <a:sym typeface="Montserrat"/>
            </a:endParaRPr>
          </a:p>
          <a:p>
            <a:pPr indent="0" lvl="0" marL="0" rtl="0" algn="l">
              <a:lnSpc>
                <a:spcPct val="115000"/>
              </a:lnSpc>
              <a:spcBef>
                <a:spcPts val="1000"/>
              </a:spcBef>
              <a:spcAft>
                <a:spcPts val="0"/>
              </a:spcAft>
              <a:buClr>
                <a:schemeClr val="dk1"/>
              </a:buClr>
              <a:buSzPts val="1100"/>
              <a:buFont typeface="Arial"/>
              <a:buNone/>
            </a:pPr>
            <a:r>
              <a:rPr lang="en-GB" sz="1500" u="sng">
                <a:solidFill>
                  <a:srgbClr val="0563C1"/>
                </a:solidFill>
                <a:hlinkClick r:id="rId4">
                  <a:extLst>
                    <a:ext uri="{A12FA001-AC4F-418D-AE19-62706E023703}">
                      <ahyp:hlinkClr val="tx"/>
                    </a:ext>
                  </a:extLst>
                </a:hlinkClick>
              </a:rPr>
              <a:t>Human influence on Amazon’s aboveground carbon dynamics intensified over the last decade | Nature Communications</a:t>
            </a:r>
            <a:endParaRPr sz="3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37643223568_2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37643223568_2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lang="en-GB" sz="1500" u="sng">
                <a:solidFill>
                  <a:srgbClr val="0563C1"/>
                </a:solidFill>
                <a:hlinkClick r:id="rId2">
                  <a:extLst>
                    <a:ext uri="{A12FA001-AC4F-418D-AE19-62706E023703}">
                      <ahyp:hlinkClr val="tx"/>
                    </a:ext>
                  </a:extLst>
                </a:hlinkClick>
              </a:rPr>
              <a:t>Northern hemisphere forests have shifted from carbon sinks to carbon emitters</a:t>
            </a:r>
            <a:endParaRPr sz="3200">
              <a:solidFill>
                <a:schemeClr val="dk1"/>
              </a:solidFill>
              <a:latin typeface="Montserrat"/>
              <a:ea typeface="Montserrat"/>
              <a:cs typeface="Montserrat"/>
              <a:sym typeface="Montserrat"/>
            </a:endParaRPr>
          </a:p>
          <a:p>
            <a:pPr indent="0" lvl="0" marL="0" rtl="0" algn="l">
              <a:lnSpc>
                <a:spcPct val="115000"/>
              </a:lnSpc>
              <a:spcBef>
                <a:spcPts val="1000"/>
              </a:spcBef>
              <a:spcAft>
                <a:spcPts val="0"/>
              </a:spcAft>
              <a:buNone/>
            </a:pPr>
            <a:r>
              <a:rPr lang="en-GB" sz="1500" u="sng">
                <a:solidFill>
                  <a:srgbClr val="0563C1"/>
                </a:solidFill>
                <a:hlinkClick r:id="rId3">
                  <a:extLst>
                    <a:ext uri="{A12FA001-AC4F-418D-AE19-62706E023703}">
                      <ahyp:hlinkClr val="tx"/>
                    </a:ext>
                  </a:extLst>
                </a:hlinkClick>
              </a:rPr>
              <a:t>Europe’s forests losing their carbon sink power</a:t>
            </a:r>
            <a:endParaRPr sz="3200">
              <a:solidFill>
                <a:schemeClr val="dk1"/>
              </a:solidFill>
              <a:latin typeface="Montserrat"/>
              <a:ea typeface="Montserrat"/>
              <a:cs typeface="Montserrat"/>
              <a:sym typeface="Montserrat"/>
            </a:endParaRPr>
          </a:p>
          <a:p>
            <a:pPr indent="0" lvl="0" marL="0" rtl="0" algn="l">
              <a:lnSpc>
                <a:spcPct val="115000"/>
              </a:lnSpc>
              <a:spcBef>
                <a:spcPts val="1000"/>
              </a:spcBef>
              <a:spcAft>
                <a:spcPts val="0"/>
              </a:spcAft>
              <a:buNone/>
            </a:pPr>
            <a:r>
              <a:rPr lang="en-GB" sz="1500" u="sng">
                <a:solidFill>
                  <a:srgbClr val="0563C1"/>
                </a:solidFill>
                <a:hlinkClick r:id="rId4">
                  <a:extLst>
                    <a:ext uri="{A12FA001-AC4F-418D-AE19-62706E023703}">
                      <ahyp:hlinkClr val="tx"/>
                    </a:ext>
                  </a:extLst>
                </a:hlinkClick>
              </a:rPr>
              <a:t>Human influence on Amazon’s aboveground carbon dynamics intensified over the last decade | Nature Communications</a:t>
            </a:r>
            <a:endParaRPr sz="3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37643223568_2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37643223568_2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lang="en-GB" sz="1500" u="sng">
                <a:solidFill>
                  <a:srgbClr val="0563C1"/>
                </a:solidFill>
                <a:hlinkClick r:id="rId2">
                  <a:extLst>
                    <a:ext uri="{A12FA001-AC4F-418D-AE19-62706E023703}">
                      <ahyp:hlinkClr val="tx"/>
                    </a:ext>
                  </a:extLst>
                </a:hlinkClick>
              </a:rPr>
              <a:t>Northern hemisphere forests have shifted from carbon sinks to carbon emitters</a:t>
            </a:r>
            <a:endParaRPr sz="3200">
              <a:solidFill>
                <a:schemeClr val="dk1"/>
              </a:solidFill>
              <a:latin typeface="Montserrat"/>
              <a:ea typeface="Montserrat"/>
              <a:cs typeface="Montserrat"/>
              <a:sym typeface="Montserrat"/>
            </a:endParaRPr>
          </a:p>
          <a:p>
            <a:pPr indent="0" lvl="0" marL="0" rtl="0" algn="l">
              <a:lnSpc>
                <a:spcPct val="115000"/>
              </a:lnSpc>
              <a:spcBef>
                <a:spcPts val="1000"/>
              </a:spcBef>
              <a:spcAft>
                <a:spcPts val="0"/>
              </a:spcAft>
              <a:buNone/>
            </a:pPr>
            <a:r>
              <a:rPr lang="en-GB" sz="1500" u="sng">
                <a:solidFill>
                  <a:srgbClr val="0563C1"/>
                </a:solidFill>
                <a:hlinkClick r:id="rId3">
                  <a:extLst>
                    <a:ext uri="{A12FA001-AC4F-418D-AE19-62706E023703}">
                      <ahyp:hlinkClr val="tx"/>
                    </a:ext>
                  </a:extLst>
                </a:hlinkClick>
              </a:rPr>
              <a:t>Europe’s forests losing their carbon sink power</a:t>
            </a:r>
            <a:endParaRPr sz="3200">
              <a:solidFill>
                <a:schemeClr val="dk1"/>
              </a:solidFill>
              <a:latin typeface="Montserrat"/>
              <a:ea typeface="Montserrat"/>
              <a:cs typeface="Montserrat"/>
              <a:sym typeface="Montserrat"/>
            </a:endParaRPr>
          </a:p>
          <a:p>
            <a:pPr indent="0" lvl="0" marL="0" rtl="0" algn="l">
              <a:lnSpc>
                <a:spcPct val="115000"/>
              </a:lnSpc>
              <a:spcBef>
                <a:spcPts val="1000"/>
              </a:spcBef>
              <a:spcAft>
                <a:spcPts val="0"/>
              </a:spcAft>
              <a:buNone/>
            </a:pPr>
            <a:r>
              <a:rPr lang="en-GB" sz="1500" u="sng">
                <a:solidFill>
                  <a:srgbClr val="0563C1"/>
                </a:solidFill>
                <a:hlinkClick r:id="rId4">
                  <a:extLst>
                    <a:ext uri="{A12FA001-AC4F-418D-AE19-62706E023703}">
                      <ahyp:hlinkClr val="tx"/>
                    </a:ext>
                  </a:extLst>
                </a:hlinkClick>
              </a:rPr>
              <a:t>Human influence on Amazon’s aboveground carbon dynamics intensified over the last decade | Nature Communications</a:t>
            </a:r>
            <a:endParaRPr sz="3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37d54e1db91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37d54e1db9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lang="en-GB" sz="1500" u="sng">
                <a:solidFill>
                  <a:srgbClr val="0563C1"/>
                </a:solidFill>
                <a:hlinkClick r:id="rId2">
                  <a:extLst>
                    <a:ext uri="{A12FA001-AC4F-418D-AE19-62706E023703}">
                      <ahyp:hlinkClr val="tx"/>
                    </a:ext>
                  </a:extLst>
                </a:hlinkClick>
              </a:rPr>
              <a:t>Northern hemisphere forests have shifted from carbon sinks to carbon emitters</a:t>
            </a:r>
            <a:endParaRPr sz="3200">
              <a:solidFill>
                <a:schemeClr val="dk1"/>
              </a:solidFill>
              <a:latin typeface="Montserrat"/>
              <a:ea typeface="Montserrat"/>
              <a:cs typeface="Montserrat"/>
              <a:sym typeface="Montserrat"/>
            </a:endParaRPr>
          </a:p>
          <a:p>
            <a:pPr indent="0" lvl="0" marL="0" rtl="0" algn="l">
              <a:lnSpc>
                <a:spcPct val="115000"/>
              </a:lnSpc>
              <a:spcBef>
                <a:spcPts val="1000"/>
              </a:spcBef>
              <a:spcAft>
                <a:spcPts val="0"/>
              </a:spcAft>
              <a:buNone/>
            </a:pPr>
            <a:r>
              <a:rPr lang="en-GB" sz="1500" u="sng">
                <a:solidFill>
                  <a:srgbClr val="0563C1"/>
                </a:solidFill>
                <a:hlinkClick r:id="rId3">
                  <a:extLst>
                    <a:ext uri="{A12FA001-AC4F-418D-AE19-62706E023703}">
                      <ahyp:hlinkClr val="tx"/>
                    </a:ext>
                  </a:extLst>
                </a:hlinkClick>
              </a:rPr>
              <a:t>Europe’s forests losing their carbon sink power</a:t>
            </a:r>
            <a:endParaRPr sz="3200">
              <a:solidFill>
                <a:schemeClr val="dk1"/>
              </a:solidFill>
              <a:latin typeface="Montserrat"/>
              <a:ea typeface="Montserrat"/>
              <a:cs typeface="Montserrat"/>
              <a:sym typeface="Montserrat"/>
            </a:endParaRPr>
          </a:p>
          <a:p>
            <a:pPr indent="0" lvl="0" marL="0" rtl="0" algn="l">
              <a:lnSpc>
                <a:spcPct val="115000"/>
              </a:lnSpc>
              <a:spcBef>
                <a:spcPts val="1000"/>
              </a:spcBef>
              <a:spcAft>
                <a:spcPts val="0"/>
              </a:spcAft>
              <a:buNone/>
            </a:pPr>
            <a:r>
              <a:rPr lang="en-GB" sz="1500" u="sng">
                <a:solidFill>
                  <a:srgbClr val="0563C1"/>
                </a:solidFill>
                <a:hlinkClick r:id="rId4">
                  <a:extLst>
                    <a:ext uri="{A12FA001-AC4F-418D-AE19-62706E023703}">
                      <ahyp:hlinkClr val="tx"/>
                    </a:ext>
                  </a:extLst>
                </a:hlinkClick>
              </a:rPr>
              <a:t>Human influence on Amazon’s aboveground carbon dynamics intensified over the last decade | Nature Communications</a:t>
            </a:r>
            <a:endParaRPr sz="3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37d3b67183c_0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37d3b67183c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lang="en-GB" sz="1500" u="sng">
                <a:solidFill>
                  <a:srgbClr val="0563C1"/>
                </a:solidFill>
                <a:hlinkClick r:id="rId2">
                  <a:extLst>
                    <a:ext uri="{A12FA001-AC4F-418D-AE19-62706E023703}">
                      <ahyp:hlinkClr val="tx"/>
                    </a:ext>
                  </a:extLst>
                </a:hlinkClick>
              </a:rPr>
              <a:t>Northern hemisphere forests have shifted from carbon sinks to carbon emitters</a:t>
            </a:r>
            <a:endParaRPr sz="3200">
              <a:solidFill>
                <a:schemeClr val="dk1"/>
              </a:solidFill>
              <a:latin typeface="Montserrat"/>
              <a:ea typeface="Montserrat"/>
              <a:cs typeface="Montserrat"/>
              <a:sym typeface="Montserrat"/>
            </a:endParaRPr>
          </a:p>
          <a:p>
            <a:pPr indent="0" lvl="0" marL="0" rtl="0" algn="l">
              <a:lnSpc>
                <a:spcPct val="115000"/>
              </a:lnSpc>
              <a:spcBef>
                <a:spcPts val="1000"/>
              </a:spcBef>
              <a:spcAft>
                <a:spcPts val="0"/>
              </a:spcAft>
              <a:buNone/>
            </a:pPr>
            <a:r>
              <a:rPr lang="en-GB" sz="1500" u="sng">
                <a:solidFill>
                  <a:srgbClr val="0563C1"/>
                </a:solidFill>
                <a:hlinkClick r:id="rId3">
                  <a:extLst>
                    <a:ext uri="{A12FA001-AC4F-418D-AE19-62706E023703}">
                      <ahyp:hlinkClr val="tx"/>
                    </a:ext>
                  </a:extLst>
                </a:hlinkClick>
              </a:rPr>
              <a:t>Europe’s forests losing their carbon sink power</a:t>
            </a:r>
            <a:endParaRPr sz="3200">
              <a:solidFill>
                <a:schemeClr val="dk1"/>
              </a:solidFill>
              <a:latin typeface="Montserrat"/>
              <a:ea typeface="Montserrat"/>
              <a:cs typeface="Montserrat"/>
              <a:sym typeface="Montserrat"/>
            </a:endParaRPr>
          </a:p>
          <a:p>
            <a:pPr indent="0" lvl="0" marL="0" rtl="0" algn="l">
              <a:lnSpc>
                <a:spcPct val="115000"/>
              </a:lnSpc>
              <a:spcBef>
                <a:spcPts val="1000"/>
              </a:spcBef>
              <a:spcAft>
                <a:spcPts val="0"/>
              </a:spcAft>
              <a:buNone/>
            </a:pPr>
            <a:r>
              <a:rPr lang="en-GB" sz="1500" u="sng">
                <a:solidFill>
                  <a:srgbClr val="0563C1"/>
                </a:solidFill>
                <a:hlinkClick r:id="rId4">
                  <a:extLst>
                    <a:ext uri="{A12FA001-AC4F-418D-AE19-62706E023703}">
                      <ahyp:hlinkClr val="tx"/>
                    </a:ext>
                  </a:extLst>
                </a:hlinkClick>
              </a:rPr>
              <a:t>Human influence on Amazon’s aboveground carbon dynamics intensified over the last decade | Nature Communications</a:t>
            </a:r>
            <a:endParaRPr sz="3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37d3b67183c_0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37d3b67183c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lang="en-GB" sz="1500" u="sng">
                <a:solidFill>
                  <a:srgbClr val="0563C1"/>
                </a:solidFill>
                <a:hlinkClick r:id="rId2">
                  <a:extLst>
                    <a:ext uri="{A12FA001-AC4F-418D-AE19-62706E023703}">
                      <ahyp:hlinkClr val="tx"/>
                    </a:ext>
                  </a:extLst>
                </a:hlinkClick>
              </a:rPr>
              <a:t>Northern hemisphere forests have shifted from carbon sinks to carbon emitters</a:t>
            </a:r>
            <a:endParaRPr sz="3200">
              <a:solidFill>
                <a:schemeClr val="dk1"/>
              </a:solidFill>
              <a:latin typeface="Montserrat"/>
              <a:ea typeface="Montserrat"/>
              <a:cs typeface="Montserrat"/>
              <a:sym typeface="Montserrat"/>
            </a:endParaRPr>
          </a:p>
          <a:p>
            <a:pPr indent="0" lvl="0" marL="0" rtl="0" algn="l">
              <a:lnSpc>
                <a:spcPct val="115000"/>
              </a:lnSpc>
              <a:spcBef>
                <a:spcPts val="1000"/>
              </a:spcBef>
              <a:spcAft>
                <a:spcPts val="0"/>
              </a:spcAft>
              <a:buNone/>
            </a:pPr>
            <a:r>
              <a:rPr lang="en-GB" sz="1500" u="sng">
                <a:solidFill>
                  <a:srgbClr val="0563C1"/>
                </a:solidFill>
                <a:hlinkClick r:id="rId3">
                  <a:extLst>
                    <a:ext uri="{A12FA001-AC4F-418D-AE19-62706E023703}">
                      <ahyp:hlinkClr val="tx"/>
                    </a:ext>
                  </a:extLst>
                </a:hlinkClick>
              </a:rPr>
              <a:t>Europe’s forests losing their carbon sink power</a:t>
            </a:r>
            <a:endParaRPr sz="3200">
              <a:solidFill>
                <a:schemeClr val="dk1"/>
              </a:solidFill>
              <a:latin typeface="Montserrat"/>
              <a:ea typeface="Montserrat"/>
              <a:cs typeface="Montserrat"/>
              <a:sym typeface="Montserrat"/>
            </a:endParaRPr>
          </a:p>
          <a:p>
            <a:pPr indent="0" lvl="0" marL="0" rtl="0" algn="l">
              <a:lnSpc>
                <a:spcPct val="115000"/>
              </a:lnSpc>
              <a:spcBef>
                <a:spcPts val="1000"/>
              </a:spcBef>
              <a:spcAft>
                <a:spcPts val="0"/>
              </a:spcAft>
              <a:buNone/>
            </a:pPr>
            <a:r>
              <a:rPr lang="en-GB" sz="1500" u="sng">
                <a:solidFill>
                  <a:srgbClr val="0563C1"/>
                </a:solidFill>
                <a:hlinkClick r:id="rId4">
                  <a:extLst>
                    <a:ext uri="{A12FA001-AC4F-418D-AE19-62706E023703}">
                      <ahyp:hlinkClr val="tx"/>
                    </a:ext>
                  </a:extLst>
                </a:hlinkClick>
              </a:rPr>
              <a:t>Human influence on Amazon’s aboveground carbon dynamics intensified over the last decade | Nature Communications</a:t>
            </a:r>
            <a:endParaRPr sz="3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375a775809a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 name="Google Shape;77;g375a775809a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37d3b67183c_0_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37d3b67183c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lang="en-GB" sz="1500" u="sng">
                <a:solidFill>
                  <a:srgbClr val="0563C1"/>
                </a:solidFill>
                <a:hlinkClick r:id="rId2">
                  <a:extLst>
                    <a:ext uri="{A12FA001-AC4F-418D-AE19-62706E023703}">
                      <ahyp:hlinkClr val="tx"/>
                    </a:ext>
                  </a:extLst>
                </a:hlinkClick>
              </a:rPr>
              <a:t>Northern hemisphere forests have shifted from carbon sinks to carbon emitters</a:t>
            </a:r>
            <a:endParaRPr sz="3200">
              <a:solidFill>
                <a:schemeClr val="dk1"/>
              </a:solidFill>
              <a:latin typeface="Montserrat"/>
              <a:ea typeface="Montserrat"/>
              <a:cs typeface="Montserrat"/>
              <a:sym typeface="Montserrat"/>
            </a:endParaRPr>
          </a:p>
          <a:p>
            <a:pPr indent="0" lvl="0" marL="0" rtl="0" algn="l">
              <a:lnSpc>
                <a:spcPct val="115000"/>
              </a:lnSpc>
              <a:spcBef>
                <a:spcPts val="1000"/>
              </a:spcBef>
              <a:spcAft>
                <a:spcPts val="0"/>
              </a:spcAft>
              <a:buNone/>
            </a:pPr>
            <a:r>
              <a:rPr lang="en-GB" sz="1500" u="sng">
                <a:solidFill>
                  <a:srgbClr val="0563C1"/>
                </a:solidFill>
                <a:hlinkClick r:id="rId3">
                  <a:extLst>
                    <a:ext uri="{A12FA001-AC4F-418D-AE19-62706E023703}">
                      <ahyp:hlinkClr val="tx"/>
                    </a:ext>
                  </a:extLst>
                </a:hlinkClick>
              </a:rPr>
              <a:t>Europe’s forests losing their carbon sink power</a:t>
            </a:r>
            <a:endParaRPr sz="3200">
              <a:solidFill>
                <a:schemeClr val="dk1"/>
              </a:solidFill>
              <a:latin typeface="Montserrat"/>
              <a:ea typeface="Montserrat"/>
              <a:cs typeface="Montserrat"/>
              <a:sym typeface="Montserrat"/>
            </a:endParaRPr>
          </a:p>
          <a:p>
            <a:pPr indent="0" lvl="0" marL="0" rtl="0" algn="l">
              <a:lnSpc>
                <a:spcPct val="115000"/>
              </a:lnSpc>
              <a:spcBef>
                <a:spcPts val="1000"/>
              </a:spcBef>
              <a:spcAft>
                <a:spcPts val="0"/>
              </a:spcAft>
              <a:buNone/>
            </a:pPr>
            <a:r>
              <a:rPr lang="en-GB" sz="1500" u="sng">
                <a:solidFill>
                  <a:srgbClr val="0563C1"/>
                </a:solidFill>
                <a:hlinkClick r:id="rId4">
                  <a:extLst>
                    <a:ext uri="{A12FA001-AC4F-418D-AE19-62706E023703}">
                      <ahyp:hlinkClr val="tx"/>
                    </a:ext>
                  </a:extLst>
                </a:hlinkClick>
              </a:rPr>
              <a:t>Human influence on Amazon’s aboveground carbon dynamics intensified over the last decade | Nature Communications</a:t>
            </a:r>
            <a:endParaRPr sz="3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37d3b67183c_0_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37d3b67183c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lang="en-GB" sz="1500" u="sng">
                <a:solidFill>
                  <a:srgbClr val="0563C1"/>
                </a:solidFill>
                <a:hlinkClick r:id="rId2">
                  <a:extLst>
                    <a:ext uri="{A12FA001-AC4F-418D-AE19-62706E023703}">
                      <ahyp:hlinkClr val="tx"/>
                    </a:ext>
                  </a:extLst>
                </a:hlinkClick>
              </a:rPr>
              <a:t>Northern hemisphere forests have shifted from carbon sinks to carbon emitters</a:t>
            </a:r>
            <a:endParaRPr sz="3200">
              <a:solidFill>
                <a:schemeClr val="dk1"/>
              </a:solidFill>
              <a:latin typeface="Montserrat"/>
              <a:ea typeface="Montserrat"/>
              <a:cs typeface="Montserrat"/>
              <a:sym typeface="Montserrat"/>
            </a:endParaRPr>
          </a:p>
          <a:p>
            <a:pPr indent="0" lvl="0" marL="0" rtl="0" algn="l">
              <a:lnSpc>
                <a:spcPct val="115000"/>
              </a:lnSpc>
              <a:spcBef>
                <a:spcPts val="1000"/>
              </a:spcBef>
              <a:spcAft>
                <a:spcPts val="0"/>
              </a:spcAft>
              <a:buNone/>
            </a:pPr>
            <a:r>
              <a:rPr lang="en-GB" sz="1500" u="sng">
                <a:solidFill>
                  <a:srgbClr val="0563C1"/>
                </a:solidFill>
                <a:hlinkClick r:id="rId3">
                  <a:extLst>
                    <a:ext uri="{A12FA001-AC4F-418D-AE19-62706E023703}">
                      <ahyp:hlinkClr val="tx"/>
                    </a:ext>
                  </a:extLst>
                </a:hlinkClick>
              </a:rPr>
              <a:t>Europe’s forests losing their carbon sink power</a:t>
            </a:r>
            <a:endParaRPr sz="3200">
              <a:solidFill>
                <a:schemeClr val="dk1"/>
              </a:solidFill>
              <a:latin typeface="Montserrat"/>
              <a:ea typeface="Montserrat"/>
              <a:cs typeface="Montserrat"/>
              <a:sym typeface="Montserrat"/>
            </a:endParaRPr>
          </a:p>
          <a:p>
            <a:pPr indent="0" lvl="0" marL="0" rtl="0" algn="l">
              <a:lnSpc>
                <a:spcPct val="115000"/>
              </a:lnSpc>
              <a:spcBef>
                <a:spcPts val="1000"/>
              </a:spcBef>
              <a:spcAft>
                <a:spcPts val="0"/>
              </a:spcAft>
              <a:buNone/>
            </a:pPr>
            <a:r>
              <a:rPr lang="en-GB" sz="1500" u="sng">
                <a:solidFill>
                  <a:srgbClr val="0563C1"/>
                </a:solidFill>
                <a:hlinkClick r:id="rId4">
                  <a:extLst>
                    <a:ext uri="{A12FA001-AC4F-418D-AE19-62706E023703}">
                      <ahyp:hlinkClr val="tx"/>
                    </a:ext>
                  </a:extLst>
                </a:hlinkClick>
              </a:rPr>
              <a:t>Human influence on Amazon’s aboveground carbon dynamics intensified over the last decade | Nature Communications</a:t>
            </a:r>
            <a:endParaRPr sz="3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37d3b67183c_0_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37d3b67183c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lang="en-GB" sz="1500" u="sng">
                <a:solidFill>
                  <a:srgbClr val="0563C1"/>
                </a:solidFill>
                <a:hlinkClick r:id="rId2">
                  <a:extLst>
                    <a:ext uri="{A12FA001-AC4F-418D-AE19-62706E023703}">
                      <ahyp:hlinkClr val="tx"/>
                    </a:ext>
                  </a:extLst>
                </a:hlinkClick>
              </a:rPr>
              <a:t>Northern hemisphere forests have shifted from carbon sinks to carbon emitters</a:t>
            </a:r>
            <a:endParaRPr sz="3200">
              <a:solidFill>
                <a:schemeClr val="dk1"/>
              </a:solidFill>
              <a:latin typeface="Montserrat"/>
              <a:ea typeface="Montserrat"/>
              <a:cs typeface="Montserrat"/>
              <a:sym typeface="Montserrat"/>
            </a:endParaRPr>
          </a:p>
          <a:p>
            <a:pPr indent="0" lvl="0" marL="0" rtl="0" algn="l">
              <a:lnSpc>
                <a:spcPct val="115000"/>
              </a:lnSpc>
              <a:spcBef>
                <a:spcPts val="1000"/>
              </a:spcBef>
              <a:spcAft>
                <a:spcPts val="0"/>
              </a:spcAft>
              <a:buNone/>
            </a:pPr>
            <a:r>
              <a:rPr lang="en-GB" sz="1500" u="sng">
                <a:solidFill>
                  <a:srgbClr val="0563C1"/>
                </a:solidFill>
                <a:hlinkClick r:id="rId3">
                  <a:extLst>
                    <a:ext uri="{A12FA001-AC4F-418D-AE19-62706E023703}">
                      <ahyp:hlinkClr val="tx"/>
                    </a:ext>
                  </a:extLst>
                </a:hlinkClick>
              </a:rPr>
              <a:t>Europe’s forests losing their carbon sink power</a:t>
            </a:r>
            <a:endParaRPr sz="3200">
              <a:solidFill>
                <a:schemeClr val="dk1"/>
              </a:solidFill>
              <a:latin typeface="Montserrat"/>
              <a:ea typeface="Montserrat"/>
              <a:cs typeface="Montserrat"/>
              <a:sym typeface="Montserrat"/>
            </a:endParaRPr>
          </a:p>
          <a:p>
            <a:pPr indent="0" lvl="0" marL="0" rtl="0" algn="l">
              <a:lnSpc>
                <a:spcPct val="115000"/>
              </a:lnSpc>
              <a:spcBef>
                <a:spcPts val="1000"/>
              </a:spcBef>
              <a:spcAft>
                <a:spcPts val="0"/>
              </a:spcAft>
              <a:buNone/>
            </a:pPr>
            <a:r>
              <a:rPr lang="en-GB" sz="1500" u="sng">
                <a:solidFill>
                  <a:srgbClr val="0563C1"/>
                </a:solidFill>
                <a:hlinkClick r:id="rId4">
                  <a:extLst>
                    <a:ext uri="{A12FA001-AC4F-418D-AE19-62706E023703}">
                      <ahyp:hlinkClr val="tx"/>
                    </a:ext>
                  </a:extLst>
                </a:hlinkClick>
              </a:rPr>
              <a:t>Human influence on Amazon’s aboveground carbon dynamics intensified over the last decade | Nature Communications</a:t>
            </a:r>
            <a:endParaRPr sz="3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375a775809a_0_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 name="Google Shape;84;g375a775809a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375a775809a_0_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 name="Google Shape;91;g375a775809a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375a775809a_0_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 name="Google Shape;97;g375a775809a_0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GB" sz="1100"/>
              <a:t>- </a:t>
            </a:r>
            <a:r>
              <a:rPr i="1" lang="en-GB" sz="1100">
                <a:solidFill>
                  <a:srgbClr val="0070C0"/>
                </a:solidFill>
              </a:rPr>
              <a:t>focus at this stage on two action classes above for technical reasons on MVS integration)</a:t>
            </a:r>
            <a:endParaRPr sz="1100">
              <a:solidFill>
                <a:srgbClr val="0070C0"/>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372ec402efc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 name="Google Shape;103;g372ec402ef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GB" sz="1100"/>
              <a:t>- </a:t>
            </a:r>
            <a:r>
              <a:rPr i="1" lang="en-GB" sz="1100">
                <a:solidFill>
                  <a:srgbClr val="0070C0"/>
                </a:solidFill>
              </a:rPr>
              <a:t>focus at this stage on two action classes above for technical reasons on MVS integration)</a:t>
            </a:r>
            <a:endParaRPr sz="1100">
              <a:solidFill>
                <a:srgbClr val="0070C0"/>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372fb983870_4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372fb983870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150">
                <a:solidFill>
                  <a:srgbClr val="1D1C1D"/>
                </a:solidFill>
                <a:highlight>
                  <a:srgbClr val="F8F8F8"/>
                </a:highlight>
              </a:rPr>
              <a:t>The biomass harmonization activity is transitioning to a new phase (Phase 2) in recognition of the recent launches of the ESA BIOMASS and NISAR missions, and advances in reference data availability from GEOTREES. Phase 2 will rekindle communication between NASA, ISRO, ESA, and JAXA mission teams focused on intercomparison of new datasets from these new missions, as well as independent validation using available biomass reference maps from GEOTREES. Both ESA and NASA are supporting the development of a biomass validation tool via the MAAP platform to link new mission datasets to GEOTREES.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348b8294a04_2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348b8294a04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2.jpg"/><Relationship Id="rId4" Type="http://schemas.openxmlformats.org/officeDocument/2006/relationships/image" Target="../media/image7.jpg"/><Relationship Id="rId5" Type="http://schemas.openxmlformats.org/officeDocument/2006/relationships/image" Target="../media/image4.png"/><Relationship Id="rId6"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3" name="Google Shape;13;p2"/>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4" name="Google Shape;14;p2"/>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5" name="Google Shape;15;p2"/>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6" name="Google Shape;16;p2"/>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8" name="Google Shape;18;p2"/>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19" name="Google Shape;19;p2"/>
          <p:cNvPicPr preferRelativeResize="0"/>
          <p:nvPr/>
        </p:nvPicPr>
        <p:blipFill rotWithShape="1">
          <a:blip r:embed="rId6">
            <a:alphaModFix amt="34000"/>
          </a:blip>
          <a:srcRect b="673" l="54016" r="11355" t="36081"/>
          <a:stretch/>
        </p:blipFill>
        <p:spPr>
          <a:xfrm rot="-5400000">
            <a:off x="5792642" y="4819952"/>
            <a:ext cx="1719709" cy="2366806"/>
          </a:xfrm>
          <a:prstGeom prst="rtTriangle">
            <a:avLst/>
          </a:prstGeom>
          <a:noFill/>
          <a:ln>
            <a:noFill/>
          </a:ln>
        </p:spPr>
      </p:pic>
      <p:sp>
        <p:nvSpPr>
          <p:cNvPr id="20" name="Google Shape;20;p2"/>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Montserrat"/>
              <a:buNone/>
              <a:defRPr i="0" sz="8000" u="none" cap="none" strike="noStrik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3"/>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pic>
        <p:nvPicPr>
          <p:cNvPr id="23" name="Google Shape;23;p3"/>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4" name="Google Shape;24;p3"/>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5" name="Google Shape;25;p3"/>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
        <p:nvSpPr>
          <p:cNvPr id="26" name="Google Shape;26;p3"/>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
        <p:nvSpPr>
          <p:cNvPr id="27" name="Google Shape;27;p3"/>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i="0" lang="en-GB" sz="1400" u="none" cap="none" strike="noStrike">
                <a:solidFill>
                  <a:schemeClr val="accent1"/>
                </a:solidFill>
                <a:latin typeface="Montserrat"/>
                <a:ea typeface="Montserrat"/>
                <a:cs typeface="Montserrat"/>
                <a:sym typeface="Montserrat"/>
              </a:rPr>
              <a:t>Slide </a:t>
            </a:r>
            <a:fld id="{00000000-1234-1234-1234-123412341234}" type="slidenum">
              <a:rPr b="1" i="0" lang="en-GB"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28" name="Google Shape;28;p3"/>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a:solidFill>
                  <a:schemeClr val="accent1"/>
                </a:solidFill>
                <a:latin typeface="Montserrat"/>
                <a:ea typeface="Montserrat"/>
                <a:cs typeface="Montserrat"/>
                <a:sym typeface="Montserrat"/>
              </a:rPr>
              <a:t>SIT TW 2025, 9-11 September 2025</a:t>
            </a:r>
            <a:endParaRPr b="1">
              <a:solidFill>
                <a:schemeClr val="accent1"/>
              </a:solidFill>
              <a:latin typeface="Montserrat"/>
              <a:ea typeface="Montserrat"/>
              <a:cs typeface="Montserrat"/>
              <a:sym typeface="Montserrat"/>
            </a:endParaRPr>
          </a:p>
        </p:txBody>
      </p:sp>
      <p:sp>
        <p:nvSpPr>
          <p:cNvPr id="29" name="Google Shape;29;p3"/>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9pPr>
          </a:lstStyle>
          <a:p/>
        </p:txBody>
      </p:sp>
      <p:sp>
        <p:nvSpPr>
          <p:cNvPr id="30" name="Google Shape;30;p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i="0" sz="4400" u="none" cap="none" strike="noStrik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1" name="Shape 31"/>
        <p:cNvGrpSpPr/>
        <p:nvPr/>
      </p:nvGrpSpPr>
      <p:grpSpPr>
        <a:xfrm>
          <a:off x="0" y="0"/>
          <a:ext cx="0" cy="0"/>
          <a:chOff x="0" y="0"/>
          <a:chExt cx="0" cy="0"/>
        </a:xfrm>
      </p:grpSpPr>
      <p:sp>
        <p:nvSpPr>
          <p:cNvPr id="32" name="Google Shape;32;p4"/>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pic>
        <p:nvPicPr>
          <p:cNvPr id="33" name="Google Shape;33;p4"/>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34" name="Google Shape;34;p4"/>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35" name="Google Shape;35;p4"/>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36" name="Google Shape;36;p4"/>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37" name="Google Shape;37;p4"/>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9pPr>
          </a:lstStyle>
          <a:p/>
        </p:txBody>
      </p:sp>
      <p:sp>
        <p:nvSpPr>
          <p:cNvPr id="38" name="Google Shape;38;p4"/>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9pPr>
          </a:lstStyle>
          <a:p/>
        </p:txBody>
      </p:sp>
      <p:sp>
        <p:nvSpPr>
          <p:cNvPr id="39" name="Google Shape;39;p4"/>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GB" sz="1400">
                <a:solidFill>
                  <a:schemeClr val="accent1"/>
                </a:solidFill>
                <a:latin typeface="Montserrat"/>
                <a:ea typeface="Montserrat"/>
                <a:cs typeface="Montserrat"/>
                <a:sym typeface="Montserrat"/>
              </a:rPr>
              <a:t>Slide </a:t>
            </a:r>
            <a:fld id="{00000000-1234-1234-1234-123412341234}" type="slidenum">
              <a:rPr b="1" lang="en-GB" sz="1400">
                <a:solidFill>
                  <a:schemeClr val="accent1"/>
                </a:solidFill>
                <a:latin typeface="Montserrat"/>
                <a:ea typeface="Montserrat"/>
                <a:cs typeface="Montserrat"/>
                <a:sym typeface="Montserrat"/>
              </a:rPr>
              <a:t>‹#›</a:t>
            </a:fld>
            <a:endParaRPr b="1" sz="1400">
              <a:solidFill>
                <a:schemeClr val="accent1"/>
              </a:solidFill>
              <a:latin typeface="Montserrat"/>
              <a:ea typeface="Montserrat"/>
              <a:cs typeface="Montserrat"/>
              <a:sym typeface="Montserrat"/>
            </a:endParaRPr>
          </a:p>
        </p:txBody>
      </p:sp>
      <p:sp>
        <p:nvSpPr>
          <p:cNvPr id="40" name="Google Shape;40;p4"/>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i="0" sz="4400" u="none" cap="none" strike="noStrik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p:txBody>
      </p:sp>
      <p:sp>
        <p:nvSpPr>
          <p:cNvPr id="41" name="Google Shape;41;p4"/>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a:solidFill>
                  <a:schemeClr val="accent1"/>
                </a:solidFill>
                <a:latin typeface="Montserrat"/>
                <a:ea typeface="Montserrat"/>
                <a:cs typeface="Montserrat"/>
                <a:sym typeface="Montserrat"/>
              </a:rPr>
              <a:t>SIT TW 2025, 9-11 September 2025</a:t>
            </a:r>
            <a:endParaRPr b="1">
              <a:solidFill>
                <a:schemeClr val="accent1"/>
              </a:solidFill>
              <a:latin typeface="Montserrat"/>
              <a:ea typeface="Montserrat"/>
              <a:cs typeface="Montserrat"/>
              <a:sym typeface="Montserra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2" name="Shape 42"/>
        <p:cNvGrpSpPr/>
        <p:nvPr/>
      </p:nvGrpSpPr>
      <p:grpSpPr>
        <a:xfrm>
          <a:off x="0" y="0"/>
          <a:ext cx="0" cy="0"/>
          <a:chOff x="0" y="0"/>
          <a:chExt cx="0" cy="0"/>
        </a:xfrm>
      </p:grpSpPr>
      <p:sp>
        <p:nvSpPr>
          <p:cNvPr id="43" name="Google Shape;43;p5"/>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pic>
        <p:nvPicPr>
          <p:cNvPr id="44" name="Google Shape;44;p5"/>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45" name="Google Shape;45;p5"/>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46" name="Google Shape;46;p5"/>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47" name="Google Shape;47;p5"/>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48" name="Google Shape;48;p5"/>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GB" sz="1400">
                <a:solidFill>
                  <a:schemeClr val="accent1"/>
                </a:solidFill>
                <a:latin typeface="Montserrat"/>
                <a:ea typeface="Montserrat"/>
                <a:cs typeface="Montserrat"/>
                <a:sym typeface="Montserrat"/>
              </a:rPr>
              <a:t>Slide </a:t>
            </a:r>
            <a:fld id="{00000000-1234-1234-1234-123412341234}" type="slidenum">
              <a:rPr b="1" lang="en-GB" sz="1400">
                <a:solidFill>
                  <a:schemeClr val="accent1"/>
                </a:solidFill>
                <a:latin typeface="Montserrat"/>
                <a:ea typeface="Montserrat"/>
                <a:cs typeface="Montserrat"/>
                <a:sym typeface="Montserrat"/>
              </a:rPr>
              <a:t>‹#›</a:t>
            </a:fld>
            <a:endParaRPr b="1" sz="1400">
              <a:solidFill>
                <a:schemeClr val="accent1"/>
              </a:solidFill>
              <a:latin typeface="Montserrat"/>
              <a:ea typeface="Montserrat"/>
              <a:cs typeface="Montserrat"/>
              <a:sym typeface="Montserrat"/>
            </a:endParaRPr>
          </a:p>
        </p:txBody>
      </p:sp>
      <p:sp>
        <p:nvSpPr>
          <p:cNvPr id="49" name="Google Shape;49;p5"/>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i="0" sz="4400" u="none" cap="none" strike="noStrik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p:txBody>
      </p:sp>
      <p:sp>
        <p:nvSpPr>
          <p:cNvPr id="50" name="Google Shape;50;p5"/>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a:solidFill>
                  <a:schemeClr val="accent1"/>
                </a:solidFill>
                <a:latin typeface="Montserrat"/>
                <a:ea typeface="Montserrat"/>
                <a:cs typeface="Montserrat"/>
                <a:sym typeface="Montserrat"/>
              </a:rPr>
              <a:t>SIT TW 2025, 9-11 September 2025</a:t>
            </a:r>
            <a:endParaRPr b="1">
              <a:solidFill>
                <a:schemeClr val="accent1"/>
              </a:solidFill>
              <a:latin typeface="Montserrat"/>
              <a:ea typeface="Montserrat"/>
              <a:cs typeface="Montserrat"/>
              <a:sym typeface="Montserra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51" name="Shape 51"/>
        <p:cNvGrpSpPr/>
        <p:nvPr/>
      </p:nvGrpSpPr>
      <p:grpSpPr>
        <a:xfrm>
          <a:off x="0" y="0"/>
          <a:ext cx="0" cy="0"/>
          <a:chOff x="0" y="0"/>
          <a:chExt cx="0" cy="0"/>
        </a:xfrm>
      </p:grpSpPr>
      <p:sp>
        <p:nvSpPr>
          <p:cNvPr id="52" name="Google Shape;52;p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pic>
        <p:nvPicPr>
          <p:cNvPr id="53" name="Google Shape;53;p6"/>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54" name="Google Shape;54;p6"/>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5" name="Google Shape;55;p6"/>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56" name="Google Shape;56;p6"/>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57" name="Google Shape;57;p6"/>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15000"/>
              </a:lnSpc>
              <a:spcBef>
                <a:spcPts val="1000"/>
              </a:spcBef>
              <a:spcAft>
                <a:spcPts val="0"/>
              </a:spcAft>
              <a:buClr>
                <a:schemeClr val="dk1"/>
              </a:buClr>
              <a:buSzPts val="3200"/>
              <a:buFont typeface="Montserrat"/>
              <a:buChar char="❖"/>
              <a:defRPr i="0" sz="3200" u="none" cap="none" strike="noStrike">
                <a:solidFill>
                  <a:schemeClr val="dk1"/>
                </a:solidFill>
                <a:latin typeface="Montserrat"/>
                <a:ea typeface="Montserrat"/>
                <a:cs typeface="Montserrat"/>
                <a:sym typeface="Montserrat"/>
              </a:defRPr>
            </a:lvl1pPr>
            <a:lvl2pPr indent="-406400" lvl="1" marL="914400" marR="0" rtl="0" algn="l">
              <a:lnSpc>
                <a:spcPct val="115000"/>
              </a:lnSpc>
              <a:spcBef>
                <a:spcPts val="500"/>
              </a:spcBef>
              <a:spcAft>
                <a:spcPts val="0"/>
              </a:spcAft>
              <a:buClr>
                <a:schemeClr val="dk1"/>
              </a:buClr>
              <a:buSzPts val="2800"/>
              <a:buFont typeface="Montserrat"/>
              <a:buChar char="▪"/>
              <a:defRPr i="0" sz="2800" u="none" cap="none" strike="noStrike">
                <a:solidFill>
                  <a:schemeClr val="dk1"/>
                </a:solidFill>
                <a:latin typeface="Montserrat"/>
                <a:ea typeface="Montserrat"/>
                <a:cs typeface="Montserrat"/>
                <a:sym typeface="Montserrat"/>
              </a:defRPr>
            </a:lvl2pPr>
            <a:lvl3pPr indent="-381000" lvl="2" marL="1371600" marR="0" rtl="0" algn="l">
              <a:lnSpc>
                <a:spcPct val="115000"/>
              </a:lnSpc>
              <a:spcBef>
                <a:spcPts val="500"/>
              </a:spcBef>
              <a:spcAft>
                <a:spcPts val="0"/>
              </a:spcAft>
              <a:buClr>
                <a:schemeClr val="dk1"/>
              </a:buClr>
              <a:buSzPts val="2400"/>
              <a:buFont typeface="Montserrat"/>
              <a:buChar char="o"/>
              <a:defRPr i="0" sz="2400" u="none" cap="none" strike="noStrike">
                <a:solidFill>
                  <a:schemeClr val="dk1"/>
                </a:solidFill>
                <a:latin typeface="Montserrat"/>
                <a:ea typeface="Montserrat"/>
                <a:cs typeface="Montserrat"/>
                <a:sym typeface="Montserrat"/>
              </a:defRPr>
            </a:lvl3pPr>
            <a:lvl4pPr indent="-355600" lvl="3" marL="18288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4pPr>
            <a:lvl5pPr indent="-355600" lvl="4" marL="22860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9pPr>
          </a:lstStyle>
          <a:p/>
        </p:txBody>
      </p:sp>
      <p:sp>
        <p:nvSpPr>
          <p:cNvPr id="58" name="Google Shape;58;p6"/>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5000"/>
              </a:lnSpc>
              <a:spcBef>
                <a:spcPts val="1000"/>
              </a:spcBef>
              <a:spcAft>
                <a:spcPts val="0"/>
              </a:spcAft>
              <a:buClr>
                <a:schemeClr val="dk1"/>
              </a:buClr>
              <a:buSzPts val="1600"/>
              <a:buFont typeface="Montserrat"/>
              <a:buNone/>
              <a:defRPr i="0" sz="1600" u="none" cap="none" strike="noStrike">
                <a:solidFill>
                  <a:schemeClr val="dk1"/>
                </a:solidFill>
                <a:latin typeface="Montserrat"/>
                <a:ea typeface="Montserrat"/>
                <a:cs typeface="Montserrat"/>
                <a:sym typeface="Montserrat"/>
              </a:defRPr>
            </a:lvl1pPr>
            <a:lvl2pPr indent="-228600" lvl="1" marL="914400" marR="0" rtl="0" algn="l">
              <a:lnSpc>
                <a:spcPct val="115000"/>
              </a:lnSpc>
              <a:spcBef>
                <a:spcPts val="500"/>
              </a:spcBef>
              <a:spcAft>
                <a:spcPts val="0"/>
              </a:spcAft>
              <a:buClr>
                <a:schemeClr val="dk1"/>
              </a:buClr>
              <a:buSzPts val="1400"/>
              <a:buFont typeface="Montserrat"/>
              <a:buNone/>
              <a:defRPr i="0" sz="1400" u="none" cap="none" strike="noStrike">
                <a:solidFill>
                  <a:schemeClr val="dk1"/>
                </a:solidFill>
                <a:latin typeface="Montserrat"/>
                <a:ea typeface="Montserrat"/>
                <a:cs typeface="Montserrat"/>
                <a:sym typeface="Montserrat"/>
              </a:defRPr>
            </a:lvl2pPr>
            <a:lvl3pPr indent="-228600" lvl="2" marL="1371600" marR="0" rtl="0" algn="l">
              <a:lnSpc>
                <a:spcPct val="115000"/>
              </a:lnSpc>
              <a:spcBef>
                <a:spcPts val="500"/>
              </a:spcBef>
              <a:spcAft>
                <a:spcPts val="0"/>
              </a:spcAft>
              <a:buClr>
                <a:schemeClr val="dk1"/>
              </a:buClr>
              <a:buSzPts val="1200"/>
              <a:buFont typeface="Montserrat"/>
              <a:buNone/>
              <a:defRPr i="0" sz="1200" u="none" cap="none" strike="noStrike">
                <a:solidFill>
                  <a:schemeClr val="dk1"/>
                </a:solidFill>
                <a:latin typeface="Montserrat"/>
                <a:ea typeface="Montserrat"/>
                <a:cs typeface="Montserrat"/>
                <a:sym typeface="Montserrat"/>
              </a:defRPr>
            </a:lvl3pPr>
            <a:lvl4pPr indent="-228600" lvl="3" marL="1828800" marR="0" rtl="0" algn="l">
              <a:lnSpc>
                <a:spcPct val="115000"/>
              </a:lnSpc>
              <a:spcBef>
                <a:spcPts val="500"/>
              </a:spcBef>
              <a:spcAft>
                <a:spcPts val="0"/>
              </a:spcAft>
              <a:buClr>
                <a:schemeClr val="dk1"/>
              </a:buClr>
              <a:buSzPts val="1000"/>
              <a:buFont typeface="Montserrat"/>
              <a:buNone/>
              <a:defRPr i="0" sz="1000" u="none" cap="none" strike="noStrike">
                <a:solidFill>
                  <a:schemeClr val="dk1"/>
                </a:solidFill>
                <a:latin typeface="Montserrat"/>
                <a:ea typeface="Montserrat"/>
                <a:cs typeface="Montserrat"/>
                <a:sym typeface="Montserrat"/>
              </a:defRPr>
            </a:lvl4pPr>
            <a:lvl5pPr indent="-228600" lvl="4" marL="2286000" marR="0" rtl="0" algn="l">
              <a:lnSpc>
                <a:spcPct val="115000"/>
              </a:lnSpc>
              <a:spcBef>
                <a:spcPts val="500"/>
              </a:spcBef>
              <a:spcAft>
                <a:spcPts val="0"/>
              </a:spcAft>
              <a:buClr>
                <a:schemeClr val="dk1"/>
              </a:buClr>
              <a:buSzPts val="1000"/>
              <a:buFont typeface="Montserrat"/>
              <a:buNone/>
              <a:defRPr i="0" sz="1000" u="none" cap="none" strike="noStrike">
                <a:solidFill>
                  <a:schemeClr val="dk1"/>
                </a:solidFill>
                <a:latin typeface="Montserrat"/>
                <a:ea typeface="Montserrat"/>
                <a:cs typeface="Montserrat"/>
                <a:sym typeface="Montserrat"/>
              </a:defRPr>
            </a:lvl5pPr>
            <a:lvl6pPr indent="-228600" lvl="5" marL="2743200" marR="0" rtl="0" algn="l">
              <a:lnSpc>
                <a:spcPct val="115000"/>
              </a:lnSpc>
              <a:spcBef>
                <a:spcPts val="500"/>
              </a:spcBef>
              <a:spcAft>
                <a:spcPts val="0"/>
              </a:spcAft>
              <a:buClr>
                <a:schemeClr val="dk1"/>
              </a:buClr>
              <a:buSzPts val="1000"/>
              <a:buFont typeface="Montserrat"/>
              <a:buNone/>
              <a:defRPr i="0" sz="1000" u="none" cap="none" strike="noStrike">
                <a:solidFill>
                  <a:schemeClr val="dk1"/>
                </a:solidFill>
                <a:latin typeface="Montserrat"/>
                <a:ea typeface="Montserrat"/>
                <a:cs typeface="Montserrat"/>
                <a:sym typeface="Montserrat"/>
              </a:defRPr>
            </a:lvl6pPr>
            <a:lvl7pPr indent="-228600" lvl="6" marL="3200400" marR="0" rtl="0" algn="l">
              <a:lnSpc>
                <a:spcPct val="115000"/>
              </a:lnSpc>
              <a:spcBef>
                <a:spcPts val="500"/>
              </a:spcBef>
              <a:spcAft>
                <a:spcPts val="0"/>
              </a:spcAft>
              <a:buClr>
                <a:schemeClr val="dk1"/>
              </a:buClr>
              <a:buSzPts val="1000"/>
              <a:buFont typeface="Montserrat"/>
              <a:buNone/>
              <a:defRPr i="0" sz="1000" u="none" cap="none" strike="noStrike">
                <a:solidFill>
                  <a:schemeClr val="dk1"/>
                </a:solidFill>
                <a:latin typeface="Montserrat"/>
                <a:ea typeface="Montserrat"/>
                <a:cs typeface="Montserrat"/>
                <a:sym typeface="Montserrat"/>
              </a:defRPr>
            </a:lvl7pPr>
            <a:lvl8pPr indent="-228600" lvl="7" marL="3657600" marR="0" rtl="0" algn="l">
              <a:lnSpc>
                <a:spcPct val="115000"/>
              </a:lnSpc>
              <a:spcBef>
                <a:spcPts val="500"/>
              </a:spcBef>
              <a:spcAft>
                <a:spcPts val="0"/>
              </a:spcAft>
              <a:buClr>
                <a:schemeClr val="dk1"/>
              </a:buClr>
              <a:buSzPts val="1000"/>
              <a:buFont typeface="Montserrat"/>
              <a:buNone/>
              <a:defRPr i="0" sz="1000" u="none" cap="none" strike="noStrike">
                <a:solidFill>
                  <a:schemeClr val="dk1"/>
                </a:solidFill>
                <a:latin typeface="Montserrat"/>
                <a:ea typeface="Montserrat"/>
                <a:cs typeface="Montserrat"/>
                <a:sym typeface="Montserrat"/>
              </a:defRPr>
            </a:lvl8pPr>
            <a:lvl9pPr indent="-228600" lvl="8" marL="4114800" marR="0" rtl="0" algn="l">
              <a:lnSpc>
                <a:spcPct val="115000"/>
              </a:lnSpc>
              <a:spcBef>
                <a:spcPts val="500"/>
              </a:spcBef>
              <a:spcAft>
                <a:spcPts val="0"/>
              </a:spcAft>
              <a:buClr>
                <a:schemeClr val="dk1"/>
              </a:buClr>
              <a:buSzPts val="1000"/>
              <a:buFont typeface="Montserrat"/>
              <a:buNone/>
              <a:defRPr i="0" sz="1000" u="none" cap="none" strike="noStrike">
                <a:solidFill>
                  <a:schemeClr val="dk1"/>
                </a:solidFill>
                <a:latin typeface="Montserrat"/>
                <a:ea typeface="Montserrat"/>
                <a:cs typeface="Montserrat"/>
                <a:sym typeface="Montserrat"/>
              </a:defRPr>
            </a:lvl9pPr>
          </a:lstStyle>
          <a:p/>
        </p:txBody>
      </p:sp>
      <p:sp>
        <p:nvSpPr>
          <p:cNvPr id="59" name="Google Shape;59;p6"/>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GB" sz="1400">
                <a:solidFill>
                  <a:schemeClr val="accent1"/>
                </a:solidFill>
                <a:latin typeface="Montserrat"/>
                <a:ea typeface="Montserrat"/>
                <a:cs typeface="Montserrat"/>
                <a:sym typeface="Montserrat"/>
              </a:rPr>
              <a:t>Slide </a:t>
            </a:r>
            <a:fld id="{00000000-1234-1234-1234-123412341234}" type="slidenum">
              <a:rPr b="1" lang="en-GB" sz="1400">
                <a:solidFill>
                  <a:schemeClr val="accent1"/>
                </a:solidFill>
                <a:latin typeface="Montserrat"/>
                <a:ea typeface="Montserrat"/>
                <a:cs typeface="Montserrat"/>
                <a:sym typeface="Montserrat"/>
              </a:rPr>
              <a:t>‹#›</a:t>
            </a:fld>
            <a:endParaRPr b="1" sz="1400">
              <a:solidFill>
                <a:schemeClr val="accent1"/>
              </a:solidFill>
              <a:latin typeface="Montserrat"/>
              <a:ea typeface="Montserrat"/>
              <a:cs typeface="Montserrat"/>
              <a:sym typeface="Montserrat"/>
            </a:endParaRPr>
          </a:p>
        </p:txBody>
      </p:sp>
      <p:sp>
        <p:nvSpPr>
          <p:cNvPr id="60" name="Google Shape;60;p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i="0" sz="4400" u="none" cap="none" strike="noStrik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p:txBody>
      </p:sp>
      <p:sp>
        <p:nvSpPr>
          <p:cNvPr id="61" name="Google Shape;61;p6"/>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a:solidFill>
                  <a:schemeClr val="accent1"/>
                </a:solidFill>
                <a:latin typeface="Montserrat"/>
                <a:ea typeface="Montserrat"/>
                <a:cs typeface="Montserrat"/>
                <a:sym typeface="Montserrat"/>
              </a:rPr>
              <a:t>SIT TW 2025, 9-11 September 2025</a:t>
            </a:r>
            <a:endParaRPr b="1">
              <a:solidFill>
                <a:schemeClr val="accent1"/>
              </a:solidFill>
              <a:latin typeface="Montserrat"/>
              <a:ea typeface="Montserrat"/>
              <a:cs typeface="Montserrat"/>
              <a:sym typeface="Montserrat"/>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3.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pic>
        <p:nvPicPr>
          <p:cNvPr id="7" name="Google Shape;7;p1"/>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8" name="Google Shape;8;p1"/>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 name="Google Shape;9;p1"/>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
        <p:nvSpPr>
          <p:cNvPr id="10" name="Google Shape;10;p1"/>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11.png"/><Relationship Id="rId5" Type="http://schemas.openxmlformats.org/officeDocument/2006/relationships/image" Target="../media/image15.png"/><Relationship Id="rId6"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hyperlink" Target="https://www.fao.org/gfoi/plenaries/plenary-2025"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hyperlink" Target="https://www.eumetsat.int/working-safs"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1.png"/><Relationship Id="rId4" Type="http://schemas.openxmlformats.org/officeDocument/2006/relationships/image" Target="../media/image27.png"/><Relationship Id="rId5"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3.png"/><Relationship Id="rId4" Type="http://schemas.openxmlformats.org/officeDocument/2006/relationships/image" Target="../media/image30.png"/><Relationship Id="rId5"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7.png"/><Relationship Id="rId4" Type="http://schemas.openxmlformats.org/officeDocument/2006/relationships/hyperlink" Target="https://g1.globo.com/pa/santarem-regiao/videos-bom-dia-tapajos/video/ufopa-recebe-novos-equipamentos-para-monitorar-queimadas-na-amazonia-13899283.ghtml" TargetMode="External"/><Relationship Id="rId5" Type="http://schemas.openxmlformats.org/officeDocument/2006/relationships/image" Target="../media/image34.png"/><Relationship Id="rId6" Type="http://schemas.openxmlformats.org/officeDocument/2006/relationships/image" Target="../media/image3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8.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0.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8.pn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1.png"/><Relationship Id="rId4" Type="http://schemas.openxmlformats.org/officeDocument/2006/relationships/image" Target="../media/image50.png"/><Relationship Id="rId5" Type="http://schemas.openxmlformats.org/officeDocument/2006/relationships/image" Target="../media/image55.png"/><Relationship Id="rId6" Type="http://schemas.openxmlformats.org/officeDocument/2006/relationships/hyperlink" Target="https://www.reddcompass.org/mgd" TargetMode="External"/><Relationship Id="rId7"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9.png"/><Relationship Id="rId4" Type="http://schemas.openxmlformats.org/officeDocument/2006/relationships/image" Target="../media/image44.png"/><Relationship Id="rId5" Type="http://schemas.openxmlformats.org/officeDocument/2006/relationships/image" Target="../media/image5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jpg"/><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1.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6.png"/><Relationship Id="rId7" Type="http://schemas.openxmlformats.org/officeDocument/2006/relationships/image" Target="../media/image5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12.png"/><Relationship Id="rId5" Type="http://schemas.openxmlformats.org/officeDocument/2006/relationships/image" Target="../media/image14.png"/><Relationship Id="rId6"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s://scimaap.net/" TargetMode="External"/><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7"/>
          <p:cNvSpPr txBox="1"/>
          <p:nvPr>
            <p:ph type="title"/>
          </p:nvPr>
        </p:nvSpPr>
        <p:spPr>
          <a:xfrm>
            <a:off x="176050" y="175950"/>
            <a:ext cx="8932200" cy="3972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lt1"/>
              </a:buClr>
              <a:buSzPts val="8000"/>
              <a:buFont typeface="Arial"/>
              <a:buNone/>
            </a:pPr>
            <a:r>
              <a:rPr lang="en-GB" sz="7500"/>
              <a:t>AFOLU Roadmap Status and Outlook</a:t>
            </a:r>
            <a:endParaRPr sz="7500">
              <a:latin typeface="Montserrat"/>
              <a:ea typeface="Montserrat"/>
              <a:cs typeface="Montserrat"/>
              <a:sym typeface="Montserrat"/>
            </a:endParaRPr>
          </a:p>
          <a:p>
            <a:pPr indent="0" lvl="0" marL="0" rtl="0" algn="l">
              <a:lnSpc>
                <a:spcPct val="115000"/>
              </a:lnSpc>
              <a:spcBef>
                <a:spcPts val="0"/>
              </a:spcBef>
              <a:spcAft>
                <a:spcPts val="0"/>
              </a:spcAft>
              <a:buClr>
                <a:schemeClr val="lt1"/>
              </a:buClr>
              <a:buSzPts val="8000"/>
              <a:buFont typeface="Arial"/>
              <a:buNone/>
            </a:pPr>
            <a:r>
              <a:t/>
            </a:r>
            <a:endParaRPr i="1" sz="4000">
              <a:latin typeface="Montserrat"/>
              <a:ea typeface="Montserrat"/>
              <a:cs typeface="Montserrat"/>
              <a:sym typeface="Montserrat"/>
            </a:endParaRPr>
          </a:p>
        </p:txBody>
      </p:sp>
      <p:sp>
        <p:nvSpPr>
          <p:cNvPr id="67" name="Google Shape;67;p7"/>
          <p:cNvSpPr/>
          <p:nvPr/>
        </p:nvSpPr>
        <p:spPr>
          <a:xfrm>
            <a:off x="6412948" y="3643200"/>
            <a:ext cx="5693100" cy="2605200"/>
          </a:xfrm>
          <a:prstGeom prst="rect">
            <a:avLst/>
          </a:prstGeom>
          <a:noFill/>
          <a:ln>
            <a:noFill/>
          </a:ln>
        </p:spPr>
        <p:txBody>
          <a:bodyPr anchorCtr="0" anchor="t" bIns="0" lIns="0" spcFirstLastPara="1" rIns="0" wrap="square" tIns="0">
            <a:noAutofit/>
          </a:bodyPr>
          <a:lstStyle/>
          <a:p>
            <a:pPr indent="0" lvl="0" marL="0" marR="0" rtl="0" algn="r">
              <a:lnSpc>
                <a:spcPct val="130000"/>
              </a:lnSpc>
              <a:spcBef>
                <a:spcPts val="0"/>
              </a:spcBef>
              <a:spcAft>
                <a:spcPts val="0"/>
              </a:spcAft>
              <a:buNone/>
            </a:pPr>
            <a:r>
              <a:t/>
            </a:r>
            <a:endParaRPr b="1" sz="2200">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None/>
            </a:pPr>
            <a:r>
              <a:rPr b="1" lang="en-GB" sz="2200">
                <a:solidFill>
                  <a:schemeClr val="lt1"/>
                </a:solidFill>
                <a:latin typeface="Montserrat"/>
                <a:ea typeface="Montserrat"/>
                <a:cs typeface="Montserrat"/>
                <a:sym typeface="Montserrat"/>
              </a:rPr>
              <a:t>Takeo Tadono (JAXA)</a:t>
            </a:r>
            <a:endParaRPr b="1" sz="2200">
              <a:solidFill>
                <a:schemeClr val="lt1"/>
              </a:solidFill>
              <a:latin typeface="Montserrat"/>
              <a:ea typeface="Montserrat"/>
              <a:cs typeface="Montserrat"/>
              <a:sym typeface="Montserrat"/>
            </a:endParaRPr>
          </a:p>
          <a:p>
            <a:pPr indent="0" lvl="0" marL="0" marR="0" rtl="0" algn="r">
              <a:lnSpc>
                <a:spcPct val="130000"/>
              </a:lnSpc>
              <a:spcBef>
                <a:spcPts val="0"/>
              </a:spcBef>
              <a:spcAft>
                <a:spcPts val="0"/>
              </a:spcAft>
              <a:buNone/>
            </a:pPr>
            <a:r>
              <a:rPr b="1" lang="en-GB" sz="2200">
                <a:solidFill>
                  <a:schemeClr val="lt1"/>
                </a:solidFill>
                <a:latin typeface="Montserrat"/>
                <a:ea typeface="Montserrat"/>
                <a:cs typeface="Montserrat"/>
                <a:sym typeface="Montserrat"/>
              </a:rPr>
              <a:t>Neha Hunka &amp; Clement Albergel (ESA)</a:t>
            </a:r>
            <a:endParaRPr b="1" sz="2200">
              <a:solidFill>
                <a:schemeClr val="lt1"/>
              </a:solidFill>
              <a:latin typeface="Montserrat"/>
              <a:ea typeface="Montserrat"/>
              <a:cs typeface="Montserrat"/>
              <a:sym typeface="Montserrat"/>
            </a:endParaRPr>
          </a:p>
          <a:p>
            <a:pPr indent="0" lvl="0" marL="0" marR="0" rtl="0" algn="r">
              <a:lnSpc>
                <a:spcPct val="130000"/>
              </a:lnSpc>
              <a:spcBef>
                <a:spcPts val="0"/>
              </a:spcBef>
              <a:spcAft>
                <a:spcPts val="0"/>
              </a:spcAft>
              <a:buNone/>
            </a:pPr>
            <a:r>
              <a:rPr b="1" i="0" lang="en-GB" sz="2200" u="none" cap="none" strike="noStrike">
                <a:solidFill>
                  <a:schemeClr val="accent1"/>
                </a:solidFill>
                <a:latin typeface="Montserrat"/>
                <a:ea typeface="Montserrat"/>
                <a:cs typeface="Montserrat"/>
                <a:sym typeface="Montserrat"/>
              </a:rPr>
              <a:t>Agenda Item </a:t>
            </a:r>
            <a:r>
              <a:rPr b="1" lang="en-GB" sz="2200">
                <a:solidFill>
                  <a:schemeClr val="accent1"/>
                </a:solidFill>
                <a:latin typeface="Montserrat"/>
                <a:ea typeface="Montserrat"/>
                <a:cs typeface="Montserrat"/>
                <a:sym typeface="Montserrat"/>
              </a:rPr>
              <a:t>2.2</a:t>
            </a:r>
            <a:endParaRPr>
              <a:latin typeface="Montserrat"/>
              <a:ea typeface="Montserrat"/>
              <a:cs typeface="Montserrat"/>
              <a:sym typeface="Montserrat"/>
            </a:endParaRPr>
          </a:p>
          <a:p>
            <a:pPr indent="0" lvl="0" marL="0" marR="0" rtl="0" algn="r">
              <a:lnSpc>
                <a:spcPct val="130000"/>
              </a:lnSpc>
              <a:spcBef>
                <a:spcPts val="0"/>
              </a:spcBef>
              <a:spcAft>
                <a:spcPts val="0"/>
              </a:spcAft>
              <a:buNone/>
            </a:pPr>
            <a:r>
              <a:rPr b="1" lang="en-GB" sz="2200">
                <a:solidFill>
                  <a:schemeClr val="accent1"/>
                </a:solidFill>
                <a:latin typeface="Montserrat"/>
                <a:ea typeface="Montserrat"/>
                <a:cs typeface="Montserrat"/>
                <a:sym typeface="Montserrat"/>
              </a:rPr>
              <a:t>SIT TW 2025</a:t>
            </a:r>
            <a:endParaRPr b="1" sz="2200">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None/>
            </a:pPr>
            <a:r>
              <a:rPr b="1" lang="en-GB" sz="2200">
                <a:solidFill>
                  <a:schemeClr val="accent1"/>
                </a:solidFill>
                <a:latin typeface="Montserrat"/>
                <a:ea typeface="Montserrat"/>
                <a:cs typeface="Montserrat"/>
                <a:sym typeface="Montserrat"/>
              </a:rPr>
              <a:t>Darmstadt, Germany</a:t>
            </a:r>
            <a:endParaRPr b="1" sz="2200">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None/>
            </a:pPr>
            <a:r>
              <a:rPr b="1" lang="en-GB" sz="2200">
                <a:solidFill>
                  <a:schemeClr val="accent1"/>
                </a:solidFill>
                <a:latin typeface="Montserrat"/>
                <a:ea typeface="Montserrat"/>
                <a:cs typeface="Montserrat"/>
                <a:sym typeface="Montserrat"/>
              </a:rPr>
              <a:t>9-11 September, 2025</a:t>
            </a:r>
            <a:endParaRPr b="1" i="0" sz="2200" u="none" cap="none" strike="noStrike">
              <a:solidFill>
                <a:schemeClr val="accen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16"/>
          <p:cNvSpPr txBox="1"/>
          <p:nvPr>
            <p:ph type="title"/>
          </p:nvPr>
        </p:nvSpPr>
        <p:spPr>
          <a:xfrm>
            <a:off x="176048" y="275744"/>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4400"/>
              <a:buFont typeface="Montserrat"/>
              <a:buNone/>
            </a:pPr>
            <a:r>
              <a:rPr lang="en-GB" sz="2800"/>
              <a:t>Action 2.5: Support GEO-TREES efforts</a:t>
            </a:r>
            <a:endParaRPr sz="3800"/>
          </a:p>
        </p:txBody>
      </p:sp>
      <p:pic>
        <p:nvPicPr>
          <p:cNvPr id="132" name="Google Shape;132;p16"/>
          <p:cNvPicPr preferRelativeResize="0"/>
          <p:nvPr/>
        </p:nvPicPr>
        <p:blipFill>
          <a:blip r:embed="rId3">
            <a:alphaModFix/>
          </a:blip>
          <a:stretch>
            <a:fillRect/>
          </a:stretch>
        </p:blipFill>
        <p:spPr>
          <a:xfrm>
            <a:off x="112525" y="2082575"/>
            <a:ext cx="8116175" cy="4318875"/>
          </a:xfrm>
          <a:prstGeom prst="rect">
            <a:avLst/>
          </a:prstGeom>
          <a:noFill/>
          <a:ln>
            <a:noFill/>
          </a:ln>
        </p:spPr>
      </p:pic>
      <p:pic>
        <p:nvPicPr>
          <p:cNvPr id="133" name="Google Shape;133;p16"/>
          <p:cNvPicPr preferRelativeResize="0"/>
          <p:nvPr/>
        </p:nvPicPr>
        <p:blipFill>
          <a:blip r:embed="rId4">
            <a:alphaModFix/>
          </a:blip>
          <a:stretch>
            <a:fillRect/>
          </a:stretch>
        </p:blipFill>
        <p:spPr>
          <a:xfrm>
            <a:off x="7653975" y="1129475"/>
            <a:ext cx="4444040" cy="1923249"/>
          </a:xfrm>
          <a:prstGeom prst="rect">
            <a:avLst/>
          </a:prstGeom>
          <a:noFill/>
          <a:ln cap="flat" cmpd="sng" w="9525">
            <a:solidFill>
              <a:schemeClr val="dk2"/>
            </a:solidFill>
            <a:prstDash val="solid"/>
            <a:round/>
            <a:headEnd len="sm" w="sm" type="none"/>
            <a:tailEnd len="sm" w="sm" type="none"/>
          </a:ln>
        </p:spPr>
      </p:pic>
      <p:sp>
        <p:nvSpPr>
          <p:cNvPr id="134" name="Google Shape;134;p16"/>
          <p:cNvSpPr txBox="1"/>
          <p:nvPr/>
        </p:nvSpPr>
        <p:spPr>
          <a:xfrm>
            <a:off x="5173617" y="6110500"/>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200">
                <a:solidFill>
                  <a:schemeClr val="dk1"/>
                </a:solidFill>
                <a:latin typeface="Trebuchet MS"/>
                <a:ea typeface="Trebuchet MS"/>
                <a:cs typeface="Trebuchet MS"/>
                <a:sym typeface="Trebuchet MS"/>
              </a:rPr>
              <a:t>GEOTREES ALS Sites (Status August 2025)</a:t>
            </a:r>
            <a:endParaRPr sz="1200">
              <a:solidFill>
                <a:schemeClr val="dk1"/>
              </a:solidFill>
              <a:latin typeface="Trebuchet MS"/>
              <a:ea typeface="Trebuchet MS"/>
              <a:cs typeface="Trebuchet MS"/>
              <a:sym typeface="Trebuchet MS"/>
            </a:endParaRPr>
          </a:p>
        </p:txBody>
      </p:sp>
      <p:pic>
        <p:nvPicPr>
          <p:cNvPr id="135" name="Google Shape;135;p16"/>
          <p:cNvPicPr preferRelativeResize="0"/>
          <p:nvPr/>
        </p:nvPicPr>
        <p:blipFill rotWithShape="1">
          <a:blip r:embed="rId5">
            <a:alphaModFix/>
          </a:blip>
          <a:srcRect b="40740" l="0" r="0" t="0"/>
          <a:stretch/>
        </p:blipFill>
        <p:spPr>
          <a:xfrm>
            <a:off x="112525" y="1129475"/>
            <a:ext cx="5653649" cy="1001525"/>
          </a:xfrm>
          <a:prstGeom prst="rect">
            <a:avLst/>
          </a:prstGeom>
          <a:noFill/>
          <a:ln>
            <a:noFill/>
          </a:ln>
        </p:spPr>
      </p:pic>
      <p:pic>
        <p:nvPicPr>
          <p:cNvPr id="136" name="Google Shape;136;p16"/>
          <p:cNvPicPr preferRelativeResize="0"/>
          <p:nvPr/>
        </p:nvPicPr>
        <p:blipFill>
          <a:blip r:embed="rId6">
            <a:alphaModFix/>
          </a:blip>
          <a:stretch>
            <a:fillRect/>
          </a:stretch>
        </p:blipFill>
        <p:spPr>
          <a:xfrm>
            <a:off x="8406175" y="3206175"/>
            <a:ext cx="3637125" cy="31093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17"/>
          <p:cNvSpPr txBox="1"/>
          <p:nvPr>
            <p:ph type="title"/>
          </p:nvPr>
        </p:nvSpPr>
        <p:spPr>
          <a:xfrm>
            <a:off x="190323" y="1046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4400"/>
              <a:buFont typeface="Montserrat"/>
              <a:buNone/>
            </a:pPr>
            <a:r>
              <a:rPr lang="en-GB" sz="2800"/>
              <a:t>Action 2.6/2.8/3.1: GFOI R&amp;D efforts on informed uptake of space-based biomass products</a:t>
            </a:r>
            <a:endParaRPr sz="4200"/>
          </a:p>
        </p:txBody>
      </p:sp>
      <p:sp>
        <p:nvSpPr>
          <p:cNvPr id="142" name="Google Shape;142;p17"/>
          <p:cNvSpPr txBox="1"/>
          <p:nvPr/>
        </p:nvSpPr>
        <p:spPr>
          <a:xfrm>
            <a:off x="76582" y="1047750"/>
            <a:ext cx="11820000" cy="5505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0"/>
              </a:spcAft>
              <a:buNone/>
            </a:pPr>
            <a:r>
              <a:t/>
            </a:r>
            <a:endParaRPr sz="2800">
              <a:solidFill>
                <a:srgbClr val="000000"/>
              </a:solidFill>
              <a:latin typeface="Montserrat"/>
              <a:ea typeface="Montserrat"/>
              <a:cs typeface="Montserrat"/>
              <a:sym typeface="Montserrat"/>
            </a:endParaRPr>
          </a:p>
        </p:txBody>
      </p:sp>
      <p:sp>
        <p:nvSpPr>
          <p:cNvPr id="143" name="Google Shape;143;p17"/>
          <p:cNvSpPr txBox="1"/>
          <p:nvPr/>
        </p:nvSpPr>
        <p:spPr>
          <a:xfrm>
            <a:off x="4063575" y="5566300"/>
            <a:ext cx="78330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GB" sz="1400" u="none" cap="none" strike="noStrike">
                <a:solidFill>
                  <a:srgbClr val="006400"/>
                </a:solidFill>
                <a:latin typeface="Arial Narrow"/>
                <a:ea typeface="Arial Narrow"/>
                <a:cs typeface="Arial Narrow"/>
                <a:sym typeface="Arial Narrow"/>
              </a:rPr>
              <a:t>Key operational and research examples for the use of space-based forest biomass-related data as auxiliary information for reporting purposes</a:t>
            </a:r>
            <a:endParaRPr b="1" i="0" sz="1400" u="none" cap="none" strike="noStrike">
              <a:solidFill>
                <a:srgbClr val="006400"/>
              </a:solidFill>
              <a:latin typeface="Arial Narrow"/>
              <a:ea typeface="Arial Narrow"/>
              <a:cs typeface="Arial Narrow"/>
              <a:sym typeface="Arial Narrow"/>
            </a:endParaRPr>
          </a:p>
        </p:txBody>
      </p:sp>
      <p:pic>
        <p:nvPicPr>
          <p:cNvPr id="144" name="Google Shape;144;p17"/>
          <p:cNvPicPr preferRelativeResize="0"/>
          <p:nvPr/>
        </p:nvPicPr>
        <p:blipFill rotWithShape="1">
          <a:blip r:embed="rId3">
            <a:alphaModFix/>
          </a:blip>
          <a:srcRect b="0" l="0" r="0" t="0"/>
          <a:stretch/>
        </p:blipFill>
        <p:spPr>
          <a:xfrm>
            <a:off x="3578776" y="1385712"/>
            <a:ext cx="8505226" cy="4049375"/>
          </a:xfrm>
          <a:prstGeom prst="rect">
            <a:avLst/>
          </a:prstGeom>
          <a:noFill/>
          <a:ln>
            <a:noFill/>
          </a:ln>
        </p:spPr>
      </p:pic>
      <p:sp>
        <p:nvSpPr>
          <p:cNvPr id="145" name="Google Shape;145;p17"/>
          <p:cNvSpPr txBox="1"/>
          <p:nvPr/>
        </p:nvSpPr>
        <p:spPr>
          <a:xfrm>
            <a:off x="190325" y="4336375"/>
            <a:ext cx="3502500" cy="19845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1000"/>
              </a:spcBef>
              <a:spcAft>
                <a:spcPts val="0"/>
              </a:spcAft>
              <a:buNone/>
            </a:pPr>
            <a:r>
              <a:rPr b="1" lang="en-GB" sz="1600">
                <a:solidFill>
                  <a:schemeClr val="dk1"/>
                </a:solidFill>
                <a:latin typeface="Montserrat"/>
                <a:ea typeface="Montserrat"/>
                <a:cs typeface="Montserrat"/>
                <a:sym typeface="Montserrat"/>
              </a:rPr>
              <a:t>Review</a:t>
            </a:r>
            <a:r>
              <a:rPr b="1" lang="en-GB" sz="1600">
                <a:solidFill>
                  <a:schemeClr val="dk1"/>
                </a:solidFill>
                <a:latin typeface="Montserrat"/>
                <a:ea typeface="Montserrat"/>
                <a:cs typeface="Montserrat"/>
                <a:sym typeface="Montserrat"/>
              </a:rPr>
              <a:t> of </a:t>
            </a:r>
            <a:r>
              <a:rPr b="1" lang="en-GB" sz="1600">
                <a:solidFill>
                  <a:srgbClr val="3C7341"/>
                </a:solidFill>
                <a:latin typeface="Montserrat"/>
                <a:ea typeface="Montserrat"/>
                <a:cs typeface="Montserrat"/>
                <a:sym typeface="Montserrat"/>
              </a:rPr>
              <a:t>Biomass Rapid Response Module </a:t>
            </a:r>
            <a:r>
              <a:rPr b="1" lang="en-GB" sz="1600">
                <a:solidFill>
                  <a:schemeClr val="dk1"/>
                </a:solidFill>
                <a:latin typeface="Montserrat"/>
                <a:ea typeface="Montserrat"/>
                <a:cs typeface="Montserrat"/>
                <a:sym typeface="Montserrat"/>
              </a:rPr>
              <a:t>(to be launched at GFOI Plenary)</a:t>
            </a:r>
            <a:endParaRPr sz="2400">
              <a:solidFill>
                <a:schemeClr val="dk1"/>
              </a:solidFill>
              <a:latin typeface="Montserrat"/>
              <a:ea typeface="Montserrat"/>
              <a:cs typeface="Montserrat"/>
              <a:sym typeface="Montserrat"/>
            </a:endParaRPr>
          </a:p>
          <a:p>
            <a:pPr indent="0" lvl="0" marL="0" rtl="0" algn="l">
              <a:lnSpc>
                <a:spcPct val="115000"/>
              </a:lnSpc>
              <a:spcBef>
                <a:spcPts val="500"/>
              </a:spcBef>
              <a:spcAft>
                <a:spcPts val="0"/>
              </a:spcAft>
              <a:buNone/>
            </a:pPr>
            <a:r>
              <a:t/>
            </a:r>
            <a:endParaRPr sz="1200">
              <a:solidFill>
                <a:schemeClr val="dk1"/>
              </a:solidFill>
              <a:latin typeface="Montserrat"/>
              <a:ea typeface="Montserrat"/>
              <a:cs typeface="Montserrat"/>
              <a:sym typeface="Montserrat"/>
            </a:endParaRPr>
          </a:p>
          <a:p>
            <a:pPr indent="0" lvl="0" marL="0" rtl="0" algn="l">
              <a:lnSpc>
                <a:spcPct val="115000"/>
              </a:lnSpc>
              <a:spcBef>
                <a:spcPts val="500"/>
              </a:spcBef>
              <a:spcAft>
                <a:spcPts val="0"/>
              </a:spcAft>
              <a:buNone/>
            </a:pPr>
            <a:r>
              <a:rPr lang="en-GB" sz="1200">
                <a:solidFill>
                  <a:schemeClr val="dk1"/>
                </a:solidFill>
                <a:latin typeface="Montserrat"/>
                <a:ea typeface="Montserrat"/>
                <a:cs typeface="Montserrat"/>
                <a:sym typeface="Montserrat"/>
              </a:rPr>
              <a:t>Possible applications of EO-based biomass data (in combination with existing ground data), and their current level of maturity</a:t>
            </a:r>
            <a:endParaRPr/>
          </a:p>
        </p:txBody>
      </p:sp>
      <p:sp>
        <p:nvSpPr>
          <p:cNvPr id="146" name="Google Shape;146;p17"/>
          <p:cNvSpPr txBox="1"/>
          <p:nvPr/>
        </p:nvSpPr>
        <p:spPr>
          <a:xfrm>
            <a:off x="76575" y="1235013"/>
            <a:ext cx="3573900" cy="2750100"/>
          </a:xfrm>
          <a:prstGeom prst="rect">
            <a:avLst/>
          </a:prstGeom>
          <a:noFill/>
          <a:ln>
            <a:noFill/>
          </a:ln>
        </p:spPr>
        <p:txBody>
          <a:bodyPr anchorCtr="0" anchor="t" bIns="45700" lIns="91425" spcFirstLastPara="1" rIns="91425" wrap="square" tIns="45700">
            <a:noAutofit/>
          </a:bodyPr>
          <a:lstStyle/>
          <a:p>
            <a:pPr indent="0" lvl="0" marL="228600" rtl="0" algn="l">
              <a:lnSpc>
                <a:spcPct val="115000"/>
              </a:lnSpc>
              <a:spcBef>
                <a:spcPts val="1000"/>
              </a:spcBef>
              <a:spcAft>
                <a:spcPts val="0"/>
              </a:spcAft>
              <a:buNone/>
            </a:pPr>
            <a:r>
              <a:rPr b="1" lang="en-GB" sz="1600">
                <a:latin typeface="Open Sans"/>
                <a:ea typeface="Open Sans"/>
                <a:cs typeface="Open Sans"/>
                <a:sym typeface="Open Sans"/>
              </a:rPr>
              <a:t>GFOI Plenary 2025</a:t>
            </a:r>
            <a:endParaRPr b="1" sz="1600">
              <a:latin typeface="Open Sans"/>
              <a:ea typeface="Open Sans"/>
              <a:cs typeface="Open Sans"/>
              <a:sym typeface="Open Sans"/>
            </a:endParaRPr>
          </a:p>
          <a:p>
            <a:pPr indent="0" lvl="0" marL="228600" rtl="0" algn="l">
              <a:lnSpc>
                <a:spcPct val="115000"/>
              </a:lnSpc>
              <a:spcBef>
                <a:spcPts val="1000"/>
              </a:spcBef>
              <a:spcAft>
                <a:spcPts val="0"/>
              </a:spcAft>
              <a:buNone/>
            </a:pPr>
            <a:r>
              <a:rPr b="1" lang="en-GB" sz="1600">
                <a:solidFill>
                  <a:srgbClr val="000000"/>
                </a:solidFill>
                <a:latin typeface="Open Sans"/>
                <a:ea typeface="Open Sans"/>
                <a:cs typeface="Open Sans"/>
                <a:sym typeface="Open Sans"/>
              </a:rPr>
              <a:t>21–23 October 2025</a:t>
            </a:r>
            <a:r>
              <a:rPr lang="en-GB" sz="1600">
                <a:solidFill>
                  <a:srgbClr val="000000"/>
                </a:solidFill>
                <a:latin typeface="Open Sans"/>
                <a:ea typeface="Open Sans"/>
                <a:cs typeface="Open Sans"/>
                <a:sym typeface="Open Sans"/>
              </a:rPr>
              <a:t> in </a:t>
            </a:r>
            <a:r>
              <a:rPr b="1" lang="en-GB" sz="1600">
                <a:solidFill>
                  <a:srgbClr val="000000"/>
                </a:solidFill>
                <a:latin typeface="Open Sans"/>
                <a:ea typeface="Open Sans"/>
                <a:cs typeface="Open Sans"/>
                <a:sym typeface="Open Sans"/>
              </a:rPr>
              <a:t>Bali, Indonesia</a:t>
            </a:r>
            <a:r>
              <a:rPr lang="en-GB" sz="1600">
                <a:solidFill>
                  <a:srgbClr val="000000"/>
                </a:solidFill>
                <a:latin typeface="Open Sans"/>
                <a:ea typeface="Open Sans"/>
                <a:cs typeface="Open Sans"/>
                <a:sym typeface="Open Sans"/>
              </a:rPr>
              <a:t>, and </a:t>
            </a:r>
            <a:r>
              <a:rPr b="1" lang="en-GB" sz="1600">
                <a:solidFill>
                  <a:srgbClr val="000000"/>
                </a:solidFill>
                <a:latin typeface="Open Sans"/>
                <a:ea typeface="Open Sans"/>
                <a:cs typeface="Open Sans"/>
                <a:sym typeface="Open Sans"/>
              </a:rPr>
              <a:t>online</a:t>
            </a:r>
            <a:endParaRPr sz="1600">
              <a:solidFill>
                <a:srgbClr val="000000"/>
              </a:solidFill>
              <a:latin typeface="Open Sans"/>
              <a:ea typeface="Open Sans"/>
              <a:cs typeface="Open Sans"/>
              <a:sym typeface="Open Sans"/>
            </a:endParaRPr>
          </a:p>
          <a:p>
            <a:pPr indent="0" lvl="0" marL="228600" rtl="0" algn="l">
              <a:lnSpc>
                <a:spcPct val="115000"/>
              </a:lnSpc>
              <a:spcBef>
                <a:spcPts val="1000"/>
              </a:spcBef>
              <a:spcAft>
                <a:spcPts val="0"/>
              </a:spcAft>
              <a:buNone/>
            </a:pPr>
            <a:r>
              <a:rPr lang="en-GB" sz="1600">
                <a:solidFill>
                  <a:srgbClr val="000000"/>
                </a:solidFill>
                <a:latin typeface="Open Sans"/>
                <a:ea typeface="Open Sans"/>
                <a:cs typeface="Open Sans"/>
                <a:sym typeface="Open Sans"/>
              </a:rPr>
              <a:t>Theme: </a:t>
            </a:r>
            <a:r>
              <a:rPr b="1" lang="en-GB" sz="1600">
                <a:solidFill>
                  <a:srgbClr val="000000"/>
                </a:solidFill>
                <a:latin typeface="Open Sans"/>
                <a:ea typeface="Open Sans"/>
                <a:cs typeface="Open Sans"/>
                <a:sym typeface="Open Sans"/>
              </a:rPr>
              <a:t>”Forests and the marvel of monitoring”</a:t>
            </a:r>
            <a:endParaRPr sz="2400">
              <a:solidFill>
                <a:srgbClr val="000000"/>
              </a:solidFill>
              <a:latin typeface="Montserrat"/>
              <a:ea typeface="Montserrat"/>
              <a:cs typeface="Montserrat"/>
              <a:sym typeface="Montserrat"/>
            </a:endParaRPr>
          </a:p>
          <a:p>
            <a:pPr indent="0" lvl="0" marL="228600" rtl="0" algn="l">
              <a:lnSpc>
                <a:spcPct val="115000"/>
              </a:lnSpc>
              <a:spcBef>
                <a:spcPts val="1000"/>
              </a:spcBef>
              <a:spcAft>
                <a:spcPts val="0"/>
              </a:spcAft>
              <a:buNone/>
            </a:pPr>
            <a:r>
              <a:rPr b="1" lang="en-GB" sz="1600">
                <a:solidFill>
                  <a:srgbClr val="000000"/>
                </a:solidFill>
                <a:latin typeface="Open Sans"/>
                <a:ea typeface="Open Sans"/>
                <a:cs typeface="Open Sans"/>
                <a:sym typeface="Open Sans"/>
              </a:rPr>
              <a:t>Information: </a:t>
            </a:r>
            <a:r>
              <a:rPr b="1" lang="en-GB" sz="1600" u="sng">
                <a:solidFill>
                  <a:srgbClr val="0563C1"/>
                </a:solidFill>
                <a:latin typeface="Open Sans"/>
                <a:ea typeface="Open Sans"/>
                <a:cs typeface="Open Sans"/>
                <a:sym typeface="Open Sans"/>
                <a:hlinkClick r:id="rId4">
                  <a:extLst>
                    <a:ext uri="{A12FA001-AC4F-418D-AE19-62706E023703}">
                      <ahyp:hlinkClr val="tx"/>
                    </a:ext>
                  </a:extLst>
                </a:hlinkClick>
              </a:rPr>
              <a:t>https://www.fao.org/gfoi/plenaries/plenary-2025</a:t>
            </a:r>
            <a:r>
              <a:rPr b="1" lang="en-GB" sz="1600">
                <a:solidFill>
                  <a:srgbClr val="000000"/>
                </a:solidFill>
                <a:latin typeface="Open Sans"/>
                <a:ea typeface="Open Sans"/>
                <a:cs typeface="Open Sans"/>
                <a:sym typeface="Open Sans"/>
              </a:rPr>
              <a:t> </a:t>
            </a:r>
            <a:endParaRPr sz="1600">
              <a:solidFill>
                <a:srgbClr val="000000"/>
              </a:solidFill>
              <a:latin typeface="Open Sans"/>
              <a:ea typeface="Open Sans"/>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18"/>
          <p:cNvSpPr txBox="1"/>
          <p:nvPr>
            <p:ph type="title"/>
          </p:nvPr>
        </p:nvSpPr>
        <p:spPr>
          <a:xfrm>
            <a:off x="161800" y="290000"/>
            <a:ext cx="97332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4400"/>
              <a:buFont typeface="Montserrat"/>
              <a:buNone/>
            </a:pPr>
            <a:r>
              <a:rPr lang="en-GB" sz="2500"/>
              <a:t>Action 2.8: Scaling from global to national inventory needs</a:t>
            </a:r>
            <a:endParaRPr sz="3900"/>
          </a:p>
        </p:txBody>
      </p:sp>
      <p:sp>
        <p:nvSpPr>
          <p:cNvPr id="152" name="Google Shape;152;p18"/>
          <p:cNvSpPr txBox="1"/>
          <p:nvPr/>
        </p:nvSpPr>
        <p:spPr>
          <a:xfrm>
            <a:off x="161800" y="1154875"/>
            <a:ext cx="11948100" cy="1340400"/>
          </a:xfrm>
          <a:prstGeom prst="rect">
            <a:avLst/>
          </a:prstGeom>
          <a:noFill/>
          <a:ln>
            <a:noFill/>
          </a:ln>
        </p:spPr>
        <p:txBody>
          <a:bodyPr anchorCtr="0" anchor="t" bIns="91425" lIns="91425" spcFirstLastPara="1" rIns="91425" wrap="square" tIns="91425">
            <a:spAutoFit/>
          </a:bodyPr>
          <a:lstStyle/>
          <a:p>
            <a:pPr indent="0" lvl="0" marL="50800" rtl="0" algn="l">
              <a:lnSpc>
                <a:spcPct val="115000"/>
              </a:lnSpc>
              <a:spcBef>
                <a:spcPts val="1000"/>
              </a:spcBef>
              <a:spcAft>
                <a:spcPts val="0"/>
              </a:spcAft>
              <a:buNone/>
            </a:pPr>
            <a:r>
              <a:rPr lang="en-GB" sz="1500">
                <a:solidFill>
                  <a:schemeClr val="dk1"/>
                </a:solidFill>
                <a:latin typeface="Montserrat"/>
                <a:ea typeface="Montserrat"/>
                <a:cs typeface="Montserrat"/>
                <a:sym typeface="Montserrat"/>
              </a:rPr>
              <a:t>GFOI R&amp;D Broad Assessment of satellite data needs and integration into reporting systems</a:t>
            </a:r>
            <a:endParaRPr sz="1500">
              <a:solidFill>
                <a:schemeClr val="dk1"/>
              </a:solidFill>
              <a:latin typeface="Montserrat"/>
              <a:ea typeface="Montserrat"/>
              <a:cs typeface="Montserrat"/>
              <a:sym typeface="Montserrat"/>
            </a:endParaRPr>
          </a:p>
          <a:p>
            <a:pPr indent="-323850" lvl="0" marL="457200" rtl="0" algn="l">
              <a:lnSpc>
                <a:spcPct val="115000"/>
              </a:lnSpc>
              <a:spcBef>
                <a:spcPts val="1000"/>
              </a:spcBef>
              <a:spcAft>
                <a:spcPts val="0"/>
              </a:spcAft>
              <a:buClr>
                <a:schemeClr val="dk1"/>
              </a:buClr>
              <a:buSzPts val="1500"/>
              <a:buFont typeface="Montserrat"/>
              <a:buAutoNum type="arabicPeriod"/>
            </a:pPr>
            <a:r>
              <a:rPr lang="en-GB" sz="1500">
                <a:solidFill>
                  <a:schemeClr val="dk1"/>
                </a:solidFill>
                <a:latin typeface="Montserrat"/>
                <a:ea typeface="Montserrat"/>
                <a:cs typeface="Montserrat"/>
                <a:sym typeface="Montserrat"/>
              </a:rPr>
              <a:t>Survey deployed to 34 countries, and currently collecting results</a:t>
            </a:r>
            <a:endParaRPr sz="1500">
              <a:solidFill>
                <a:schemeClr val="dk1"/>
              </a:solidFill>
              <a:latin typeface="Montserrat"/>
              <a:ea typeface="Montserrat"/>
              <a:cs typeface="Montserrat"/>
              <a:sym typeface="Montserrat"/>
            </a:endParaRPr>
          </a:p>
          <a:p>
            <a:pPr indent="-323850" lvl="0" marL="457200" rtl="0" algn="l">
              <a:lnSpc>
                <a:spcPct val="115000"/>
              </a:lnSpc>
              <a:spcBef>
                <a:spcPts val="0"/>
              </a:spcBef>
              <a:spcAft>
                <a:spcPts val="0"/>
              </a:spcAft>
              <a:buClr>
                <a:schemeClr val="dk1"/>
              </a:buClr>
              <a:buSzPts val="1500"/>
              <a:buFont typeface="Montserrat"/>
              <a:buAutoNum type="arabicPeriod"/>
            </a:pPr>
            <a:r>
              <a:rPr lang="en-GB" sz="1500">
                <a:solidFill>
                  <a:schemeClr val="dk1"/>
                </a:solidFill>
                <a:latin typeface="Montserrat"/>
                <a:ea typeface="Montserrat"/>
                <a:cs typeface="Montserrat"/>
                <a:sym typeface="Montserrat"/>
              </a:rPr>
              <a:t>Analysis and presentation at the GFOI summit in Bali</a:t>
            </a:r>
            <a:endParaRPr sz="1500">
              <a:solidFill>
                <a:schemeClr val="dk1"/>
              </a:solidFill>
              <a:latin typeface="Montserrat"/>
              <a:ea typeface="Montserrat"/>
              <a:cs typeface="Montserrat"/>
              <a:sym typeface="Montserrat"/>
            </a:endParaRPr>
          </a:p>
          <a:p>
            <a:pPr indent="-323850" lvl="0" marL="457200" rtl="0" algn="l">
              <a:lnSpc>
                <a:spcPct val="115000"/>
              </a:lnSpc>
              <a:spcBef>
                <a:spcPts val="0"/>
              </a:spcBef>
              <a:spcAft>
                <a:spcPts val="0"/>
              </a:spcAft>
              <a:buClr>
                <a:schemeClr val="dk1"/>
              </a:buClr>
              <a:buSzPts val="1500"/>
              <a:buFont typeface="Montserrat"/>
              <a:buAutoNum type="arabicPeriod"/>
            </a:pPr>
            <a:r>
              <a:rPr lang="en-GB" sz="1500">
                <a:solidFill>
                  <a:schemeClr val="dk1"/>
                </a:solidFill>
                <a:latin typeface="Montserrat"/>
                <a:ea typeface="Montserrat"/>
                <a:cs typeface="Montserrat"/>
                <a:sym typeface="Montserrat"/>
              </a:rPr>
              <a:t>Results to inform R&amp;D and Capacity Building efforts</a:t>
            </a:r>
            <a:endParaRPr sz="1500">
              <a:solidFill>
                <a:schemeClr val="dk1"/>
              </a:solidFill>
              <a:latin typeface="Montserrat"/>
              <a:ea typeface="Montserrat"/>
              <a:cs typeface="Montserrat"/>
              <a:sym typeface="Montserrat"/>
            </a:endParaRPr>
          </a:p>
        </p:txBody>
      </p:sp>
      <p:sp>
        <p:nvSpPr>
          <p:cNvPr id="153" name="Google Shape;153;p18"/>
          <p:cNvSpPr txBox="1"/>
          <p:nvPr/>
        </p:nvSpPr>
        <p:spPr>
          <a:xfrm>
            <a:off x="229825" y="4419900"/>
            <a:ext cx="7954200" cy="1862400"/>
          </a:xfrm>
          <a:prstGeom prst="rect">
            <a:avLst/>
          </a:prstGeom>
          <a:noFill/>
          <a:ln>
            <a:noFill/>
          </a:ln>
        </p:spPr>
        <p:txBody>
          <a:bodyPr anchorCtr="0" anchor="t" bIns="91425" lIns="91425" spcFirstLastPara="1" rIns="91425" wrap="square" tIns="91425">
            <a:spAutoFit/>
          </a:bodyPr>
          <a:lstStyle/>
          <a:p>
            <a:pPr indent="0" lvl="0" marL="50800" marR="0" rtl="0" algn="l">
              <a:lnSpc>
                <a:spcPct val="115000"/>
              </a:lnSpc>
              <a:spcBef>
                <a:spcPts val="1000"/>
              </a:spcBef>
              <a:spcAft>
                <a:spcPts val="0"/>
              </a:spcAft>
              <a:buNone/>
            </a:pPr>
            <a:r>
              <a:rPr lang="en-GB" sz="1500">
                <a:solidFill>
                  <a:schemeClr val="dk1"/>
                </a:solidFill>
                <a:latin typeface="Montserrat"/>
                <a:ea typeface="Montserrat"/>
                <a:cs typeface="Montserrat"/>
                <a:sym typeface="Montserrat"/>
              </a:rPr>
              <a:t>Success stories using EO for AFOLU - Central American case study (Guatemala, Mexico, Belize) – ongoing and will be publish December 2025</a:t>
            </a:r>
            <a:endParaRPr sz="1500">
              <a:solidFill>
                <a:schemeClr val="dk1"/>
              </a:solidFill>
              <a:latin typeface="Montserrat"/>
              <a:ea typeface="Montserrat"/>
              <a:cs typeface="Montserrat"/>
              <a:sym typeface="Montserrat"/>
            </a:endParaRPr>
          </a:p>
          <a:p>
            <a:pPr indent="0" lvl="0" marL="50800" marR="0" rtl="0" algn="l">
              <a:lnSpc>
                <a:spcPct val="115000"/>
              </a:lnSpc>
              <a:spcBef>
                <a:spcPts val="1000"/>
              </a:spcBef>
              <a:spcAft>
                <a:spcPts val="0"/>
              </a:spcAft>
              <a:buNone/>
            </a:pPr>
            <a:r>
              <a:rPr lang="en-GB" sz="1500">
                <a:solidFill>
                  <a:schemeClr val="dk1"/>
                </a:solidFill>
                <a:latin typeface="Montserrat"/>
                <a:ea typeface="Montserrat"/>
                <a:cs typeface="Montserrat"/>
                <a:sym typeface="Montserrat"/>
              </a:rPr>
              <a:t>EO supporting emission reductions and reporting CO₂ in mangroves ecosystems</a:t>
            </a:r>
            <a:endParaRPr sz="1500">
              <a:solidFill>
                <a:schemeClr val="dk1"/>
              </a:solidFill>
              <a:latin typeface="Montserrat"/>
              <a:ea typeface="Montserrat"/>
              <a:cs typeface="Montserrat"/>
              <a:sym typeface="Montserrat"/>
            </a:endParaRPr>
          </a:p>
          <a:p>
            <a:pPr indent="0" lvl="0" marL="50800" marR="0" rtl="0" algn="l">
              <a:lnSpc>
                <a:spcPct val="115000"/>
              </a:lnSpc>
              <a:spcBef>
                <a:spcPts val="1000"/>
              </a:spcBef>
              <a:spcAft>
                <a:spcPts val="0"/>
              </a:spcAft>
              <a:buNone/>
            </a:pPr>
            <a:r>
              <a:rPr lang="en-GB" sz="1500">
                <a:solidFill>
                  <a:schemeClr val="dk1"/>
                </a:solidFill>
                <a:latin typeface="Montserrat"/>
                <a:ea typeface="Montserrat"/>
                <a:cs typeface="Montserrat"/>
                <a:sym typeface="Montserrat"/>
              </a:rPr>
              <a:t>Analysis with multiple datasets, including Tropical Moist Forest (ESA)</a:t>
            </a:r>
            <a:endParaRPr sz="1500">
              <a:solidFill>
                <a:schemeClr val="dk1"/>
              </a:solidFill>
              <a:latin typeface="Montserrat"/>
              <a:ea typeface="Montserrat"/>
              <a:cs typeface="Montserrat"/>
              <a:sym typeface="Montserrat"/>
            </a:endParaRPr>
          </a:p>
          <a:p>
            <a:pPr indent="0" lvl="0" marL="50800" marR="0" rtl="0" algn="l">
              <a:lnSpc>
                <a:spcPct val="115000"/>
              </a:lnSpc>
              <a:spcBef>
                <a:spcPts val="1000"/>
              </a:spcBef>
              <a:spcAft>
                <a:spcPts val="0"/>
              </a:spcAft>
              <a:buNone/>
            </a:pPr>
            <a:r>
              <a:rPr lang="en-GB" sz="1500">
                <a:solidFill>
                  <a:schemeClr val="dk1"/>
                </a:solidFill>
                <a:latin typeface="Montserrat"/>
                <a:ea typeface="Montserrat"/>
                <a:cs typeface="Montserrat"/>
                <a:sym typeface="Montserrat"/>
              </a:rPr>
              <a:t>Two more case studies (Africa, and Asia) for 2026</a:t>
            </a:r>
            <a:endParaRPr sz="2400">
              <a:solidFill>
                <a:schemeClr val="dk1"/>
              </a:solidFill>
            </a:endParaRPr>
          </a:p>
        </p:txBody>
      </p:sp>
      <p:pic>
        <p:nvPicPr>
          <p:cNvPr id="154" name="Google Shape;154;p18"/>
          <p:cNvPicPr preferRelativeResize="0"/>
          <p:nvPr/>
        </p:nvPicPr>
        <p:blipFill>
          <a:blip r:embed="rId3">
            <a:alphaModFix/>
          </a:blip>
          <a:stretch>
            <a:fillRect/>
          </a:stretch>
        </p:blipFill>
        <p:spPr>
          <a:xfrm>
            <a:off x="8051275" y="1917175"/>
            <a:ext cx="3996575" cy="4455375"/>
          </a:xfrm>
          <a:prstGeom prst="rect">
            <a:avLst/>
          </a:prstGeom>
          <a:noFill/>
          <a:ln>
            <a:noFill/>
          </a:ln>
        </p:spPr>
      </p:pic>
      <p:pic>
        <p:nvPicPr>
          <p:cNvPr id="155" name="Google Shape;155;p18"/>
          <p:cNvPicPr preferRelativeResize="0"/>
          <p:nvPr/>
        </p:nvPicPr>
        <p:blipFill>
          <a:blip r:embed="rId4">
            <a:alphaModFix/>
          </a:blip>
          <a:stretch>
            <a:fillRect/>
          </a:stretch>
        </p:blipFill>
        <p:spPr>
          <a:xfrm>
            <a:off x="339275" y="2669040"/>
            <a:ext cx="7531077" cy="157709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19"/>
          <p:cNvSpPr txBox="1"/>
          <p:nvPr>
            <p:ph type="title"/>
          </p:nvPr>
        </p:nvSpPr>
        <p:spPr>
          <a:xfrm>
            <a:off x="176048" y="235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3800">
                <a:solidFill>
                  <a:srgbClr val="FFFFFF"/>
                </a:solidFill>
              </a:rPr>
              <a:t>Action 2.9: Supporting GCOS for NRT and low latency variables</a:t>
            </a:r>
            <a:endParaRPr/>
          </a:p>
        </p:txBody>
      </p:sp>
      <p:pic>
        <p:nvPicPr>
          <p:cNvPr id="161" name="Google Shape;161;p19"/>
          <p:cNvPicPr preferRelativeResize="0"/>
          <p:nvPr/>
        </p:nvPicPr>
        <p:blipFill>
          <a:blip r:embed="rId3">
            <a:alphaModFix/>
          </a:blip>
          <a:stretch>
            <a:fillRect/>
          </a:stretch>
        </p:blipFill>
        <p:spPr>
          <a:xfrm>
            <a:off x="152400" y="1031239"/>
            <a:ext cx="11887204" cy="568227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p20" title="image (7).png"/>
          <p:cNvPicPr preferRelativeResize="0"/>
          <p:nvPr/>
        </p:nvPicPr>
        <p:blipFill rotWithShape="1">
          <a:blip r:embed="rId3">
            <a:alphaModFix/>
          </a:blip>
          <a:srcRect b="16224" l="0" r="10249" t="2368"/>
          <a:stretch/>
        </p:blipFill>
        <p:spPr>
          <a:xfrm>
            <a:off x="452487" y="1123925"/>
            <a:ext cx="10537052" cy="5376076"/>
          </a:xfrm>
          <a:prstGeom prst="rect">
            <a:avLst/>
          </a:prstGeom>
          <a:noFill/>
          <a:ln>
            <a:noFill/>
          </a:ln>
        </p:spPr>
      </p:pic>
      <p:sp>
        <p:nvSpPr>
          <p:cNvPr id="167" name="Google Shape;167;p20"/>
          <p:cNvSpPr txBox="1"/>
          <p:nvPr>
            <p:ph type="title"/>
          </p:nvPr>
        </p:nvSpPr>
        <p:spPr>
          <a:xfrm>
            <a:off x="176048" y="235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3800">
                <a:solidFill>
                  <a:srgbClr val="FFFFFF"/>
                </a:solidFill>
              </a:rPr>
              <a:t>Action 2.9: Supporting GCOS for NRT and low latency variables</a:t>
            </a:r>
            <a:endParaRPr/>
          </a:p>
        </p:txBody>
      </p:sp>
      <p:pic>
        <p:nvPicPr>
          <p:cNvPr id="168" name="Google Shape;168;p20" title="image (7).png"/>
          <p:cNvPicPr preferRelativeResize="0"/>
          <p:nvPr/>
        </p:nvPicPr>
        <p:blipFill rotWithShape="1">
          <a:blip r:embed="rId3">
            <a:alphaModFix/>
          </a:blip>
          <a:srcRect b="6953" l="37016" r="37265" t="82564"/>
          <a:stretch/>
        </p:blipFill>
        <p:spPr>
          <a:xfrm rot="-5400000">
            <a:off x="-713526" y="3733975"/>
            <a:ext cx="2729900" cy="625876"/>
          </a:xfrm>
          <a:prstGeom prst="rect">
            <a:avLst/>
          </a:prstGeom>
          <a:noFill/>
          <a:ln>
            <a:noFill/>
          </a:ln>
        </p:spPr>
      </p:pic>
      <p:pic>
        <p:nvPicPr>
          <p:cNvPr id="169" name="Google Shape;169;p20" title="image (7).png"/>
          <p:cNvPicPr preferRelativeResize="0"/>
          <p:nvPr/>
        </p:nvPicPr>
        <p:blipFill rotWithShape="1">
          <a:blip r:embed="rId3">
            <a:alphaModFix/>
          </a:blip>
          <a:srcRect b="6853" l="73542" r="0" t="89255"/>
          <a:stretch/>
        </p:blipFill>
        <p:spPr>
          <a:xfrm rot="-5400000">
            <a:off x="10369512" y="3695812"/>
            <a:ext cx="2808276" cy="2322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1"/>
          <p:cNvSpPr txBox="1"/>
          <p:nvPr>
            <p:ph type="title"/>
          </p:nvPr>
        </p:nvSpPr>
        <p:spPr>
          <a:xfrm>
            <a:off x="176048" y="235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3800">
                <a:solidFill>
                  <a:srgbClr val="FFFFFF"/>
                </a:solidFill>
              </a:rPr>
              <a:t>Action 2.9: Supporting GCOS for NRT and low latency variables</a:t>
            </a:r>
            <a:endParaRPr/>
          </a:p>
        </p:txBody>
      </p:sp>
      <p:pic>
        <p:nvPicPr>
          <p:cNvPr id="175" name="Google Shape;175;p21"/>
          <p:cNvPicPr preferRelativeResize="0"/>
          <p:nvPr/>
        </p:nvPicPr>
        <p:blipFill rotWithShape="1">
          <a:blip r:embed="rId3">
            <a:alphaModFix/>
          </a:blip>
          <a:srcRect b="2841" l="0" r="0" t="18443"/>
          <a:stretch/>
        </p:blipFill>
        <p:spPr>
          <a:xfrm>
            <a:off x="419950" y="1123925"/>
            <a:ext cx="10737625" cy="5366549"/>
          </a:xfrm>
          <a:prstGeom prst="rect">
            <a:avLst/>
          </a:prstGeom>
          <a:noFill/>
          <a:ln>
            <a:noFill/>
          </a:ln>
        </p:spPr>
      </p:pic>
      <p:sp>
        <p:nvSpPr>
          <p:cNvPr id="176" name="Google Shape;176;p21"/>
          <p:cNvSpPr/>
          <p:nvPr/>
        </p:nvSpPr>
        <p:spPr>
          <a:xfrm>
            <a:off x="482252" y="4105500"/>
            <a:ext cx="5149500" cy="8742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7" name="Google Shape;177;p21"/>
          <p:cNvSpPr/>
          <p:nvPr/>
        </p:nvSpPr>
        <p:spPr>
          <a:xfrm>
            <a:off x="482252" y="2406900"/>
            <a:ext cx="5149500" cy="8742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8" name="Google Shape;178;p21"/>
          <p:cNvSpPr txBox="1"/>
          <p:nvPr/>
        </p:nvSpPr>
        <p:spPr>
          <a:xfrm>
            <a:off x="9041900" y="5393175"/>
            <a:ext cx="3000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100" u="sng">
                <a:solidFill>
                  <a:schemeClr val="hlink"/>
                </a:solidFill>
                <a:hlinkClick r:id="rId4"/>
              </a:rPr>
              <a:t>Working with SAFs | EUMETSAT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82" name="Shape 182"/>
        <p:cNvGrpSpPr/>
        <p:nvPr/>
      </p:nvGrpSpPr>
      <p:grpSpPr>
        <a:xfrm>
          <a:off x="0" y="0"/>
          <a:ext cx="0" cy="0"/>
          <a:chOff x="0" y="0"/>
          <a:chExt cx="0" cy="0"/>
        </a:xfrm>
      </p:grpSpPr>
      <p:sp>
        <p:nvSpPr>
          <p:cNvPr id="183" name="Google Shape;183;p22"/>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3800">
                <a:solidFill>
                  <a:srgbClr val="FFFFFF"/>
                </a:solidFill>
              </a:rPr>
              <a:t>Action 3.2/6.1: ESA-INPE Campaign</a:t>
            </a:r>
            <a:endParaRPr/>
          </a:p>
        </p:txBody>
      </p:sp>
      <p:pic>
        <p:nvPicPr>
          <p:cNvPr id="184" name="Google Shape;184;p22"/>
          <p:cNvPicPr preferRelativeResize="0"/>
          <p:nvPr/>
        </p:nvPicPr>
        <p:blipFill rotWithShape="1">
          <a:blip r:embed="rId3">
            <a:alphaModFix/>
          </a:blip>
          <a:srcRect b="0" l="0" r="9844" t="8600"/>
          <a:stretch/>
        </p:blipFill>
        <p:spPr>
          <a:xfrm>
            <a:off x="152400" y="884200"/>
            <a:ext cx="12039598" cy="551299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88" name="Shape 188"/>
        <p:cNvGrpSpPr/>
        <p:nvPr/>
      </p:nvGrpSpPr>
      <p:grpSpPr>
        <a:xfrm>
          <a:off x="0" y="0"/>
          <a:ext cx="0" cy="0"/>
          <a:chOff x="0" y="0"/>
          <a:chExt cx="0" cy="0"/>
        </a:xfrm>
      </p:grpSpPr>
      <p:sp>
        <p:nvSpPr>
          <p:cNvPr id="189" name="Google Shape;189;p23"/>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3800">
                <a:solidFill>
                  <a:srgbClr val="FFFFFF"/>
                </a:solidFill>
              </a:rPr>
              <a:t>Action 3.2/6.1: ESA-INPE Campaign</a:t>
            </a:r>
            <a:endParaRPr/>
          </a:p>
        </p:txBody>
      </p:sp>
      <p:pic>
        <p:nvPicPr>
          <p:cNvPr id="190" name="Google Shape;190;p23"/>
          <p:cNvPicPr preferRelativeResize="0"/>
          <p:nvPr/>
        </p:nvPicPr>
        <p:blipFill rotWithShape="1">
          <a:blip r:embed="rId3">
            <a:alphaModFix/>
          </a:blip>
          <a:srcRect b="0" l="0" r="53301" t="12311"/>
          <a:stretch/>
        </p:blipFill>
        <p:spPr>
          <a:xfrm>
            <a:off x="276300" y="844275"/>
            <a:ext cx="5212677" cy="6013725"/>
          </a:xfrm>
          <a:prstGeom prst="rect">
            <a:avLst/>
          </a:prstGeom>
          <a:noFill/>
          <a:ln>
            <a:noFill/>
          </a:ln>
        </p:spPr>
      </p:pic>
      <p:pic>
        <p:nvPicPr>
          <p:cNvPr id="191" name="Google Shape;191;p23"/>
          <p:cNvPicPr preferRelativeResize="0"/>
          <p:nvPr/>
        </p:nvPicPr>
        <p:blipFill rotWithShape="1">
          <a:blip r:embed="rId3">
            <a:alphaModFix/>
          </a:blip>
          <a:srcRect b="53211" l="51059" r="0" t="12311"/>
          <a:stretch/>
        </p:blipFill>
        <p:spPr>
          <a:xfrm>
            <a:off x="6074983" y="850173"/>
            <a:ext cx="5462777" cy="2364426"/>
          </a:xfrm>
          <a:prstGeom prst="rect">
            <a:avLst/>
          </a:prstGeom>
          <a:noFill/>
          <a:ln>
            <a:noFill/>
          </a:ln>
        </p:spPr>
      </p:pic>
      <p:pic>
        <p:nvPicPr>
          <p:cNvPr id="192" name="Google Shape;192;p23"/>
          <p:cNvPicPr preferRelativeResize="0"/>
          <p:nvPr/>
        </p:nvPicPr>
        <p:blipFill>
          <a:blip r:embed="rId4">
            <a:alphaModFix/>
          </a:blip>
          <a:stretch>
            <a:fillRect/>
          </a:stretch>
        </p:blipFill>
        <p:spPr>
          <a:xfrm>
            <a:off x="9362823" y="3580075"/>
            <a:ext cx="2449807" cy="1849450"/>
          </a:xfrm>
          <a:prstGeom prst="rect">
            <a:avLst/>
          </a:prstGeom>
          <a:noFill/>
          <a:ln>
            <a:noFill/>
          </a:ln>
        </p:spPr>
      </p:pic>
      <p:pic>
        <p:nvPicPr>
          <p:cNvPr id="193" name="Google Shape;193;p23"/>
          <p:cNvPicPr preferRelativeResize="0"/>
          <p:nvPr/>
        </p:nvPicPr>
        <p:blipFill>
          <a:blip r:embed="rId5">
            <a:alphaModFix/>
          </a:blip>
          <a:stretch>
            <a:fillRect/>
          </a:stretch>
        </p:blipFill>
        <p:spPr>
          <a:xfrm>
            <a:off x="6360477" y="3580074"/>
            <a:ext cx="2842562" cy="18494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97" name="Shape 197"/>
        <p:cNvGrpSpPr/>
        <p:nvPr/>
      </p:nvGrpSpPr>
      <p:grpSpPr>
        <a:xfrm>
          <a:off x="0" y="0"/>
          <a:ext cx="0" cy="0"/>
          <a:chOff x="0" y="0"/>
          <a:chExt cx="0" cy="0"/>
        </a:xfrm>
      </p:grpSpPr>
      <p:sp>
        <p:nvSpPr>
          <p:cNvPr id="198" name="Google Shape;198;p24"/>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3800">
                <a:solidFill>
                  <a:srgbClr val="FFFFFF"/>
                </a:solidFill>
              </a:rPr>
              <a:t>Action 3.2/6.1: ESA-INPE Campaign</a:t>
            </a:r>
            <a:endParaRPr/>
          </a:p>
        </p:txBody>
      </p:sp>
      <p:pic>
        <p:nvPicPr>
          <p:cNvPr id="199" name="Google Shape;199;p24"/>
          <p:cNvPicPr preferRelativeResize="0"/>
          <p:nvPr/>
        </p:nvPicPr>
        <p:blipFill>
          <a:blip r:embed="rId3">
            <a:alphaModFix/>
          </a:blip>
          <a:stretch>
            <a:fillRect/>
          </a:stretch>
        </p:blipFill>
        <p:spPr>
          <a:xfrm>
            <a:off x="778250" y="894364"/>
            <a:ext cx="9355068" cy="559816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5"/>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3800">
                <a:solidFill>
                  <a:srgbClr val="FFFFFF"/>
                </a:solidFill>
              </a:rPr>
              <a:t>Action 3.2/6.1: ESA-INPE Campaign</a:t>
            </a:r>
            <a:endParaRPr/>
          </a:p>
        </p:txBody>
      </p:sp>
      <p:pic>
        <p:nvPicPr>
          <p:cNvPr id="205" name="Google Shape;205;p25"/>
          <p:cNvPicPr preferRelativeResize="0"/>
          <p:nvPr/>
        </p:nvPicPr>
        <p:blipFill>
          <a:blip r:embed="rId3">
            <a:alphaModFix/>
          </a:blip>
          <a:stretch>
            <a:fillRect/>
          </a:stretch>
        </p:blipFill>
        <p:spPr>
          <a:xfrm>
            <a:off x="176050" y="955050"/>
            <a:ext cx="11602275" cy="1039950"/>
          </a:xfrm>
          <a:prstGeom prst="rect">
            <a:avLst/>
          </a:prstGeom>
          <a:noFill/>
          <a:ln>
            <a:noFill/>
          </a:ln>
        </p:spPr>
      </p:pic>
      <p:pic>
        <p:nvPicPr>
          <p:cNvPr id="206" name="Google Shape;206;p25"/>
          <p:cNvPicPr preferRelativeResize="0"/>
          <p:nvPr/>
        </p:nvPicPr>
        <p:blipFill>
          <a:blip r:embed="rId4">
            <a:alphaModFix/>
          </a:blip>
          <a:stretch>
            <a:fillRect/>
          </a:stretch>
        </p:blipFill>
        <p:spPr>
          <a:xfrm>
            <a:off x="176050" y="1895625"/>
            <a:ext cx="4409200" cy="4906675"/>
          </a:xfrm>
          <a:prstGeom prst="rect">
            <a:avLst/>
          </a:prstGeom>
          <a:noFill/>
          <a:ln>
            <a:noFill/>
          </a:ln>
        </p:spPr>
      </p:pic>
      <p:pic>
        <p:nvPicPr>
          <p:cNvPr id="207" name="Google Shape;207;p25"/>
          <p:cNvPicPr preferRelativeResize="0"/>
          <p:nvPr/>
        </p:nvPicPr>
        <p:blipFill>
          <a:blip r:embed="rId5">
            <a:alphaModFix/>
          </a:blip>
          <a:stretch>
            <a:fillRect/>
          </a:stretch>
        </p:blipFill>
        <p:spPr>
          <a:xfrm>
            <a:off x="4967856" y="1776350"/>
            <a:ext cx="6668956" cy="45581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8"/>
          <p:cNvSpPr txBox="1"/>
          <p:nvPr>
            <p:ph idx="1" type="body"/>
          </p:nvPr>
        </p:nvSpPr>
        <p:spPr>
          <a:xfrm>
            <a:off x="176050" y="1359650"/>
            <a:ext cx="7852800" cy="4433400"/>
          </a:xfrm>
          <a:prstGeom prst="rect">
            <a:avLst/>
          </a:prstGeom>
          <a:noFill/>
          <a:ln>
            <a:noFill/>
          </a:ln>
        </p:spPr>
        <p:txBody>
          <a:bodyPr anchorCtr="0" anchor="t" bIns="45700" lIns="91425" spcFirstLastPara="1" rIns="91425" wrap="square" tIns="45700">
            <a:noAutofit/>
          </a:bodyPr>
          <a:lstStyle/>
          <a:p>
            <a:pPr indent="-381000" lvl="0" marL="457200" rtl="0" algn="l">
              <a:lnSpc>
                <a:spcPct val="115000"/>
              </a:lnSpc>
              <a:spcBef>
                <a:spcPts val="0"/>
              </a:spcBef>
              <a:spcAft>
                <a:spcPts val="0"/>
              </a:spcAft>
              <a:buSzPts val="2400"/>
              <a:buChar char="❖"/>
            </a:pPr>
            <a:r>
              <a:rPr lang="en-GB" sz="2400"/>
              <a:t>Update for community on status</a:t>
            </a:r>
            <a:endParaRPr sz="2400"/>
          </a:p>
          <a:p>
            <a:pPr indent="0" lvl="0" marL="0" rtl="0" algn="l">
              <a:lnSpc>
                <a:spcPct val="115000"/>
              </a:lnSpc>
              <a:spcBef>
                <a:spcPts val="0"/>
              </a:spcBef>
              <a:spcAft>
                <a:spcPts val="0"/>
              </a:spcAft>
              <a:buSzPts val="2800"/>
              <a:buNone/>
            </a:pPr>
            <a:r>
              <a:t/>
            </a:r>
            <a:endParaRPr sz="2400"/>
          </a:p>
          <a:p>
            <a:pPr indent="-381000" lvl="0" marL="457200" rtl="0" algn="l">
              <a:lnSpc>
                <a:spcPct val="115000"/>
              </a:lnSpc>
              <a:spcBef>
                <a:spcPts val="0"/>
              </a:spcBef>
              <a:spcAft>
                <a:spcPts val="0"/>
              </a:spcAft>
              <a:buSzPts val="2400"/>
              <a:buChar char="❖"/>
            </a:pPr>
            <a:r>
              <a:rPr lang="en-GB" sz="2400"/>
              <a:t>Way forward on key actions</a:t>
            </a:r>
            <a:endParaRPr sz="2400"/>
          </a:p>
          <a:p>
            <a:pPr indent="-228600" lvl="0" marL="457200" rtl="0" algn="l">
              <a:lnSpc>
                <a:spcPct val="115000"/>
              </a:lnSpc>
              <a:spcBef>
                <a:spcPts val="0"/>
              </a:spcBef>
              <a:spcAft>
                <a:spcPts val="0"/>
              </a:spcAft>
              <a:buSzPts val="2800"/>
              <a:buNone/>
            </a:pPr>
            <a:r>
              <a:t/>
            </a:r>
            <a:endParaRPr sz="2400"/>
          </a:p>
          <a:p>
            <a:pPr indent="-381000" lvl="0" marL="457200" rtl="0" algn="l">
              <a:lnSpc>
                <a:spcPct val="115000"/>
              </a:lnSpc>
              <a:spcBef>
                <a:spcPts val="0"/>
              </a:spcBef>
              <a:spcAft>
                <a:spcPts val="0"/>
              </a:spcAft>
              <a:buSzPts val="2400"/>
              <a:buChar char="❖"/>
            </a:pPr>
            <a:r>
              <a:rPr lang="en-GB" sz="2400"/>
              <a:t>Seeking engagement from relevant agencies</a:t>
            </a:r>
            <a:endParaRPr sz="2400"/>
          </a:p>
          <a:p>
            <a:pPr indent="0" lvl="0" marL="228600" rtl="0" algn="l">
              <a:lnSpc>
                <a:spcPct val="115000"/>
              </a:lnSpc>
              <a:spcBef>
                <a:spcPts val="0"/>
              </a:spcBef>
              <a:spcAft>
                <a:spcPts val="0"/>
              </a:spcAft>
              <a:buNone/>
            </a:pPr>
            <a:r>
              <a:t/>
            </a:r>
            <a:endParaRPr sz="2400"/>
          </a:p>
          <a:p>
            <a:pPr indent="-381000" lvl="0" marL="457200" rtl="0" algn="l">
              <a:lnSpc>
                <a:spcPct val="115000"/>
              </a:lnSpc>
              <a:spcBef>
                <a:spcPts val="0"/>
              </a:spcBef>
              <a:spcAft>
                <a:spcPts val="0"/>
              </a:spcAft>
              <a:buSzPts val="2400"/>
              <a:buChar char="❖"/>
            </a:pPr>
            <a:r>
              <a:rPr lang="en-GB" sz="2400"/>
              <a:t>Ensuring continuity and progress</a:t>
            </a:r>
            <a:endParaRPr sz="2400"/>
          </a:p>
        </p:txBody>
      </p:sp>
      <p:sp>
        <p:nvSpPr>
          <p:cNvPr id="73" name="Google Shape;73;p8"/>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Purpose</a:t>
            </a:r>
            <a:endParaRPr/>
          </a:p>
        </p:txBody>
      </p:sp>
      <p:pic>
        <p:nvPicPr>
          <p:cNvPr id="74" name="Google Shape;74;p8"/>
          <p:cNvPicPr preferRelativeResize="0"/>
          <p:nvPr/>
        </p:nvPicPr>
        <p:blipFill rotWithShape="1">
          <a:blip r:embed="rId3">
            <a:alphaModFix/>
          </a:blip>
          <a:srcRect b="0" l="0" r="0" t="0"/>
          <a:stretch/>
        </p:blipFill>
        <p:spPr>
          <a:xfrm>
            <a:off x="8220497" y="1097550"/>
            <a:ext cx="3753788" cy="531222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id="212" name="Google Shape;212;p26"/>
          <p:cNvPicPr preferRelativeResize="0"/>
          <p:nvPr/>
        </p:nvPicPr>
        <p:blipFill>
          <a:blip r:embed="rId3">
            <a:alphaModFix/>
          </a:blip>
          <a:stretch>
            <a:fillRect/>
          </a:stretch>
        </p:blipFill>
        <p:spPr>
          <a:xfrm>
            <a:off x="176058" y="1342000"/>
            <a:ext cx="4372625" cy="4303400"/>
          </a:xfrm>
          <a:prstGeom prst="rect">
            <a:avLst/>
          </a:prstGeom>
          <a:noFill/>
          <a:ln>
            <a:noFill/>
          </a:ln>
        </p:spPr>
      </p:pic>
      <p:sp>
        <p:nvSpPr>
          <p:cNvPr id="213" name="Google Shape;213;p26"/>
          <p:cNvSpPr txBox="1"/>
          <p:nvPr/>
        </p:nvSpPr>
        <p:spPr>
          <a:xfrm>
            <a:off x="517125" y="5751425"/>
            <a:ext cx="6585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100" u="sng">
                <a:solidFill>
                  <a:schemeClr val="hlink"/>
                </a:solidFill>
                <a:hlinkClick r:id="rId4"/>
              </a:rPr>
              <a:t>Ufopa recebe novos equipamentos para monitorar queimadas na Amazônia | Vídeos Bom Dia Tapajós | G1</a:t>
            </a:r>
            <a:endParaRPr/>
          </a:p>
        </p:txBody>
      </p:sp>
      <p:pic>
        <p:nvPicPr>
          <p:cNvPr id="214" name="Google Shape;214;p26"/>
          <p:cNvPicPr preferRelativeResize="0"/>
          <p:nvPr/>
        </p:nvPicPr>
        <p:blipFill>
          <a:blip r:embed="rId5">
            <a:alphaModFix/>
          </a:blip>
          <a:stretch>
            <a:fillRect/>
          </a:stretch>
        </p:blipFill>
        <p:spPr>
          <a:xfrm>
            <a:off x="3703975" y="1869725"/>
            <a:ext cx="4466001" cy="3881700"/>
          </a:xfrm>
          <a:prstGeom prst="rect">
            <a:avLst/>
          </a:prstGeom>
          <a:noFill/>
          <a:ln>
            <a:noFill/>
          </a:ln>
        </p:spPr>
      </p:pic>
      <p:sp>
        <p:nvSpPr>
          <p:cNvPr id="215" name="Google Shape;215;p26"/>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3800">
                <a:solidFill>
                  <a:srgbClr val="FFFFFF"/>
                </a:solidFill>
              </a:rPr>
              <a:t>Action 3.2/6.1: ESA-INPE Campaign</a:t>
            </a:r>
            <a:endParaRPr/>
          </a:p>
        </p:txBody>
      </p:sp>
      <p:pic>
        <p:nvPicPr>
          <p:cNvPr id="216" name="Google Shape;216;p26"/>
          <p:cNvPicPr preferRelativeResize="0"/>
          <p:nvPr/>
        </p:nvPicPr>
        <p:blipFill>
          <a:blip r:embed="rId6">
            <a:alphaModFix/>
          </a:blip>
          <a:stretch>
            <a:fillRect/>
          </a:stretch>
        </p:blipFill>
        <p:spPr>
          <a:xfrm>
            <a:off x="7238500" y="2457175"/>
            <a:ext cx="4525925" cy="38174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27"/>
          <p:cNvSpPr txBox="1"/>
          <p:nvPr>
            <p:ph type="title"/>
          </p:nvPr>
        </p:nvSpPr>
        <p:spPr>
          <a:xfrm>
            <a:off x="176048" y="-52661"/>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3800">
                <a:solidFill>
                  <a:srgbClr val="FFFFFF"/>
                </a:solidFill>
              </a:rPr>
              <a:t>Action 5.6: Improve grassland and rangeland mapping</a:t>
            </a:r>
            <a:endParaRPr/>
          </a:p>
        </p:txBody>
      </p:sp>
      <p:pic>
        <p:nvPicPr>
          <p:cNvPr id="222" name="Google Shape;222;p27"/>
          <p:cNvPicPr preferRelativeResize="0"/>
          <p:nvPr/>
        </p:nvPicPr>
        <p:blipFill>
          <a:blip r:embed="rId3">
            <a:alphaModFix/>
          </a:blip>
          <a:stretch>
            <a:fillRect/>
          </a:stretch>
        </p:blipFill>
        <p:spPr>
          <a:xfrm>
            <a:off x="748750" y="898222"/>
            <a:ext cx="10520688" cy="582676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28"/>
          <p:cNvSpPr txBox="1"/>
          <p:nvPr>
            <p:ph type="title"/>
          </p:nvPr>
        </p:nvSpPr>
        <p:spPr>
          <a:xfrm>
            <a:off x="176048" y="-52661"/>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3800">
                <a:solidFill>
                  <a:srgbClr val="FFFFFF"/>
                </a:solidFill>
              </a:rPr>
              <a:t>Action 5.6: Improve grassland and rangeland mapping</a:t>
            </a:r>
            <a:endParaRPr/>
          </a:p>
        </p:txBody>
      </p:sp>
      <p:pic>
        <p:nvPicPr>
          <p:cNvPr id="228" name="Google Shape;228;p28"/>
          <p:cNvPicPr preferRelativeResize="0"/>
          <p:nvPr/>
        </p:nvPicPr>
        <p:blipFill>
          <a:blip r:embed="rId3">
            <a:alphaModFix/>
          </a:blip>
          <a:stretch>
            <a:fillRect/>
          </a:stretch>
        </p:blipFill>
        <p:spPr>
          <a:xfrm>
            <a:off x="5903825" y="918589"/>
            <a:ext cx="5758588" cy="5826764"/>
          </a:xfrm>
          <a:prstGeom prst="rect">
            <a:avLst/>
          </a:prstGeom>
          <a:noFill/>
          <a:ln>
            <a:noFill/>
          </a:ln>
        </p:spPr>
      </p:pic>
      <p:pic>
        <p:nvPicPr>
          <p:cNvPr id="229" name="Google Shape;229;p28"/>
          <p:cNvPicPr preferRelativeResize="0"/>
          <p:nvPr/>
        </p:nvPicPr>
        <p:blipFill>
          <a:blip r:embed="rId4">
            <a:alphaModFix/>
          </a:blip>
          <a:stretch>
            <a:fillRect/>
          </a:stretch>
        </p:blipFill>
        <p:spPr>
          <a:xfrm>
            <a:off x="6008050" y="2442598"/>
            <a:ext cx="4037525" cy="671650"/>
          </a:xfrm>
          <a:prstGeom prst="rect">
            <a:avLst/>
          </a:prstGeom>
          <a:noFill/>
          <a:ln>
            <a:noFill/>
          </a:ln>
        </p:spPr>
      </p:pic>
      <p:sp>
        <p:nvSpPr>
          <p:cNvPr id="230" name="Google Shape;230;p28"/>
          <p:cNvSpPr txBox="1"/>
          <p:nvPr/>
        </p:nvSpPr>
        <p:spPr>
          <a:xfrm>
            <a:off x="0" y="1494025"/>
            <a:ext cx="5903700" cy="4531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600">
                <a:solidFill>
                  <a:schemeClr val="dk1"/>
                </a:solidFill>
              </a:rPr>
              <a:t>E</a:t>
            </a:r>
            <a:r>
              <a:rPr b="1" lang="en-GB" sz="1600">
                <a:solidFill>
                  <a:schemeClr val="dk1"/>
                </a:solidFill>
              </a:rPr>
              <a:t>SA plans to operationalise the RAMONA production system to enable on-demand generation of rangeland products in the near future</a:t>
            </a:r>
            <a:endParaRPr b="1" sz="1600">
              <a:solidFill>
                <a:schemeClr val="dk1"/>
              </a:solidFill>
            </a:endParaRPr>
          </a:p>
          <a:p>
            <a:pPr indent="0" lvl="0" marL="0" rtl="0" algn="l">
              <a:lnSpc>
                <a:spcPct val="115000"/>
              </a:lnSpc>
              <a:spcBef>
                <a:spcPts val="0"/>
              </a:spcBef>
              <a:spcAft>
                <a:spcPts val="0"/>
              </a:spcAft>
              <a:buNone/>
            </a:pPr>
            <a:r>
              <a:t/>
            </a:r>
            <a:endParaRPr sz="1600">
              <a:solidFill>
                <a:schemeClr val="dk1"/>
              </a:solidFill>
            </a:endParaRPr>
          </a:p>
          <a:p>
            <a:pPr indent="0" lvl="0" marL="0" rtl="0" algn="l">
              <a:lnSpc>
                <a:spcPct val="115000"/>
              </a:lnSpc>
              <a:spcBef>
                <a:spcPts val="0"/>
              </a:spcBef>
              <a:spcAft>
                <a:spcPts val="0"/>
              </a:spcAft>
              <a:buNone/>
            </a:pPr>
            <a:r>
              <a:rPr lang="en-GB" sz="1600">
                <a:solidFill>
                  <a:schemeClr val="dk1"/>
                </a:solidFill>
              </a:rPr>
              <a:t>Currently validation and quality control is ongoing:</a:t>
            </a:r>
            <a:endParaRPr sz="1600">
              <a:solidFill>
                <a:schemeClr val="dk1"/>
              </a:solidFill>
            </a:endParaRPr>
          </a:p>
          <a:p>
            <a:pPr indent="0" lvl="0" marL="12700" rtl="0" algn="l">
              <a:lnSpc>
                <a:spcPct val="115000"/>
              </a:lnSpc>
              <a:spcBef>
                <a:spcPts val="0"/>
              </a:spcBef>
              <a:spcAft>
                <a:spcPts val="0"/>
              </a:spcAft>
              <a:buNone/>
            </a:pPr>
            <a:r>
              <a:rPr lang="en-GB" sz="1600">
                <a:solidFill>
                  <a:schemeClr val="dk1"/>
                </a:solidFill>
              </a:rPr>
              <a:t>•Ground data collection at selected sites in 2022 (Senegal, Sudan, Kenya, South Africa);</a:t>
            </a:r>
            <a:endParaRPr sz="1600">
              <a:solidFill>
                <a:schemeClr val="dk1"/>
              </a:solidFill>
            </a:endParaRPr>
          </a:p>
          <a:p>
            <a:pPr indent="0" lvl="0" marL="12700" rtl="0" algn="l">
              <a:lnSpc>
                <a:spcPct val="115000"/>
              </a:lnSpc>
              <a:spcBef>
                <a:spcPts val="0"/>
              </a:spcBef>
              <a:spcAft>
                <a:spcPts val="0"/>
              </a:spcAft>
              <a:buNone/>
            </a:pPr>
            <a:r>
              <a:rPr lang="en-GB" sz="1600">
                <a:solidFill>
                  <a:schemeClr val="dk1"/>
                </a:solidFill>
              </a:rPr>
              <a:t>•Limited flux tower in-situ measurements;</a:t>
            </a:r>
            <a:endParaRPr sz="1600">
              <a:solidFill>
                <a:schemeClr val="dk1"/>
              </a:solidFill>
            </a:endParaRPr>
          </a:p>
          <a:p>
            <a:pPr indent="0" lvl="0" marL="12700" rtl="0" algn="l">
              <a:lnSpc>
                <a:spcPct val="115000"/>
              </a:lnSpc>
              <a:spcBef>
                <a:spcPts val="0"/>
              </a:spcBef>
              <a:spcAft>
                <a:spcPts val="0"/>
              </a:spcAft>
              <a:buNone/>
            </a:pPr>
            <a:r>
              <a:rPr lang="en-GB" sz="1600">
                <a:solidFill>
                  <a:schemeClr val="dk1"/>
                </a:solidFill>
              </a:rPr>
              <a:t>•Intercomparison with other products</a:t>
            </a:r>
            <a:endParaRPr sz="1600">
              <a:solidFill>
                <a:schemeClr val="dk1"/>
              </a:solidFill>
            </a:endParaRPr>
          </a:p>
          <a:p>
            <a:pPr indent="0" lvl="0" marL="12700" rtl="0" algn="l">
              <a:lnSpc>
                <a:spcPct val="115000"/>
              </a:lnSpc>
              <a:spcBef>
                <a:spcPts val="0"/>
              </a:spcBef>
              <a:spcAft>
                <a:spcPts val="0"/>
              </a:spcAft>
              <a:buNone/>
            </a:pPr>
            <a:r>
              <a:rPr lang="en-GB" sz="1600">
                <a:solidFill>
                  <a:schemeClr val="dk1"/>
                </a:solidFill>
              </a:rPr>
              <a:t>•</a:t>
            </a:r>
            <a:r>
              <a:rPr i="1" lang="en-GB" sz="1600">
                <a:solidFill>
                  <a:schemeClr val="dk1"/>
                </a:solidFill>
              </a:rPr>
              <a:t>Eyes on the ground</a:t>
            </a:r>
            <a:r>
              <a:rPr lang="en-GB" sz="1600">
                <a:solidFill>
                  <a:schemeClr val="dk1"/>
                </a:solidFill>
              </a:rPr>
              <a:t> from partners</a:t>
            </a:r>
            <a:endParaRPr sz="1600">
              <a:solidFill>
                <a:schemeClr val="dk1"/>
              </a:solidFill>
            </a:endParaRPr>
          </a:p>
          <a:p>
            <a:pPr indent="0" lvl="0" marL="12700" rtl="0" algn="l">
              <a:lnSpc>
                <a:spcPct val="115000"/>
              </a:lnSpc>
              <a:spcBef>
                <a:spcPts val="0"/>
              </a:spcBef>
              <a:spcAft>
                <a:spcPts val="0"/>
              </a:spcAft>
              <a:buNone/>
            </a:pPr>
            <a:r>
              <a:t/>
            </a:r>
            <a:endParaRPr sz="1600">
              <a:solidFill>
                <a:schemeClr val="dk1"/>
              </a:solidFill>
            </a:endParaRPr>
          </a:p>
          <a:p>
            <a:pPr indent="0" lvl="0" marL="0" rtl="0" algn="l">
              <a:spcBef>
                <a:spcPts val="0"/>
              </a:spcBef>
              <a:spcAft>
                <a:spcPts val="0"/>
              </a:spcAft>
              <a:buNone/>
            </a:pPr>
            <a:r>
              <a:rPr lang="en-GB" sz="1600">
                <a:solidFill>
                  <a:schemeClr val="dk1"/>
                </a:solidFill>
              </a:rPr>
              <a:t>The RAMONA project would greatly </a:t>
            </a:r>
            <a:r>
              <a:rPr b="1" lang="en-GB" sz="1600">
                <a:solidFill>
                  <a:schemeClr val="dk1"/>
                </a:solidFill>
              </a:rPr>
              <a:t>appreciate additional (qualitative/quantitative) investigations into product quality by local/regional experts</a:t>
            </a:r>
            <a:r>
              <a:rPr lang="en-GB" sz="1600">
                <a:solidFill>
                  <a:schemeClr val="dk1"/>
                </a:solidFill>
              </a:rPr>
              <a:t> – national/regional scale product mosaic can be made available </a:t>
            </a:r>
            <a:endParaRPr sz="1600">
              <a:solidFill>
                <a:schemeClr val="dk1"/>
              </a:solidFill>
            </a:endParaRPr>
          </a:p>
          <a:p>
            <a:pPr indent="0" lvl="0" marL="0" rtl="0" algn="l">
              <a:spcBef>
                <a:spcPts val="0"/>
              </a:spcBef>
              <a:spcAft>
                <a:spcPts val="0"/>
              </a:spcAft>
              <a:buNone/>
            </a:pPr>
            <a:r>
              <a:t/>
            </a:r>
            <a:endParaRPr sz="160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29"/>
          <p:cNvSpPr txBox="1"/>
          <p:nvPr>
            <p:ph type="title"/>
          </p:nvPr>
        </p:nvSpPr>
        <p:spPr>
          <a:xfrm>
            <a:off x="176048" y="8388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4100">
                <a:solidFill>
                  <a:srgbClr val="FFFFFF"/>
                </a:solidFill>
                <a:latin typeface="Arial"/>
                <a:ea typeface="Arial"/>
                <a:cs typeface="Arial"/>
                <a:sym typeface="Arial"/>
              </a:rPr>
              <a:t>Action 5.7 &amp; 5.8: WorldCereal products</a:t>
            </a:r>
            <a:endParaRPr sz="4100"/>
          </a:p>
        </p:txBody>
      </p:sp>
      <p:pic>
        <p:nvPicPr>
          <p:cNvPr id="236" name="Google Shape;236;p29"/>
          <p:cNvPicPr preferRelativeResize="0"/>
          <p:nvPr/>
        </p:nvPicPr>
        <p:blipFill>
          <a:blip r:embed="rId3">
            <a:alphaModFix/>
          </a:blip>
          <a:stretch>
            <a:fillRect/>
          </a:stretch>
        </p:blipFill>
        <p:spPr>
          <a:xfrm>
            <a:off x="176050" y="1112733"/>
            <a:ext cx="11536829" cy="5195317"/>
          </a:xfrm>
          <a:prstGeom prst="rect">
            <a:avLst/>
          </a:prstGeom>
          <a:noFill/>
          <a:ln>
            <a:noFill/>
          </a:ln>
        </p:spPr>
      </p:pic>
      <p:pic>
        <p:nvPicPr>
          <p:cNvPr id="237" name="Google Shape;237;p29"/>
          <p:cNvPicPr preferRelativeResize="0"/>
          <p:nvPr/>
        </p:nvPicPr>
        <p:blipFill>
          <a:blip r:embed="rId4">
            <a:alphaModFix/>
          </a:blip>
          <a:stretch>
            <a:fillRect/>
          </a:stretch>
        </p:blipFill>
        <p:spPr>
          <a:xfrm>
            <a:off x="10635913" y="4693750"/>
            <a:ext cx="1190625" cy="14859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0"/>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3000">
                <a:solidFill>
                  <a:srgbClr val="FFFFFF"/>
                </a:solidFill>
              </a:rPr>
              <a:t>Action 7.1: REgional Carbon Cycle Assessment &amp; Processes study (ESA &amp; RECCAP 2) </a:t>
            </a:r>
            <a:endParaRPr sz="4100"/>
          </a:p>
        </p:txBody>
      </p:sp>
      <p:pic>
        <p:nvPicPr>
          <p:cNvPr id="243" name="Google Shape;243;p30"/>
          <p:cNvPicPr preferRelativeResize="0"/>
          <p:nvPr/>
        </p:nvPicPr>
        <p:blipFill rotWithShape="1">
          <a:blip r:embed="rId3">
            <a:alphaModFix/>
          </a:blip>
          <a:srcRect b="4798" l="0" r="0" t="0"/>
          <a:stretch/>
        </p:blipFill>
        <p:spPr>
          <a:xfrm>
            <a:off x="645125" y="1094149"/>
            <a:ext cx="11362201" cy="532972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1"/>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3000">
                <a:solidFill>
                  <a:srgbClr val="FFFFFF"/>
                </a:solidFill>
              </a:rPr>
              <a:t>Action 7.1: REgional Carbon Cycle Assessment &amp; Processes study (ESA &amp; RECCAP 2) </a:t>
            </a:r>
            <a:endParaRPr sz="4100"/>
          </a:p>
        </p:txBody>
      </p:sp>
      <p:pic>
        <p:nvPicPr>
          <p:cNvPr id="249" name="Google Shape;249;p31"/>
          <p:cNvPicPr preferRelativeResize="0"/>
          <p:nvPr/>
        </p:nvPicPr>
        <p:blipFill rotWithShape="1">
          <a:blip r:embed="rId3">
            <a:alphaModFix/>
          </a:blip>
          <a:srcRect b="24617" l="0" r="0" t="18227"/>
          <a:stretch/>
        </p:blipFill>
        <p:spPr>
          <a:xfrm>
            <a:off x="99125" y="1083975"/>
            <a:ext cx="11887199" cy="779100"/>
          </a:xfrm>
          <a:prstGeom prst="rect">
            <a:avLst/>
          </a:prstGeom>
          <a:noFill/>
          <a:ln>
            <a:noFill/>
          </a:ln>
        </p:spPr>
      </p:pic>
      <p:pic>
        <p:nvPicPr>
          <p:cNvPr id="250" name="Google Shape;250;p31"/>
          <p:cNvPicPr preferRelativeResize="0"/>
          <p:nvPr/>
        </p:nvPicPr>
        <p:blipFill rotWithShape="1">
          <a:blip r:embed="rId4">
            <a:alphaModFix/>
          </a:blip>
          <a:srcRect b="0" l="0" r="3334" t="3157"/>
          <a:stretch/>
        </p:blipFill>
        <p:spPr>
          <a:xfrm>
            <a:off x="759375" y="1992000"/>
            <a:ext cx="10122875" cy="44985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2"/>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3000">
                <a:solidFill>
                  <a:srgbClr val="FFFFFF"/>
                </a:solidFill>
              </a:rPr>
              <a:t>Action 7.1: REgional Carbon Cycle Assessment &amp; Processes study (ESA &amp; RECCAP 2) </a:t>
            </a:r>
            <a:endParaRPr sz="4100"/>
          </a:p>
        </p:txBody>
      </p:sp>
      <p:pic>
        <p:nvPicPr>
          <p:cNvPr id="256" name="Google Shape;256;p32"/>
          <p:cNvPicPr preferRelativeResize="0"/>
          <p:nvPr/>
        </p:nvPicPr>
        <p:blipFill>
          <a:blip r:embed="rId3">
            <a:alphaModFix/>
          </a:blip>
          <a:stretch>
            <a:fillRect/>
          </a:stretch>
        </p:blipFill>
        <p:spPr>
          <a:xfrm>
            <a:off x="152400" y="1107439"/>
            <a:ext cx="11887198" cy="548454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3"/>
          <p:cNvSpPr txBox="1"/>
          <p:nvPr>
            <p:ph type="title"/>
          </p:nvPr>
        </p:nvSpPr>
        <p:spPr>
          <a:xfrm>
            <a:off x="176050" y="131794"/>
            <a:ext cx="9387000" cy="883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2800">
                <a:solidFill>
                  <a:srgbClr val="FFFFFF"/>
                </a:solidFill>
              </a:rPr>
              <a:t>Action 5.3/ 5.</a:t>
            </a:r>
            <a:r>
              <a:rPr lang="en-GB" sz="2800">
                <a:solidFill>
                  <a:srgbClr val="FFFFFF"/>
                </a:solidFill>
              </a:rPr>
              <a:t>4/ 5</a:t>
            </a:r>
            <a:r>
              <a:rPr lang="en-GB" sz="2800">
                <a:solidFill>
                  <a:srgbClr val="FFFFFF"/>
                </a:solidFill>
              </a:rPr>
              <a:t>.5: Wetlands</a:t>
            </a:r>
            <a:endParaRPr sz="3900"/>
          </a:p>
        </p:txBody>
      </p:sp>
      <p:sp>
        <p:nvSpPr>
          <p:cNvPr id="262" name="Google Shape;262;p33"/>
          <p:cNvSpPr txBox="1"/>
          <p:nvPr/>
        </p:nvSpPr>
        <p:spPr>
          <a:xfrm>
            <a:off x="176050" y="1115550"/>
            <a:ext cx="8121300" cy="5327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Clr>
                <a:schemeClr val="dk1"/>
              </a:buClr>
              <a:buSzPts val="1100"/>
              <a:buFont typeface="Arial"/>
              <a:buNone/>
            </a:pPr>
            <a:r>
              <a:rPr lang="en-GB" sz="1500">
                <a:solidFill>
                  <a:schemeClr val="dk1"/>
                </a:solidFill>
                <a:latin typeface="Montserrat"/>
                <a:ea typeface="Montserrat"/>
                <a:cs typeface="Montserrat"/>
                <a:sym typeface="Montserrat"/>
              </a:rPr>
              <a:t>❖ </a:t>
            </a:r>
            <a:r>
              <a:rPr b="1" lang="en-GB" sz="1500">
                <a:solidFill>
                  <a:srgbClr val="002060"/>
                </a:solidFill>
              </a:rPr>
              <a:t>Action 5.3:  </a:t>
            </a:r>
            <a:r>
              <a:rPr lang="en-GB" sz="1500">
                <a:solidFill>
                  <a:srgbClr val="002060"/>
                </a:solidFill>
              </a:rPr>
              <a:t>Consider best practice for including Blue Carbon Ecosystems (BCEs) in national inventories.                                                                                                                    </a:t>
            </a:r>
            <a:endParaRPr b="1" sz="1500">
              <a:solidFill>
                <a:srgbClr val="0070C0"/>
              </a:solidFill>
            </a:endParaRPr>
          </a:p>
          <a:p>
            <a:pPr indent="-323850" lvl="0" marL="457200" rtl="0" algn="l">
              <a:lnSpc>
                <a:spcPct val="115000"/>
              </a:lnSpc>
              <a:spcBef>
                <a:spcPts val="0"/>
              </a:spcBef>
              <a:spcAft>
                <a:spcPts val="0"/>
              </a:spcAft>
              <a:buClr>
                <a:srgbClr val="0070C0"/>
              </a:buClr>
              <a:buSzPts val="1500"/>
              <a:buChar char="-"/>
            </a:pPr>
            <a:r>
              <a:rPr b="1" lang="en-GB" sz="1500">
                <a:solidFill>
                  <a:srgbClr val="0070C0"/>
                </a:solidFill>
              </a:rPr>
              <a:t>MGD: Blue Carbon Guidance</a:t>
            </a:r>
            <a:endParaRPr sz="100">
              <a:solidFill>
                <a:schemeClr val="dk1"/>
              </a:solidFill>
              <a:latin typeface="Montserrat"/>
              <a:ea typeface="Montserrat"/>
              <a:cs typeface="Montserrat"/>
              <a:sym typeface="Montserrat"/>
            </a:endParaRPr>
          </a:p>
          <a:p>
            <a:pPr indent="0" lvl="0" marL="12700" rtl="0" algn="l">
              <a:lnSpc>
                <a:spcPct val="115000"/>
              </a:lnSpc>
              <a:spcBef>
                <a:spcPts val="1000"/>
              </a:spcBef>
              <a:spcAft>
                <a:spcPts val="0"/>
              </a:spcAft>
              <a:buClr>
                <a:schemeClr val="dk1"/>
              </a:buClr>
              <a:buSzPts val="1100"/>
              <a:buFont typeface="Arial"/>
              <a:buNone/>
            </a:pPr>
            <a:r>
              <a:rPr lang="en-GB" sz="1500">
                <a:solidFill>
                  <a:schemeClr val="dk1"/>
                </a:solidFill>
                <a:latin typeface="Montserrat"/>
                <a:ea typeface="Montserrat"/>
                <a:cs typeface="Montserrat"/>
                <a:sym typeface="Montserrat"/>
              </a:rPr>
              <a:t>❖ </a:t>
            </a:r>
            <a:r>
              <a:rPr b="1" lang="en-GB" sz="1500">
                <a:solidFill>
                  <a:srgbClr val="002060"/>
                </a:solidFill>
              </a:rPr>
              <a:t>Action 5.4:</a:t>
            </a:r>
            <a:r>
              <a:rPr b="1" lang="en-GB">
                <a:solidFill>
                  <a:srgbClr val="002060"/>
                </a:solidFill>
              </a:rPr>
              <a:t>  (a) </a:t>
            </a:r>
            <a:r>
              <a:rPr lang="en-GB" sz="1500">
                <a:solidFill>
                  <a:srgbClr val="002060"/>
                </a:solidFill>
              </a:rPr>
              <a:t>Explore the development of new CEOS initiatives on wetlands mapping and monitoring.</a:t>
            </a:r>
            <a:r>
              <a:rPr b="1" lang="en-GB" sz="1500">
                <a:solidFill>
                  <a:srgbClr val="002060"/>
                </a:solidFill>
              </a:rPr>
              <a:t>      </a:t>
            </a:r>
            <a:endParaRPr b="1" sz="1500">
              <a:solidFill>
                <a:srgbClr val="002060"/>
              </a:solidFill>
            </a:endParaRPr>
          </a:p>
          <a:p>
            <a:pPr indent="-323850" lvl="0" marL="457200" rtl="0" algn="l">
              <a:lnSpc>
                <a:spcPct val="115000"/>
              </a:lnSpc>
              <a:spcBef>
                <a:spcPts val="0"/>
              </a:spcBef>
              <a:spcAft>
                <a:spcPts val="0"/>
              </a:spcAft>
              <a:buClr>
                <a:srgbClr val="0070C0"/>
              </a:buClr>
              <a:buSzPts val="1500"/>
              <a:buChar char="-"/>
            </a:pPr>
            <a:r>
              <a:rPr b="1" lang="en-GB">
                <a:solidFill>
                  <a:srgbClr val="0070C0"/>
                </a:solidFill>
              </a:rPr>
              <a:t>LSI-VC EO &amp; Wetlands theme </a:t>
            </a:r>
            <a:endParaRPr b="1">
              <a:solidFill>
                <a:srgbClr val="0070C0"/>
              </a:solidFill>
            </a:endParaRPr>
          </a:p>
          <a:p>
            <a:pPr indent="-323850" lvl="0" marL="457200" rtl="0" algn="l">
              <a:lnSpc>
                <a:spcPct val="115000"/>
              </a:lnSpc>
              <a:spcBef>
                <a:spcPts val="0"/>
              </a:spcBef>
              <a:spcAft>
                <a:spcPts val="0"/>
              </a:spcAft>
              <a:buClr>
                <a:srgbClr val="0070C0"/>
              </a:buClr>
              <a:buSzPts val="1500"/>
              <a:buChar char="-"/>
            </a:pPr>
            <a:r>
              <a:rPr b="1" lang="en-GB">
                <a:solidFill>
                  <a:srgbClr val="0070C0"/>
                </a:solidFill>
              </a:rPr>
              <a:t>GEO-Wetlands in GEO Work Programme. Led by Ramsar, Wetlands Int’l, ESA and JAXA                                    </a:t>
            </a:r>
            <a:endParaRPr b="1">
              <a:solidFill>
                <a:srgbClr val="0070C0"/>
              </a:solidFill>
            </a:endParaRPr>
          </a:p>
          <a:p>
            <a:pPr indent="0" lvl="0" marL="12700" rtl="0" algn="l">
              <a:lnSpc>
                <a:spcPct val="115000"/>
              </a:lnSpc>
              <a:spcBef>
                <a:spcPts val="1000"/>
              </a:spcBef>
              <a:spcAft>
                <a:spcPts val="0"/>
              </a:spcAft>
              <a:buClr>
                <a:schemeClr val="dk1"/>
              </a:buClr>
              <a:buSzPts val="1100"/>
              <a:buFont typeface="Arial"/>
              <a:buNone/>
            </a:pPr>
            <a:r>
              <a:rPr b="1" lang="en-GB">
                <a:solidFill>
                  <a:srgbClr val="002060"/>
                </a:solidFill>
              </a:rPr>
              <a:t>         5.4 (b) </a:t>
            </a:r>
            <a:r>
              <a:rPr lang="en-GB" sz="1500">
                <a:solidFill>
                  <a:srgbClr val="002060"/>
                </a:solidFill>
              </a:rPr>
              <a:t>Ensure that new CEOS missions consider wetlands amongst their mission goals. </a:t>
            </a:r>
            <a:endParaRPr sz="1500">
              <a:solidFill>
                <a:srgbClr val="002060"/>
              </a:solidFill>
            </a:endParaRPr>
          </a:p>
          <a:p>
            <a:pPr indent="-323850" lvl="0" marL="457200" rtl="0" algn="l">
              <a:lnSpc>
                <a:spcPct val="115000"/>
              </a:lnSpc>
              <a:spcBef>
                <a:spcPts val="0"/>
              </a:spcBef>
              <a:spcAft>
                <a:spcPts val="0"/>
              </a:spcAft>
              <a:buClr>
                <a:srgbClr val="0070C0"/>
              </a:buClr>
              <a:buSzPts val="1500"/>
              <a:buChar char="-"/>
            </a:pPr>
            <a:r>
              <a:rPr b="1" lang="en-GB" sz="1500">
                <a:solidFill>
                  <a:srgbClr val="0070C0"/>
                </a:solidFill>
              </a:rPr>
              <a:t>Wetlands science objectives in ALOS-4 and NISAR missions</a:t>
            </a:r>
            <a:endParaRPr b="1" sz="100">
              <a:solidFill>
                <a:srgbClr val="0070C0"/>
              </a:solidFill>
            </a:endParaRPr>
          </a:p>
          <a:p>
            <a:pPr indent="0" lvl="0" marL="12700" rtl="0" algn="l">
              <a:lnSpc>
                <a:spcPct val="115000"/>
              </a:lnSpc>
              <a:spcBef>
                <a:spcPts val="1000"/>
              </a:spcBef>
              <a:spcAft>
                <a:spcPts val="0"/>
              </a:spcAft>
              <a:buClr>
                <a:schemeClr val="dk1"/>
              </a:buClr>
              <a:buSzPts val="1100"/>
              <a:buFont typeface="Arial"/>
              <a:buNone/>
            </a:pPr>
            <a:r>
              <a:t/>
            </a:r>
            <a:endParaRPr b="1" sz="100">
              <a:solidFill>
                <a:srgbClr val="0070C0"/>
              </a:solidFill>
            </a:endParaRPr>
          </a:p>
          <a:p>
            <a:pPr indent="0" lvl="0" marL="12700" rtl="0" algn="l">
              <a:lnSpc>
                <a:spcPct val="115000"/>
              </a:lnSpc>
              <a:spcBef>
                <a:spcPts val="1000"/>
              </a:spcBef>
              <a:spcAft>
                <a:spcPts val="0"/>
              </a:spcAft>
              <a:buClr>
                <a:schemeClr val="dk1"/>
              </a:buClr>
              <a:buSzPts val="1100"/>
              <a:buFont typeface="Arial"/>
              <a:buNone/>
            </a:pPr>
            <a:r>
              <a:rPr lang="en-GB" sz="1500">
                <a:solidFill>
                  <a:schemeClr val="dk1"/>
                </a:solidFill>
                <a:latin typeface="Montserrat"/>
                <a:ea typeface="Montserrat"/>
                <a:cs typeface="Montserrat"/>
                <a:sym typeface="Montserrat"/>
              </a:rPr>
              <a:t>❖ </a:t>
            </a:r>
            <a:r>
              <a:rPr b="1" lang="en-GB" sz="1500">
                <a:solidFill>
                  <a:srgbClr val="002060"/>
                </a:solidFill>
              </a:rPr>
              <a:t>Action 5.5: </a:t>
            </a:r>
            <a:r>
              <a:rPr lang="en-GB" sz="1500">
                <a:solidFill>
                  <a:srgbClr val="002060"/>
                </a:solidFill>
              </a:rPr>
              <a:t>Establish closer collaboration with the Ramsar Convention and Ramsar Science and Technology Review Panel (STRP)</a:t>
            </a:r>
            <a:endParaRPr sz="1500">
              <a:solidFill>
                <a:srgbClr val="002060"/>
              </a:solidFill>
            </a:endParaRPr>
          </a:p>
          <a:p>
            <a:pPr indent="-323850" lvl="0" marL="457200" rtl="0" algn="l">
              <a:lnSpc>
                <a:spcPct val="115000"/>
              </a:lnSpc>
              <a:spcBef>
                <a:spcPts val="0"/>
              </a:spcBef>
              <a:spcAft>
                <a:spcPts val="0"/>
              </a:spcAft>
              <a:buClr>
                <a:srgbClr val="0070C0"/>
              </a:buClr>
              <a:buSzPts val="1500"/>
              <a:buChar char="-"/>
            </a:pPr>
            <a:r>
              <a:rPr b="1" lang="en-GB" sz="1500">
                <a:solidFill>
                  <a:srgbClr val="0070C0"/>
                </a:solidFill>
              </a:rPr>
              <a:t>JAXA &amp; ESA long-term STRP Observer Organisations</a:t>
            </a:r>
            <a:endParaRPr b="1" sz="1500">
              <a:solidFill>
                <a:srgbClr val="0070C0"/>
              </a:solidFill>
            </a:endParaRPr>
          </a:p>
          <a:p>
            <a:pPr indent="-323850" lvl="0" marL="457200" rtl="0" algn="l">
              <a:lnSpc>
                <a:spcPct val="115000"/>
              </a:lnSpc>
              <a:spcBef>
                <a:spcPts val="0"/>
              </a:spcBef>
              <a:spcAft>
                <a:spcPts val="0"/>
              </a:spcAft>
              <a:buClr>
                <a:srgbClr val="0070C0"/>
              </a:buClr>
              <a:buSzPts val="1500"/>
              <a:buChar char="-"/>
            </a:pPr>
            <a:r>
              <a:rPr b="1" lang="en-GB" sz="1500">
                <a:solidFill>
                  <a:srgbClr val="0070C0"/>
                </a:solidFill>
              </a:rPr>
              <a:t>Earth Observation Side Event and GEO-Wetlands exhibition                            organised at Ramsar COP15</a:t>
            </a:r>
            <a:endParaRPr b="1" sz="1500">
              <a:solidFill>
                <a:srgbClr val="0070C0"/>
              </a:solidFill>
            </a:endParaRPr>
          </a:p>
          <a:p>
            <a:pPr indent="-323850" lvl="0" marL="457200" rtl="0" algn="l">
              <a:lnSpc>
                <a:spcPct val="115000"/>
              </a:lnSpc>
              <a:spcBef>
                <a:spcPts val="0"/>
              </a:spcBef>
              <a:spcAft>
                <a:spcPts val="0"/>
              </a:spcAft>
              <a:buClr>
                <a:srgbClr val="0070C0"/>
              </a:buClr>
              <a:buSzPts val="1500"/>
              <a:buChar char="-"/>
            </a:pPr>
            <a:r>
              <a:rPr b="1" lang="en-GB" sz="1500">
                <a:solidFill>
                  <a:srgbClr val="0070C0"/>
                </a:solidFill>
              </a:rPr>
              <a:t>EO in the Ramsar STRP Work Plan for the next                                                        triennium 2025-2028.</a:t>
            </a:r>
            <a:endParaRPr b="1" sz="1500">
              <a:solidFill>
                <a:srgbClr val="0070C0"/>
              </a:solidFill>
            </a:endParaRPr>
          </a:p>
          <a:p>
            <a:pPr indent="0" lvl="0" marL="12700" rtl="0" algn="l">
              <a:lnSpc>
                <a:spcPct val="115000"/>
              </a:lnSpc>
              <a:spcBef>
                <a:spcPts val="1000"/>
              </a:spcBef>
              <a:spcAft>
                <a:spcPts val="0"/>
              </a:spcAft>
              <a:buClr>
                <a:schemeClr val="dk1"/>
              </a:buClr>
              <a:buSzPts val="1100"/>
              <a:buFont typeface="Arial"/>
              <a:buNone/>
            </a:pPr>
            <a:r>
              <a:t/>
            </a:r>
            <a:endParaRPr sz="1500">
              <a:solidFill>
                <a:srgbClr val="002060"/>
              </a:solidFill>
            </a:endParaRPr>
          </a:p>
          <a:p>
            <a:pPr indent="0" lvl="0" marL="0" rtl="0" algn="l">
              <a:lnSpc>
                <a:spcPct val="115000"/>
              </a:lnSpc>
              <a:spcBef>
                <a:spcPts val="1000"/>
              </a:spcBef>
              <a:spcAft>
                <a:spcPts val="0"/>
              </a:spcAft>
              <a:buClr>
                <a:schemeClr val="dk1"/>
              </a:buClr>
              <a:buSzPts val="1100"/>
              <a:buFont typeface="Arial"/>
              <a:buNone/>
            </a:pPr>
            <a:r>
              <a:t/>
            </a:r>
            <a:endParaRPr sz="1600">
              <a:solidFill>
                <a:schemeClr val="dk1"/>
              </a:solidFill>
            </a:endParaRPr>
          </a:p>
        </p:txBody>
      </p:sp>
      <p:pic>
        <p:nvPicPr>
          <p:cNvPr id="263" name="Google Shape;263;p33"/>
          <p:cNvPicPr preferRelativeResize="0"/>
          <p:nvPr/>
        </p:nvPicPr>
        <p:blipFill>
          <a:blip r:embed="rId3">
            <a:alphaModFix/>
          </a:blip>
          <a:stretch>
            <a:fillRect/>
          </a:stretch>
        </p:blipFill>
        <p:spPr>
          <a:xfrm>
            <a:off x="8405800" y="1063368"/>
            <a:ext cx="1549000" cy="2864675"/>
          </a:xfrm>
          <a:prstGeom prst="rect">
            <a:avLst/>
          </a:prstGeom>
          <a:noFill/>
          <a:ln>
            <a:noFill/>
          </a:ln>
        </p:spPr>
      </p:pic>
      <p:pic>
        <p:nvPicPr>
          <p:cNvPr id="264" name="Google Shape;264;p33"/>
          <p:cNvPicPr preferRelativeResize="0"/>
          <p:nvPr/>
        </p:nvPicPr>
        <p:blipFill>
          <a:blip r:embed="rId4">
            <a:alphaModFix/>
          </a:blip>
          <a:stretch>
            <a:fillRect/>
          </a:stretch>
        </p:blipFill>
        <p:spPr>
          <a:xfrm>
            <a:off x="5127600" y="5207321"/>
            <a:ext cx="1023225" cy="1055336"/>
          </a:xfrm>
          <a:prstGeom prst="rect">
            <a:avLst/>
          </a:prstGeom>
          <a:noFill/>
          <a:ln>
            <a:noFill/>
          </a:ln>
        </p:spPr>
      </p:pic>
      <p:pic>
        <p:nvPicPr>
          <p:cNvPr id="265" name="Google Shape;265;p33"/>
          <p:cNvPicPr preferRelativeResize="0"/>
          <p:nvPr/>
        </p:nvPicPr>
        <p:blipFill>
          <a:blip r:embed="rId5">
            <a:alphaModFix/>
          </a:blip>
          <a:stretch>
            <a:fillRect/>
          </a:stretch>
        </p:blipFill>
        <p:spPr>
          <a:xfrm>
            <a:off x="8427125" y="3951900"/>
            <a:ext cx="3523775" cy="2490747"/>
          </a:xfrm>
          <a:prstGeom prst="rect">
            <a:avLst/>
          </a:prstGeom>
          <a:noFill/>
          <a:ln>
            <a:noFill/>
          </a:ln>
        </p:spPr>
      </p:pic>
      <p:sp>
        <p:nvSpPr>
          <p:cNvPr id="266" name="Google Shape;266;p33"/>
          <p:cNvSpPr txBox="1"/>
          <p:nvPr/>
        </p:nvSpPr>
        <p:spPr>
          <a:xfrm>
            <a:off x="9954800" y="1002661"/>
            <a:ext cx="2148300" cy="1245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0"/>
              </a:spcAft>
              <a:buNone/>
            </a:pPr>
            <a:r>
              <a:rPr b="1" lang="en-GB" sz="1300">
                <a:solidFill>
                  <a:srgbClr val="002060"/>
                </a:solidFill>
              </a:rPr>
              <a:t>Blue Carbon Guidance</a:t>
            </a:r>
            <a:r>
              <a:rPr lang="en-GB" sz="1300">
                <a:solidFill>
                  <a:srgbClr val="002060"/>
                </a:solidFill>
              </a:rPr>
              <a:t>     </a:t>
            </a:r>
            <a:r>
              <a:rPr lang="en-GB" sz="1200">
                <a:solidFill>
                  <a:srgbClr val="002060"/>
                </a:solidFill>
              </a:rPr>
              <a:t>  for national reporting</a:t>
            </a:r>
            <a:endParaRPr sz="1200">
              <a:solidFill>
                <a:srgbClr val="002060"/>
              </a:solidFill>
            </a:endParaRPr>
          </a:p>
          <a:p>
            <a:pPr indent="0" lvl="0" marL="0" rtl="0" algn="l">
              <a:lnSpc>
                <a:spcPct val="115000"/>
              </a:lnSpc>
              <a:spcBef>
                <a:spcPts val="1000"/>
              </a:spcBef>
              <a:spcAft>
                <a:spcPts val="0"/>
              </a:spcAft>
              <a:buNone/>
            </a:pPr>
            <a:r>
              <a:rPr lang="en-GB" sz="1000" u="sng">
                <a:solidFill>
                  <a:schemeClr val="hlink"/>
                </a:solidFill>
                <a:hlinkClick r:id="rId6"/>
              </a:rPr>
              <a:t>https://www.reddcompass.org/mgd</a:t>
            </a:r>
            <a:endParaRPr sz="1000">
              <a:solidFill>
                <a:srgbClr val="002060"/>
              </a:solidFill>
            </a:endParaRPr>
          </a:p>
          <a:p>
            <a:pPr indent="0" lvl="0" marL="0" rtl="0" algn="l">
              <a:lnSpc>
                <a:spcPct val="115000"/>
              </a:lnSpc>
              <a:spcBef>
                <a:spcPts val="1000"/>
              </a:spcBef>
              <a:spcAft>
                <a:spcPts val="0"/>
              </a:spcAft>
              <a:buNone/>
            </a:pPr>
            <a:r>
              <a:t/>
            </a:r>
            <a:endParaRPr sz="1200">
              <a:solidFill>
                <a:srgbClr val="002060"/>
              </a:solidFill>
            </a:endParaRPr>
          </a:p>
        </p:txBody>
      </p:sp>
      <p:sp>
        <p:nvSpPr>
          <p:cNvPr id="267" name="Google Shape;267;p33"/>
          <p:cNvSpPr txBox="1"/>
          <p:nvPr/>
        </p:nvSpPr>
        <p:spPr>
          <a:xfrm>
            <a:off x="10116075" y="2343450"/>
            <a:ext cx="2148300" cy="2002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0"/>
              </a:spcAft>
              <a:buNone/>
            </a:pPr>
            <a:r>
              <a:rPr b="1" i="1" lang="en-GB" sz="1300">
                <a:solidFill>
                  <a:schemeClr val="dk1"/>
                </a:solidFill>
              </a:rPr>
              <a:t>Activity Data.              </a:t>
            </a:r>
            <a:r>
              <a:rPr i="1" lang="en-GB" sz="1200">
                <a:solidFill>
                  <a:schemeClr val="dk1"/>
                </a:solidFill>
              </a:rPr>
              <a:t>Global Mangrove Watch map showing mangrove extent 2024 [</a:t>
            </a:r>
            <a:r>
              <a:rPr i="1" lang="en-GB" sz="1200">
                <a:solidFill>
                  <a:srgbClr val="00B050"/>
                </a:solidFill>
              </a:rPr>
              <a:t>green</a:t>
            </a:r>
            <a:r>
              <a:rPr i="1" lang="en-GB" sz="1200">
                <a:solidFill>
                  <a:schemeClr val="dk1"/>
                </a:solidFill>
              </a:rPr>
              <a:t>] annual losses [</a:t>
            </a:r>
            <a:r>
              <a:rPr i="1" lang="en-GB" sz="1200">
                <a:solidFill>
                  <a:srgbClr val="FFC000"/>
                </a:solidFill>
              </a:rPr>
              <a:t>yellow/</a:t>
            </a:r>
            <a:r>
              <a:rPr i="1" lang="en-GB" sz="1200">
                <a:solidFill>
                  <a:srgbClr val="FF8A09"/>
                </a:solidFill>
              </a:rPr>
              <a:t>orange</a:t>
            </a:r>
            <a:r>
              <a:rPr i="1" lang="en-GB" sz="1200">
                <a:solidFill>
                  <a:srgbClr val="FFC000"/>
                </a:solidFill>
              </a:rPr>
              <a:t>/</a:t>
            </a:r>
            <a:r>
              <a:rPr i="1" lang="en-GB" sz="1200">
                <a:solidFill>
                  <a:srgbClr val="C00000"/>
                </a:solidFill>
              </a:rPr>
              <a:t>red</a:t>
            </a:r>
            <a:r>
              <a:rPr i="1" lang="en-GB" sz="1200">
                <a:solidFill>
                  <a:schemeClr val="dk1"/>
                </a:solidFill>
              </a:rPr>
              <a:t>] and annual gains [</a:t>
            </a:r>
            <a:r>
              <a:rPr i="1" lang="en-GB" sz="1200">
                <a:solidFill>
                  <a:srgbClr val="0070C0"/>
                </a:solidFill>
              </a:rPr>
              <a:t>blue</a:t>
            </a:r>
            <a:r>
              <a:rPr i="1" lang="en-GB" sz="1200">
                <a:solidFill>
                  <a:schemeClr val="dk1"/>
                </a:solidFill>
              </a:rPr>
              <a:t>] for 1990-2024</a:t>
            </a:r>
            <a:endParaRPr i="1" sz="1200">
              <a:solidFill>
                <a:schemeClr val="dk1"/>
              </a:solidFill>
            </a:endParaRPr>
          </a:p>
          <a:p>
            <a:pPr indent="0" lvl="0" marL="0" rtl="0" algn="l">
              <a:lnSpc>
                <a:spcPct val="115000"/>
              </a:lnSpc>
              <a:spcBef>
                <a:spcPts val="1000"/>
              </a:spcBef>
              <a:spcAft>
                <a:spcPts val="0"/>
              </a:spcAft>
              <a:buNone/>
            </a:pPr>
            <a:r>
              <a:t/>
            </a:r>
            <a:endParaRPr b="1" sz="1200">
              <a:solidFill>
                <a:srgbClr val="002060"/>
              </a:solidFill>
            </a:endParaRPr>
          </a:p>
        </p:txBody>
      </p:sp>
      <p:pic>
        <p:nvPicPr>
          <p:cNvPr id="268" name="Google Shape;268;p33"/>
          <p:cNvPicPr preferRelativeResize="0"/>
          <p:nvPr/>
        </p:nvPicPr>
        <p:blipFill>
          <a:blip r:embed="rId7">
            <a:alphaModFix/>
          </a:blip>
          <a:stretch>
            <a:fillRect/>
          </a:stretch>
        </p:blipFill>
        <p:spPr>
          <a:xfrm>
            <a:off x="6312875" y="4579125"/>
            <a:ext cx="1702250" cy="17022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34"/>
          <p:cNvSpPr txBox="1"/>
          <p:nvPr>
            <p:ph type="title"/>
          </p:nvPr>
        </p:nvSpPr>
        <p:spPr>
          <a:xfrm>
            <a:off x="176050" y="71951"/>
            <a:ext cx="9387000" cy="883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2800">
                <a:solidFill>
                  <a:srgbClr val="FFFFFF"/>
                </a:solidFill>
              </a:rPr>
              <a:t>Action 5.1/5.2/5.3: FAO Land Cover Classification System (LCCS) to IPCC AFOLU</a:t>
            </a:r>
            <a:endParaRPr sz="3900"/>
          </a:p>
        </p:txBody>
      </p:sp>
      <p:sp>
        <p:nvSpPr>
          <p:cNvPr id="274" name="Google Shape;274;p34"/>
          <p:cNvSpPr txBox="1"/>
          <p:nvPr/>
        </p:nvSpPr>
        <p:spPr>
          <a:xfrm>
            <a:off x="176050" y="1115550"/>
            <a:ext cx="11992500" cy="5146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Clr>
                <a:schemeClr val="dk1"/>
              </a:buClr>
              <a:buSzPts val="1100"/>
              <a:buFont typeface="Arial"/>
              <a:buNone/>
            </a:pPr>
            <a:r>
              <a:rPr lang="en-GB" sz="1600">
                <a:solidFill>
                  <a:schemeClr val="dk1"/>
                </a:solidFill>
              </a:rPr>
              <a:t>5a: Review and demonstrate approaches for providing globally consistent mapping of land covers relevant to the IPCC, including adoption of more detailed but relevant taxonomies (e.g., the FAO LCCS).</a:t>
            </a:r>
            <a:endParaRPr sz="1600">
              <a:solidFill>
                <a:schemeClr val="dk1"/>
              </a:solidFill>
            </a:endParaRPr>
          </a:p>
          <a:p>
            <a:pPr indent="0" lvl="0" marL="0" rtl="0" algn="l">
              <a:lnSpc>
                <a:spcPct val="115000"/>
              </a:lnSpc>
              <a:spcBef>
                <a:spcPts val="0"/>
              </a:spcBef>
              <a:spcAft>
                <a:spcPts val="0"/>
              </a:spcAft>
              <a:buNone/>
            </a:pPr>
            <a:r>
              <a:rPr b="1" lang="en-GB" sz="1600">
                <a:solidFill>
                  <a:schemeClr val="dk1"/>
                </a:solidFill>
              </a:rPr>
              <a:t>    Action 5.1: Provide demonstration studies (nationally/regionally but also globally) that illustrate and demonstrate capacity to generate IPCC classes through amalgamation of mapped FAO LCCS classes, given the latter can be mapped directly from Earth observation data or reconstructed from existing land cover products.</a:t>
            </a:r>
            <a:endParaRPr b="1" sz="16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sz="1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600">
                <a:solidFill>
                  <a:schemeClr val="dk1"/>
                </a:solidFill>
              </a:rPr>
              <a:t>5b: Review  how AFOLU/LULUCF definitions align with local, country and region-specific land cover and land use categories and assess consistency of these across scales and how they translate to the defined AFOLU/LULUCF classes.</a:t>
            </a:r>
            <a:endParaRPr sz="16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GB" sz="1600">
                <a:solidFill>
                  <a:schemeClr val="dk1"/>
                </a:solidFill>
              </a:rPr>
              <a:t>    Action 5.2: Consider how local, country or regional maps of land cover can be deconstructed and reconstructed to generate land cover maps that align with global taxonomies (primarily the FAO LCCS), with this requiring no new classifications but use of existing products.</a:t>
            </a:r>
            <a:endParaRPr b="1" sz="1600">
              <a:solidFill>
                <a:schemeClr val="dk1"/>
              </a:solidFill>
            </a:endParaRPr>
          </a:p>
          <a:p>
            <a:pPr indent="0" lvl="0" marL="0" rtl="0" algn="l">
              <a:lnSpc>
                <a:spcPct val="115000"/>
              </a:lnSpc>
              <a:spcBef>
                <a:spcPts val="0"/>
              </a:spcBef>
              <a:spcAft>
                <a:spcPts val="0"/>
              </a:spcAft>
              <a:buNone/>
            </a:pPr>
            <a:r>
              <a:t/>
            </a:r>
            <a:endParaRPr sz="1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600">
                <a:solidFill>
                  <a:schemeClr val="dk1"/>
                </a:solidFill>
              </a:rPr>
              <a:t>5c: Consider best practice for including Blue Carbon Ecosystems (BCEs) in inventories (including mangroves, saltmarshes and seagrass)</a:t>
            </a:r>
            <a:endParaRPr sz="1600">
              <a:solidFill>
                <a:schemeClr val="dk1"/>
              </a:solidFill>
            </a:endParaRPr>
          </a:p>
          <a:p>
            <a:pPr indent="0" lvl="0" marL="0" rtl="0" algn="l">
              <a:spcBef>
                <a:spcPts val="0"/>
              </a:spcBef>
              <a:spcAft>
                <a:spcPts val="0"/>
              </a:spcAft>
              <a:buNone/>
            </a:pPr>
            <a:r>
              <a:rPr b="1" lang="en-GB" sz="1600">
                <a:solidFill>
                  <a:schemeClr val="dk1"/>
                </a:solidFill>
              </a:rPr>
              <a:t>    Action 5.3: Review and consolidate current approaches to characterising, mapping and monitoring BCE (e.g., those used in Global Mangrove Watch) and establish approaches that are consistent globally (and ideally across scales) and facilitate detection and description of change and links between terrestrial and aquatic environments. </a:t>
            </a:r>
            <a:endParaRPr sz="16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35"/>
          <p:cNvSpPr txBox="1"/>
          <p:nvPr>
            <p:ph type="title"/>
          </p:nvPr>
        </p:nvSpPr>
        <p:spPr>
          <a:xfrm>
            <a:off x="176050" y="71951"/>
            <a:ext cx="9387000" cy="883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2800">
                <a:solidFill>
                  <a:srgbClr val="FFFFFF"/>
                </a:solidFill>
              </a:rPr>
              <a:t>Action 5.1/5.2/5.3: FAO Land Cover Classification System (LCCS) to IPCC AFOLU</a:t>
            </a:r>
            <a:endParaRPr sz="3900"/>
          </a:p>
        </p:txBody>
      </p:sp>
      <p:sp>
        <p:nvSpPr>
          <p:cNvPr id="280" name="Google Shape;280;p35"/>
          <p:cNvSpPr txBox="1"/>
          <p:nvPr/>
        </p:nvSpPr>
        <p:spPr>
          <a:xfrm>
            <a:off x="2019663" y="1163425"/>
            <a:ext cx="3223800" cy="2010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300">
                <a:solidFill>
                  <a:schemeClr val="dk1"/>
                </a:solidFill>
              </a:rPr>
              <a:t>8 broad (</a:t>
            </a:r>
            <a:r>
              <a:rPr b="1" lang="en-GB" sz="1300">
                <a:solidFill>
                  <a:schemeClr val="dk1"/>
                </a:solidFill>
              </a:rPr>
              <a:t>Level 3</a:t>
            </a:r>
            <a:r>
              <a:rPr lang="en-GB" sz="1300">
                <a:solidFill>
                  <a:schemeClr val="dk1"/>
                </a:solidFill>
              </a:rPr>
              <a:t>) land coverategories are described in the </a:t>
            </a:r>
            <a:r>
              <a:rPr i="1" lang="en-GB" sz="1300">
                <a:solidFill>
                  <a:schemeClr val="dk1"/>
                </a:solidFill>
              </a:rPr>
              <a:t>Dichotomous Phase.</a:t>
            </a:r>
            <a:endParaRPr i="1" sz="13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GB" sz="1300">
                <a:solidFill>
                  <a:schemeClr val="dk1"/>
                </a:solidFill>
              </a:rPr>
              <a:t>Lifeform</a:t>
            </a:r>
            <a:r>
              <a:rPr lang="en-GB" sz="1300">
                <a:solidFill>
                  <a:schemeClr val="dk1"/>
                </a:solidFill>
              </a:rPr>
              <a:t> (woody trees/shrubs or herbaceous (grasses/forbs) is described in the </a:t>
            </a:r>
            <a:r>
              <a:rPr i="1" lang="en-GB" sz="1300">
                <a:solidFill>
                  <a:schemeClr val="dk1"/>
                </a:solidFill>
              </a:rPr>
              <a:t>Modular Hierarchical Phase.</a:t>
            </a:r>
            <a:endParaRPr i="1" sz="13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rPr>
              <a:t>These broadly translate to the six IPCC AFOLU categories.</a:t>
            </a:r>
            <a:endParaRPr sz="13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300">
                <a:solidFill>
                  <a:schemeClr val="dk1"/>
                </a:solidFill>
              </a:rPr>
              <a:t>Some change information is required to capture land use transitions.</a:t>
            </a:r>
            <a:endParaRPr sz="1300">
              <a:solidFill>
                <a:schemeClr val="dk1"/>
              </a:solidFill>
            </a:endParaRPr>
          </a:p>
          <a:p>
            <a:pPr indent="0" lvl="0" marL="0" rtl="0" algn="l">
              <a:spcBef>
                <a:spcPts val="0"/>
              </a:spcBef>
              <a:spcAft>
                <a:spcPts val="0"/>
              </a:spcAft>
              <a:buNone/>
            </a:pPr>
            <a:r>
              <a:t/>
            </a:r>
            <a:endParaRPr sz="1700">
              <a:solidFill>
                <a:schemeClr val="dk1"/>
              </a:solidFill>
            </a:endParaRPr>
          </a:p>
        </p:txBody>
      </p:sp>
      <p:pic>
        <p:nvPicPr>
          <p:cNvPr id="281" name="Google Shape;281;p35"/>
          <p:cNvPicPr preferRelativeResize="0"/>
          <p:nvPr/>
        </p:nvPicPr>
        <p:blipFill>
          <a:blip r:embed="rId3">
            <a:alphaModFix/>
          </a:blip>
          <a:stretch>
            <a:fillRect/>
          </a:stretch>
        </p:blipFill>
        <p:spPr>
          <a:xfrm>
            <a:off x="5363025" y="1035725"/>
            <a:ext cx="6752275" cy="5251101"/>
          </a:xfrm>
          <a:prstGeom prst="rect">
            <a:avLst/>
          </a:prstGeom>
          <a:noFill/>
          <a:ln>
            <a:noFill/>
          </a:ln>
        </p:spPr>
      </p:pic>
      <p:sp>
        <p:nvSpPr>
          <p:cNvPr id="282" name="Google Shape;282;p35"/>
          <p:cNvSpPr txBox="1"/>
          <p:nvPr/>
        </p:nvSpPr>
        <p:spPr>
          <a:xfrm>
            <a:off x="10498300" y="6199731"/>
            <a:ext cx="16170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300">
                <a:solidFill>
                  <a:schemeClr val="dk1"/>
                </a:solidFill>
              </a:rPr>
              <a:t>(Lucas </a:t>
            </a:r>
            <a:r>
              <a:rPr i="1" lang="en-GB" sz="1300">
                <a:solidFill>
                  <a:schemeClr val="dk1"/>
                </a:solidFill>
              </a:rPr>
              <a:t>et al.</a:t>
            </a:r>
            <a:r>
              <a:rPr lang="en-GB" sz="1300">
                <a:solidFill>
                  <a:schemeClr val="dk1"/>
                </a:solidFill>
              </a:rPr>
              <a:t>, 2022)</a:t>
            </a:r>
            <a:endParaRPr sz="1300">
              <a:solidFill>
                <a:schemeClr val="dk1"/>
              </a:solidFill>
            </a:endParaRPr>
          </a:p>
        </p:txBody>
      </p:sp>
      <p:pic>
        <p:nvPicPr>
          <p:cNvPr id="283" name="Google Shape;283;p35"/>
          <p:cNvPicPr preferRelativeResize="0"/>
          <p:nvPr/>
        </p:nvPicPr>
        <p:blipFill>
          <a:blip r:embed="rId4">
            <a:alphaModFix/>
          </a:blip>
          <a:stretch>
            <a:fillRect/>
          </a:stretch>
        </p:blipFill>
        <p:spPr>
          <a:xfrm>
            <a:off x="83776" y="1079649"/>
            <a:ext cx="1835993" cy="2550337"/>
          </a:xfrm>
          <a:prstGeom prst="rect">
            <a:avLst/>
          </a:prstGeom>
          <a:noFill/>
          <a:ln>
            <a:noFill/>
          </a:ln>
        </p:spPr>
      </p:pic>
      <p:pic>
        <p:nvPicPr>
          <p:cNvPr id="284" name="Google Shape;284;p35"/>
          <p:cNvPicPr preferRelativeResize="0"/>
          <p:nvPr/>
        </p:nvPicPr>
        <p:blipFill>
          <a:blip r:embed="rId5">
            <a:alphaModFix/>
          </a:blip>
          <a:stretch>
            <a:fillRect/>
          </a:stretch>
        </p:blipFill>
        <p:spPr>
          <a:xfrm>
            <a:off x="152400" y="3726390"/>
            <a:ext cx="5090925" cy="279968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9"/>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AFOLU Roadmap - Status</a:t>
            </a:r>
            <a:endParaRPr/>
          </a:p>
        </p:txBody>
      </p:sp>
      <p:pic>
        <p:nvPicPr>
          <p:cNvPr id="80" name="Google Shape;80;p9"/>
          <p:cNvPicPr preferRelativeResize="0"/>
          <p:nvPr/>
        </p:nvPicPr>
        <p:blipFill rotWithShape="1">
          <a:blip r:embed="rId3">
            <a:alphaModFix/>
          </a:blip>
          <a:srcRect b="0" l="0" r="0" t="0"/>
          <a:stretch/>
        </p:blipFill>
        <p:spPr>
          <a:xfrm>
            <a:off x="8220497" y="1097550"/>
            <a:ext cx="3753788" cy="5312229"/>
          </a:xfrm>
          <a:prstGeom prst="rect">
            <a:avLst/>
          </a:prstGeom>
          <a:noFill/>
          <a:ln>
            <a:noFill/>
          </a:ln>
        </p:spPr>
      </p:pic>
      <p:pic>
        <p:nvPicPr>
          <p:cNvPr id="81" name="Google Shape;81;p9"/>
          <p:cNvPicPr preferRelativeResize="0"/>
          <p:nvPr/>
        </p:nvPicPr>
        <p:blipFill>
          <a:blip r:embed="rId4">
            <a:alphaModFix/>
          </a:blip>
          <a:stretch>
            <a:fillRect/>
          </a:stretch>
        </p:blipFill>
        <p:spPr>
          <a:xfrm>
            <a:off x="152400" y="1107439"/>
            <a:ext cx="7915696" cy="555008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36"/>
          <p:cNvSpPr txBox="1"/>
          <p:nvPr>
            <p:ph type="title"/>
          </p:nvPr>
        </p:nvSpPr>
        <p:spPr>
          <a:xfrm>
            <a:off x="176050" y="71951"/>
            <a:ext cx="9387000" cy="883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2800">
                <a:solidFill>
                  <a:srgbClr val="FFFFFF"/>
                </a:solidFill>
              </a:rPr>
              <a:t>Action 5.1/5.2/5.3: FAO Land Cover Classification System (LCCS) to IPCC AFOLU</a:t>
            </a:r>
            <a:endParaRPr sz="3900"/>
          </a:p>
        </p:txBody>
      </p:sp>
      <p:sp>
        <p:nvSpPr>
          <p:cNvPr id="290" name="Google Shape;290;p36"/>
          <p:cNvSpPr txBox="1"/>
          <p:nvPr/>
        </p:nvSpPr>
        <p:spPr>
          <a:xfrm>
            <a:off x="10498300" y="6199731"/>
            <a:ext cx="16170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300">
                <a:solidFill>
                  <a:schemeClr val="dk1"/>
                </a:solidFill>
              </a:rPr>
              <a:t>(Lucas </a:t>
            </a:r>
            <a:r>
              <a:rPr i="1" lang="en-GB" sz="1300">
                <a:solidFill>
                  <a:schemeClr val="dk1"/>
                </a:solidFill>
              </a:rPr>
              <a:t>et al.</a:t>
            </a:r>
            <a:r>
              <a:rPr lang="en-GB" sz="1300">
                <a:solidFill>
                  <a:schemeClr val="dk1"/>
                </a:solidFill>
              </a:rPr>
              <a:t>, 2022)</a:t>
            </a:r>
            <a:endParaRPr sz="1300">
              <a:solidFill>
                <a:schemeClr val="dk1"/>
              </a:solidFill>
            </a:endParaRPr>
          </a:p>
        </p:txBody>
      </p:sp>
      <p:pic>
        <p:nvPicPr>
          <p:cNvPr id="291" name="Google Shape;291;p36"/>
          <p:cNvPicPr preferRelativeResize="0"/>
          <p:nvPr/>
        </p:nvPicPr>
        <p:blipFill>
          <a:blip r:embed="rId3">
            <a:alphaModFix/>
          </a:blip>
          <a:stretch>
            <a:fillRect/>
          </a:stretch>
        </p:blipFill>
        <p:spPr>
          <a:xfrm>
            <a:off x="132725" y="1047700"/>
            <a:ext cx="6168711" cy="4921037"/>
          </a:xfrm>
          <a:prstGeom prst="rect">
            <a:avLst/>
          </a:prstGeom>
          <a:noFill/>
          <a:ln>
            <a:noFill/>
          </a:ln>
        </p:spPr>
      </p:pic>
      <p:pic>
        <p:nvPicPr>
          <p:cNvPr id="292" name="Google Shape;292;p36"/>
          <p:cNvPicPr preferRelativeResize="0"/>
          <p:nvPr/>
        </p:nvPicPr>
        <p:blipFill>
          <a:blip r:embed="rId4">
            <a:alphaModFix/>
          </a:blip>
          <a:stretch>
            <a:fillRect/>
          </a:stretch>
        </p:blipFill>
        <p:spPr>
          <a:xfrm>
            <a:off x="6727164" y="2193426"/>
            <a:ext cx="5276535" cy="3582908"/>
          </a:xfrm>
          <a:prstGeom prst="rect">
            <a:avLst/>
          </a:prstGeom>
          <a:noFill/>
          <a:ln>
            <a:noFill/>
          </a:ln>
        </p:spPr>
      </p:pic>
      <p:pic>
        <p:nvPicPr>
          <p:cNvPr id="293" name="Google Shape;293;p36"/>
          <p:cNvPicPr preferRelativeResize="0"/>
          <p:nvPr/>
        </p:nvPicPr>
        <p:blipFill>
          <a:blip r:embed="rId5">
            <a:alphaModFix/>
          </a:blip>
          <a:stretch>
            <a:fillRect/>
          </a:stretch>
        </p:blipFill>
        <p:spPr>
          <a:xfrm>
            <a:off x="6987866" y="1047700"/>
            <a:ext cx="4441584" cy="883200"/>
          </a:xfrm>
          <a:prstGeom prst="rect">
            <a:avLst/>
          </a:prstGeom>
          <a:noFill/>
          <a:ln>
            <a:noFill/>
          </a:ln>
        </p:spPr>
      </p:pic>
      <p:pic>
        <p:nvPicPr>
          <p:cNvPr id="294" name="Google Shape;294;p36"/>
          <p:cNvPicPr preferRelativeResize="0"/>
          <p:nvPr/>
        </p:nvPicPr>
        <p:blipFill>
          <a:blip r:embed="rId6">
            <a:alphaModFix/>
          </a:blip>
          <a:stretch>
            <a:fillRect/>
          </a:stretch>
        </p:blipFill>
        <p:spPr>
          <a:xfrm>
            <a:off x="7880838" y="1839950"/>
            <a:ext cx="2969193" cy="353475"/>
          </a:xfrm>
          <a:prstGeom prst="rect">
            <a:avLst/>
          </a:prstGeom>
          <a:noFill/>
          <a:ln>
            <a:noFill/>
          </a:ln>
        </p:spPr>
      </p:pic>
      <p:pic>
        <p:nvPicPr>
          <p:cNvPr id="295" name="Google Shape;295;p36"/>
          <p:cNvPicPr preferRelativeResize="0"/>
          <p:nvPr/>
        </p:nvPicPr>
        <p:blipFill>
          <a:blip r:embed="rId7">
            <a:alphaModFix/>
          </a:blip>
          <a:stretch>
            <a:fillRect/>
          </a:stretch>
        </p:blipFill>
        <p:spPr>
          <a:xfrm>
            <a:off x="1317650" y="3578236"/>
            <a:ext cx="1982900" cy="933800"/>
          </a:xfrm>
          <a:prstGeom prst="rect">
            <a:avLst/>
          </a:prstGeom>
          <a:noFill/>
          <a:ln>
            <a:noFill/>
          </a:ln>
        </p:spPr>
      </p:pic>
      <p:sp>
        <p:nvSpPr>
          <p:cNvPr id="296" name="Google Shape;296;p36"/>
          <p:cNvSpPr txBox="1"/>
          <p:nvPr/>
        </p:nvSpPr>
        <p:spPr>
          <a:xfrm>
            <a:off x="96825" y="5925961"/>
            <a:ext cx="9387000" cy="67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chemeClr val="dk1"/>
                </a:solidFill>
              </a:rPr>
              <a:t>Maps according to the FAO LCCS (now including water) can be reconstructed from existing maps </a:t>
            </a:r>
            <a:endParaRPr>
              <a:solidFill>
                <a:schemeClr val="dk1"/>
              </a:solidFill>
            </a:endParaRPr>
          </a:p>
          <a:p>
            <a:pPr indent="0" lvl="0" marL="0" rtl="0" algn="l">
              <a:lnSpc>
                <a:spcPct val="115000"/>
              </a:lnSpc>
              <a:spcBef>
                <a:spcPts val="0"/>
              </a:spcBef>
              <a:spcAft>
                <a:spcPts val="0"/>
              </a:spcAft>
              <a:buNone/>
            </a:pPr>
            <a:r>
              <a:rPr lang="en-GB">
                <a:solidFill>
                  <a:schemeClr val="dk1"/>
                </a:solidFill>
              </a:rPr>
              <a:t>or constructed directly from Environmental Descriptors.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id="301" name="Google Shape;301;p37"/>
          <p:cNvPicPr preferRelativeResize="0"/>
          <p:nvPr/>
        </p:nvPicPr>
        <p:blipFill>
          <a:blip r:embed="rId3">
            <a:alphaModFix/>
          </a:blip>
          <a:stretch>
            <a:fillRect/>
          </a:stretch>
        </p:blipFill>
        <p:spPr>
          <a:xfrm>
            <a:off x="80588" y="1047707"/>
            <a:ext cx="12039598" cy="5496597"/>
          </a:xfrm>
          <a:prstGeom prst="rect">
            <a:avLst/>
          </a:prstGeom>
          <a:noFill/>
          <a:ln>
            <a:noFill/>
          </a:ln>
        </p:spPr>
      </p:pic>
      <p:sp>
        <p:nvSpPr>
          <p:cNvPr id="302" name="Google Shape;302;p37"/>
          <p:cNvSpPr txBox="1"/>
          <p:nvPr>
            <p:ph type="title"/>
          </p:nvPr>
        </p:nvSpPr>
        <p:spPr>
          <a:xfrm>
            <a:off x="176050" y="131794"/>
            <a:ext cx="9387000" cy="883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2800">
                <a:solidFill>
                  <a:srgbClr val="FFFFFF"/>
                </a:solidFill>
              </a:rPr>
              <a:t>Action 5.1/5.2/5.3: IPCC AFOLU Global Change</a:t>
            </a:r>
            <a:endParaRPr sz="3900"/>
          </a:p>
        </p:txBody>
      </p:sp>
      <p:sp>
        <p:nvSpPr>
          <p:cNvPr id="303" name="Google Shape;303;p37"/>
          <p:cNvSpPr txBox="1"/>
          <p:nvPr/>
        </p:nvSpPr>
        <p:spPr>
          <a:xfrm>
            <a:off x="176050" y="6092006"/>
            <a:ext cx="16170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300">
                <a:solidFill>
                  <a:schemeClr val="dk1"/>
                </a:solidFill>
              </a:rPr>
              <a:t>(Lucas </a:t>
            </a:r>
            <a:r>
              <a:rPr i="1" lang="en-GB" sz="1300">
                <a:solidFill>
                  <a:schemeClr val="dk1"/>
                </a:solidFill>
              </a:rPr>
              <a:t>et al.</a:t>
            </a:r>
            <a:r>
              <a:rPr lang="en-GB" sz="1300">
                <a:solidFill>
                  <a:schemeClr val="dk1"/>
                </a:solidFill>
              </a:rPr>
              <a:t>, 2022)</a:t>
            </a:r>
            <a:endParaRPr sz="1300">
              <a:solidFill>
                <a:schemeClr val="dk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38"/>
          <p:cNvSpPr txBox="1"/>
          <p:nvPr/>
        </p:nvSpPr>
        <p:spPr>
          <a:xfrm>
            <a:off x="176050" y="6092006"/>
            <a:ext cx="16170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300">
                <a:solidFill>
                  <a:schemeClr val="dk1"/>
                </a:solidFill>
              </a:rPr>
              <a:t>(Lucas </a:t>
            </a:r>
            <a:r>
              <a:rPr i="1" lang="en-GB" sz="1300">
                <a:solidFill>
                  <a:schemeClr val="dk1"/>
                </a:solidFill>
              </a:rPr>
              <a:t>et al.</a:t>
            </a:r>
            <a:r>
              <a:rPr lang="en-GB" sz="1300">
                <a:solidFill>
                  <a:schemeClr val="dk1"/>
                </a:solidFill>
              </a:rPr>
              <a:t>, 2022)</a:t>
            </a:r>
            <a:endParaRPr sz="1300">
              <a:solidFill>
                <a:schemeClr val="dk1"/>
              </a:solidFill>
            </a:endParaRPr>
          </a:p>
        </p:txBody>
      </p:sp>
      <p:pic>
        <p:nvPicPr>
          <p:cNvPr id="309" name="Google Shape;309;p38"/>
          <p:cNvPicPr preferRelativeResize="0"/>
          <p:nvPr/>
        </p:nvPicPr>
        <p:blipFill>
          <a:blip r:embed="rId3">
            <a:alphaModFix/>
          </a:blip>
          <a:stretch>
            <a:fillRect/>
          </a:stretch>
        </p:blipFill>
        <p:spPr>
          <a:xfrm>
            <a:off x="152400" y="990201"/>
            <a:ext cx="11887200" cy="5441829"/>
          </a:xfrm>
          <a:prstGeom prst="rect">
            <a:avLst/>
          </a:prstGeom>
          <a:noFill/>
          <a:ln>
            <a:noFill/>
          </a:ln>
        </p:spPr>
      </p:pic>
      <p:sp>
        <p:nvSpPr>
          <p:cNvPr id="310" name="Google Shape;310;p38"/>
          <p:cNvSpPr txBox="1"/>
          <p:nvPr>
            <p:ph type="title"/>
          </p:nvPr>
        </p:nvSpPr>
        <p:spPr>
          <a:xfrm>
            <a:off x="176050" y="131794"/>
            <a:ext cx="9387000" cy="883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2800">
                <a:solidFill>
                  <a:srgbClr val="FFFFFF"/>
                </a:solidFill>
              </a:rPr>
              <a:t>Action 5.1/5.2/5.3: IPCC AFOLU Integration</a:t>
            </a:r>
            <a:endParaRPr sz="39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0"/>
          <p:cNvSpPr txBox="1"/>
          <p:nvPr>
            <p:ph idx="1" type="body"/>
          </p:nvPr>
        </p:nvSpPr>
        <p:spPr>
          <a:xfrm>
            <a:off x="176050" y="1097550"/>
            <a:ext cx="7817700" cy="5059200"/>
          </a:xfrm>
          <a:prstGeom prst="rect">
            <a:avLst/>
          </a:prstGeom>
          <a:noFill/>
          <a:ln>
            <a:noFill/>
          </a:ln>
        </p:spPr>
        <p:txBody>
          <a:bodyPr anchorCtr="0" anchor="t" bIns="45700" lIns="91425" spcFirstLastPara="1" rIns="91425" wrap="square" tIns="45700">
            <a:noAutofit/>
          </a:bodyPr>
          <a:lstStyle/>
          <a:p>
            <a:pPr indent="-355600" lvl="0" marL="457200" rtl="0" algn="l">
              <a:lnSpc>
                <a:spcPct val="115000"/>
              </a:lnSpc>
              <a:spcBef>
                <a:spcPts val="0"/>
              </a:spcBef>
              <a:spcAft>
                <a:spcPts val="0"/>
              </a:spcAft>
              <a:buSzPts val="2000"/>
              <a:buChar char="❖"/>
            </a:pPr>
            <a:r>
              <a:rPr lang="en-GB" sz="2000"/>
              <a:t>A framework for long-term coordination of agency programmes in support of the needs of society for Agriculture, Forestry and Other Land Use (AFOLU)-related information, with a particular focus on the needs and ambition cycle of the Global Stocktake of the 2015 Paris Climate Agreement.</a:t>
            </a:r>
            <a:endParaRPr sz="2000"/>
          </a:p>
          <a:p>
            <a:pPr indent="-355600" lvl="0" marL="457200" rtl="0" algn="l">
              <a:lnSpc>
                <a:spcPct val="115000"/>
              </a:lnSpc>
              <a:spcBef>
                <a:spcPts val="0"/>
              </a:spcBef>
              <a:spcAft>
                <a:spcPts val="0"/>
              </a:spcAft>
              <a:buSzPts val="2000"/>
              <a:buChar char="❖"/>
            </a:pPr>
            <a:r>
              <a:rPr lang="en-GB" sz="2000"/>
              <a:t>A guiding vision for long-term space agency coordination around AFOLU. </a:t>
            </a:r>
            <a:endParaRPr sz="2000"/>
          </a:p>
          <a:p>
            <a:pPr indent="-355600" lvl="0" marL="457200" rtl="0" algn="l">
              <a:lnSpc>
                <a:spcPct val="115000"/>
              </a:lnSpc>
              <a:spcBef>
                <a:spcPts val="0"/>
              </a:spcBef>
              <a:spcAft>
                <a:spcPts val="0"/>
              </a:spcAft>
              <a:buSzPts val="2000"/>
              <a:buChar char="❖"/>
            </a:pPr>
            <a:r>
              <a:rPr lang="en-GB" sz="2000"/>
              <a:t>An effective means for communicating the intentions of CEOS </a:t>
            </a:r>
            <a:endParaRPr sz="2000"/>
          </a:p>
          <a:p>
            <a:pPr indent="-355600" lvl="0" marL="457200" rtl="0" algn="l">
              <a:lnSpc>
                <a:spcPct val="115000"/>
              </a:lnSpc>
              <a:spcBef>
                <a:spcPts val="0"/>
              </a:spcBef>
              <a:spcAft>
                <a:spcPts val="0"/>
              </a:spcAft>
              <a:buSzPts val="2000"/>
              <a:buChar char="❖"/>
            </a:pPr>
            <a:r>
              <a:rPr lang="en-GB" sz="2000"/>
              <a:t>Address basic observation continuity and necessary agency coordination to achieve goals of sustained land-imaging of land-use and land cover change and biomass estimates </a:t>
            </a:r>
            <a:endParaRPr sz="2000"/>
          </a:p>
        </p:txBody>
      </p:sp>
      <p:sp>
        <p:nvSpPr>
          <p:cNvPr id="87" name="Google Shape;87;p10"/>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AFOLU Roadmap - Direction </a:t>
            </a:r>
            <a:endParaRPr/>
          </a:p>
        </p:txBody>
      </p:sp>
      <p:pic>
        <p:nvPicPr>
          <p:cNvPr id="88" name="Google Shape;88;p10"/>
          <p:cNvPicPr preferRelativeResize="0"/>
          <p:nvPr/>
        </p:nvPicPr>
        <p:blipFill rotWithShape="1">
          <a:blip r:embed="rId3">
            <a:alphaModFix/>
          </a:blip>
          <a:srcRect b="0" l="0" r="0" t="0"/>
          <a:stretch/>
        </p:blipFill>
        <p:spPr>
          <a:xfrm>
            <a:off x="8220497" y="1097550"/>
            <a:ext cx="3753788" cy="531222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1"/>
          <p:cNvSpPr txBox="1"/>
          <p:nvPr>
            <p:ph idx="1" type="body"/>
          </p:nvPr>
        </p:nvSpPr>
        <p:spPr>
          <a:xfrm>
            <a:off x="143325" y="1088675"/>
            <a:ext cx="11959800" cy="5400900"/>
          </a:xfrm>
          <a:prstGeom prst="rect">
            <a:avLst/>
          </a:prstGeom>
          <a:noFill/>
          <a:ln>
            <a:noFill/>
          </a:ln>
        </p:spPr>
        <p:txBody>
          <a:bodyPr anchorCtr="0" anchor="t" bIns="45700" lIns="91425" spcFirstLastPara="1" rIns="91425" wrap="square" tIns="45700">
            <a:noAutofit/>
          </a:bodyPr>
          <a:lstStyle/>
          <a:p>
            <a:pPr indent="0" lvl="0" marL="50800" rtl="0" algn="l">
              <a:lnSpc>
                <a:spcPct val="115000"/>
              </a:lnSpc>
              <a:spcBef>
                <a:spcPts val="1000"/>
              </a:spcBef>
              <a:spcAft>
                <a:spcPts val="0"/>
              </a:spcAft>
              <a:buSzPts val="2800"/>
              <a:buNone/>
            </a:pPr>
            <a:r>
              <a:rPr b="1" lang="en-GB" sz="2300"/>
              <a:t>Recommendations from AFOLU Roadmap </a:t>
            </a:r>
            <a:r>
              <a:rPr lang="en-GB" sz="2400"/>
              <a:t>(reported by Ben Poulter at SIT-40 in Fukuoka, Japan in April 2025):</a:t>
            </a:r>
            <a:endParaRPr sz="2400"/>
          </a:p>
          <a:p>
            <a:pPr indent="0" lvl="0" marL="228600" rtl="0" algn="l">
              <a:lnSpc>
                <a:spcPct val="115000"/>
              </a:lnSpc>
              <a:spcBef>
                <a:spcPts val="0"/>
              </a:spcBef>
              <a:spcAft>
                <a:spcPts val="0"/>
              </a:spcAft>
              <a:buNone/>
            </a:pPr>
            <a:r>
              <a:t/>
            </a:r>
            <a:endParaRPr sz="1800"/>
          </a:p>
          <a:p>
            <a:pPr indent="-171450" lvl="0" marL="228600" rtl="0" algn="l">
              <a:lnSpc>
                <a:spcPct val="115000"/>
              </a:lnSpc>
              <a:spcBef>
                <a:spcPts val="0"/>
              </a:spcBef>
              <a:spcAft>
                <a:spcPts val="0"/>
              </a:spcAft>
              <a:buSzPts val="1900"/>
              <a:buAutoNum type="arabicPeriod" startAt="0"/>
            </a:pPr>
            <a:r>
              <a:rPr lang="en-GB" sz="1900"/>
              <a:t> Universal access to satellite data needed for national reporting</a:t>
            </a:r>
            <a:endParaRPr sz="1900"/>
          </a:p>
          <a:p>
            <a:pPr indent="-171450" lvl="0" marL="228600" rtl="0" algn="l">
              <a:spcBef>
                <a:spcPts val="0"/>
              </a:spcBef>
              <a:spcAft>
                <a:spcPts val="0"/>
              </a:spcAft>
              <a:buSzPts val="1900"/>
              <a:buAutoNum type="arabicPeriod" startAt="0"/>
            </a:pPr>
            <a:r>
              <a:rPr lang="en-GB" sz="1900"/>
              <a:t> Continuity  and backward compatibility for missions providing activity data and emission factors</a:t>
            </a:r>
            <a:endParaRPr sz="1900"/>
          </a:p>
          <a:p>
            <a:pPr indent="-171450" lvl="0" marL="228600" rtl="0" algn="l">
              <a:spcBef>
                <a:spcPts val="0"/>
              </a:spcBef>
              <a:spcAft>
                <a:spcPts val="0"/>
              </a:spcAft>
              <a:buSzPts val="1900"/>
              <a:buAutoNum type="arabicPeriod" startAt="0"/>
            </a:pPr>
            <a:r>
              <a:rPr lang="en-GB" sz="1900"/>
              <a:t> Improve data use in UNFCCC reporting and IPCC Guidelines</a:t>
            </a:r>
            <a:endParaRPr sz="1900"/>
          </a:p>
          <a:p>
            <a:pPr indent="-171450" lvl="0" marL="228600" rtl="0" algn="l">
              <a:spcBef>
                <a:spcPts val="0"/>
              </a:spcBef>
              <a:spcAft>
                <a:spcPts val="0"/>
              </a:spcAft>
              <a:buSzPts val="1900"/>
              <a:buAutoNum type="arabicPeriod" startAt="0"/>
            </a:pPr>
            <a:r>
              <a:rPr lang="en-GB" sz="1900"/>
              <a:t> Enable dialogue between inventory practitioners and CEOS community</a:t>
            </a:r>
            <a:endParaRPr sz="1900"/>
          </a:p>
          <a:p>
            <a:pPr indent="-171450" lvl="0" marL="228600" rtl="0" algn="l">
              <a:spcBef>
                <a:spcPts val="0"/>
              </a:spcBef>
              <a:spcAft>
                <a:spcPts val="0"/>
              </a:spcAft>
              <a:buSzPts val="1900"/>
              <a:buAutoNum type="arabicPeriod" startAt="0"/>
            </a:pPr>
            <a:r>
              <a:rPr lang="en-GB" sz="1900"/>
              <a:t> Reconcile bottom-up, top-down, and inventory estimates of GHG emissions and removals</a:t>
            </a:r>
            <a:endParaRPr sz="1900"/>
          </a:p>
          <a:p>
            <a:pPr indent="-171450" lvl="0" marL="228600" rtl="0" algn="l">
              <a:spcBef>
                <a:spcPts val="0"/>
              </a:spcBef>
              <a:spcAft>
                <a:spcPts val="0"/>
              </a:spcAft>
              <a:buSzPts val="1900"/>
              <a:buAutoNum type="arabicPeriod" startAt="0"/>
            </a:pPr>
            <a:r>
              <a:rPr lang="en-GB" sz="1900"/>
              <a:t> Systematically target activities to support IPCC Land Cover classes</a:t>
            </a:r>
            <a:endParaRPr sz="1900"/>
          </a:p>
          <a:p>
            <a:pPr indent="-171450" lvl="0" marL="228600" rtl="0" algn="l">
              <a:spcBef>
                <a:spcPts val="0"/>
              </a:spcBef>
              <a:spcAft>
                <a:spcPts val="0"/>
              </a:spcAft>
              <a:buSzPts val="1900"/>
              <a:buAutoNum type="arabicPeriod" startAt="0"/>
            </a:pPr>
            <a:r>
              <a:rPr lang="en-GB" sz="1900"/>
              <a:t> Work with New Space to provide comprehensive coverage for national GHG inventories</a:t>
            </a:r>
            <a:endParaRPr sz="1900"/>
          </a:p>
          <a:p>
            <a:pPr indent="-171450" lvl="0" marL="228600" rtl="0" algn="l">
              <a:spcBef>
                <a:spcPts val="0"/>
              </a:spcBef>
              <a:spcAft>
                <a:spcPts val="0"/>
              </a:spcAft>
              <a:buSzPts val="1900"/>
              <a:buAutoNum type="arabicPeriod" startAt="0"/>
            </a:pPr>
            <a:r>
              <a:rPr lang="en-GB" sz="1900"/>
              <a:t> Consistency of AFOLU and GHG Roadmaps for integrated national GHG inventory system, GHG+.</a:t>
            </a:r>
            <a:endParaRPr sz="1900"/>
          </a:p>
          <a:p>
            <a:pPr indent="-228600" lvl="1" marL="914400" rtl="0" algn="l">
              <a:lnSpc>
                <a:spcPct val="115000"/>
              </a:lnSpc>
              <a:spcBef>
                <a:spcPts val="0"/>
              </a:spcBef>
              <a:spcAft>
                <a:spcPts val="0"/>
              </a:spcAft>
              <a:buSzPts val="2800"/>
              <a:buNone/>
            </a:pPr>
            <a:r>
              <a:t/>
            </a:r>
            <a:endParaRPr sz="1900"/>
          </a:p>
        </p:txBody>
      </p:sp>
      <p:sp>
        <p:nvSpPr>
          <p:cNvPr id="94" name="Google Shape;94;p11"/>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Recommendations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2"/>
          <p:cNvSpPr txBox="1"/>
          <p:nvPr>
            <p:ph idx="1" type="body"/>
          </p:nvPr>
        </p:nvSpPr>
        <p:spPr>
          <a:xfrm>
            <a:off x="176050" y="1091625"/>
            <a:ext cx="11725800" cy="5439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GB" sz="2300"/>
              <a:t>Actions across all Recommendations broadly fall into three categories:</a:t>
            </a:r>
            <a:endParaRPr sz="2700"/>
          </a:p>
          <a:p>
            <a:pPr indent="-228600" lvl="0" marL="457200" rtl="0" algn="l">
              <a:lnSpc>
                <a:spcPct val="115000"/>
              </a:lnSpc>
              <a:spcBef>
                <a:spcPts val="0"/>
              </a:spcBef>
              <a:spcAft>
                <a:spcPts val="0"/>
              </a:spcAft>
              <a:buSzPts val="2800"/>
              <a:buNone/>
            </a:pPr>
            <a:r>
              <a:t/>
            </a:r>
            <a:endParaRPr sz="2300"/>
          </a:p>
          <a:p>
            <a:pPr indent="-400050" lvl="1" marL="914400" rtl="0" algn="l">
              <a:lnSpc>
                <a:spcPct val="115000"/>
              </a:lnSpc>
              <a:spcBef>
                <a:spcPts val="0"/>
              </a:spcBef>
              <a:spcAft>
                <a:spcPts val="0"/>
              </a:spcAft>
              <a:buSzPts val="2700"/>
              <a:buChar char="❖"/>
            </a:pPr>
            <a:r>
              <a:rPr lang="en-GB" sz="1900"/>
              <a:t>Those pertaining to </a:t>
            </a:r>
            <a:r>
              <a:rPr b="1" lang="en-GB" sz="1900"/>
              <a:t>presently available data to support AFOLU procedures </a:t>
            </a:r>
            <a:r>
              <a:rPr lang="en-GB" sz="1900"/>
              <a:t>as in the 2006 IPCC Guidelines for National GHG Inventories vol.4, and their 2019 Refinement.</a:t>
            </a:r>
            <a:endParaRPr sz="2300"/>
          </a:p>
          <a:p>
            <a:pPr indent="-228600" lvl="1" marL="914400" rtl="0" algn="l">
              <a:lnSpc>
                <a:spcPct val="115000"/>
              </a:lnSpc>
              <a:spcBef>
                <a:spcPts val="0"/>
              </a:spcBef>
              <a:spcAft>
                <a:spcPts val="0"/>
              </a:spcAft>
              <a:buSzPts val="2800"/>
              <a:buNone/>
            </a:pPr>
            <a:r>
              <a:t/>
            </a:r>
            <a:endParaRPr sz="1900"/>
          </a:p>
          <a:p>
            <a:pPr indent="-400050" lvl="1" marL="914400" rtl="0" algn="l">
              <a:lnSpc>
                <a:spcPct val="115000"/>
              </a:lnSpc>
              <a:spcBef>
                <a:spcPts val="0"/>
              </a:spcBef>
              <a:spcAft>
                <a:spcPts val="0"/>
              </a:spcAft>
              <a:buSzPts val="2700"/>
              <a:buChar char="❖"/>
            </a:pPr>
            <a:r>
              <a:rPr lang="en-GB" sz="1900"/>
              <a:t>Actions to develop </a:t>
            </a:r>
            <a:r>
              <a:rPr b="1" lang="en-GB" sz="1900"/>
              <a:t>new or improved products</a:t>
            </a:r>
            <a:r>
              <a:rPr lang="en-GB" sz="1900"/>
              <a:t> that would allow more accurate and/or easier implementation of the Guidelines</a:t>
            </a:r>
            <a:endParaRPr sz="2300"/>
          </a:p>
          <a:p>
            <a:pPr indent="-228600" lvl="1" marL="914400" rtl="0" algn="l">
              <a:lnSpc>
                <a:spcPct val="115000"/>
              </a:lnSpc>
              <a:spcBef>
                <a:spcPts val="0"/>
              </a:spcBef>
              <a:spcAft>
                <a:spcPts val="0"/>
              </a:spcAft>
              <a:buSzPts val="2800"/>
              <a:buNone/>
            </a:pPr>
            <a:r>
              <a:t/>
            </a:r>
            <a:endParaRPr sz="1900"/>
          </a:p>
          <a:p>
            <a:pPr indent="-400050" lvl="1" marL="914400" rtl="0" algn="l">
              <a:lnSpc>
                <a:spcPct val="115000"/>
              </a:lnSpc>
              <a:spcBef>
                <a:spcPts val="0"/>
              </a:spcBef>
              <a:spcAft>
                <a:spcPts val="0"/>
              </a:spcAft>
              <a:buSzPts val="2700"/>
              <a:buFont typeface="Montserrat"/>
              <a:buChar char="❖"/>
            </a:pPr>
            <a:r>
              <a:rPr lang="en-GB" sz="1900"/>
              <a:t>Actions to </a:t>
            </a:r>
            <a:r>
              <a:rPr b="1" lang="en-GB" sz="1900"/>
              <a:t>facilitate greater interaction with the GHG Roadmap</a:t>
            </a:r>
            <a:r>
              <a:rPr lang="en-GB" sz="1900"/>
              <a:t> and hence improve characterisation of land management emissions through MVS based on satellite-based atmospheric inversions. </a:t>
            </a:r>
            <a:endParaRPr sz="2300"/>
          </a:p>
          <a:p>
            <a:pPr indent="0" lvl="0" marL="0" rtl="0" algn="l">
              <a:lnSpc>
                <a:spcPct val="115000"/>
              </a:lnSpc>
              <a:spcBef>
                <a:spcPts val="0"/>
              </a:spcBef>
              <a:spcAft>
                <a:spcPts val="0"/>
              </a:spcAft>
              <a:buNone/>
            </a:pPr>
            <a:r>
              <a:t/>
            </a:r>
            <a:endParaRPr sz="1900">
              <a:solidFill>
                <a:srgbClr val="0070C0"/>
              </a:solidFill>
            </a:endParaRPr>
          </a:p>
          <a:p>
            <a:pPr indent="-228600" lvl="1" marL="914400" rtl="0" algn="l">
              <a:lnSpc>
                <a:spcPct val="115000"/>
              </a:lnSpc>
              <a:spcBef>
                <a:spcPts val="0"/>
              </a:spcBef>
              <a:spcAft>
                <a:spcPts val="0"/>
              </a:spcAft>
              <a:buSzPts val="2800"/>
              <a:buNone/>
            </a:pPr>
            <a:r>
              <a:t/>
            </a:r>
            <a:endParaRPr sz="2300"/>
          </a:p>
          <a:p>
            <a:pPr indent="-228600" lvl="1" marL="914400" rtl="0" algn="l">
              <a:lnSpc>
                <a:spcPct val="115000"/>
              </a:lnSpc>
              <a:spcBef>
                <a:spcPts val="0"/>
              </a:spcBef>
              <a:spcAft>
                <a:spcPts val="0"/>
              </a:spcAft>
              <a:buSzPts val="2800"/>
              <a:buNone/>
            </a:pPr>
            <a:r>
              <a:t/>
            </a:r>
            <a:endParaRPr sz="1900"/>
          </a:p>
          <a:p>
            <a:pPr indent="-228600" lvl="1" marL="914400" rtl="0" algn="l">
              <a:lnSpc>
                <a:spcPct val="115000"/>
              </a:lnSpc>
              <a:spcBef>
                <a:spcPts val="0"/>
              </a:spcBef>
              <a:spcAft>
                <a:spcPts val="0"/>
              </a:spcAft>
              <a:buSzPts val="2800"/>
              <a:buNone/>
            </a:pPr>
            <a:r>
              <a:t/>
            </a:r>
            <a:endParaRPr sz="1900"/>
          </a:p>
        </p:txBody>
      </p:sp>
      <p:sp>
        <p:nvSpPr>
          <p:cNvPr id="100" name="Google Shape;100;p12"/>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Three Classes of Actions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3"/>
          <p:cNvSpPr txBox="1"/>
          <p:nvPr>
            <p:ph idx="1" type="body"/>
          </p:nvPr>
        </p:nvSpPr>
        <p:spPr>
          <a:xfrm>
            <a:off x="176050" y="1079650"/>
            <a:ext cx="11725800" cy="5451600"/>
          </a:xfrm>
          <a:prstGeom prst="rect">
            <a:avLst/>
          </a:prstGeom>
          <a:noFill/>
          <a:ln>
            <a:noFill/>
          </a:ln>
        </p:spPr>
        <p:txBody>
          <a:bodyPr anchorCtr="0" anchor="t" bIns="45700" lIns="91425" spcFirstLastPara="1" rIns="91425" wrap="square" tIns="45700">
            <a:noAutofit/>
          </a:bodyPr>
          <a:lstStyle/>
          <a:p>
            <a:pPr indent="-381000" lvl="0" marL="457200" rtl="0" algn="l">
              <a:lnSpc>
                <a:spcPct val="115000"/>
              </a:lnSpc>
              <a:spcBef>
                <a:spcPts val="0"/>
              </a:spcBef>
              <a:spcAft>
                <a:spcPts val="0"/>
              </a:spcAft>
              <a:buSzPts val="2400"/>
              <a:buChar char="❖"/>
            </a:pPr>
            <a:r>
              <a:rPr lang="en-GB" sz="2400"/>
              <a:t>LSI-VC is the formal home for AFOLU in CEOS, within the Forests and Biomass team</a:t>
            </a:r>
            <a:endParaRPr sz="2400"/>
          </a:p>
          <a:p>
            <a:pPr indent="0" lvl="0" marL="228600" rtl="0" algn="l">
              <a:lnSpc>
                <a:spcPct val="115000"/>
              </a:lnSpc>
              <a:spcBef>
                <a:spcPts val="0"/>
              </a:spcBef>
              <a:spcAft>
                <a:spcPts val="0"/>
              </a:spcAft>
              <a:buNone/>
            </a:pPr>
            <a:r>
              <a:t/>
            </a:r>
            <a:endParaRPr sz="2400"/>
          </a:p>
          <a:p>
            <a:pPr indent="-381000" lvl="0" marL="457200" rtl="0" algn="l">
              <a:lnSpc>
                <a:spcPct val="115000"/>
              </a:lnSpc>
              <a:spcBef>
                <a:spcPts val="0"/>
              </a:spcBef>
              <a:spcAft>
                <a:spcPts val="0"/>
              </a:spcAft>
              <a:buSzPts val="2400"/>
              <a:buChar char="❖"/>
            </a:pPr>
            <a:r>
              <a:rPr lang="en-GB" sz="2400"/>
              <a:t>LSI-VC is also home to our thematic work in ag (GEOGLAM) and forests (GFOI)</a:t>
            </a:r>
            <a:endParaRPr sz="2400"/>
          </a:p>
          <a:p>
            <a:pPr indent="0" lvl="0" marL="228600" rtl="0" algn="l">
              <a:lnSpc>
                <a:spcPct val="115000"/>
              </a:lnSpc>
              <a:spcBef>
                <a:spcPts val="0"/>
              </a:spcBef>
              <a:spcAft>
                <a:spcPts val="0"/>
              </a:spcAft>
              <a:buNone/>
            </a:pPr>
            <a:r>
              <a:t/>
            </a:r>
            <a:endParaRPr sz="2400"/>
          </a:p>
          <a:p>
            <a:pPr indent="-381000" lvl="0" marL="457200" rtl="0" algn="l">
              <a:lnSpc>
                <a:spcPct val="115000"/>
              </a:lnSpc>
              <a:spcBef>
                <a:spcPts val="0"/>
              </a:spcBef>
              <a:spcAft>
                <a:spcPts val="0"/>
              </a:spcAft>
              <a:buSzPts val="2400"/>
              <a:buChar char="❖"/>
            </a:pPr>
            <a:r>
              <a:rPr lang="en-GB" sz="2400"/>
              <a:t>LSI-VC Leads recognise the need to ensure suitable ownership and tracking of these threads and arranging agenda time on their meetings and calls for at least virtual representation and reporting</a:t>
            </a:r>
            <a:endParaRPr sz="2400"/>
          </a:p>
          <a:p>
            <a:pPr indent="0" lvl="0" marL="0" rtl="0" algn="l">
              <a:lnSpc>
                <a:spcPct val="115000"/>
              </a:lnSpc>
              <a:spcBef>
                <a:spcPts val="0"/>
              </a:spcBef>
              <a:spcAft>
                <a:spcPts val="0"/>
              </a:spcAft>
              <a:buNone/>
            </a:pPr>
            <a:r>
              <a:t/>
            </a:r>
            <a:endParaRPr sz="2700"/>
          </a:p>
          <a:p>
            <a:pPr indent="0" lvl="0" marL="0" rtl="0" algn="l">
              <a:lnSpc>
                <a:spcPct val="115000"/>
              </a:lnSpc>
              <a:spcBef>
                <a:spcPts val="0"/>
              </a:spcBef>
              <a:spcAft>
                <a:spcPts val="0"/>
              </a:spcAft>
              <a:buNone/>
            </a:pPr>
            <a:r>
              <a:t/>
            </a:r>
            <a:endParaRPr sz="1900">
              <a:solidFill>
                <a:srgbClr val="0070C0"/>
              </a:solidFill>
            </a:endParaRPr>
          </a:p>
          <a:p>
            <a:pPr indent="-228600" lvl="1" marL="914400" rtl="0" algn="l">
              <a:lnSpc>
                <a:spcPct val="115000"/>
              </a:lnSpc>
              <a:spcBef>
                <a:spcPts val="0"/>
              </a:spcBef>
              <a:spcAft>
                <a:spcPts val="0"/>
              </a:spcAft>
              <a:buSzPts val="2800"/>
              <a:buNone/>
            </a:pPr>
            <a:r>
              <a:t/>
            </a:r>
            <a:endParaRPr sz="2300"/>
          </a:p>
          <a:p>
            <a:pPr indent="-228600" lvl="1" marL="914400" rtl="0" algn="l">
              <a:lnSpc>
                <a:spcPct val="115000"/>
              </a:lnSpc>
              <a:spcBef>
                <a:spcPts val="0"/>
              </a:spcBef>
              <a:spcAft>
                <a:spcPts val="0"/>
              </a:spcAft>
              <a:buSzPts val="2800"/>
              <a:buNone/>
            </a:pPr>
            <a:r>
              <a:t/>
            </a:r>
            <a:endParaRPr sz="1900"/>
          </a:p>
          <a:p>
            <a:pPr indent="-228600" lvl="1" marL="914400" rtl="0" algn="l">
              <a:lnSpc>
                <a:spcPct val="115000"/>
              </a:lnSpc>
              <a:spcBef>
                <a:spcPts val="0"/>
              </a:spcBef>
              <a:spcAft>
                <a:spcPts val="0"/>
              </a:spcAft>
              <a:buSzPts val="2800"/>
              <a:buNone/>
            </a:pPr>
            <a:r>
              <a:t/>
            </a:r>
            <a:endParaRPr sz="1900"/>
          </a:p>
        </p:txBody>
      </p:sp>
      <p:sp>
        <p:nvSpPr>
          <p:cNvPr id="106" name="Google Shape;106;p13"/>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Governance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4"/>
          <p:cNvSpPr txBox="1"/>
          <p:nvPr>
            <p:ph type="title"/>
          </p:nvPr>
        </p:nvSpPr>
        <p:spPr>
          <a:xfrm>
            <a:off x="176048" y="261486"/>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4400"/>
              <a:buFont typeface="Montserrat"/>
              <a:buNone/>
            </a:pPr>
            <a:r>
              <a:rPr lang="en-GB" sz="2800"/>
              <a:t>Action 0.3: Support biomass harmonization efforts</a:t>
            </a:r>
            <a:endParaRPr sz="3800"/>
          </a:p>
        </p:txBody>
      </p:sp>
      <p:pic>
        <p:nvPicPr>
          <p:cNvPr id="112" name="Google Shape;112;p14"/>
          <p:cNvPicPr preferRelativeResize="0"/>
          <p:nvPr/>
        </p:nvPicPr>
        <p:blipFill>
          <a:blip r:embed="rId3">
            <a:alphaModFix/>
          </a:blip>
          <a:stretch>
            <a:fillRect/>
          </a:stretch>
        </p:blipFill>
        <p:spPr>
          <a:xfrm>
            <a:off x="32050" y="1043675"/>
            <a:ext cx="12192001" cy="5700275"/>
          </a:xfrm>
          <a:prstGeom prst="rect">
            <a:avLst/>
          </a:prstGeom>
          <a:noFill/>
          <a:ln>
            <a:noFill/>
          </a:ln>
        </p:spPr>
      </p:pic>
      <p:pic>
        <p:nvPicPr>
          <p:cNvPr id="113" name="Google Shape;113;p14"/>
          <p:cNvPicPr preferRelativeResize="0"/>
          <p:nvPr/>
        </p:nvPicPr>
        <p:blipFill>
          <a:blip r:embed="rId4">
            <a:alphaModFix/>
          </a:blip>
          <a:stretch>
            <a:fillRect/>
          </a:stretch>
        </p:blipFill>
        <p:spPr>
          <a:xfrm>
            <a:off x="9023800" y="5988500"/>
            <a:ext cx="1061876" cy="388900"/>
          </a:xfrm>
          <a:prstGeom prst="rect">
            <a:avLst/>
          </a:prstGeom>
          <a:noFill/>
          <a:ln>
            <a:noFill/>
          </a:ln>
        </p:spPr>
      </p:pic>
      <p:pic>
        <p:nvPicPr>
          <p:cNvPr id="114" name="Google Shape;114;p14"/>
          <p:cNvPicPr preferRelativeResize="0"/>
          <p:nvPr/>
        </p:nvPicPr>
        <p:blipFill>
          <a:blip r:embed="rId5">
            <a:alphaModFix/>
          </a:blip>
          <a:stretch>
            <a:fillRect/>
          </a:stretch>
        </p:blipFill>
        <p:spPr>
          <a:xfrm>
            <a:off x="11210235" y="5673950"/>
            <a:ext cx="1015475" cy="849374"/>
          </a:xfrm>
          <a:prstGeom prst="rect">
            <a:avLst/>
          </a:prstGeom>
          <a:noFill/>
          <a:ln>
            <a:noFill/>
          </a:ln>
        </p:spPr>
      </p:pic>
      <p:pic>
        <p:nvPicPr>
          <p:cNvPr id="115" name="Google Shape;115;p14"/>
          <p:cNvPicPr preferRelativeResize="0"/>
          <p:nvPr/>
        </p:nvPicPr>
        <p:blipFill>
          <a:blip r:embed="rId6">
            <a:alphaModFix/>
          </a:blip>
          <a:stretch>
            <a:fillRect/>
          </a:stretch>
        </p:blipFill>
        <p:spPr>
          <a:xfrm>
            <a:off x="10337975" y="5729952"/>
            <a:ext cx="737376" cy="7373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15"/>
          <p:cNvSpPr txBox="1"/>
          <p:nvPr>
            <p:ph type="title"/>
          </p:nvPr>
        </p:nvSpPr>
        <p:spPr>
          <a:xfrm>
            <a:off x="176048" y="261486"/>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4400"/>
              <a:buFont typeface="Montserrat"/>
              <a:buNone/>
            </a:pPr>
            <a:r>
              <a:rPr lang="en-GB" sz="2800"/>
              <a:t>Action 0.3: Support biomass harmonization efforts</a:t>
            </a:r>
            <a:endParaRPr sz="3800"/>
          </a:p>
        </p:txBody>
      </p:sp>
      <p:sp>
        <p:nvSpPr>
          <p:cNvPr id="121" name="Google Shape;121;p15"/>
          <p:cNvSpPr txBox="1"/>
          <p:nvPr/>
        </p:nvSpPr>
        <p:spPr>
          <a:xfrm>
            <a:off x="176050" y="1191425"/>
            <a:ext cx="6100800" cy="41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500">
                <a:solidFill>
                  <a:schemeClr val="dk1"/>
                </a:solidFill>
              </a:rPr>
              <a:t>Uptake of AGB map products: Republic of Sudan</a:t>
            </a:r>
            <a:endParaRPr b="1" sz="1500">
              <a:solidFill>
                <a:schemeClr val="dk1"/>
              </a:solidFill>
            </a:endParaRPr>
          </a:p>
        </p:txBody>
      </p:sp>
      <p:sp>
        <p:nvSpPr>
          <p:cNvPr id="122" name="Google Shape;122;p15"/>
          <p:cNvSpPr txBox="1"/>
          <p:nvPr/>
        </p:nvSpPr>
        <p:spPr>
          <a:xfrm>
            <a:off x="415300" y="4599325"/>
            <a:ext cx="4843200" cy="785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4700"/>
              </a:spcBef>
              <a:spcAft>
                <a:spcPts val="0"/>
              </a:spcAft>
              <a:buNone/>
            </a:pPr>
            <a:r>
              <a:rPr lang="en-GB" sz="1300">
                <a:solidFill>
                  <a:schemeClr val="dk1"/>
                </a:solidFill>
              </a:rPr>
              <a:t>P</a:t>
            </a:r>
            <a:r>
              <a:rPr lang="en-GB" sz="1300">
                <a:solidFill>
                  <a:schemeClr val="dk1"/>
                </a:solidFill>
              </a:rPr>
              <a:t>roduct development and analysis was conducted on the NASA MAAP cloud computing environment (</a:t>
            </a:r>
            <a:r>
              <a:rPr lang="en-GB" sz="1300" u="sng">
                <a:solidFill>
                  <a:schemeClr val="hlink"/>
                </a:solidFill>
                <a:hlinkClick r:id="rId3"/>
              </a:rPr>
              <a:t>https://scimaap.net/</a:t>
            </a:r>
            <a:r>
              <a:rPr lang="en-GB" sz="1300">
                <a:solidFill>
                  <a:schemeClr val="dk1"/>
                </a:solidFill>
              </a:rPr>
              <a:t>)</a:t>
            </a:r>
            <a:endParaRPr sz="1300">
              <a:solidFill>
                <a:schemeClr val="dk1"/>
              </a:solidFill>
            </a:endParaRPr>
          </a:p>
        </p:txBody>
      </p:sp>
      <p:pic>
        <p:nvPicPr>
          <p:cNvPr id="123" name="Google Shape;123;p15"/>
          <p:cNvPicPr preferRelativeResize="0"/>
          <p:nvPr/>
        </p:nvPicPr>
        <p:blipFill>
          <a:blip r:embed="rId4">
            <a:alphaModFix/>
          </a:blip>
          <a:stretch>
            <a:fillRect/>
          </a:stretch>
        </p:blipFill>
        <p:spPr>
          <a:xfrm>
            <a:off x="5599875" y="1234725"/>
            <a:ext cx="6329325" cy="5130962"/>
          </a:xfrm>
          <a:prstGeom prst="rect">
            <a:avLst/>
          </a:prstGeom>
          <a:noFill/>
          <a:ln>
            <a:noFill/>
          </a:ln>
        </p:spPr>
      </p:pic>
      <p:pic>
        <p:nvPicPr>
          <p:cNvPr id="124" name="Google Shape;124;p15"/>
          <p:cNvPicPr preferRelativeResize="0"/>
          <p:nvPr/>
        </p:nvPicPr>
        <p:blipFill>
          <a:blip r:embed="rId5">
            <a:alphaModFix/>
          </a:blip>
          <a:stretch>
            <a:fillRect/>
          </a:stretch>
        </p:blipFill>
        <p:spPr>
          <a:xfrm>
            <a:off x="199415" y="5459924"/>
            <a:ext cx="4508186" cy="985200"/>
          </a:xfrm>
          <a:prstGeom prst="rect">
            <a:avLst/>
          </a:prstGeom>
          <a:noFill/>
          <a:ln>
            <a:noFill/>
          </a:ln>
        </p:spPr>
      </p:pic>
      <p:pic>
        <p:nvPicPr>
          <p:cNvPr id="125" name="Google Shape;125;p15"/>
          <p:cNvPicPr preferRelativeResize="0"/>
          <p:nvPr/>
        </p:nvPicPr>
        <p:blipFill>
          <a:blip r:embed="rId6">
            <a:alphaModFix/>
          </a:blip>
          <a:stretch>
            <a:fillRect/>
          </a:stretch>
        </p:blipFill>
        <p:spPr>
          <a:xfrm>
            <a:off x="1242763" y="3677887"/>
            <a:ext cx="2861162" cy="639287"/>
          </a:xfrm>
          <a:prstGeom prst="rect">
            <a:avLst/>
          </a:prstGeom>
          <a:noFill/>
          <a:ln>
            <a:noFill/>
          </a:ln>
        </p:spPr>
      </p:pic>
      <p:sp>
        <p:nvSpPr>
          <p:cNvPr id="126" name="Google Shape;126;p15"/>
          <p:cNvSpPr txBox="1"/>
          <p:nvPr/>
        </p:nvSpPr>
        <p:spPr>
          <a:xfrm>
            <a:off x="176050" y="1652425"/>
            <a:ext cx="5321700" cy="17433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0"/>
              </a:spcBef>
              <a:spcAft>
                <a:spcPts val="0"/>
              </a:spcAft>
              <a:buClr>
                <a:schemeClr val="dk1"/>
              </a:buClr>
              <a:buSzPts val="1500"/>
              <a:buChar char="●"/>
            </a:pPr>
            <a:r>
              <a:rPr lang="en-GB" sz="1500">
                <a:solidFill>
                  <a:schemeClr val="dk1"/>
                </a:solidFill>
              </a:rPr>
              <a:t>The first uptake of a NASA GEDI-based biomass product for national reporting to the GST. </a:t>
            </a:r>
            <a:endParaRPr sz="1500">
              <a:solidFill>
                <a:schemeClr val="dk1"/>
              </a:solidFill>
            </a:endParaRPr>
          </a:p>
          <a:p>
            <a:pPr indent="-323850" lvl="0" marL="457200" rtl="0" algn="l">
              <a:lnSpc>
                <a:spcPct val="115000"/>
              </a:lnSpc>
              <a:spcBef>
                <a:spcPts val="0"/>
              </a:spcBef>
              <a:spcAft>
                <a:spcPts val="0"/>
              </a:spcAft>
              <a:buClr>
                <a:schemeClr val="dk1"/>
              </a:buClr>
              <a:buSzPts val="1500"/>
              <a:buChar char="●"/>
            </a:pPr>
            <a:r>
              <a:rPr lang="en-GB" sz="1500">
                <a:solidFill>
                  <a:schemeClr val="dk1"/>
                </a:solidFill>
              </a:rPr>
              <a:t>Submitted by Sudan, positively reviewed by the IPCC, and final approval is expected in late 2025. </a:t>
            </a:r>
            <a:endParaRPr sz="1500">
              <a:solidFill>
                <a:schemeClr val="dk1"/>
              </a:solidFill>
            </a:endParaRPr>
          </a:p>
          <a:p>
            <a:pPr indent="-323850" lvl="0" marL="457200" rtl="0" algn="l">
              <a:lnSpc>
                <a:spcPct val="115000"/>
              </a:lnSpc>
              <a:spcBef>
                <a:spcPts val="0"/>
              </a:spcBef>
              <a:spcAft>
                <a:spcPts val="0"/>
              </a:spcAft>
              <a:buClr>
                <a:schemeClr val="dk1"/>
              </a:buClr>
              <a:buSzPts val="1500"/>
              <a:buChar char="●"/>
            </a:pPr>
            <a:r>
              <a:rPr lang="en-GB" sz="1500">
                <a:solidFill>
                  <a:schemeClr val="dk1"/>
                </a:solidFill>
              </a:rPr>
              <a:t>This pathfinding uptake of satellite AGBD products will enable other countries to follow.</a:t>
            </a:r>
            <a:endParaRPr sz="1500">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