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Arial Narrow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boldItalic.fntdata"/><Relationship Id="rId11" Type="http://schemas.openxmlformats.org/officeDocument/2006/relationships/slide" Target="slides/slide7.xml"/><Relationship Id="rId22" Type="http://schemas.openxmlformats.org/officeDocument/2006/relationships/font" Target="fonts/OpenSans-bold.fntdata"/><Relationship Id="rId10" Type="http://schemas.openxmlformats.org/officeDocument/2006/relationships/slide" Target="slides/slide6.xml"/><Relationship Id="rId21" Type="http://schemas.openxmlformats.org/officeDocument/2006/relationships/font" Target="fonts/OpenSans-regular.fntdata"/><Relationship Id="rId13" Type="http://schemas.openxmlformats.org/officeDocument/2006/relationships/font" Target="fonts/Montserrat-regular.fntdata"/><Relationship Id="rId24" Type="http://schemas.openxmlformats.org/officeDocument/2006/relationships/font" Target="fonts/OpenSans-boldItalic.fntdata"/><Relationship Id="rId12" Type="http://schemas.openxmlformats.org/officeDocument/2006/relationships/slide" Target="slides/slide8.xml"/><Relationship Id="rId23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ArialNarrow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ArialNarrow-italic.fntdata"/><Relationship Id="rId6" Type="http://schemas.openxmlformats.org/officeDocument/2006/relationships/slide" Target="slides/slide2.xml"/><Relationship Id="rId18" Type="http://schemas.openxmlformats.org/officeDocument/2006/relationships/font" Target="fonts/ArialNarrow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745804e7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3745804e7e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745804e7e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3745804e7ee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745804e7e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3745804e7ee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745804e7e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3745804e7ee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745804e7e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3745804e7ee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745804e7e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3745804e7ee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745804e7ee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lang="en-GB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Continued discussions with country teams and data providers, related to: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▪"/>
            </a:pPr>
            <a:r>
              <a:rPr b="1" lang="en-GB" sz="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Enhance data quality, transparency and documentation of available datasets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▪"/>
            </a:pPr>
            <a:r>
              <a:rPr b="1" lang="en-GB" sz="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Communicating the level of maturity </a:t>
            </a:r>
            <a:r>
              <a:rPr lang="en-GB" sz="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of approaches and biomass datasets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▪"/>
            </a:pPr>
            <a:r>
              <a:rPr b="1" lang="en-GB" sz="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Developing and comparing approaches tailored to country needs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3745804e7ee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7.jpg"/><Relationship Id="rId4" Type="http://schemas.openxmlformats.org/officeDocument/2006/relationships/image" Target="../media/image5.jpg"/><Relationship Id="rId5" Type="http://schemas.openxmlformats.org/officeDocument/2006/relationships/image" Target="../media/image3.png"/><Relationship Id="rId6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gfoi-rd.gfz-potsdam.de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hyperlink" Target="https://ceos.org/gst/user-stories/index.htm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hyperlink" Target="https://www.reddcompass.org/mgd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fao.org/gfoi/plenaries/plenary-2025" TargetMode="External"/><Relationship Id="rId4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89322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CEOS &amp; GFOI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6412948" y="3643200"/>
            <a:ext cx="56931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Neha Hunka (ESA)</a:t>
            </a:r>
            <a:endParaRPr b="1" sz="220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2.3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Darmstadt, Germany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9-11 September, 2025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GFOI R&amp;D Component</a:t>
            </a:r>
            <a:endParaRPr/>
          </a:p>
        </p:txBody>
      </p:sp>
      <p:sp>
        <p:nvSpPr>
          <p:cNvPr id="73" name="Google Shape;73;p8"/>
          <p:cNvSpPr/>
          <p:nvPr>
            <p:ph idx="1" type="body"/>
          </p:nvPr>
        </p:nvSpPr>
        <p:spPr>
          <a:xfrm>
            <a:off x="0" y="954941"/>
            <a:ext cx="12192000" cy="5491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-346075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50"/>
              <a:buFont typeface="Noto Sans Symbols"/>
              <a:buChar char="❖"/>
            </a:pPr>
            <a:r>
              <a:rPr b="1" i="0" lang="en-GB" sz="185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Facilitates international efforts</a:t>
            </a:r>
            <a:r>
              <a:rPr b="0" i="0" lang="en-GB" sz="185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to bring EO data and research towards operational uptake by countries in the tropics</a:t>
            </a:r>
            <a:endParaRPr b="0" i="0" sz="1850" u="none" cap="none" strike="noStrik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4327" lvl="1" marL="9144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65"/>
              <a:buFont typeface="Arial"/>
              <a:buChar char="○"/>
            </a:pPr>
            <a:r>
              <a:rPr b="0" i="0" lang="en-GB" sz="1665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Identifying </a:t>
            </a:r>
            <a:r>
              <a:rPr b="0" i="0" lang="en-GB" sz="1665" u="sng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gaps and needs</a:t>
            </a:r>
            <a:r>
              <a:rPr b="0" i="0" lang="en-GB" sz="1665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to advance research and data provision</a:t>
            </a:r>
            <a:endParaRPr b="0" i="0" sz="1665" u="none" cap="none" strike="noStrik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4327" lvl="1" marL="9144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65"/>
              <a:buFont typeface="Arial"/>
              <a:buChar char="○"/>
            </a:pPr>
            <a:r>
              <a:rPr b="0" i="0" lang="en-GB" sz="1665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Foster a scientific community knowledgeable of </a:t>
            </a:r>
            <a:r>
              <a:rPr lang="en-GB" sz="1665" u="sng">
                <a:solidFill>
                  <a:srgbClr val="3F3F3F"/>
                </a:solidFill>
              </a:rPr>
              <a:t>c</a:t>
            </a:r>
            <a:r>
              <a:rPr b="0" i="0" lang="en-GB" sz="1665" u="sng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ountry uptake needs</a:t>
            </a:r>
            <a:endParaRPr u="sng"/>
          </a:p>
          <a:p>
            <a:pPr indent="-334327" lvl="1" marL="9144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65"/>
              <a:buFont typeface="Arial"/>
              <a:buChar char="○"/>
            </a:pPr>
            <a:r>
              <a:rPr b="0" i="0" lang="en-GB" sz="1665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Contribute to the GFOI process, organization of expert meetings, support in capacity building workshops, assessment of maturity of methods and datasets…  </a:t>
            </a:r>
            <a:endParaRPr/>
          </a:p>
          <a:p>
            <a:pPr indent="-334327" lvl="1" marL="9144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65"/>
              <a:buFont typeface="Arial"/>
              <a:buChar char="○"/>
            </a:pPr>
            <a:r>
              <a:rPr b="0" i="0" lang="en-GB" sz="1665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Involvement in international forums (UNFCCC, GCOS/TOPC, GEO-TREES, CEOS cal/val efforts, UN-SDGs…)</a:t>
            </a:r>
            <a:endParaRPr/>
          </a:p>
          <a:p>
            <a:pPr indent="-334327" lvl="1" marL="9144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65"/>
              <a:buFont typeface="Arial"/>
              <a:buChar char="○"/>
            </a:pPr>
            <a:r>
              <a:rPr b="1" i="0" lang="en-GB" sz="1665" u="none" cap="none" strike="noStrike">
                <a:solidFill>
                  <a:srgbClr val="3C7341"/>
                </a:solidFill>
                <a:latin typeface="Montserrat"/>
                <a:ea typeface="Montserrat"/>
                <a:cs typeface="Montserrat"/>
                <a:sym typeface="Montserrat"/>
              </a:rPr>
              <a:t>Advocate for the use of remote sensing coupled with in-situ observations</a:t>
            </a:r>
            <a:endParaRPr b="0" i="0" sz="1665" u="none" cap="none" strike="noStrike">
              <a:solidFill>
                <a:srgbClr val="3C73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6075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50"/>
              <a:buFont typeface="Noto Sans Symbols"/>
              <a:buChar char="❖"/>
            </a:pPr>
            <a:r>
              <a:rPr b="1" i="0" lang="en-GB" sz="185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Led by team at GFZ Helmholtz Centre for Geosciences (Potsdam, DE)</a:t>
            </a:r>
            <a:endParaRPr/>
          </a:p>
          <a:p>
            <a:pPr indent="-346075" lvl="1" marL="9144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65"/>
              <a:buFont typeface="Noto Sans Symbols"/>
              <a:buChar char="❖"/>
            </a:pPr>
            <a:r>
              <a:rPr b="1" lang="en-GB" sz="1665">
                <a:solidFill>
                  <a:srgbClr val="3C7341"/>
                </a:solidFill>
              </a:rPr>
              <a:t>R&amp;D Component </a:t>
            </a:r>
            <a:r>
              <a:rPr b="1" i="0" lang="en-GB" sz="1665" u="none" cap="none" strike="noStrike">
                <a:solidFill>
                  <a:srgbClr val="3C7341"/>
                </a:solidFill>
                <a:latin typeface="Montserrat"/>
                <a:ea typeface="Montserrat"/>
                <a:cs typeface="Montserrat"/>
                <a:sym typeface="Montserrat"/>
              </a:rPr>
              <a:t>Funded by ESA (2023-2025) </a:t>
            </a:r>
            <a:r>
              <a:rPr b="1" lang="en-GB" sz="1665">
                <a:solidFill>
                  <a:srgbClr val="3C7341"/>
                </a:solidFill>
              </a:rPr>
              <a:t> -&gt;</a:t>
            </a:r>
            <a:r>
              <a:rPr b="1" i="0" lang="en-GB" sz="1665" u="none" cap="none" strike="noStrike">
                <a:solidFill>
                  <a:srgbClr val="3C7341"/>
                </a:solidFill>
                <a:latin typeface="Montserrat"/>
                <a:ea typeface="Montserrat"/>
                <a:cs typeface="Montserrat"/>
                <a:sym typeface="Montserrat"/>
              </a:rPr>
              <a:t> Now extended through to 2028</a:t>
            </a:r>
            <a:endParaRPr b="1" i="0" sz="1665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6075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50"/>
              <a:buFont typeface="Noto Sans Symbols"/>
              <a:buChar char="❖"/>
            </a:pPr>
            <a:r>
              <a:rPr b="1" i="0" lang="en-GB" sz="185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Coordinates and supports research in collaboration with country teams in the tropics. </a:t>
            </a:r>
            <a:endParaRPr/>
          </a:p>
        </p:txBody>
      </p:sp>
      <p:sp>
        <p:nvSpPr>
          <p:cNvPr id="74" name="Google Shape;74;p8"/>
          <p:cNvSpPr txBox="1"/>
          <p:nvPr/>
        </p:nvSpPr>
        <p:spPr>
          <a:xfrm>
            <a:off x="8651081" y="6077045"/>
            <a:ext cx="3540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https://gfoi-rd.gfz-potsdam.de/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idx="1" type="body"/>
          </p:nvPr>
        </p:nvSpPr>
        <p:spPr>
          <a:xfrm>
            <a:off x="0" y="116800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 sz="2000"/>
              <a:t>Engagement with country teams on R&amp;D Priority Topics, including the </a:t>
            </a:r>
            <a:r>
              <a:rPr b="1" lang="en-GB" sz="2000"/>
              <a:t>integration of new EO datasets into their national monitoring systems</a:t>
            </a:r>
            <a:endParaRPr b="1"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 sz="2000"/>
              <a:t>Establish and </a:t>
            </a:r>
            <a:r>
              <a:rPr b="1" lang="en-GB" sz="2000"/>
              <a:t>maintain a structured dialogue</a:t>
            </a:r>
            <a:r>
              <a:rPr lang="en-GB" sz="2000"/>
              <a:t> between national forest monitoring institutions, environmental ministries, and global EO data providers to assess current use and data needs, via regular meetings, guided interviews and dedicated surveys. 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 sz="2000"/>
              <a:t>Continuation of CEOS AFOLU success stories 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 sz="1800">
                <a:solidFill>
                  <a:srgbClr val="000000"/>
                </a:solidFill>
              </a:rPr>
              <a:t>Development of 3 success stories by mid 2026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 sz="1800">
                <a:solidFill>
                  <a:srgbClr val="000000"/>
                </a:solidFill>
              </a:rPr>
              <a:t>First success story in prep.: Guatemala (next slide)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 sz="1800">
                <a:solidFill>
                  <a:srgbClr val="000000"/>
                </a:solidFill>
              </a:rPr>
              <a:t>demonstrating effective integration of EO data </a:t>
            </a:r>
            <a:endParaRPr/>
          </a:p>
          <a:p>
            <a:pPr indent="0" lvl="1" marL="533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1800">
                <a:solidFill>
                  <a:srgbClr val="000000"/>
                </a:solidFill>
              </a:rPr>
              <a:t>	into national monitoring systems, including </a:t>
            </a:r>
            <a:endParaRPr/>
          </a:p>
          <a:p>
            <a:pPr indent="0" lvl="1" marL="533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1800">
                <a:solidFill>
                  <a:srgbClr val="000000"/>
                </a:solidFill>
              </a:rPr>
              <a:t>	challenges, solutions, and impacts.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80" name="Google Shape;80;p9"/>
          <p:cNvSpPr txBox="1"/>
          <p:nvPr>
            <p:ph type="title"/>
          </p:nvPr>
        </p:nvSpPr>
        <p:spPr>
          <a:xfrm>
            <a:off x="252248" y="236142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 sz="3200"/>
              <a:t>GFOI R&amp;D Country engagement activities</a:t>
            </a:r>
            <a:endParaRPr sz="3200"/>
          </a:p>
        </p:txBody>
      </p:sp>
      <p:pic>
        <p:nvPicPr>
          <p:cNvPr id="81" name="Google Shape;8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93103" y="3683158"/>
            <a:ext cx="5044367" cy="2778575"/>
          </a:xfrm>
          <a:prstGeom prst="rect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2" name="Google Shape;82;p9"/>
          <p:cNvSpPr txBox="1"/>
          <p:nvPr/>
        </p:nvSpPr>
        <p:spPr>
          <a:xfrm>
            <a:off x="9794081" y="3270606"/>
            <a:ext cx="23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GST Portal - User Stories </a:t>
            </a:r>
            <a:endParaRPr b="0" i="0" sz="1400" u="none" cap="none" strike="noStrik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9"/>
          <p:cNvSpPr/>
          <p:nvPr/>
        </p:nvSpPr>
        <p:spPr>
          <a:xfrm>
            <a:off x="85725" y="3563150"/>
            <a:ext cx="6724800" cy="2713200"/>
          </a:xfrm>
          <a:prstGeom prst="rect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Recent GFOI MGD Modules</a:t>
            </a:r>
            <a:endParaRPr/>
          </a:p>
        </p:txBody>
      </p:sp>
      <p:pic>
        <p:nvPicPr>
          <p:cNvPr id="89" name="Google Shape;8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525" y="1320093"/>
            <a:ext cx="10391774" cy="476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/>
          <p:nvPr/>
        </p:nvSpPr>
        <p:spPr>
          <a:xfrm>
            <a:off x="7940090" y="5934194"/>
            <a:ext cx="3245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GB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https://www.reddcompass.org/mgd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/>
          <p:nvPr>
            <p:ph type="title"/>
          </p:nvPr>
        </p:nvSpPr>
        <p:spPr>
          <a:xfrm>
            <a:off x="176048" y="380999"/>
            <a:ext cx="93870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 sz="2800"/>
              <a:t>GFOI R&amp;D/MGD Biomass workshop and guidance</a:t>
            </a:r>
            <a:endParaRPr sz="2800"/>
          </a:p>
        </p:txBody>
      </p:sp>
      <p:sp>
        <p:nvSpPr>
          <p:cNvPr id="96" name="Google Shape;96;p11"/>
          <p:cNvSpPr txBox="1"/>
          <p:nvPr>
            <p:ph idx="1" type="body"/>
          </p:nvPr>
        </p:nvSpPr>
        <p:spPr>
          <a:xfrm>
            <a:off x="76582" y="1047750"/>
            <a:ext cx="8172000" cy="55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GB" sz="1600">
                <a:latin typeface="Montserrat"/>
                <a:ea typeface="Montserrat"/>
                <a:cs typeface="Montserrat"/>
                <a:sym typeface="Montserrat"/>
              </a:rPr>
              <a:t>GFOI R&amp;D/MGD Workshop: Informed use of biomass maps in MRV procedures</a:t>
            </a:r>
            <a:endParaRPr/>
          </a:p>
          <a:p>
            <a:pPr indent="0" lvl="1" marL="5080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b="1" lang="en-GB" sz="1600">
                <a:solidFill>
                  <a:srgbClr val="3C7341"/>
                </a:solidFill>
              </a:rPr>
              <a:t>Held on </a:t>
            </a:r>
            <a:r>
              <a:rPr b="1" lang="en-GB" sz="1600">
                <a:solidFill>
                  <a:srgbClr val="3C7341"/>
                </a:solidFill>
                <a:latin typeface="Montserrat"/>
                <a:ea typeface="Montserrat"/>
                <a:cs typeface="Montserrat"/>
                <a:sym typeface="Montserrat"/>
              </a:rPr>
              <a:t>October </a:t>
            </a:r>
            <a:r>
              <a:rPr b="1" lang="en-GB" sz="1600">
                <a:solidFill>
                  <a:srgbClr val="3C7341"/>
                </a:solidFill>
              </a:rPr>
              <a:t>20</a:t>
            </a:r>
            <a:r>
              <a:rPr b="1" lang="en-GB" sz="1600">
                <a:solidFill>
                  <a:srgbClr val="3C7341"/>
                </a:solidFill>
                <a:latin typeface="Montserrat"/>
                <a:ea typeface="Montserrat"/>
                <a:cs typeface="Montserrat"/>
                <a:sym typeface="Montserrat"/>
              </a:rPr>
              <a:t>24 in Potsdam, Germany</a:t>
            </a:r>
            <a:endParaRPr/>
          </a:p>
          <a:p>
            <a:pPr indent="0" lvl="1" marL="5080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b="1" lang="en-GB" sz="1600" u="sng">
                <a:latin typeface="Montserrat"/>
                <a:ea typeface="Montserrat"/>
                <a:cs typeface="Montserrat"/>
                <a:sym typeface="Montserrat"/>
              </a:rPr>
              <a:t>Workshop objectives</a:t>
            </a:r>
            <a:endParaRPr/>
          </a:p>
          <a:p>
            <a:pPr indent="-171450" lvl="1" marL="67945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ontserrat"/>
              <a:buChar char="-"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Provide an </a:t>
            </a:r>
            <a:r>
              <a:rPr b="1" lang="en-GB" sz="1200">
                <a:latin typeface="Montserrat"/>
                <a:ea typeface="Montserrat"/>
                <a:cs typeface="Montserrat"/>
                <a:sym typeface="Montserrat"/>
              </a:rPr>
              <a:t>updated perspective </a:t>
            </a: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on country needs and developments related to improving forest biomass estimations</a:t>
            </a:r>
            <a:endParaRPr/>
          </a:p>
          <a:p>
            <a:pPr indent="-171450" lvl="1" marL="67945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ontserrat"/>
              <a:buChar char="-"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Develop a </a:t>
            </a:r>
            <a:r>
              <a:rPr b="1" lang="en-GB" sz="1200">
                <a:latin typeface="Montserrat"/>
                <a:ea typeface="Montserrat"/>
                <a:cs typeface="Montserrat"/>
                <a:sym typeface="Montserrat"/>
              </a:rPr>
              <a:t>draft of supporting guidance </a:t>
            </a: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on the </a:t>
            </a:r>
            <a:r>
              <a:rPr b="1" lang="en-GB" sz="1200">
                <a:latin typeface="Montserrat"/>
                <a:ea typeface="Montserrat"/>
                <a:cs typeface="Montserrat"/>
                <a:sym typeface="Montserrat"/>
              </a:rPr>
              <a:t>informed use</a:t>
            </a: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 of biomass maps for MRV procedures</a:t>
            </a:r>
            <a:endParaRPr/>
          </a:p>
          <a:p>
            <a:pPr indent="-171450" lvl="1" marL="67945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ontserrat"/>
              <a:buChar char="-"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Plan </a:t>
            </a:r>
            <a:r>
              <a:rPr b="1" lang="en-GB" sz="1200">
                <a:latin typeface="Montserrat"/>
                <a:ea typeface="Montserrat"/>
                <a:cs typeface="Montserrat"/>
                <a:sym typeface="Montserrat"/>
              </a:rPr>
              <a:t>next steps for finalizing guidance and continuing R&amp;D and capacity-building efforts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GB" sz="1600">
                <a:latin typeface="Montserrat"/>
                <a:ea typeface="Montserrat"/>
                <a:cs typeface="Montserrat"/>
                <a:sym typeface="Montserrat"/>
              </a:rPr>
              <a:t>Ongoing writing of </a:t>
            </a:r>
            <a:r>
              <a:rPr b="1" lang="en-GB" sz="1600">
                <a:solidFill>
                  <a:srgbClr val="3C7341"/>
                </a:solidFill>
                <a:latin typeface="Montserrat"/>
                <a:ea typeface="Montserrat"/>
                <a:cs typeface="Montserrat"/>
                <a:sym typeface="Montserrat"/>
              </a:rPr>
              <a:t>Biomass Rapid Response Module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(to be launched at GFOI Plenary)</a:t>
            </a:r>
            <a:endParaRPr/>
          </a:p>
          <a:p>
            <a:pPr indent="0" lvl="1" marL="533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b="1"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Contains: 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ontserrat"/>
              <a:buChar char="-"/>
            </a:pP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Possible applications of EO-based biomass data (in combination with existing ground data), and their current level of maturity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ontserrat"/>
              <a:buChar char="-"/>
            </a:pP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Good-practice considerations for their use in NGHGIs and REDD+ activities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ontserrat"/>
              <a:buChar char="-"/>
            </a:pP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Methodological framework for selecting the best approach for the integration of NFI data with EO-based biomass data for improving emission factors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ontserrat"/>
              <a:buChar char="-"/>
            </a:pP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Country examples describing existing needs and methodological approaches  employed 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ontserrat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11" title="PXL_20241021_122329761.jpg"/>
          <p:cNvPicPr preferRelativeResize="0"/>
          <p:nvPr/>
        </p:nvPicPr>
        <p:blipFill rotWithShape="1">
          <a:blip r:embed="rId3">
            <a:alphaModFix/>
          </a:blip>
          <a:srcRect b="-11462" l="0" r="0" t="31135"/>
          <a:stretch/>
        </p:blipFill>
        <p:spPr>
          <a:xfrm>
            <a:off x="10227987" y="2794450"/>
            <a:ext cx="1896955" cy="2505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1"/>
          <p:cNvPicPr preferRelativeResize="0"/>
          <p:nvPr/>
        </p:nvPicPr>
        <p:blipFill rotWithShape="1">
          <a:blip r:embed="rId4">
            <a:alphaModFix/>
          </a:blip>
          <a:srcRect b="1115" l="9053" r="7585" t="3564"/>
          <a:stretch/>
        </p:blipFill>
        <p:spPr>
          <a:xfrm>
            <a:off x="8103628" y="1187969"/>
            <a:ext cx="3441779" cy="2055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1"/>
          <p:cNvPicPr preferRelativeResize="0"/>
          <p:nvPr/>
        </p:nvPicPr>
        <p:blipFill rotWithShape="1">
          <a:blip r:embed="rId5">
            <a:alphaModFix/>
          </a:blip>
          <a:srcRect b="27312" l="19217" r="20388" t="27294"/>
          <a:stretch/>
        </p:blipFill>
        <p:spPr>
          <a:xfrm>
            <a:off x="8103625" y="4508050"/>
            <a:ext cx="3225225" cy="1818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"/>
          <p:cNvSpPr txBox="1"/>
          <p:nvPr>
            <p:ph type="title"/>
          </p:nvPr>
        </p:nvSpPr>
        <p:spPr>
          <a:xfrm>
            <a:off x="176048" y="380999"/>
            <a:ext cx="93870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 sz="2800"/>
              <a:t>GFOI R&amp;D/MGD Biomass workshop and guidance</a:t>
            </a:r>
            <a:endParaRPr sz="2800"/>
          </a:p>
        </p:txBody>
      </p:sp>
      <p:sp>
        <p:nvSpPr>
          <p:cNvPr id="105" name="Google Shape;105;p12"/>
          <p:cNvSpPr txBox="1"/>
          <p:nvPr>
            <p:ph idx="1" type="body"/>
          </p:nvPr>
        </p:nvSpPr>
        <p:spPr>
          <a:xfrm>
            <a:off x="76582" y="1047750"/>
            <a:ext cx="11820000" cy="55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latin typeface="Montserrat"/>
                <a:ea typeface="Montserrat"/>
                <a:cs typeface="Montserrat"/>
                <a:sym typeface="Montserrat"/>
              </a:rPr>
              <a:t>Biomass Rapid Response Module: Country Case Examples and Methodological Approaches</a:t>
            </a:r>
            <a:endParaRPr/>
          </a:p>
        </p:txBody>
      </p:sp>
      <p:sp>
        <p:nvSpPr>
          <p:cNvPr id="106" name="Google Shape;106;p12"/>
          <p:cNvSpPr txBox="1"/>
          <p:nvPr/>
        </p:nvSpPr>
        <p:spPr>
          <a:xfrm>
            <a:off x="859822" y="6169224"/>
            <a:ext cx="10253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006400"/>
                </a:solidFill>
                <a:latin typeface="Arial Narrow"/>
                <a:ea typeface="Arial Narrow"/>
                <a:cs typeface="Arial Narrow"/>
                <a:sym typeface="Arial Narrow"/>
              </a:rPr>
              <a:t>Key operational and research examples for the use of space-based forest biomass-related data as auxiliary information for reporting purposes</a:t>
            </a:r>
            <a:endParaRPr b="1" i="0" sz="1400" u="none" cap="none" strike="noStrike">
              <a:solidFill>
                <a:srgbClr val="0064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07" name="Google Shape;10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9825" y="1367550"/>
            <a:ext cx="10085280" cy="480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"/>
          <p:cNvSpPr txBox="1"/>
          <p:nvPr>
            <p:ph idx="1" type="body"/>
          </p:nvPr>
        </p:nvSpPr>
        <p:spPr>
          <a:xfrm>
            <a:off x="176048" y="1227872"/>
            <a:ext cx="11495400" cy="22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Theme: </a:t>
            </a:r>
            <a:r>
              <a:rPr b="1" lang="en-GB" sz="2000">
                <a:latin typeface="Open Sans"/>
                <a:ea typeface="Open Sans"/>
                <a:cs typeface="Open Sans"/>
                <a:sym typeface="Open Sans"/>
              </a:rPr>
              <a:t>”Forests and the marvel of monitoring”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i="0" lang="en-GB" sz="2000">
                <a:latin typeface="Open Sans"/>
                <a:ea typeface="Open Sans"/>
                <a:cs typeface="Open Sans"/>
                <a:sym typeface="Open Sans"/>
              </a:rPr>
              <a:t>21–23 October 2025</a:t>
            </a:r>
            <a:r>
              <a:rPr b="0" i="0" lang="en-GB" sz="2000">
                <a:latin typeface="Open Sans"/>
                <a:ea typeface="Open Sans"/>
                <a:cs typeface="Open Sans"/>
                <a:sym typeface="Open Sans"/>
              </a:rPr>
              <a:t> in </a:t>
            </a:r>
            <a:r>
              <a:rPr b="1" i="0" lang="en-GB" sz="2000">
                <a:latin typeface="Open Sans"/>
                <a:ea typeface="Open Sans"/>
                <a:cs typeface="Open Sans"/>
                <a:sym typeface="Open Sans"/>
              </a:rPr>
              <a:t>Bali, Indonesia</a:t>
            </a:r>
            <a:r>
              <a:rPr b="0" i="0" lang="en-GB" sz="2000">
                <a:latin typeface="Open Sans"/>
                <a:ea typeface="Open Sans"/>
                <a:cs typeface="Open Sans"/>
                <a:sym typeface="Open Sans"/>
              </a:rPr>
              <a:t>, and </a:t>
            </a:r>
            <a:r>
              <a:rPr b="1" i="0" lang="en-GB" sz="2000">
                <a:latin typeface="Open Sans"/>
                <a:ea typeface="Open Sans"/>
                <a:cs typeface="Open Sans"/>
                <a:sym typeface="Open Sans"/>
              </a:rPr>
              <a:t>online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0" i="0" lang="en-GB" sz="2000">
                <a:latin typeface="Open Sans"/>
                <a:ea typeface="Open Sans"/>
                <a:cs typeface="Open Sans"/>
                <a:sym typeface="Open Sans"/>
              </a:rPr>
              <a:t>Global gathering for countries, donors, development partners and practitioners in the forest monitoring sector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GB" sz="2000">
                <a:latin typeface="Open Sans"/>
                <a:ea typeface="Open Sans"/>
                <a:cs typeface="Open Sans"/>
                <a:sym typeface="Open Sans"/>
              </a:rPr>
              <a:t>Information: </a:t>
            </a:r>
            <a:r>
              <a:rPr b="1" lang="en-GB" sz="2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https://www.fao.org/gfoi/plenaries/plenary-2025</a:t>
            </a:r>
            <a:r>
              <a:rPr b="1" lang="en-GB" sz="20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1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2025 GFOI Plenary</a:t>
            </a:r>
            <a:endParaRPr/>
          </a:p>
        </p:txBody>
      </p:sp>
      <p:pic>
        <p:nvPicPr>
          <p:cNvPr id="114" name="Google Shape;11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1248" y="4024928"/>
            <a:ext cx="9525000" cy="221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3"/>
          <p:cNvSpPr txBox="1"/>
          <p:nvPr/>
        </p:nvSpPr>
        <p:spPr>
          <a:xfrm>
            <a:off x="7603959" y="6244253"/>
            <a:ext cx="330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2023 GFOI Plenary, FAO HQ,  Rome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/>
          <p:nvPr>
            <p:ph idx="1" type="body"/>
          </p:nvPr>
        </p:nvSpPr>
        <p:spPr>
          <a:xfrm>
            <a:off x="176048" y="1221375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 sz="2200"/>
              <a:t>Continuation of </a:t>
            </a:r>
            <a:r>
              <a:rPr b="1" lang="en-GB" sz="2200"/>
              <a:t>CEOS AFOLU Success stories</a:t>
            </a:r>
            <a:r>
              <a:rPr lang="en-GB" sz="2200"/>
              <a:t> – aim is to communicate the impact of Agency EO data provision in national reporting activities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 sz="2200"/>
              <a:t>Elaboration of guidance material, and summarizing key case studies -&gt; </a:t>
            </a:r>
            <a:r>
              <a:rPr b="1" lang="en-GB" sz="2200"/>
              <a:t>K</a:t>
            </a:r>
            <a:r>
              <a:rPr b="1" lang="en-GB" sz="2200"/>
              <a:t>ey outputs contributing to AFOLU roadmap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 sz="2200"/>
              <a:t>Expert workshops - </a:t>
            </a:r>
            <a:r>
              <a:rPr b="1" lang="en-GB" sz="2200"/>
              <a:t>Participation of CEOS agencies</a:t>
            </a:r>
            <a:r>
              <a:rPr lang="en-GB" sz="2200"/>
              <a:t> would benefit two-way com</a:t>
            </a:r>
            <a:r>
              <a:rPr lang="en-GB" sz="2200"/>
              <a:t>munication regarding needs and data provision realities</a:t>
            </a:r>
            <a:endParaRPr sz="2200"/>
          </a:p>
          <a:p>
            <a:pPr indent="-228600" lvl="1" marL="685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GB" sz="2200"/>
              <a:t>Enhance data quality, transparency and documentation of available datasets</a:t>
            </a:r>
            <a:endParaRPr sz="2200"/>
          </a:p>
          <a:p>
            <a:pPr indent="-228600" lvl="1" marL="685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GB" sz="2200"/>
              <a:t>Communicating the level of maturity of approaches and biomass datasets</a:t>
            </a:r>
            <a:endParaRPr sz="2200"/>
          </a:p>
          <a:p>
            <a:pPr indent="-228600" lvl="1" marL="685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GB" sz="2200"/>
              <a:t>Developing and comparing approaches tailored to country needs</a:t>
            </a:r>
            <a:endParaRPr sz="2200"/>
          </a:p>
        </p:txBody>
      </p:sp>
      <p:sp>
        <p:nvSpPr>
          <p:cNvPr id="121" name="Google Shape;121;p1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 sz="3600"/>
              <a:t>Potential points of interest for CEOS</a:t>
            </a: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