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Montserrat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slide" Target="slides/slide10.xml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75a775809a_0_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g375a775809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/>
              <a:t>- </a:t>
            </a:r>
            <a:r>
              <a:rPr i="1" lang="en-GB" sz="1100">
                <a:solidFill>
                  <a:srgbClr val="0070C0"/>
                </a:solidFill>
              </a:rPr>
              <a:t>focus at this stage on two action classes above for technical reasons on MVS integration)</a:t>
            </a:r>
            <a:endParaRPr sz="1100">
              <a:solidFill>
                <a:srgbClr val="0070C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75a775809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g375a77580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72c565f902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g372c565f90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72c565f902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g372c565f90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72c565f902_0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g372c565f90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72c565f902_0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g372c565f90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72c565f902_0_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372c565f90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7d0c3070a4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7d0c3070a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7d0c3070a4_1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7d0c3070a4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jpg"/><Relationship Id="rId4" Type="http://schemas.openxmlformats.org/officeDocument/2006/relationships/image" Target="../media/image6.jpg"/><Relationship Id="rId5" Type="http://schemas.openxmlformats.org/officeDocument/2006/relationships/image" Target="../media/image9.png"/><Relationship Id="rId6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0" y="175950"/>
            <a:ext cx="89322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Country Engagement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3500"/>
              <a:t>EO for National Reporting</a:t>
            </a:r>
            <a:endParaRPr i="1" sz="3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3500"/>
              <a:t>(REDD+, IPCC, UNFCCC...)</a:t>
            </a:r>
            <a:endParaRPr i="1" sz="3500"/>
          </a:p>
        </p:txBody>
      </p:sp>
      <p:sp>
        <p:nvSpPr>
          <p:cNvPr id="67" name="Google Shape;67;p7"/>
          <p:cNvSpPr/>
          <p:nvPr/>
        </p:nvSpPr>
        <p:spPr>
          <a:xfrm>
            <a:off x="6412948" y="2728800"/>
            <a:ext cx="56931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Stephen Ward</a:t>
            </a:r>
            <a:b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(SIT Chair Team)</a:t>
            </a:r>
            <a:b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2.4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Darmstadt, Germany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9-11 September, 2025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/>
          <p:nvPr>
            <p:ph idx="1" type="body"/>
          </p:nvPr>
        </p:nvSpPr>
        <p:spPr>
          <a:xfrm>
            <a:off x="176048" y="874654"/>
            <a:ext cx="11725800" cy="59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300"/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❖"/>
            </a:pPr>
            <a:r>
              <a:rPr lang="en-GB" sz="2300"/>
              <a:t>P</a:t>
            </a:r>
            <a:r>
              <a:rPr lang="en-GB" sz="2300"/>
              <a:t>ossible topics</a:t>
            </a:r>
            <a:endParaRPr sz="2700"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300"/>
          </a:p>
          <a:p>
            <a:pPr indent="-400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❖"/>
            </a:pPr>
            <a:r>
              <a:rPr lang="en-GB" sz="1900"/>
              <a:t>Opportunities for linkages between our various engagement activities</a:t>
            </a:r>
            <a:endParaRPr sz="2300"/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/>
          </a:p>
          <a:p>
            <a:pPr indent="-400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❖"/>
            </a:pPr>
            <a:r>
              <a:rPr lang="en-GB" sz="1900"/>
              <a:t>Agency plans that can be leveraged</a:t>
            </a:r>
            <a:endParaRPr sz="2300"/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/>
          </a:p>
          <a:p>
            <a:pPr indent="-400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Char char="❖"/>
            </a:pPr>
            <a:r>
              <a:rPr lang="en-GB" sz="1900"/>
              <a:t>others...?</a:t>
            </a:r>
            <a:endParaRPr sz="2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70C0"/>
              </a:solidFill>
            </a:endParaRPr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300"/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/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/>
          </a:p>
        </p:txBody>
      </p:sp>
      <p:sp>
        <p:nvSpPr>
          <p:cNvPr id="127" name="Google Shape;127;p1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D</a:t>
            </a:r>
            <a:r>
              <a:rPr lang="en-GB"/>
              <a:t>iscussion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idx="1" type="body"/>
          </p:nvPr>
        </p:nvSpPr>
        <p:spPr>
          <a:xfrm>
            <a:off x="176050" y="1130200"/>
            <a:ext cx="110691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sz="2000"/>
              <a:t>A recurring theme from many threads of the JAXA SIT Chair Term:</a:t>
            </a:r>
            <a:endParaRPr sz="2000"/>
          </a:p>
          <a:p>
            <a:pPr indent="-2032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Climate policy impact calls</a:t>
            </a:r>
            <a:endParaRPr sz="2000"/>
          </a:p>
          <a:p>
            <a:pPr indent="-2032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UNFCCC Lessons Learned Review (WGClimate)</a:t>
            </a:r>
            <a:endParaRPr sz="2000"/>
          </a:p>
          <a:p>
            <a:pPr indent="-2032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GST Strategy Update</a:t>
            </a:r>
            <a:endParaRPr sz="2000"/>
          </a:p>
          <a:p>
            <a:pPr indent="-2032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GFOI engagement</a:t>
            </a:r>
            <a:endParaRPr sz="2000"/>
          </a:p>
          <a:p>
            <a:pPr indent="0" lvl="0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sz="2000"/>
              <a:t>Uptick in intentions coincides with a collapse in capacity</a:t>
            </a:r>
            <a:endParaRPr sz="2000"/>
          </a:p>
          <a:p>
            <a:pPr indent="-2032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SilvaCarbon cancelled</a:t>
            </a:r>
            <a:endParaRPr sz="2000"/>
          </a:p>
          <a:p>
            <a:pPr indent="0" lvl="0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sz="2000"/>
              <a:t>TW25 last mtg of JAXA term and we seek to: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Take stock of the various ambitions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Ensure maximum awareness of contributing efforts in agencies and groups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And maximum connectedness and leverage</a:t>
            </a:r>
            <a:endParaRPr sz="2000"/>
          </a:p>
        </p:txBody>
      </p:sp>
      <p:sp>
        <p:nvSpPr>
          <p:cNvPr id="73" name="Google Shape;73;p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Purpose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>
            <p:ph idx="1" type="body"/>
          </p:nvPr>
        </p:nvSpPr>
        <p:spPr>
          <a:xfrm>
            <a:off x="176050" y="1130200"/>
            <a:ext cx="103092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sz="2000"/>
              <a:t>GST Lessons Learned Review</a:t>
            </a:r>
            <a:endParaRPr sz="2000"/>
          </a:p>
          <a:p>
            <a:pPr indent="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196850" lvl="1" marL="685800" rtl="0" algn="l"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Recommendation 2.1.1: Build Stronger Relationships with COP Delegates and Leverage CEOS and CGMS Member Countries at Key UNFCCC Events</a:t>
            </a:r>
            <a:endParaRPr sz="1900"/>
          </a:p>
          <a:p>
            <a:pPr indent="-196850" lvl="1" marL="685800" rtl="0" algn="l"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Recommendation 2.1.2: Identify Champions for Space-based data among COP Delegates</a:t>
            </a:r>
            <a:endParaRPr sz="1900"/>
          </a:p>
          <a:p>
            <a:pPr indent="0" lvl="0" marL="685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-203200" lvl="1" marL="6858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sz="2100"/>
              <a:t>Recommendation 2.2: </a:t>
            </a:r>
            <a:r>
              <a:rPr lang="en-GB" sz="1900"/>
              <a:t>Enhance Country Engagement Through Targeted Support, Capacity Building, Strategic Partnerships, and Co-Development of GHG Flux Products </a:t>
            </a:r>
            <a:endParaRPr sz="1900"/>
          </a:p>
          <a:p>
            <a:pPr indent="-196850" lvl="1" marL="685800" rtl="0" algn="l"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For developed countries: foster strong partnerships through "twinning" exercises - representatives from space agencies paired with counterparts from national inventory agencies</a:t>
            </a:r>
            <a:endParaRPr sz="1900"/>
          </a:p>
          <a:p>
            <a:pPr indent="-196850" lvl="1" marL="685800" rtl="0" algn="l"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For developing countries: emphasis on building capacity and providing technical support through a dedicated initiative</a:t>
            </a:r>
            <a:endParaRPr sz="1900"/>
          </a:p>
        </p:txBody>
      </p:sp>
      <p:sp>
        <p:nvSpPr>
          <p:cNvPr id="79" name="Google Shape;79;p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Country engagement threads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idx="1" type="body"/>
          </p:nvPr>
        </p:nvSpPr>
        <p:spPr>
          <a:xfrm>
            <a:off x="176050" y="1130200"/>
            <a:ext cx="103092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sz="2000"/>
              <a:t>WGClimate</a:t>
            </a:r>
            <a:endParaRPr sz="2000"/>
          </a:p>
          <a:p>
            <a:pPr indent="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196850" lvl="1" marL="685800" rtl="0" algn="l"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Pilot session at WGClimate-22 (Feb, UK) with national inventory reps from France, Germany, UK, Norway, Denmark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-196850" lvl="1" marL="685800" rtl="0" algn="l"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Tiger team working on COP/EID preparations</a:t>
            </a:r>
            <a:endParaRPr sz="1900"/>
          </a:p>
          <a:p>
            <a:pPr indent="0" lvl="0" marL="685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685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85" name="Google Shape;85;p1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Country engagement threads</a:t>
            </a:r>
            <a:endParaRPr/>
          </a:p>
        </p:txBody>
      </p:sp>
      <p:pic>
        <p:nvPicPr>
          <p:cNvPr id="86" name="Google Shape;8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8100" y="2841900"/>
            <a:ext cx="9155799" cy="24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>
            <p:ph idx="1" type="body"/>
          </p:nvPr>
        </p:nvSpPr>
        <p:spPr>
          <a:xfrm>
            <a:off x="176050" y="1130200"/>
            <a:ext cx="117456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sz="2000"/>
              <a:t>GST Strategy Update</a:t>
            </a:r>
            <a:endParaRPr sz="2000"/>
          </a:p>
          <a:p>
            <a:pPr indent="-196850" lvl="1" marL="685800" rtl="0" algn="l"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Identifies requirements and opportunities for country engagement across the Mitigation, Adaptation, and Means of implementation focus areas of the Paris Agreement</a:t>
            </a:r>
            <a:endParaRPr sz="1900"/>
          </a:p>
          <a:p>
            <a:pPr indent="-196850" lvl="1" marL="685800" rtl="0" algn="l"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Reinforces need for co-developed products and capacity building to foster their use</a:t>
            </a:r>
            <a:endParaRPr sz="1900"/>
          </a:p>
          <a:p>
            <a:pPr indent="0" lvl="0" marL="685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sz="2000"/>
              <a:t>IPCC engagement</a:t>
            </a:r>
            <a:endParaRPr sz="2000"/>
          </a:p>
          <a:p>
            <a:pPr indent="-196850" lvl="1" marL="685800" rtl="0" algn="l"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Working with countries to use EO data in place of default values for reporting</a:t>
            </a:r>
            <a:endParaRPr sz="1900"/>
          </a:p>
          <a:p>
            <a:pPr indent="0" lvl="0" marL="685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sz="2000"/>
              <a:t>Recall also WGCapD</a:t>
            </a:r>
            <a:endParaRPr sz="2000"/>
          </a:p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-196850" lvl="1" marL="685800" rtl="0" algn="l"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add….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92" name="Google Shape;92;p11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Country engagement threads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idx="1" type="body"/>
          </p:nvPr>
        </p:nvSpPr>
        <p:spPr>
          <a:xfrm>
            <a:off x="176050" y="1130200"/>
            <a:ext cx="113766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sz="2000"/>
              <a:t>GFOI</a:t>
            </a:r>
            <a:endParaRPr sz="2000"/>
          </a:p>
          <a:p>
            <a:pPr indent="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196850" lvl="1" marL="685800" rtl="0" algn="l"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CEOS engaged as a founding member of the Global Forest Observations Initiative since 2011</a:t>
            </a:r>
            <a:endParaRPr sz="1900"/>
          </a:p>
          <a:p>
            <a:pPr indent="-196850" lvl="1" marL="685800" rtl="0" algn="l"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Includes a mature network of national practitioners with strong interest and motivation in the uptake of CEOS agency datasets</a:t>
            </a:r>
            <a:endParaRPr sz="1900"/>
          </a:p>
          <a:p>
            <a:pPr indent="-196850" lvl="1" marL="685800" rtl="0" algn="l"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Also set back by SilvaCarbon cancellation and looking to adapt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-GB" sz="1900"/>
              <a:t>At the moment FAO is trying to pick up the gaps left by SilvaCarbon (more TBD at the Plenary) - get input from Sylvia here. 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-GB" sz="1900"/>
              <a:t>Mention the country-led planning process - GFOI expanded to sustain the technical capacity.   </a:t>
            </a:r>
            <a:endParaRPr sz="1900"/>
          </a:p>
        </p:txBody>
      </p:sp>
      <p:sp>
        <p:nvSpPr>
          <p:cNvPr id="98" name="Google Shape;98;p1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Country engagement threads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 txBox="1"/>
          <p:nvPr>
            <p:ph idx="1" type="body"/>
          </p:nvPr>
        </p:nvSpPr>
        <p:spPr>
          <a:xfrm>
            <a:off x="176050" y="1130200"/>
            <a:ext cx="103092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sz="2000"/>
              <a:t>Global Reach: Supported forest monitoring capacity-building in over 25 countries across Africa, Asia, Latin America, and the Caribbean, focusing on regions engaged in REDD+ initiatives.</a:t>
            </a:r>
            <a:endParaRPr sz="2000"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sz="2000"/>
              <a:t>Provided training and tools for national forest inventories, remote sensing, and MRV systems (Measurement, Reporting, and Verification) to improve greenhouse gas accounting from the land sector.</a:t>
            </a:r>
            <a:endParaRPr sz="2000"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sz="2000"/>
              <a:t>Promoted open data and collaborative methods.</a:t>
            </a:r>
            <a:endParaRPr sz="2000"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sz="2000"/>
              <a:t>Helped countries develop Tier 2/3 GHG inventories, adopt open-source tools (e.g., Collect Earth, SEPAL), and improve transparency in forest carbon reporting under the Paris Agreement.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04" name="Google Shape;104;p1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Reminder of SilvaCarbon</a:t>
            </a:r>
            <a:endParaRPr/>
          </a:p>
        </p:txBody>
      </p:sp>
      <p:pic>
        <p:nvPicPr>
          <p:cNvPr id="105" name="Google Shape;105;p13" title="7AA581E7-98AF-43F5-A64D-FD2F2122834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51000" y="1924575"/>
            <a:ext cx="2027026" cy="2027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GFOI R&amp;D Assessment</a:t>
            </a:r>
            <a:endParaRPr/>
          </a:p>
        </p:txBody>
      </p:sp>
      <p:pic>
        <p:nvPicPr>
          <p:cNvPr id="111" name="Google Shape;11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600" y="3933021"/>
            <a:ext cx="5899401" cy="238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3450" y="3939873"/>
            <a:ext cx="5760074" cy="238908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4"/>
          <p:cNvSpPr txBox="1"/>
          <p:nvPr>
            <p:ph idx="1" type="body"/>
          </p:nvPr>
        </p:nvSpPr>
        <p:spPr>
          <a:xfrm>
            <a:off x="176050" y="1130200"/>
            <a:ext cx="11337600" cy="26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/>
              <a:t>GFOI R&amp;D Broad Assessment of satellite data needs and integration into reporting systems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GB"/>
              <a:t> </a:t>
            </a:r>
            <a:r>
              <a:rPr lang="en-GB" sz="2400"/>
              <a:t>Survey deployed to 34 countries, and currently collecting results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/>
              <a:t> </a:t>
            </a:r>
            <a:r>
              <a:rPr lang="en-GB" sz="2400"/>
              <a:t>Analysis and presentation at the GFOI summit in Bali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/>
              <a:t> </a:t>
            </a:r>
            <a:r>
              <a:rPr lang="en-GB" sz="2400"/>
              <a:t>Results to inform R&amp;D and Capacity Building efforts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/>
          <p:nvPr>
            <p:ph idx="1" type="body"/>
          </p:nvPr>
        </p:nvSpPr>
        <p:spPr>
          <a:xfrm>
            <a:off x="176053" y="1289050"/>
            <a:ext cx="6998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/>
              <a:t>❖  Success stories using EO for AFOLU</a:t>
            </a:r>
            <a:endParaRPr sz="2400"/>
          </a:p>
          <a:p>
            <a:pPr indent="0" lvl="0" marL="50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/>
              <a:t>❖  Central American case study (Guatemala, Mexico, Belize) – ongoing and will be publish December 2025</a:t>
            </a:r>
            <a:endParaRPr sz="2400"/>
          </a:p>
          <a:p>
            <a:pPr indent="0" lvl="0" marL="50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/>
              <a:t>❖  EO supporting emission reductions and reporting CO₂ in mangroves ecosystems</a:t>
            </a:r>
            <a:endParaRPr sz="2400"/>
          </a:p>
          <a:p>
            <a:pPr indent="0" lvl="0" marL="50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/>
              <a:t>❖  Analysis with multiple datasets, including Tropical Moist Forest (ESA)</a:t>
            </a:r>
            <a:endParaRPr sz="2400"/>
          </a:p>
          <a:p>
            <a:pPr indent="0" lvl="0" marL="50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/>
              <a:t>❖  Two more case studies (Africa, and Asia) for 2026</a:t>
            </a:r>
            <a:endParaRPr sz="2400"/>
          </a:p>
          <a:p>
            <a:pPr indent="0" lvl="0" marL="50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</p:txBody>
      </p:sp>
      <p:sp>
        <p:nvSpPr>
          <p:cNvPr id="119" name="Google Shape;119;p15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FFFFFF"/>
                </a:solidFill>
              </a:rPr>
              <a:t>GFOI Success stories EO for AFOLU</a:t>
            </a:r>
            <a:endParaRPr/>
          </a:p>
        </p:txBody>
      </p:sp>
      <p:pic>
        <p:nvPicPr>
          <p:cNvPr id="120" name="Google Shape;12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7375" y="1107445"/>
            <a:ext cx="4875350" cy="286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7375" y="3748620"/>
            <a:ext cx="4875350" cy="280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