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nUe+sdQR4zy7URAmaKu4N6l0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147FB1-1577-4B68-89B0-8B69FC7F96B3}">
  <a:tblStyle styleId="{FF147FB1-1577-4B68-89B0-8B69FC7F96B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SIS: sectoral information system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Open for comments until Oct. 3, 2025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5.jpg"/><Relationship Id="rId4" Type="http://schemas.openxmlformats.org/officeDocument/2006/relationships/image" Target="../media/image3.jp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-1" y="1099062"/>
            <a:ext cx="1219111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WGClimate Report</a:t>
            </a:r>
            <a:endParaRPr sz="7500"/>
          </a:p>
        </p:txBody>
      </p:sp>
      <p:sp>
        <p:nvSpPr>
          <p:cNvPr id="67" name="Google Shape;67;p1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Wenying Su, NASA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Vincent-Henri Peuch, ECMWF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3.1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Proposed Typology Structure </a:t>
            </a:r>
            <a:endParaRPr/>
          </a:p>
        </p:txBody>
      </p:sp>
      <p:grpSp>
        <p:nvGrpSpPr>
          <p:cNvPr id="163" name="Google Shape;163;p10"/>
          <p:cNvGrpSpPr/>
          <p:nvPr/>
        </p:nvGrpSpPr>
        <p:grpSpPr>
          <a:xfrm>
            <a:off x="176048" y="1254144"/>
            <a:ext cx="4141716" cy="4823281"/>
            <a:chOff x="0" y="44569"/>
            <a:chExt cx="4141716" cy="4823281"/>
          </a:xfrm>
        </p:grpSpPr>
        <p:sp>
          <p:nvSpPr>
            <p:cNvPr id="164" name="Google Shape;164;p10"/>
            <p:cNvSpPr/>
            <p:nvPr/>
          </p:nvSpPr>
          <p:spPr>
            <a:xfrm>
              <a:off x="0" y="44569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7A982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0"/>
            <p:cNvSpPr txBox="1"/>
            <p:nvPr/>
          </p:nvSpPr>
          <p:spPr>
            <a:xfrm>
              <a:off x="56544" y="101113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Categories aligned with Science, Services, and Policy Support</a:t>
              </a: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0" y="1266229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43C7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56544" y="1322773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Based on existing where possible e.g. UNFCCC/NAP subdivisions for adaptation</a:t>
              </a: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0" y="2487890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7F53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56544" y="2544434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 tags: space/time resolution, product level, AI-readiness</a:t>
              </a: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0" y="3709550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C1636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56544" y="3766094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 initial typology small &amp; manageable, avoid excessive complexity</a:t>
              </a:r>
              <a:endParaRPr/>
            </a:p>
          </p:txBody>
        </p:sp>
      </p:grpSp>
      <p:pic>
        <p:nvPicPr>
          <p:cNvPr descr="Graphical user interface, text&#10;&#10;AI-generated content may be incorrect.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7764" y="1061470"/>
            <a:ext cx="5486400" cy="351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AI-generated content may be incorrect.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9963" y="1593682"/>
            <a:ext cx="4608549" cy="4765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&#10;&#10;AI-generated content may be incorrect." id="174" name="Google Shape;1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4628" y="1100731"/>
            <a:ext cx="4461923" cy="575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51793" y="1078525"/>
            <a:ext cx="120090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Documents endorsed by CEOS and CGMS: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Space Agencies’ Response to the 2022 GCOS Implementation Plan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Lessons Learned and Recommendations from Space Agencies’ Support for the First Global Stocktake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Gap analysis Report and Coordinated Action Plan 2024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Drafted the CEOS-CGMS Statement for SBSTA 63.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Updated WGClimate Term of Reference.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WGClimate – UNFCCC Tiger Team was established and held engagement workshop with UNFCCC in April 2025 resulted in some concrete actions and contributed themes for the Earth Information Day.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WGClimate members contributed to the Global Stocktake Strategy v2.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WGClimate activities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-1" y="1099062"/>
            <a:ext cx="1219111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Annual statement prepared by the WGClimate, will be delivered by the CEOS Chair during the SBSTA opening session at COP-30.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2025 statement emphasizes knowledge gained from sustained Earth observation in the following key thematic areas: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Earth’s energy imbalance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Land cover change and ecosystem dynamics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Ice loss and glacier retreat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Sea level rise monitoring and projection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Atmospheric composition measurement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Early warning and disaster response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CEOS-CGMS Statement to SBSTA 63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-1" y="1099062"/>
            <a:ext cx="1219111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WGClimate ToR was drafted in 2018, some initiatives referenced therein are no long active and new developments need to be reflected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new ToR addresses evolving priorities, activities, and governance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Overarching goal of WGClimate:  Optimize the benefit of Earth observations for climate research, projection, mitigation, and adaptation.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New ToR defines following aspects of the WGClimate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Organization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Objectives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Stakeholders</a:t>
            </a:r>
            <a:br>
              <a:rPr lang="en-US"/>
            </a:b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Update WGClimate Term of Reference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0" y="1351722"/>
            <a:ext cx="6464596" cy="5066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Are all the 55 Essential Climate Variables still essential? Are we missing anything? ​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Is the current grouping the best possible one? Is it balanced? Is it consistent across domains and across the earth cycles?​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Is there enough transparency and coherence in the process that leads to including a new ECV in the list?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7" y="144040"/>
            <a:ext cx="989298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GCOS Essential Climate Variable Rationalization: motivation </a:t>
            </a:r>
            <a:endParaRPr/>
          </a:p>
        </p:txBody>
      </p:sp>
      <p:pic>
        <p:nvPicPr>
          <p:cNvPr descr="A diagram of the atmosphere&#10;&#10;Description automatically generated"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7872" y="1493236"/>
            <a:ext cx="5629361" cy="363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107894" y="84511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GCOS Essential Climate Variable Rationalization: high-level outcome</a:t>
            </a:r>
            <a:endParaRPr/>
          </a:p>
        </p:txBody>
      </p:sp>
      <p:graphicFrame>
        <p:nvGraphicFramePr>
          <p:cNvPr id="92" name="Google Shape;92;p5"/>
          <p:cNvGraphicFramePr/>
          <p:nvPr/>
        </p:nvGraphicFramePr>
        <p:xfrm>
          <a:off x="5569019" y="52386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{FF147FB1-1577-4B68-89B0-8B69FC7F96B3}</a:tableStyleId>
              </a:tblPr>
              <a:tblGrid>
                <a:gridCol w="1295400"/>
                <a:gridCol w="1323975"/>
                <a:gridCol w="1295400"/>
                <a:gridCol w="1295400"/>
              </a:tblGrid>
              <a:tr h="4995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ECV  quantities (Total = 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AOPC = 70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D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OOPC = 43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DF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TOPC = 45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 = 19 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5"/>
          <p:cNvSpPr txBox="1"/>
          <p:nvPr>
            <p:ph idx="1" type="body"/>
          </p:nvPr>
        </p:nvSpPr>
        <p:spPr>
          <a:xfrm>
            <a:off x="-1" y="1099062"/>
            <a:ext cx="1219111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5"/>
          <p:cNvGraphicFramePr/>
          <p:nvPr/>
        </p:nvGraphicFramePr>
        <p:xfrm>
          <a:off x="1515688" y="37762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{FF147FB1-1577-4B68-89B0-8B69FC7F96B3}</a:tableStyleId>
              </a:tblPr>
              <a:tblGrid>
                <a:gridCol w="1314450"/>
                <a:gridCol w="1343025"/>
                <a:gridCol w="1314450"/>
              </a:tblGrid>
              <a:tr h="5728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 of ECVs(Total = 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73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AOPC =16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OOPC = 19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0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TOPC = 20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975B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5"/>
          <p:cNvSpPr/>
          <p:nvPr/>
        </p:nvSpPr>
        <p:spPr>
          <a:xfrm>
            <a:off x="4248261" y="109906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5"/>
          <p:cNvGraphicFramePr/>
          <p:nvPr/>
        </p:nvGraphicFramePr>
        <p:xfrm>
          <a:off x="5569019" y="3782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{FF147FB1-1577-4B68-89B0-8B69FC7F96B3}</a:tableStyleId>
              </a:tblPr>
              <a:tblGrid>
                <a:gridCol w="1288225"/>
                <a:gridCol w="1402750"/>
                <a:gridCol w="1259600"/>
                <a:gridCol w="1259600"/>
              </a:tblGrid>
              <a:tr h="7561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 of ECVs (Total = 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55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AOPC =11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OOPC = 13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0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TOPC = 14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97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 = 4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5"/>
          <p:cNvSpPr/>
          <p:nvPr/>
        </p:nvSpPr>
        <p:spPr>
          <a:xfrm>
            <a:off x="5345740" y="209734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3495675" y="322103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9" name="Google Shape;99;p5"/>
          <p:cNvGraphicFramePr/>
          <p:nvPr/>
        </p:nvGraphicFramePr>
        <p:xfrm>
          <a:off x="1515687" y="51920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{FF147FB1-1577-4B68-89B0-8B69FC7F96B3}</a:tableStyleId>
              </a:tblPr>
              <a:tblGrid>
                <a:gridCol w="1314450"/>
                <a:gridCol w="1343025"/>
                <a:gridCol w="1314450"/>
              </a:tblGrid>
              <a:tr h="5563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ECV products (Total = 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176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62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AOPC = 75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39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D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OOPC = 44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DF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TOPC = 57</a:t>
                      </a: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6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5"/>
          <p:cNvSpPr/>
          <p:nvPr/>
        </p:nvSpPr>
        <p:spPr>
          <a:xfrm>
            <a:off x="4110038" y="309721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11249" y="1061370"/>
            <a:ext cx="12191111" cy="231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Removal of anthropogenic ECVs (GHG emissions and water use) 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of four cross-panel ECVs: CH₄ and short-lived GHG, CO₂ and long-lived GHG, albedo, and turbulent heat fluxes.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19 modified ECVs are the result of reorganizing existing ECVs.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reorganization has also streamlined the ECV list, reducing it from 55 to 42.</a:t>
            </a:r>
            <a:endParaRPr/>
          </a:p>
          <a:p>
            <a:pPr indent="0" lvl="0" marL="508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idx="1" type="body"/>
          </p:nvPr>
        </p:nvSpPr>
        <p:spPr>
          <a:xfrm>
            <a:off x="0" y="1030685"/>
            <a:ext cx="6533400" cy="5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/>
              <a:t>New technical baseline to enhance discoverability and uptake of CDR Inventory</a:t>
            </a:r>
            <a:endParaRPr sz="2100"/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/>
              <a:t>Added functionalities to make it easier to navigate the Inventory </a:t>
            </a:r>
            <a:endParaRPr sz="2100"/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</a:rPr>
              <a:t>Streamlined information for easier filtering and analysing the data</a:t>
            </a:r>
            <a:endParaRPr sz="2100"/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</a:rPr>
              <a:t>Simplified process to populate the database and verify the contents</a:t>
            </a:r>
            <a:endParaRPr sz="2100"/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</a:rPr>
              <a:t>Continuous publication, individual time tags used for record updates</a:t>
            </a:r>
            <a:endParaRPr sz="2100"/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</a:rPr>
              <a:t>Accommodation of non-GCOS climate-relevant variables</a:t>
            </a:r>
            <a:endParaRPr sz="1900">
              <a:solidFill>
                <a:schemeClr val="dk1"/>
              </a:solidFill>
            </a:endParaRPr>
          </a:p>
          <a:p>
            <a:pPr indent="-27940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 sz="1900">
                <a:solidFill>
                  <a:schemeClr val="dk1"/>
                </a:solidFill>
              </a:rPr>
              <a:t>Discussion on further cooperation/synergies with WMO OSCAR/Space, MIM, and WGISS</a:t>
            </a:r>
            <a:endParaRPr sz="2100"/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Evolution of ECV to CDR Inventory 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8544272" y="4964916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Appreciate EUM and EC continued support for this activity.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321" y="1308309"/>
            <a:ext cx="5658679" cy="350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Added functionality to CDR Inventory</a:t>
            </a: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500105" y="1182161"/>
            <a:ext cx="10143241" cy="5077666"/>
            <a:chOff x="1676987" y="1127268"/>
            <a:chExt cx="10143241" cy="5077666"/>
          </a:xfrm>
        </p:grpSpPr>
        <p:pic>
          <p:nvPicPr>
            <p:cNvPr id="116" name="Google Shape;11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6987" y="1127268"/>
              <a:ext cx="10143241" cy="5077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7"/>
            <p:cNvSpPr/>
            <p:nvPr/>
          </p:nvSpPr>
          <p:spPr>
            <a:xfrm>
              <a:off x="5293756" y="1914906"/>
              <a:ext cx="230909" cy="228779"/>
            </a:xfrm>
            <a:prstGeom prst="ellipse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3583514" y="1553362"/>
              <a:ext cx="1858337" cy="284693"/>
            </a:xfrm>
            <a:prstGeom prst="rect">
              <a:avLst/>
            </a:prstGeom>
            <a:noFill/>
            <a:ln cap="flat" cmpd="sng" w="2857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50" u="none" cap="none" strike="noStrik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Filter functionalities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Added functionality to CDR Inventory</a:t>
            </a: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742122" y="1126434"/>
            <a:ext cx="9996906" cy="5277409"/>
            <a:chOff x="767408" y="827005"/>
            <a:chExt cx="9945116" cy="5338299"/>
          </a:xfrm>
        </p:grpSpPr>
        <p:grpSp>
          <p:nvGrpSpPr>
            <p:cNvPr id="125" name="Google Shape;125;p8"/>
            <p:cNvGrpSpPr/>
            <p:nvPr/>
          </p:nvGrpSpPr>
          <p:grpSpPr>
            <a:xfrm>
              <a:off x="767408" y="827005"/>
              <a:ext cx="9945116" cy="5338299"/>
              <a:chOff x="767408" y="827005"/>
              <a:chExt cx="9945116" cy="5338299"/>
            </a:xfrm>
          </p:grpSpPr>
          <p:grpSp>
            <p:nvGrpSpPr>
              <p:cNvPr id="126" name="Google Shape;126;p8"/>
              <p:cNvGrpSpPr/>
              <p:nvPr/>
            </p:nvGrpSpPr>
            <p:grpSpPr>
              <a:xfrm>
                <a:off x="767408" y="827005"/>
                <a:ext cx="9945116" cy="5338299"/>
                <a:chOff x="2174531" y="1138439"/>
                <a:chExt cx="9945116" cy="5338299"/>
              </a:xfrm>
            </p:grpSpPr>
            <p:grpSp>
              <p:nvGrpSpPr>
                <p:cNvPr id="127" name="Google Shape;127;p8"/>
                <p:cNvGrpSpPr/>
                <p:nvPr/>
              </p:nvGrpSpPr>
              <p:grpSpPr>
                <a:xfrm>
                  <a:off x="2174531" y="1138439"/>
                  <a:ext cx="9945116" cy="5338299"/>
                  <a:chOff x="2174531" y="1138439"/>
                  <a:chExt cx="9945116" cy="5338299"/>
                </a:xfrm>
              </p:grpSpPr>
              <p:pic>
                <p:nvPicPr>
                  <p:cNvPr id="128" name="Google Shape;128;p8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2174531" y="1138439"/>
                    <a:ext cx="9533560" cy="5338299"/>
                  </a:xfrm>
                  <a:prstGeom prst="rect">
                    <a:avLst/>
                  </a:prstGeom>
                  <a:solidFill>
                    <a:srgbClr val="FCFBFB"/>
                  </a:solidFill>
                  <a:ln>
                    <a:noFill/>
                  </a:ln>
                </p:spPr>
              </p:pic>
              <p:sp>
                <p:nvSpPr>
                  <p:cNvPr id="129" name="Google Shape;129;p8"/>
                  <p:cNvSpPr txBox="1"/>
                  <p:nvPr/>
                </p:nvSpPr>
                <p:spPr>
                  <a:xfrm>
                    <a:off x="11145211" y="4466352"/>
                    <a:ext cx="974436" cy="415498"/>
                  </a:xfrm>
                  <a:prstGeom prst="rect">
                    <a:avLst/>
                  </a:prstGeom>
                  <a:solidFill>
                    <a:srgbClr val="E3F1F6"/>
                  </a:solidFill>
                  <a:ln cap="flat" cmpd="sng" w="28575">
                    <a:solidFill>
                      <a:srgbClr val="00B0F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050" u="none" cap="none" strike="noStrike">
                        <a:solidFill>
                          <a:srgbClr val="00B0F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Expanded view</a:t>
                    </a:r>
                    <a:endParaRPr/>
                  </a:p>
                </p:txBody>
              </p:sp>
              <p:sp>
                <p:nvSpPr>
                  <p:cNvPr id="130" name="Google Shape;130;p8"/>
                  <p:cNvSpPr/>
                  <p:nvPr/>
                </p:nvSpPr>
                <p:spPr>
                  <a:xfrm>
                    <a:off x="11335591" y="4149821"/>
                    <a:ext cx="230909" cy="228779"/>
                  </a:xfrm>
                  <a:prstGeom prst="ellipse">
                    <a:avLst/>
                  </a:prstGeom>
                  <a:noFill/>
                  <a:ln cap="flat" cmpd="sng" w="25400">
                    <a:solidFill>
                      <a:srgbClr val="00B0F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8"/>
                  <p:cNvSpPr txBox="1"/>
                  <p:nvPr/>
                </p:nvSpPr>
                <p:spPr>
                  <a:xfrm>
                    <a:off x="3084045" y="3779614"/>
                    <a:ext cx="2172003" cy="25391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rgbClr val="C000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050" u="none" cap="none" strike="noStrike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Detailed view ( &gt; new page)</a:t>
                    </a:r>
                    <a:endParaRPr/>
                  </a:p>
                </p:txBody>
              </p:sp>
              <p:sp>
                <p:nvSpPr>
                  <p:cNvPr id="132" name="Google Shape;132;p8"/>
                  <p:cNvSpPr/>
                  <p:nvPr/>
                </p:nvSpPr>
                <p:spPr>
                  <a:xfrm>
                    <a:off x="2777620" y="3906295"/>
                    <a:ext cx="230909" cy="228779"/>
                  </a:xfrm>
                  <a:prstGeom prst="ellipse">
                    <a:avLst/>
                  </a:prstGeom>
                  <a:noFill/>
                  <a:ln cap="flat" cmpd="sng" w="25400">
                    <a:solidFill>
                      <a:srgbClr val="C000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C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3" name="Google Shape;133;p8"/>
                <p:cNvSpPr txBox="1"/>
                <p:nvPr/>
              </p:nvSpPr>
              <p:spPr>
                <a:xfrm>
                  <a:off x="8942794" y="5465516"/>
                  <a:ext cx="1858337" cy="446276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50" u="none" cap="none" strike="noStrike">
                      <a:solidFill>
                        <a:srgbClr val="00B05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Active links to WMO OSCAR / Space 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" u="none" cap="none" strike="noStrike">
                    <a:solidFill>
                      <a:srgbClr val="00B05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34" name="Google Shape;134;p8"/>
                <p:cNvSpPr/>
                <p:nvPr/>
              </p:nvSpPr>
              <p:spPr>
                <a:xfrm>
                  <a:off x="7654564" y="5165357"/>
                  <a:ext cx="471340" cy="228779"/>
                </a:xfrm>
                <a:prstGeom prst="ellipse">
                  <a:avLst/>
                </a:prstGeom>
                <a:noFill/>
                <a:ln cap="flat" cmpd="sng" w="25400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8"/>
                <p:cNvSpPr/>
                <p:nvPr/>
              </p:nvSpPr>
              <p:spPr>
                <a:xfrm>
                  <a:off x="8806210" y="4968961"/>
                  <a:ext cx="386499" cy="228779"/>
                </a:xfrm>
                <a:prstGeom prst="ellipse">
                  <a:avLst/>
                </a:prstGeom>
                <a:noFill/>
                <a:ln cap="flat" cmpd="sng" w="25400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8"/>
                <p:cNvSpPr txBox="1"/>
                <p:nvPr/>
              </p:nvSpPr>
              <p:spPr>
                <a:xfrm>
                  <a:off x="5672032" y="5657636"/>
                  <a:ext cx="1501853" cy="253916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50" u="none" cap="none" strike="noStrike">
                      <a:solidFill>
                        <a:srgbClr val="0070C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Direct link to CDR</a:t>
                  </a:r>
                  <a:endParaRPr/>
                </a:p>
              </p:txBody>
            </p:sp>
          </p:grpSp>
          <p:pic>
            <p:nvPicPr>
              <p:cNvPr id="137" name="Google Shape;13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98944" y="1474980"/>
                <a:ext cx="9202024" cy="4154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8" name="Google Shape;138;p8"/>
            <p:cNvSpPr/>
            <p:nvPr/>
          </p:nvSpPr>
          <p:spPr>
            <a:xfrm>
              <a:off x="2781384" y="1577971"/>
              <a:ext cx="290280" cy="253916"/>
            </a:xfrm>
            <a:prstGeom prst="ellipse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 txBox="1"/>
            <p:nvPr/>
          </p:nvSpPr>
          <p:spPr>
            <a:xfrm>
              <a:off x="2462184" y="1189524"/>
              <a:ext cx="928679" cy="307777"/>
            </a:xfrm>
            <a:prstGeom prst="rect">
              <a:avLst/>
            </a:prstGeom>
            <a:noFill/>
            <a:ln cap="flat" cmpd="sng" w="127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Comment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" u="none" cap="none" strike="noStrik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184575" y="1565033"/>
              <a:ext cx="290280" cy="266854"/>
            </a:xfrm>
            <a:prstGeom prst="ellipse">
              <a:avLst/>
            </a:prstGeom>
            <a:noFill/>
            <a:ln cap="flat" cmpd="sng" w="25400">
              <a:solidFill>
                <a:srgbClr val="9D34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 txBox="1"/>
            <p:nvPr/>
          </p:nvSpPr>
          <p:spPr>
            <a:xfrm>
              <a:off x="3583146" y="1497301"/>
              <a:ext cx="659117" cy="307777"/>
            </a:xfrm>
            <a:prstGeom prst="rect">
              <a:avLst/>
            </a:prstGeom>
            <a:noFill/>
            <a:ln cap="flat" cmpd="sng" w="12700">
              <a:solidFill>
                <a:srgbClr val="9D34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9D34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Label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" u="none" cap="none" strike="noStrike">
                <a:solidFill>
                  <a:srgbClr val="9D34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185527" y="1099062"/>
            <a:ext cx="5857462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Improve discoverability and usability of the Climate Data Record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Develop a typology supporting research and application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Use this typology as the interface of the CDR inventory to improve its discoverability and usability </a:t>
            </a:r>
            <a:endParaRPr/>
          </a:p>
        </p:txBody>
      </p:sp>
      <p:sp>
        <p:nvSpPr>
          <p:cNvPr id="147" name="Google Shape;147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Why Expand the CDR Inventory</a:t>
            </a:r>
            <a:endParaRPr/>
          </a:p>
        </p:txBody>
      </p:sp>
      <p:grpSp>
        <p:nvGrpSpPr>
          <p:cNvPr id="148" name="Google Shape;148;p9"/>
          <p:cNvGrpSpPr/>
          <p:nvPr/>
        </p:nvGrpSpPr>
        <p:grpSpPr>
          <a:xfrm>
            <a:off x="6454500" y="1279440"/>
            <a:ext cx="5175384" cy="5175384"/>
            <a:chOff x="0" y="180378"/>
            <a:chExt cx="5175384" cy="5175384"/>
          </a:xfrm>
        </p:grpSpPr>
        <p:sp>
          <p:nvSpPr>
            <p:cNvPr id="149" name="Google Shape;149;p9"/>
            <p:cNvSpPr/>
            <p:nvPr/>
          </p:nvSpPr>
          <p:spPr>
            <a:xfrm>
              <a:off x="0" y="180378"/>
              <a:ext cx="5175384" cy="5175384"/>
            </a:xfrm>
            <a:prstGeom prst="diamond">
              <a:avLst/>
            </a:prstGeom>
            <a:solidFill>
              <a:srgbClr val="E0E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91661" y="672039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7A982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590191" y="770569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Currently used effectively for internal gap analyses and prioritization</a:t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665322" y="672039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BF65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 txBox="1"/>
            <p:nvPr/>
          </p:nvSpPr>
          <p:spPr>
            <a:xfrm>
              <a:off x="2763852" y="770569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Under-utilized by the wider external community</a:t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91661" y="2845701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 txBox="1"/>
            <p:nvPr/>
          </p:nvSpPr>
          <p:spPr>
            <a:xfrm>
              <a:off x="590191" y="2944231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Goal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Make the inventory more discoverable and user-friendly</a:t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665322" y="2845701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 txBox="1"/>
            <p:nvPr/>
          </p:nvSpPr>
          <p:spPr>
            <a:xfrm>
              <a:off x="2763852" y="2944231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Align with adaptation, mitigation, and policy-support needs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