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Montserrat SemiBold"/>
      <p:regular r:id="rId16"/>
      <p:bold r:id="rId17"/>
      <p:italic r:id="rId18"/>
      <p:boldItalic r:id="rId19"/>
    </p:embeddedFont>
    <p:embeddedFont>
      <p:font typeface="Lobster"/>
      <p:regular r:id="rId20"/>
    </p:embeddedFont>
    <p:embeddedFont>
      <p:font typeface="Montserrat"/>
      <p:regular r:id="rId21"/>
      <p:bold r:id="rId22"/>
      <p:italic r:id="rId23"/>
      <p:boldItalic r:id="rId24"/>
    </p:embeddedFont>
    <p:embeddedFont>
      <p:font typeface="Barlow SemiBold"/>
      <p:regular r:id="rId25"/>
      <p:bold r:id="rId26"/>
      <p:italic r:id="rId27"/>
      <p:boldItalic r:id="rId28"/>
    </p:embeddedFont>
    <p:embeddedFont>
      <p:font typeface="Barlow"/>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iXPlF+GhVfSmHVZMuh5kTQlwc0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obster-regular.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arlowSemiBold-bold.fntdata"/><Relationship Id="rId25" Type="http://schemas.openxmlformats.org/officeDocument/2006/relationships/font" Target="fonts/BarlowSemiBold-regular.fntdata"/><Relationship Id="rId28" Type="http://schemas.openxmlformats.org/officeDocument/2006/relationships/font" Target="fonts/BarlowSemiBold-boldItalic.fntdata"/><Relationship Id="rId27" Type="http://schemas.openxmlformats.org/officeDocument/2006/relationships/font" Target="fonts/BarlowSemi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rlow-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italic.fntdata"/><Relationship Id="rId30" Type="http://schemas.openxmlformats.org/officeDocument/2006/relationships/font" Target="fonts/Barlow-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Barlow-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 name="Google Shape;4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 name="Google Shape;5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de-DE"/>
              <a:t>Yasjka: </a:t>
            </a:r>
            <a:r>
              <a:rPr b="0" i="0" lang="de-DE" u="none" strike="noStrike">
                <a:solidFill>
                  <a:srgbClr val="212121"/>
                </a:solidFill>
                <a:latin typeface="Arial"/>
                <a:ea typeface="Arial"/>
                <a:cs typeface="Arial"/>
                <a:sym typeface="Arial"/>
              </a:rPr>
              <a:t>to ensure a streamlined message across CEOS towards UNFCCC/COP.</a:t>
            </a:r>
            <a:endParaRPr/>
          </a:p>
        </p:txBody>
      </p:sp>
      <p:sp>
        <p:nvSpPr>
          <p:cNvPr id="73" name="Google Shape;7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9.jpg"/><Relationship Id="rId4" Type="http://schemas.openxmlformats.org/officeDocument/2006/relationships/image" Target="../media/image8.jpg"/><Relationship Id="rId5" Type="http://schemas.openxmlformats.org/officeDocument/2006/relationships/image" Target="../media/image18.png"/><Relationship Id="rId6"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EOS)">
  <p:cSld name="Title Slide">
    <p:spTree>
      <p:nvGrpSpPr>
        <p:cNvPr id="6" name="Shape 6"/>
        <p:cNvGrpSpPr/>
        <p:nvPr/>
      </p:nvGrpSpPr>
      <p:grpSpPr>
        <a:xfrm>
          <a:off x="0" y="0"/>
          <a:ext cx="0" cy="0"/>
          <a:chOff x="0" y="0"/>
          <a:chExt cx="0" cy="0"/>
        </a:xfrm>
      </p:grpSpPr>
      <p:pic>
        <p:nvPicPr>
          <p:cNvPr id="7" name="Google Shape;7;p13"/>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8" name="Google Shape;8;p13"/>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9" name="Google Shape;9;p13"/>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0" name="Google Shape;10;p13"/>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13"/>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 name="Google Shape;12;p13"/>
          <p:cNvPicPr preferRelativeResize="0"/>
          <p:nvPr/>
        </p:nvPicPr>
        <p:blipFill rotWithShape="1">
          <a:blip r:embed="rId5">
            <a:alphaModFix/>
          </a:blip>
          <a:srcRect b="0" l="0" r="0" t="0"/>
          <a:stretch/>
        </p:blipFill>
        <p:spPr>
          <a:xfrm>
            <a:off x="56845" y="5532418"/>
            <a:ext cx="2337760" cy="1287582"/>
          </a:xfrm>
          <a:prstGeom prst="rect">
            <a:avLst/>
          </a:prstGeom>
          <a:noFill/>
          <a:ln>
            <a:noFill/>
          </a:ln>
          <a:effectLst>
            <a:outerShdw blurRad="50800" rotWithShape="0" algn="tl" dir="2700000" dist="38100">
              <a:srgbClr val="000000">
                <a:alpha val="40000"/>
              </a:srgbClr>
            </a:outerShdw>
          </a:effectLst>
        </p:spPr>
      </p:pic>
      <p:pic>
        <p:nvPicPr>
          <p:cNvPr id="13" name="Google Shape;13;p13"/>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4" name="Google Shape;14;p13"/>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15" name="Google Shape;15;p13"/>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8" name="Google Shape;18;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grpSp>
        <p:nvGrpSpPr>
          <p:cNvPr id="19" name="Google Shape;19;p14"/>
          <p:cNvGrpSpPr/>
          <p:nvPr/>
        </p:nvGrpSpPr>
        <p:grpSpPr>
          <a:xfrm>
            <a:off x="10113330" y="274853"/>
            <a:ext cx="2154863" cy="964667"/>
            <a:chOff x="7336150" y="-5375"/>
            <a:chExt cx="2317556" cy="1037500"/>
          </a:xfrm>
        </p:grpSpPr>
        <p:pic>
          <p:nvPicPr>
            <p:cNvPr id="20" name="Google Shape;20;p14"/>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21" name="Google Shape;21;p14"/>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22" name="Google Shape;22;p14"/>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23" name="Google Shape;23;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4" name="Google Shape;24;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5" name="Google Shape;25;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de-DE"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26" name="Google Shape;26;p14"/>
          <p:cNvSpPr txBox="1"/>
          <p:nvPr/>
        </p:nvSpPr>
        <p:spPr>
          <a:xfrm>
            <a:off x="-24375" y="6562800"/>
            <a:ext cx="58752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accent1"/>
                </a:solidFill>
                <a:latin typeface="Montserrat SemiBold"/>
                <a:ea typeface="Montserrat SemiBold"/>
                <a:cs typeface="Montserrat SemiBold"/>
                <a:sym typeface="Montserrat SemiBold"/>
              </a:rPr>
              <a:t>SIT TW 2025, 9-11 September 2025</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27" name="Google Shape;27;p14"/>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8" name="Google Shape;28;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14"/>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de-DE"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de-DE"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and Content_1">
    <p:spTree>
      <p:nvGrpSpPr>
        <p:cNvPr id="30" name="Shape 30"/>
        <p:cNvGrpSpPr/>
        <p:nvPr/>
      </p:nvGrpSpPr>
      <p:grpSpPr>
        <a:xfrm>
          <a:off x="0" y="0"/>
          <a:ext cx="0" cy="0"/>
          <a:chOff x="0" y="0"/>
          <a:chExt cx="0" cy="0"/>
        </a:xfrm>
      </p:grpSpPr>
      <p:sp>
        <p:nvSpPr>
          <p:cNvPr id="31" name="Google Shape;31;p15"/>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15"/>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grpSp>
        <p:nvGrpSpPr>
          <p:cNvPr id="33" name="Google Shape;33;p15"/>
          <p:cNvGrpSpPr/>
          <p:nvPr/>
        </p:nvGrpSpPr>
        <p:grpSpPr>
          <a:xfrm>
            <a:off x="10113330" y="274853"/>
            <a:ext cx="2154863" cy="964667"/>
            <a:chOff x="7336150" y="-5375"/>
            <a:chExt cx="2317556" cy="1037500"/>
          </a:xfrm>
        </p:grpSpPr>
        <p:pic>
          <p:nvPicPr>
            <p:cNvPr id="34" name="Google Shape;34;p15"/>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35" name="Google Shape;35;p15"/>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36" name="Google Shape;36;p15"/>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37" name="Google Shape;37;p15"/>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 name="Google Shape;38;p15"/>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 name="Google Shape;39;p1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de-DE"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40" name="Google Shape;40;p15"/>
          <p:cNvSpPr txBox="1"/>
          <p:nvPr/>
        </p:nvSpPr>
        <p:spPr>
          <a:xfrm>
            <a:off x="-24375" y="6562800"/>
            <a:ext cx="58752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accent1"/>
                </a:solidFill>
                <a:latin typeface="Montserrat SemiBold"/>
                <a:ea typeface="Montserrat SemiBold"/>
                <a:cs typeface="Montserrat SemiBold"/>
                <a:sym typeface="Montserrat SemiBold"/>
              </a:rPr>
              <a:t>TT UNFCCC Engagement Telco 1-W &amp; 1-E | 17 March, 2025</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41" name="Google Shape;41;p1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15"/>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de-DE"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de-DE"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
          <p:cNvSpPr txBox="1"/>
          <p:nvPr>
            <p:ph type="title"/>
          </p:nvPr>
        </p:nvSpPr>
        <p:spPr>
          <a:xfrm>
            <a:off x="176050" y="175950"/>
            <a:ext cx="89322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de-DE" sz="7500"/>
              <a:t>SIT Technical Workshop 2025</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de-DE" sz="4000">
                <a:latin typeface="Montserrat"/>
                <a:ea typeface="Montserrat"/>
                <a:cs typeface="Montserrat"/>
                <a:sym typeface="Montserrat"/>
              </a:rPr>
              <a:t>Update on TT-UNFCCC</a:t>
            </a:r>
            <a:br>
              <a:rPr i="1" lang="de-DE" sz="4000">
                <a:latin typeface="Montserrat"/>
                <a:ea typeface="Montserrat"/>
                <a:cs typeface="Montserrat"/>
                <a:sym typeface="Montserrat"/>
              </a:rPr>
            </a:br>
            <a:r>
              <a:rPr i="1" lang="de-DE" sz="4000">
                <a:latin typeface="Montserrat"/>
                <a:ea typeface="Montserrat"/>
                <a:cs typeface="Montserrat"/>
                <a:sym typeface="Montserrat"/>
              </a:rPr>
              <a:t>COP30 preparations</a:t>
            </a:r>
            <a:endParaRPr i="1" sz="4000">
              <a:latin typeface="Montserrat"/>
              <a:ea typeface="Montserrat"/>
              <a:cs typeface="Montserrat"/>
              <a:sym typeface="Montserrat"/>
            </a:endParaRPr>
          </a:p>
        </p:txBody>
      </p:sp>
      <p:sp>
        <p:nvSpPr>
          <p:cNvPr id="48" name="Google Shape;48;p1"/>
          <p:cNvSpPr/>
          <p:nvPr/>
        </p:nvSpPr>
        <p:spPr>
          <a:xfrm>
            <a:off x="7272909" y="42528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de-DE" sz="2200" u="none" cap="none" strike="noStrike">
                <a:solidFill>
                  <a:schemeClr val="accent1"/>
                </a:solidFill>
                <a:latin typeface="Montserrat"/>
                <a:ea typeface="Montserrat"/>
                <a:cs typeface="Montserrat"/>
                <a:sym typeface="Montserrat"/>
              </a:rPr>
              <a:t>V.-H. Peuch, ECMWF</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de-DE" sz="2200" u="none" cap="none" strike="noStrike">
                <a:solidFill>
                  <a:schemeClr val="accent1"/>
                </a:solidFill>
                <a:latin typeface="Montserrat"/>
                <a:ea typeface="Montserrat"/>
                <a:cs typeface="Montserrat"/>
                <a:sym typeface="Montserrat"/>
              </a:rPr>
              <a:t>Agenda Item #3.2</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de-DE" sz="2200" u="none" cap="none" strike="noStrike">
                <a:solidFill>
                  <a:schemeClr val="accent1"/>
                </a:solidFill>
                <a:latin typeface="Montserrat"/>
                <a:ea typeface="Montserrat"/>
                <a:cs typeface="Montserrat"/>
                <a:sym typeface="Montserrat"/>
              </a:rPr>
              <a:t>SIT TW 2025</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de-DE" sz="2200" u="none" cap="none" strike="noStrike">
                <a:solidFill>
                  <a:schemeClr val="accent1"/>
                </a:solidFill>
                <a:latin typeface="Montserrat"/>
                <a:ea typeface="Montserrat"/>
                <a:cs typeface="Montserrat"/>
                <a:sym typeface="Montserrat"/>
              </a:rPr>
              <a:t>Darmstadt, Germany</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de-DE" sz="2200" u="none" cap="none" strike="noStrike">
                <a:solidFill>
                  <a:schemeClr val="accent1"/>
                </a:solidFill>
                <a:latin typeface="Montserrat"/>
                <a:ea typeface="Montserrat"/>
                <a:cs typeface="Montserrat"/>
                <a:sym typeface="Montserrat"/>
              </a:rPr>
              <a:t>9-11 September,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0"/>
          <p:cNvSpPr txBox="1"/>
          <p:nvPr/>
        </p:nvSpPr>
        <p:spPr>
          <a:xfrm>
            <a:off x="94020" y="103248"/>
            <a:ext cx="8668512"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Montserrat"/>
                <a:ea typeface="Montserrat"/>
                <a:cs typeface="Montserrat"/>
                <a:sym typeface="Montserrat"/>
              </a:rPr>
              <a:t>EID COP30 Belém </a:t>
            </a:r>
            <a:endParaRPr b="0" i="0" sz="1400" u="none" cap="none" strike="noStrike">
              <a:solidFill>
                <a:srgbClr val="000000"/>
              </a:solidFill>
              <a:latin typeface="Montserrat"/>
              <a:ea typeface="Montserrat"/>
              <a:cs typeface="Montserrat"/>
              <a:sym typeface="Montserrat"/>
            </a:endParaRPr>
          </a:p>
        </p:txBody>
      </p:sp>
      <p:pic>
        <p:nvPicPr>
          <p:cNvPr id="115" name="Google Shape;115;p10"/>
          <p:cNvPicPr preferRelativeResize="0"/>
          <p:nvPr/>
        </p:nvPicPr>
        <p:blipFill rotWithShape="1">
          <a:blip r:embed="rId3">
            <a:alphaModFix/>
          </a:blip>
          <a:srcRect b="0" l="0" r="0" t="0"/>
          <a:stretch/>
        </p:blipFill>
        <p:spPr>
          <a:xfrm>
            <a:off x="94020" y="1134508"/>
            <a:ext cx="4068248" cy="2294492"/>
          </a:xfrm>
          <a:prstGeom prst="rect">
            <a:avLst/>
          </a:prstGeom>
          <a:noFill/>
          <a:ln>
            <a:noFill/>
          </a:ln>
        </p:spPr>
      </p:pic>
      <p:sp>
        <p:nvSpPr>
          <p:cNvPr id="116" name="Google Shape;116;p10"/>
          <p:cNvSpPr txBox="1"/>
          <p:nvPr/>
        </p:nvSpPr>
        <p:spPr>
          <a:xfrm>
            <a:off x="4241494" y="1232749"/>
            <a:ext cx="7337234" cy="440120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Liaison with UNFCCC about the process and timeline for elaborating the actual agenda of the EID, ideally well ahead of the COP; target date is Monday 10 November, with a possible back-up on 11 November</a:t>
            </a:r>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Accreditations recently provided by UNFCCC (lower than usual numbers, not a surprise)</a:t>
            </a:r>
            <a:endParaRPr b="0"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Major concern: availability and price of accommodation; several organisations in a wait-and-see situation</a:t>
            </a:r>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Heard of some debate at national level about moving the COP to Rio de Janeiro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1"/>
          <p:cNvSpPr txBox="1"/>
          <p:nvPr/>
        </p:nvSpPr>
        <p:spPr>
          <a:xfrm>
            <a:off x="1575585" y="1990591"/>
            <a:ext cx="8945523" cy="124645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1800"/>
              </a:spcBef>
              <a:spcAft>
                <a:spcPts val="0"/>
              </a:spcAft>
              <a:buNone/>
            </a:pPr>
            <a:r>
              <a:rPr b="1" i="0" lang="de-DE" sz="4000" u="none" cap="none" strike="noStrike">
                <a:solidFill>
                  <a:schemeClr val="dk1"/>
                </a:solidFill>
                <a:latin typeface="Montserrat"/>
                <a:ea typeface="Montserrat"/>
                <a:cs typeface="Montserrat"/>
                <a:sym typeface="Montserrat"/>
              </a:rPr>
              <a:t>To be continued…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2"/>
          <p:cNvSpPr txBox="1"/>
          <p:nvPr/>
        </p:nvSpPr>
        <p:spPr>
          <a:xfrm>
            <a:off x="7623672" y="872689"/>
            <a:ext cx="9782400" cy="6464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1800"/>
              </a:spcBef>
              <a:spcAft>
                <a:spcPts val="0"/>
              </a:spcAft>
              <a:buNone/>
            </a:pPr>
            <a:r>
              <a:rPr b="1" i="0" lang="de-DE" sz="1600" u="none" cap="none" strike="noStrike">
                <a:solidFill>
                  <a:schemeClr val="dk1"/>
                </a:solidFill>
                <a:latin typeface="Montserrat"/>
                <a:ea typeface="Montserrat"/>
                <a:cs typeface="Montserrat"/>
                <a:sym typeface="Montserrat"/>
              </a:rPr>
              <a:t>(Open) membership, status 09/2025</a:t>
            </a:r>
            <a:endParaRPr/>
          </a:p>
          <a:p>
            <a:pPr indent="-214313" lvl="0" marL="214313" marR="0" rtl="0" algn="l">
              <a:lnSpc>
                <a:spcPct val="100000"/>
              </a:lnSpc>
              <a:spcBef>
                <a:spcPts val="120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Clément Albergel (ESA)</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Maggie Arnold (upcoming CEOS chair, GA)</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Albrecht von Bargen (DLR)</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Antonio Bombelli (WMO/GCOS)</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David Crisp (SIT chair)</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Adrien Deschamps (CNES)</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Mark Dowell (EC)</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Patrick Gibson (CEOS chair, UKSA)</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Beth Greenaway (CEOS chair, UKSA)</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Mariko Harada (SIT chair, JAXA)</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Alex Held (upcoming CEOS chair, CSIRO)</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Susanne Mecklenburg (ESA)</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Yasjka Meijer (ESA)</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Osamu Ochiai (SIT chair, JAXA)</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Steven Ramage (CEOS exec)</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John Remedios (CEOS chair, NCEO)</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Frank Martin Seifert (ESA)</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Joerg Schultz (EUMETSAT)</a:t>
            </a:r>
            <a:endParaRPr/>
          </a:p>
          <a:p>
            <a:pPr indent="-112712" lvl="0" marL="214312" marR="0" rtl="0" algn="l">
              <a:lnSpc>
                <a:spcPct val="100000"/>
              </a:lnSpc>
              <a:spcBef>
                <a:spcPts val="0"/>
              </a:spcBef>
              <a:spcAft>
                <a:spcPts val="0"/>
              </a:spcAft>
              <a:buClr>
                <a:schemeClr val="dk1"/>
              </a:buClr>
              <a:buSzPts val="1600"/>
              <a:buFont typeface="Montserrat"/>
              <a:buNone/>
            </a:pPr>
            <a:r>
              <a:t/>
            </a:r>
            <a:endParaRPr b="0" i="0" sz="1200" u="none" cap="none" strike="noStrike">
              <a:solidFill>
                <a:schemeClr val="dk1"/>
              </a:solidFill>
              <a:latin typeface="Montserrat"/>
              <a:ea typeface="Montserrat"/>
              <a:cs typeface="Montserrat"/>
              <a:sym typeface="Montserrat"/>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Vincent-Henri Peuch (ECMWF)</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Matthew Steventon (CEOS exec, Symbios)</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Libby Rose(Symbios)</a:t>
            </a:r>
            <a:endParaRPr/>
          </a:p>
          <a:p>
            <a:pPr indent="-214313" lvl="0" marL="214313" marR="0" rtl="0" algn="l">
              <a:lnSpc>
                <a:spcPct val="100000"/>
              </a:lnSpc>
              <a:spcBef>
                <a:spcPts val="0"/>
              </a:spcBef>
              <a:spcAft>
                <a:spcPts val="0"/>
              </a:spcAft>
              <a:buClr>
                <a:schemeClr val="dk1"/>
              </a:buClr>
              <a:buSzPts val="1600"/>
              <a:buFont typeface="Montserrat"/>
              <a:buChar char="❖"/>
            </a:pPr>
            <a:r>
              <a:rPr b="0" i="0" lang="de-DE" sz="1200" u="none" cap="none" strike="noStrike">
                <a:solidFill>
                  <a:schemeClr val="dk1"/>
                </a:solidFill>
                <a:latin typeface="Montserrat"/>
                <a:ea typeface="Montserrat"/>
                <a:cs typeface="Montserrat"/>
                <a:sym typeface="Montserrat"/>
              </a:rPr>
              <a:t>Harvey Jones (Symbios)</a:t>
            </a:r>
            <a:endParaRPr/>
          </a:p>
          <a:p>
            <a:pPr indent="-112713" lvl="0" marL="214313" marR="0" rtl="0" algn="l">
              <a:lnSpc>
                <a:spcPct val="100000"/>
              </a:lnSpc>
              <a:spcBef>
                <a:spcPts val="0"/>
              </a:spcBef>
              <a:spcAft>
                <a:spcPts val="0"/>
              </a:spcAft>
              <a:buClr>
                <a:schemeClr val="dk1"/>
              </a:buClr>
              <a:buSzPts val="1600"/>
              <a:buFont typeface="Montserrat"/>
              <a:buNone/>
            </a:pPr>
            <a:r>
              <a:t/>
            </a:r>
            <a:endParaRPr b="0" i="0" sz="1600" u="none" cap="none" strike="noStrike">
              <a:solidFill>
                <a:schemeClr val="dk1"/>
              </a:solidFill>
              <a:latin typeface="Montserrat"/>
              <a:ea typeface="Montserrat"/>
              <a:cs typeface="Montserrat"/>
              <a:sym typeface="Montserrat"/>
            </a:endParaRPr>
          </a:p>
        </p:txBody>
      </p:sp>
      <p:sp>
        <p:nvSpPr>
          <p:cNvPr id="54" name="Google Shape;54;p2"/>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Montserrat"/>
                <a:ea typeface="Montserrat"/>
                <a:cs typeface="Montserrat"/>
                <a:sym typeface="Montserrat"/>
              </a:rPr>
              <a:t>Mandate and team</a:t>
            </a:r>
            <a:endParaRPr b="0" i="0" sz="1400" u="none" cap="none" strike="noStrike">
              <a:solidFill>
                <a:srgbClr val="000000"/>
              </a:solidFill>
              <a:latin typeface="Montserrat"/>
              <a:ea typeface="Montserrat"/>
              <a:cs typeface="Montserrat"/>
              <a:sym typeface="Montserrat"/>
            </a:endParaRPr>
          </a:p>
        </p:txBody>
      </p:sp>
      <p:sp>
        <p:nvSpPr>
          <p:cNvPr id="55" name="Google Shape;55;p2"/>
          <p:cNvSpPr txBox="1"/>
          <p:nvPr/>
        </p:nvSpPr>
        <p:spPr>
          <a:xfrm>
            <a:off x="539999" y="1080750"/>
            <a:ext cx="6455712" cy="4293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800"/>
              </a:spcBef>
              <a:spcAft>
                <a:spcPts val="0"/>
              </a:spcAft>
              <a:buNone/>
            </a:pPr>
            <a:r>
              <a:rPr b="1" i="0" lang="de-DE" sz="1600" u="none" cap="none" strike="noStrike">
                <a:solidFill>
                  <a:srgbClr val="FF0000"/>
                </a:solidFill>
                <a:latin typeface="Montserrat"/>
                <a:ea typeface="Montserrat"/>
                <a:cs typeface="Montserrat"/>
                <a:sym typeface="Montserrat"/>
              </a:rPr>
              <a:t>WGClimate 22-24 (Feb. 2025): create Tiger Team for Engagement with UNFCCC with specific tasks to</a:t>
            </a:r>
            <a:endParaRPr/>
          </a:p>
          <a:p>
            <a:pPr indent="-214313" lvl="0" marL="214313" marR="0" rtl="0" algn="l">
              <a:lnSpc>
                <a:spcPct val="100000"/>
              </a:lnSpc>
              <a:spcBef>
                <a:spcPts val="1200"/>
              </a:spcBef>
              <a:spcAft>
                <a:spcPts val="0"/>
              </a:spcAft>
              <a:buClr>
                <a:schemeClr val="dk1"/>
              </a:buClr>
              <a:buSzPts val="1600"/>
              <a:buFont typeface="Montserrat"/>
              <a:buChar char="❖"/>
            </a:pPr>
            <a:r>
              <a:rPr b="0" i="0" lang="de-DE" sz="1600" u="none" cap="none" strike="noStrike">
                <a:solidFill>
                  <a:schemeClr val="dk1"/>
                </a:solidFill>
                <a:latin typeface="Montserrat"/>
                <a:ea typeface="Montserrat"/>
                <a:cs typeface="Montserrat"/>
                <a:sym typeface="Montserrat"/>
              </a:rPr>
              <a:t>Ensure consistent preparation for Earth Information Day</a:t>
            </a:r>
            <a:endParaRPr/>
          </a:p>
          <a:p>
            <a:pPr indent="-214313" lvl="0" marL="214313" marR="0" rtl="0" algn="l">
              <a:lnSpc>
                <a:spcPct val="100000"/>
              </a:lnSpc>
              <a:spcBef>
                <a:spcPts val="1200"/>
              </a:spcBef>
              <a:spcAft>
                <a:spcPts val="0"/>
              </a:spcAft>
              <a:buClr>
                <a:schemeClr val="dk1"/>
              </a:buClr>
              <a:buSzPts val="1600"/>
              <a:buFont typeface="Montserrat"/>
              <a:buChar char="❖"/>
            </a:pPr>
            <a:r>
              <a:rPr b="0" i="0" lang="de-DE" sz="1600" u="none" cap="none" strike="noStrike">
                <a:solidFill>
                  <a:schemeClr val="dk1"/>
                </a:solidFill>
                <a:latin typeface="Montserrat"/>
                <a:ea typeface="Montserrat"/>
                <a:cs typeface="Montserrat"/>
                <a:sym typeface="Montserrat"/>
              </a:rPr>
              <a:t>Enhancing coordination at key UNFCCC events throughout the year</a:t>
            </a:r>
            <a:endParaRPr/>
          </a:p>
          <a:p>
            <a:pPr indent="-214313" lvl="0" marL="214313" marR="0" rtl="0" algn="l">
              <a:lnSpc>
                <a:spcPct val="100000"/>
              </a:lnSpc>
              <a:spcBef>
                <a:spcPts val="1200"/>
              </a:spcBef>
              <a:spcAft>
                <a:spcPts val="0"/>
              </a:spcAft>
              <a:buClr>
                <a:schemeClr val="dk1"/>
              </a:buClr>
              <a:buSzPts val="1600"/>
              <a:buFont typeface="Montserrat"/>
              <a:buChar char="❖"/>
            </a:pPr>
            <a:r>
              <a:rPr b="0" i="0" lang="de-DE" sz="1600" u="none" cap="none" strike="noStrike">
                <a:solidFill>
                  <a:schemeClr val="dk1"/>
                </a:solidFill>
                <a:latin typeface="Montserrat"/>
                <a:ea typeface="Montserrat"/>
                <a:cs typeface="Montserrat"/>
                <a:sym typeface="Montserrat"/>
              </a:rPr>
              <a:t>(Develop a comprehensive multi-year engagement strategy aligned with the phases of the GST process, including proactive preparation for party submissions) </a:t>
            </a:r>
            <a:endParaRPr/>
          </a:p>
          <a:p>
            <a:pPr indent="-214313" lvl="0" marL="214313" marR="0" rtl="0" algn="l">
              <a:lnSpc>
                <a:spcPct val="100000"/>
              </a:lnSpc>
              <a:spcBef>
                <a:spcPts val="1200"/>
              </a:spcBef>
              <a:spcAft>
                <a:spcPts val="0"/>
              </a:spcAft>
              <a:buClr>
                <a:schemeClr val="dk1"/>
              </a:buClr>
              <a:buSzPts val="1600"/>
              <a:buFont typeface="Montserrat"/>
              <a:buChar char="❖"/>
            </a:pPr>
            <a:r>
              <a:rPr b="0" i="0" lang="de-DE" sz="1600" u="none" cap="none" strike="noStrike">
                <a:solidFill>
                  <a:schemeClr val="dk1"/>
                </a:solidFill>
                <a:latin typeface="Montserrat"/>
                <a:ea typeface="Montserrat"/>
                <a:cs typeface="Montserrat"/>
                <a:sym typeface="Montserrat"/>
              </a:rPr>
              <a:t>Define key objectives for each COP and EID, ensuring that CEOS and CGMS efforts are strategic and aligned with broader climate goals. </a:t>
            </a:r>
            <a:endParaRPr/>
          </a:p>
          <a:p>
            <a:pPr indent="-214313" lvl="0" marL="214313" marR="0" rtl="0" algn="l">
              <a:lnSpc>
                <a:spcPct val="100000"/>
              </a:lnSpc>
              <a:spcBef>
                <a:spcPts val="1200"/>
              </a:spcBef>
              <a:spcAft>
                <a:spcPts val="0"/>
              </a:spcAft>
              <a:buClr>
                <a:schemeClr val="dk1"/>
              </a:buClr>
              <a:buSzPts val="1600"/>
              <a:buFont typeface="Montserrat"/>
              <a:buChar char="❖"/>
            </a:pPr>
            <a:r>
              <a:rPr b="0" i="0" lang="de-DE" sz="1600" u="none" cap="none" strike="noStrike">
                <a:solidFill>
                  <a:schemeClr val="dk1"/>
                </a:solidFill>
                <a:latin typeface="Montserrat"/>
                <a:ea typeface="Montserrat"/>
                <a:cs typeface="Montserrat"/>
                <a:sym typeface="Montserrat"/>
              </a:rPr>
              <a:t>Survey agencies to understand their level of participation at each COP (individuals and/or pavilions)</a:t>
            </a:r>
            <a:endParaRPr/>
          </a:p>
        </p:txBody>
      </p:sp>
      <p:pic>
        <p:nvPicPr>
          <p:cNvPr descr="Tiger Clipart Vector Art, Icons, and Graphics for Free Download" id="56" name="Google Shape;56;p2"/>
          <p:cNvPicPr preferRelativeResize="0"/>
          <p:nvPr/>
        </p:nvPicPr>
        <p:blipFill rotWithShape="1">
          <a:blip r:embed="rId3">
            <a:alphaModFix/>
          </a:blip>
          <a:srcRect b="0" l="0" r="0" t="0"/>
          <a:stretch/>
        </p:blipFill>
        <p:spPr>
          <a:xfrm>
            <a:off x="4957086" y="4818141"/>
            <a:ext cx="2908453" cy="1612152"/>
          </a:xfrm>
          <a:prstGeom prst="rect">
            <a:avLst/>
          </a:prstGeom>
          <a:noFill/>
          <a:ln>
            <a:noFill/>
          </a:ln>
        </p:spPr>
      </p:pic>
      <p:sp>
        <p:nvSpPr>
          <p:cNvPr id="57" name="Google Shape;57;p2"/>
          <p:cNvSpPr txBox="1"/>
          <p:nvPr/>
        </p:nvSpPr>
        <p:spPr>
          <a:xfrm>
            <a:off x="341522" y="5436469"/>
            <a:ext cx="2908453" cy="9848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None/>
            </a:pPr>
            <a:r>
              <a:rPr b="0" i="0" lang="de-DE" sz="1600" u="none" cap="none" strike="noStrike">
                <a:solidFill>
                  <a:schemeClr val="dk1"/>
                </a:solidFill>
                <a:latin typeface="Montserrat"/>
                <a:ea typeface="Montserrat"/>
                <a:cs typeface="Montserrat"/>
                <a:sym typeface="Montserrat"/>
              </a:rPr>
              <a:t>NB: WGClimate-22-14/15 (GST Strategy developed by SIT chair, 3.3)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nvSpPr>
        <p:spPr>
          <a:xfrm>
            <a:off x="540000" y="1016958"/>
            <a:ext cx="11112000" cy="4708941"/>
          </a:xfrm>
          <a:prstGeom prst="rect">
            <a:avLst/>
          </a:prstGeom>
          <a:noFill/>
          <a:ln>
            <a:noFill/>
          </a:ln>
        </p:spPr>
        <p:txBody>
          <a:bodyPr anchorCtr="0" anchor="t" bIns="45700" lIns="91425" spcFirstLastPara="1" rIns="91425" wrap="square" tIns="45700">
            <a:spAutoFit/>
          </a:bodyPr>
          <a:lstStyle/>
          <a:p>
            <a:pPr indent="-214313" lvl="0" marL="214313" marR="0" rtl="0" algn="l">
              <a:lnSpc>
                <a:spcPct val="150000"/>
              </a:lnSpc>
              <a:spcBef>
                <a:spcPts val="1800"/>
              </a:spcBef>
              <a:spcAft>
                <a:spcPts val="0"/>
              </a:spcAft>
              <a:buClr>
                <a:schemeClr val="dk1"/>
              </a:buClr>
              <a:buSzPts val="1600"/>
              <a:buFont typeface="Montserrat"/>
              <a:buChar char="❖"/>
            </a:pPr>
            <a:r>
              <a:rPr b="0" i="0" lang="de-DE" sz="1600" u="none" cap="none" strike="noStrike">
                <a:solidFill>
                  <a:srgbClr val="000000"/>
                </a:solidFill>
                <a:latin typeface="Montserrat"/>
                <a:ea typeface="Montserrat"/>
                <a:cs typeface="Montserrat"/>
                <a:sym typeface="Montserrat"/>
              </a:rPr>
              <a:t>Principle of twin telcos to allow participation at a „reasonable“ time of the day for all members across the globe. 5 meetings: 4 TT sessions (17 March, 15 April, 27 May, 17 July) and an online workshop with UNFCCC (30 April).</a:t>
            </a:r>
            <a:endParaRPr/>
          </a:p>
          <a:p>
            <a:pPr indent="-214313" lvl="0" marL="214313" marR="0" rtl="0" algn="l">
              <a:lnSpc>
                <a:spcPct val="150000"/>
              </a:lnSpc>
              <a:spcBef>
                <a:spcPts val="1800"/>
              </a:spcBef>
              <a:spcAft>
                <a:spcPts val="0"/>
              </a:spcAft>
              <a:buClr>
                <a:schemeClr val="dk1"/>
              </a:buClr>
              <a:buSzPts val="1600"/>
              <a:buFont typeface="Montserrat"/>
              <a:buChar char="❖"/>
            </a:pPr>
            <a:r>
              <a:rPr b="0" i="0" lang="de-DE" sz="1600" u="none" cap="none" strike="noStrike">
                <a:solidFill>
                  <a:srgbClr val="000000"/>
                </a:solidFill>
                <a:latin typeface="Montserrat"/>
                <a:ea typeface="Montserrat"/>
                <a:cs typeface="Montserrat"/>
                <a:sym typeface="Montserrat"/>
              </a:rPr>
              <a:t>Main discussions/activities:</a:t>
            </a:r>
            <a:endParaRPr/>
          </a:p>
          <a:p>
            <a:pPr indent="-285750" lvl="4" marL="571500" marR="0" rtl="0" algn="l">
              <a:lnSpc>
                <a:spcPct val="150000"/>
              </a:lnSpc>
              <a:spcBef>
                <a:spcPts val="0"/>
              </a:spcBef>
              <a:spcAft>
                <a:spcPts val="0"/>
              </a:spcAft>
              <a:buClr>
                <a:schemeClr val="dk1"/>
              </a:buClr>
              <a:buSzPts val="1600"/>
              <a:buFont typeface="Arial"/>
              <a:buChar char="•"/>
            </a:pPr>
            <a:r>
              <a:rPr b="0" i="0" lang="de-DE" sz="1600" u="none" cap="none" strike="noStrike">
                <a:solidFill>
                  <a:schemeClr val="dk1"/>
                </a:solidFill>
                <a:latin typeface="Montserrat"/>
                <a:ea typeface="Montserrat"/>
                <a:cs typeface="Montserrat"/>
                <a:sym typeface="Montserrat"/>
              </a:rPr>
              <a:t>Refine ToR/mandate (clarify it is time limited) &amp; interaction with GST strategy update process</a:t>
            </a:r>
            <a:endParaRPr b="0" i="0" sz="1600" u="none" cap="none" strike="noStrike">
              <a:solidFill>
                <a:schemeClr val="dk1"/>
              </a:solidFill>
              <a:latin typeface="Montserrat"/>
              <a:ea typeface="Montserrat"/>
              <a:cs typeface="Montserrat"/>
              <a:sym typeface="Montserrat"/>
            </a:endParaRPr>
          </a:p>
          <a:p>
            <a:pPr indent="-285750" lvl="4" marL="571500" marR="0" rtl="0" algn="l">
              <a:lnSpc>
                <a:spcPct val="150000"/>
              </a:lnSpc>
              <a:spcBef>
                <a:spcPts val="0"/>
              </a:spcBef>
              <a:spcAft>
                <a:spcPts val="0"/>
              </a:spcAft>
              <a:buClr>
                <a:schemeClr val="dk1"/>
              </a:buClr>
              <a:buSzPts val="1600"/>
              <a:buFont typeface="Arial"/>
              <a:buChar char="•"/>
            </a:pPr>
            <a:r>
              <a:rPr b="1" i="0" lang="de-DE" sz="1600" u="none" cap="none" strike="noStrike">
                <a:solidFill>
                  <a:srgbClr val="FF0000"/>
                </a:solidFill>
                <a:latin typeface="Montserrat"/>
                <a:ea typeface="Montserrat"/>
                <a:cs typeface="Montserrat"/>
                <a:sym typeface="Montserrat"/>
              </a:rPr>
              <a:t>Organise workshop to reboot/enhance collaboration with UNFCCC &amp; follow-up actions</a:t>
            </a:r>
            <a:endParaRPr b="1" i="0" sz="1600" u="none" cap="none" strike="noStrike">
              <a:solidFill>
                <a:srgbClr val="FF0000"/>
              </a:solidFill>
              <a:latin typeface="Montserrat"/>
              <a:ea typeface="Montserrat"/>
              <a:cs typeface="Montserrat"/>
              <a:sym typeface="Montserrat"/>
            </a:endParaRPr>
          </a:p>
          <a:p>
            <a:pPr indent="-285750" lvl="4" marL="571500" marR="0" rtl="0" algn="l">
              <a:lnSpc>
                <a:spcPct val="150000"/>
              </a:lnSpc>
              <a:spcBef>
                <a:spcPts val="0"/>
              </a:spcBef>
              <a:spcAft>
                <a:spcPts val="0"/>
              </a:spcAft>
              <a:buClr>
                <a:schemeClr val="dk1"/>
              </a:buClr>
              <a:buSzPts val="1600"/>
              <a:buFont typeface="Arial"/>
              <a:buChar char="•"/>
            </a:pPr>
            <a:r>
              <a:rPr b="0" i="0" lang="de-DE" sz="1600" u="none" cap="none" strike="noStrike">
                <a:solidFill>
                  <a:schemeClr val="dk1"/>
                </a:solidFill>
                <a:latin typeface="Montserrat"/>
                <a:ea typeface="Montserrat"/>
                <a:cs typeface="Montserrat"/>
                <a:sym typeface="Montserrat"/>
              </a:rPr>
              <a:t>Limited effort on SB-62; in-person meeting of some members in the margins of the sessions</a:t>
            </a:r>
            <a:endParaRPr b="0" i="0" sz="1600" u="none" cap="none" strike="noStrike">
              <a:solidFill>
                <a:schemeClr val="dk1"/>
              </a:solidFill>
              <a:latin typeface="Montserrat"/>
              <a:ea typeface="Montserrat"/>
              <a:cs typeface="Montserrat"/>
              <a:sym typeface="Montserrat"/>
            </a:endParaRPr>
          </a:p>
          <a:p>
            <a:pPr indent="-285750" lvl="4" marL="571500" marR="0" rtl="0" algn="l">
              <a:lnSpc>
                <a:spcPct val="150000"/>
              </a:lnSpc>
              <a:spcBef>
                <a:spcPts val="0"/>
              </a:spcBef>
              <a:spcAft>
                <a:spcPts val="0"/>
              </a:spcAft>
              <a:buClr>
                <a:schemeClr val="dk1"/>
              </a:buClr>
              <a:buSzPts val="1600"/>
              <a:buFont typeface="Arial"/>
              <a:buChar char="•"/>
            </a:pPr>
            <a:r>
              <a:rPr b="1" i="0" lang="de-DE" sz="1600" u="none" cap="none" strike="noStrike">
                <a:solidFill>
                  <a:srgbClr val="FF0000"/>
                </a:solidFill>
                <a:latin typeface="Montserrat"/>
                <a:ea typeface="Montserrat"/>
                <a:cs typeface="Montserrat"/>
                <a:sym typeface="Montserrat"/>
              </a:rPr>
              <a:t>Input to Earth Info Day at COP30 (submitted 28/08)</a:t>
            </a:r>
            <a:endParaRPr/>
          </a:p>
          <a:p>
            <a:pPr indent="-112713" lvl="0" marL="214313" marR="0" rtl="0" algn="l">
              <a:lnSpc>
                <a:spcPct val="150000"/>
              </a:lnSpc>
              <a:spcBef>
                <a:spcPts val="1800"/>
              </a:spcBef>
              <a:spcAft>
                <a:spcPts val="0"/>
              </a:spcAft>
              <a:buClr>
                <a:schemeClr val="dk1"/>
              </a:buClr>
              <a:buSzPts val="1600"/>
              <a:buFont typeface="Montserrat"/>
              <a:buNone/>
            </a:pPr>
            <a:r>
              <a:t/>
            </a:r>
            <a:endParaRPr b="0" i="0" sz="1600" u="none" cap="none" strike="noStrike">
              <a:solidFill>
                <a:srgbClr val="000000"/>
              </a:solidFill>
              <a:latin typeface="Arial"/>
              <a:ea typeface="Arial"/>
              <a:cs typeface="Arial"/>
              <a:sym typeface="Arial"/>
            </a:endParaRPr>
          </a:p>
          <a:p>
            <a:pPr indent="-112713" lvl="0" marL="214313" marR="0" rtl="0" algn="l">
              <a:lnSpc>
                <a:spcPct val="150000"/>
              </a:lnSpc>
              <a:spcBef>
                <a:spcPts val="1800"/>
              </a:spcBef>
              <a:spcAft>
                <a:spcPts val="0"/>
              </a:spcAft>
              <a:buClr>
                <a:schemeClr val="dk1"/>
              </a:buClr>
              <a:buSzPts val="1600"/>
              <a:buFont typeface="Montserrat"/>
              <a:buNone/>
            </a:pPr>
            <a:r>
              <a:t/>
            </a:r>
            <a:endParaRPr b="0" i="0" sz="1600" u="none" cap="none" strike="noStrike">
              <a:solidFill>
                <a:srgbClr val="000000"/>
              </a:solidFill>
              <a:latin typeface="Arial"/>
              <a:ea typeface="Arial"/>
              <a:cs typeface="Arial"/>
              <a:sym typeface="Arial"/>
            </a:endParaRPr>
          </a:p>
        </p:txBody>
      </p:sp>
      <p:sp>
        <p:nvSpPr>
          <p:cNvPr id="63" name="Google Shape;63;p3"/>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Montserrat"/>
                <a:ea typeface="Montserrat"/>
                <a:cs typeface="Montserrat"/>
                <a:sym typeface="Montserrat"/>
              </a:rPr>
              <a:t>Overview of activities</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4"/>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Montserrat"/>
                <a:ea typeface="Montserrat"/>
                <a:cs typeface="Montserrat"/>
                <a:sym typeface="Montserrat"/>
              </a:rPr>
              <a:t>Workshop with UNFCCC</a:t>
            </a:r>
            <a:endParaRPr b="0" i="0" sz="1400" u="none" cap="none" strike="noStrike">
              <a:solidFill>
                <a:srgbClr val="000000"/>
              </a:solidFill>
              <a:latin typeface="Montserrat"/>
              <a:ea typeface="Montserrat"/>
              <a:cs typeface="Montserrat"/>
              <a:sym typeface="Montserrat"/>
            </a:endParaRPr>
          </a:p>
        </p:txBody>
      </p:sp>
      <p:sp>
        <p:nvSpPr>
          <p:cNvPr id="69" name="Google Shape;69;p4"/>
          <p:cNvSpPr txBox="1"/>
          <p:nvPr/>
        </p:nvSpPr>
        <p:spPr>
          <a:xfrm>
            <a:off x="256220" y="948730"/>
            <a:ext cx="7195614" cy="455505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1800"/>
              </a:spcBef>
              <a:spcAft>
                <a:spcPts val="0"/>
              </a:spcAft>
              <a:buNone/>
            </a:pPr>
            <a:r>
              <a:rPr b="1" i="0" lang="de-DE" sz="1600" u="none" cap="none" strike="noStrike">
                <a:solidFill>
                  <a:srgbClr val="FF0000"/>
                </a:solidFill>
                <a:latin typeface="Montserrat"/>
                <a:ea typeface="Montserrat"/>
                <a:cs typeface="Montserrat"/>
                <a:sym typeface="Montserrat"/>
              </a:rPr>
              <a:t>30 April 2025</a:t>
            </a:r>
            <a:endParaRPr/>
          </a:p>
          <a:p>
            <a:pPr indent="-214313" lvl="0" marL="214313" marR="0" rtl="0" algn="l">
              <a:lnSpc>
                <a:spcPct val="150000"/>
              </a:lnSpc>
              <a:spcBef>
                <a:spcPts val="600"/>
              </a:spcBef>
              <a:spcAft>
                <a:spcPts val="0"/>
              </a:spcAft>
              <a:buClr>
                <a:schemeClr val="dk1"/>
              </a:buClr>
              <a:buSzPts val="1600"/>
              <a:buFont typeface="Montserrat"/>
              <a:buChar char="❖"/>
            </a:pPr>
            <a:r>
              <a:rPr b="0" i="0" lang="de-DE" sz="1600" u="none" cap="none" strike="noStrike">
                <a:solidFill>
                  <a:schemeClr val="dk1"/>
                </a:solidFill>
                <a:latin typeface="Montserrat"/>
                <a:ea typeface="Montserrat"/>
                <a:cs typeface="Montserrat"/>
                <a:sym typeface="Montserrat"/>
              </a:rPr>
              <a:t>Main objective: engage with key UNFCCC lead persons and stimulate wider engagement on different streams of activities</a:t>
            </a:r>
            <a:endParaRPr/>
          </a:p>
          <a:p>
            <a:pPr indent="-214313" lvl="0" marL="214313" marR="0" rtl="0" algn="l">
              <a:lnSpc>
                <a:spcPct val="150000"/>
              </a:lnSpc>
              <a:spcBef>
                <a:spcPts val="600"/>
              </a:spcBef>
              <a:spcAft>
                <a:spcPts val="0"/>
              </a:spcAft>
              <a:buClr>
                <a:schemeClr val="dk1"/>
              </a:buClr>
              <a:buSzPts val="1600"/>
              <a:buFont typeface="Montserrat"/>
              <a:buChar char="❖"/>
            </a:pPr>
            <a:r>
              <a:rPr b="0" i="0" lang="de-DE" sz="1600" u="none" cap="none" strike="noStrike">
                <a:solidFill>
                  <a:schemeClr val="dk1"/>
                </a:solidFill>
                <a:latin typeface="Montserrat"/>
                <a:ea typeface="Montserrat"/>
                <a:cs typeface="Montserrat"/>
                <a:sym typeface="Montserrat"/>
              </a:rPr>
              <a:t>Agenda:</a:t>
            </a:r>
            <a:endParaRPr/>
          </a:p>
          <a:p>
            <a:pPr indent="-285750" lvl="8" marL="285750" marR="0" rtl="0" algn="l">
              <a:lnSpc>
                <a:spcPct val="150000"/>
              </a:lnSpc>
              <a:spcBef>
                <a:spcPts val="600"/>
              </a:spcBef>
              <a:spcAft>
                <a:spcPts val="0"/>
              </a:spcAft>
              <a:buClr>
                <a:schemeClr val="dk1"/>
              </a:buClr>
              <a:buSzPts val="1600"/>
              <a:buFont typeface="Arial"/>
              <a:buChar char="•"/>
            </a:pPr>
            <a:r>
              <a:rPr b="0" i="0" lang="de-DE" sz="1600" u="none" cap="none" strike="noStrike">
                <a:solidFill>
                  <a:schemeClr val="dk1"/>
                </a:solidFill>
                <a:latin typeface="Montserrat"/>
                <a:ea typeface="Montserrat"/>
                <a:cs typeface="Montserrat"/>
                <a:sym typeface="Montserrat"/>
              </a:rPr>
              <a:t>Introduction UNFCCC</a:t>
            </a:r>
            <a:endParaRPr/>
          </a:p>
          <a:p>
            <a:pPr indent="-285750" lvl="8" marL="285750" marR="0" rtl="0" algn="l">
              <a:lnSpc>
                <a:spcPct val="150000"/>
              </a:lnSpc>
              <a:spcBef>
                <a:spcPts val="600"/>
              </a:spcBef>
              <a:spcAft>
                <a:spcPts val="0"/>
              </a:spcAft>
              <a:buClr>
                <a:schemeClr val="dk1"/>
              </a:buClr>
              <a:buSzPts val="1600"/>
              <a:buFont typeface="Arial"/>
              <a:buChar char="•"/>
            </a:pPr>
            <a:r>
              <a:rPr b="0" i="0" lang="de-DE" sz="1600" u="none" cap="none" strike="noStrike">
                <a:solidFill>
                  <a:schemeClr val="dk1"/>
                </a:solidFill>
                <a:latin typeface="Montserrat"/>
                <a:ea typeface="Montserrat"/>
                <a:cs typeface="Montserrat"/>
                <a:sym typeface="Montserrat"/>
              </a:rPr>
              <a:t>Introduction WG-Climate </a:t>
            </a:r>
            <a:endParaRPr/>
          </a:p>
          <a:p>
            <a:pPr indent="-285750" lvl="8" marL="285750" marR="0" rtl="0" algn="l">
              <a:lnSpc>
                <a:spcPct val="150000"/>
              </a:lnSpc>
              <a:spcBef>
                <a:spcPts val="600"/>
              </a:spcBef>
              <a:spcAft>
                <a:spcPts val="0"/>
              </a:spcAft>
              <a:buClr>
                <a:schemeClr val="dk1"/>
              </a:buClr>
              <a:buSzPts val="1600"/>
              <a:buFont typeface="Arial"/>
              <a:buChar char="•"/>
            </a:pPr>
            <a:r>
              <a:rPr b="0" i="0" lang="de-DE" sz="1600" u="none" cap="none" strike="noStrike">
                <a:solidFill>
                  <a:schemeClr val="dk1"/>
                </a:solidFill>
                <a:latin typeface="Montserrat"/>
                <a:ea typeface="Montserrat"/>
                <a:cs typeface="Montserrat"/>
                <a:sym typeface="Montserrat"/>
              </a:rPr>
              <a:t>Interests from different UNFCCC “workstreams” </a:t>
            </a:r>
            <a:endParaRPr/>
          </a:p>
          <a:p>
            <a:pPr indent="-285750" lvl="8" marL="285750" marR="0" rtl="0" algn="l">
              <a:lnSpc>
                <a:spcPct val="150000"/>
              </a:lnSpc>
              <a:spcBef>
                <a:spcPts val="600"/>
              </a:spcBef>
              <a:spcAft>
                <a:spcPts val="0"/>
              </a:spcAft>
              <a:buClr>
                <a:schemeClr val="dk1"/>
              </a:buClr>
              <a:buSzPts val="1600"/>
              <a:buFont typeface="Arial"/>
              <a:buChar char="•"/>
            </a:pPr>
            <a:r>
              <a:rPr b="0" i="0" lang="de-DE" sz="1600" u="none" cap="none" strike="noStrike">
                <a:solidFill>
                  <a:schemeClr val="dk1"/>
                </a:solidFill>
                <a:latin typeface="Montserrat"/>
                <a:ea typeface="Montserrat"/>
                <a:cs typeface="Montserrat"/>
                <a:sym typeface="Montserrat"/>
              </a:rPr>
              <a:t>Open discussion and next steps</a:t>
            </a:r>
            <a:endParaRPr/>
          </a:p>
          <a:p>
            <a:pPr indent="-285750" lvl="8" marL="285750" marR="0" rtl="0" algn="l">
              <a:lnSpc>
                <a:spcPct val="150000"/>
              </a:lnSpc>
              <a:spcBef>
                <a:spcPts val="600"/>
              </a:spcBef>
              <a:spcAft>
                <a:spcPts val="0"/>
              </a:spcAft>
              <a:buClr>
                <a:schemeClr val="dk1"/>
              </a:buClr>
              <a:buSzPts val="1600"/>
              <a:buFont typeface="Noto Sans Symbols"/>
              <a:buChar char="❖"/>
            </a:pPr>
            <a:r>
              <a:rPr b="0" i="0" lang="de-DE" sz="1600" u="none" cap="none" strike="noStrike">
                <a:solidFill>
                  <a:schemeClr val="dk1"/>
                </a:solidFill>
                <a:latin typeface="Montserrat"/>
                <a:ea typeface="Montserrat"/>
                <a:cs typeface="Montserrat"/>
                <a:sym typeface="Montserrat"/>
              </a:rPr>
              <a:t>11 participants from UNFCCC and 16 from WG-Climate/CEOS; minutes (from WG-Climate and UNFCCC) available.</a:t>
            </a:r>
            <a:endParaRPr/>
          </a:p>
        </p:txBody>
      </p:sp>
      <p:pic>
        <p:nvPicPr>
          <p:cNvPr descr="A document with text and images&#10;&#10;AI-generated content may be incorrect." id="70" name="Google Shape;70;p4"/>
          <p:cNvPicPr preferRelativeResize="0"/>
          <p:nvPr/>
        </p:nvPicPr>
        <p:blipFill rotWithShape="1">
          <a:blip r:embed="rId3">
            <a:alphaModFix/>
          </a:blip>
          <a:srcRect b="0" l="0" r="0" t="0"/>
          <a:stretch/>
        </p:blipFill>
        <p:spPr>
          <a:xfrm>
            <a:off x="7536106" y="1357401"/>
            <a:ext cx="3595234" cy="4749109"/>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nvSpPr>
        <p:spPr>
          <a:xfrm>
            <a:off x="94019" y="103248"/>
            <a:ext cx="10058973"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Montserrat"/>
                <a:ea typeface="Montserrat"/>
                <a:cs typeface="Montserrat"/>
                <a:sym typeface="Montserrat"/>
              </a:rPr>
              <a:t>Streams of engagement</a:t>
            </a:r>
            <a:endParaRPr b="0" i="0" sz="4400" u="none" cap="none" strike="noStrike">
              <a:solidFill>
                <a:srgbClr val="000000"/>
              </a:solidFill>
              <a:latin typeface="Montserrat"/>
              <a:ea typeface="Montserrat"/>
              <a:cs typeface="Montserrat"/>
              <a:sym typeface="Montserrat"/>
            </a:endParaRPr>
          </a:p>
        </p:txBody>
      </p:sp>
      <p:pic>
        <p:nvPicPr>
          <p:cNvPr descr="A table of information&#10;&#10;AI-generated content may be incorrect." id="76" name="Google Shape;76;p5"/>
          <p:cNvPicPr preferRelativeResize="0"/>
          <p:nvPr/>
        </p:nvPicPr>
        <p:blipFill rotWithShape="1">
          <a:blip r:embed="rId3">
            <a:alphaModFix/>
          </a:blip>
          <a:srcRect b="0" l="0" r="0" t="0"/>
          <a:stretch/>
        </p:blipFill>
        <p:spPr>
          <a:xfrm>
            <a:off x="312317" y="1187298"/>
            <a:ext cx="5435600" cy="2603500"/>
          </a:xfrm>
          <a:prstGeom prst="rect">
            <a:avLst/>
          </a:prstGeom>
          <a:noFill/>
          <a:ln>
            <a:noFill/>
          </a:ln>
        </p:spPr>
      </p:pic>
      <p:sp>
        <p:nvSpPr>
          <p:cNvPr id="77" name="Google Shape;77;p5"/>
          <p:cNvSpPr txBox="1"/>
          <p:nvPr>
            <p:ph idx="1" type="body"/>
          </p:nvPr>
        </p:nvSpPr>
        <p:spPr>
          <a:xfrm>
            <a:off x="6301648" y="5774217"/>
            <a:ext cx="6169445" cy="1656160"/>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1000"/>
              </a:spcBef>
              <a:spcAft>
                <a:spcPts val="1800"/>
              </a:spcAft>
              <a:buSzPts val="2800"/>
              <a:buNone/>
            </a:pPr>
            <a:r>
              <a:rPr b="1" lang="de-DE" sz="1800">
                <a:solidFill>
                  <a:srgbClr val="FF0000"/>
                </a:solidFill>
              </a:rPr>
              <a:t>+ COP/EID and SBSTA</a:t>
            </a:r>
            <a:endParaRPr/>
          </a:p>
        </p:txBody>
      </p:sp>
      <p:sp>
        <p:nvSpPr>
          <p:cNvPr id="78" name="Google Shape;78;p5"/>
          <p:cNvSpPr txBox="1"/>
          <p:nvPr/>
        </p:nvSpPr>
        <p:spPr>
          <a:xfrm>
            <a:off x="5868319" y="1187298"/>
            <a:ext cx="6169445" cy="438581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de-DE" sz="1800" u="none" cap="none" strike="noStrike">
                <a:solidFill>
                  <a:srgbClr val="000000"/>
                </a:solidFill>
                <a:latin typeface="Montserrat"/>
                <a:ea typeface="Montserrat"/>
                <a:cs typeface="Montserrat"/>
                <a:sym typeface="Montserrat"/>
              </a:rPr>
              <a:t>WGClimate PoCs</a:t>
            </a:r>
            <a:endParaRPr b="0" i="0" sz="2000" u="none" cap="none" strike="noStrike">
              <a:solidFill>
                <a:srgbClr val="000000"/>
              </a:solidFill>
              <a:latin typeface="Montserrat"/>
              <a:ea typeface="Montserrat"/>
              <a:cs typeface="Montserrat"/>
              <a:sym typeface="Montserrat"/>
            </a:endParaRPr>
          </a:p>
          <a:p>
            <a:pPr indent="-285750" lvl="1" marL="742950" marR="0" rtl="0" algn="l">
              <a:lnSpc>
                <a:spcPct val="100000"/>
              </a:lnSpc>
              <a:spcBef>
                <a:spcPts val="0"/>
              </a:spcBef>
              <a:spcAft>
                <a:spcPts val="0"/>
              </a:spcAft>
              <a:buClr>
                <a:srgbClr val="000000"/>
              </a:buClr>
              <a:buSzPts val="1600"/>
              <a:buFont typeface="Noto Sans Symbols"/>
              <a:buChar char="❖"/>
            </a:pPr>
            <a:r>
              <a:rPr b="1" i="0" lang="de-DE" sz="1600" u="none" cap="none" strike="noStrike">
                <a:solidFill>
                  <a:srgbClr val="000000"/>
                </a:solidFill>
                <a:latin typeface="Montserrat"/>
                <a:ea typeface="Montserrat"/>
                <a:cs typeface="Montserrat"/>
                <a:sym typeface="Montserrat"/>
              </a:rPr>
              <a:t>Global Stocktake</a:t>
            </a:r>
            <a:r>
              <a:rPr b="0" i="0" lang="de-DE" sz="1600" u="none" cap="none" strike="noStrike">
                <a:solidFill>
                  <a:srgbClr val="000000"/>
                </a:solidFill>
                <a:latin typeface="Montserrat"/>
                <a:ea typeface="Montserrat"/>
                <a:cs typeface="Montserrat"/>
                <a:sym typeface="Montserrat"/>
              </a:rPr>
              <a:t>: S. Mecklenburg and O. Ochiai</a:t>
            </a:r>
            <a:endParaRPr/>
          </a:p>
          <a:p>
            <a:pPr indent="-285750" lvl="1" marL="742950" marR="0" rtl="0" algn="l">
              <a:lnSpc>
                <a:spcPct val="100000"/>
              </a:lnSpc>
              <a:spcBef>
                <a:spcPts val="1200"/>
              </a:spcBef>
              <a:spcAft>
                <a:spcPts val="0"/>
              </a:spcAft>
              <a:buClr>
                <a:srgbClr val="000000"/>
              </a:buClr>
              <a:buSzPts val="1600"/>
              <a:buFont typeface="Noto Sans Symbols"/>
              <a:buChar char="❖"/>
            </a:pPr>
            <a:r>
              <a:rPr b="1" i="0" lang="de-DE" sz="1600" u="none" cap="none" strike="noStrike">
                <a:solidFill>
                  <a:srgbClr val="000000"/>
                </a:solidFill>
                <a:latin typeface="Montserrat"/>
                <a:ea typeface="Montserrat"/>
                <a:cs typeface="Montserrat"/>
                <a:sym typeface="Montserrat"/>
              </a:rPr>
              <a:t>Adaptation and Loss and Damage</a:t>
            </a:r>
            <a:r>
              <a:rPr b="0" i="0" lang="de-DE" sz="1600" u="none" cap="none" strike="noStrike">
                <a:solidFill>
                  <a:srgbClr val="000000"/>
                </a:solidFill>
                <a:latin typeface="Montserrat"/>
                <a:ea typeface="Montserrat"/>
                <a:cs typeface="Montserrat"/>
                <a:sym typeface="Montserrat"/>
              </a:rPr>
              <a:t>: M. Dowell and S. Connors </a:t>
            </a:r>
            <a:endParaRPr/>
          </a:p>
          <a:p>
            <a:pPr indent="-285750" lvl="1" marL="742950" marR="0" rtl="0" algn="l">
              <a:lnSpc>
                <a:spcPct val="100000"/>
              </a:lnSpc>
              <a:spcBef>
                <a:spcPts val="1200"/>
              </a:spcBef>
              <a:spcAft>
                <a:spcPts val="0"/>
              </a:spcAft>
              <a:buClr>
                <a:srgbClr val="000000"/>
              </a:buClr>
              <a:buSzPts val="1600"/>
              <a:buFont typeface="Noto Sans Symbols"/>
              <a:buChar char="❖"/>
            </a:pPr>
            <a:r>
              <a:rPr b="1" i="0" lang="de-DE" sz="1600" u="none" cap="none" strike="noStrike">
                <a:solidFill>
                  <a:srgbClr val="000000"/>
                </a:solidFill>
                <a:latin typeface="Montserrat"/>
                <a:ea typeface="Montserrat"/>
                <a:cs typeface="Montserrat"/>
                <a:sym typeface="Montserrat"/>
              </a:rPr>
              <a:t>Mitigation (NDC support)</a:t>
            </a:r>
            <a:r>
              <a:rPr b="0" i="0" lang="de-DE" sz="1600" u="none" cap="none" strike="noStrike">
                <a:solidFill>
                  <a:srgbClr val="000000"/>
                </a:solidFill>
                <a:latin typeface="Montserrat"/>
                <a:ea typeface="Montserrat"/>
                <a:cs typeface="Montserrat"/>
                <a:sym typeface="Montserrat"/>
              </a:rPr>
              <a:t>: Y. Meijer and V.-H. Peuch </a:t>
            </a:r>
            <a:endParaRPr b="0" i="0" sz="1800" u="none" cap="none" strike="noStrike">
              <a:solidFill>
                <a:srgbClr val="000000"/>
              </a:solidFill>
              <a:latin typeface="Montserrat"/>
              <a:ea typeface="Montserrat"/>
              <a:cs typeface="Montserrat"/>
              <a:sym typeface="Montserrat"/>
            </a:endParaRPr>
          </a:p>
          <a:p>
            <a:pPr indent="-285750" lvl="1" marL="742950" marR="0" rtl="0" algn="l">
              <a:lnSpc>
                <a:spcPct val="100000"/>
              </a:lnSpc>
              <a:spcBef>
                <a:spcPts val="1200"/>
              </a:spcBef>
              <a:spcAft>
                <a:spcPts val="0"/>
              </a:spcAft>
              <a:buClr>
                <a:srgbClr val="000000"/>
              </a:buClr>
              <a:buSzPts val="1600"/>
              <a:buFont typeface="Noto Sans Symbols"/>
              <a:buChar char="❖"/>
            </a:pPr>
            <a:r>
              <a:rPr b="1" i="0" lang="de-DE" sz="1600" u="none" cap="none" strike="noStrike">
                <a:solidFill>
                  <a:srgbClr val="000000"/>
                </a:solidFill>
                <a:latin typeface="Montserrat"/>
                <a:ea typeface="Montserrat"/>
                <a:cs typeface="Montserrat"/>
                <a:sym typeface="Montserrat"/>
              </a:rPr>
              <a:t>Capacity Building (PCCB): </a:t>
            </a:r>
            <a:r>
              <a:rPr b="0" i="0" lang="de-DE" sz="1600" u="none" cap="none" strike="noStrike">
                <a:solidFill>
                  <a:srgbClr val="000000"/>
                </a:solidFill>
                <a:latin typeface="Montserrat"/>
                <a:ea typeface="Montserrat"/>
                <a:cs typeface="Montserrat"/>
                <a:sym typeface="Montserrat"/>
              </a:rPr>
              <a:t>A. von Bargen and S. Ramage</a:t>
            </a:r>
            <a:endParaRPr b="0" i="0" sz="1800" u="none" cap="none" strike="noStrike">
              <a:solidFill>
                <a:srgbClr val="000000"/>
              </a:solidFill>
              <a:latin typeface="Montserrat"/>
              <a:ea typeface="Montserrat"/>
              <a:cs typeface="Montserrat"/>
              <a:sym typeface="Montserrat"/>
            </a:endParaRPr>
          </a:p>
          <a:p>
            <a:pPr indent="-285750" lvl="1" marL="742950" marR="0" rtl="0" algn="l">
              <a:lnSpc>
                <a:spcPct val="100000"/>
              </a:lnSpc>
              <a:spcBef>
                <a:spcPts val="1200"/>
              </a:spcBef>
              <a:spcAft>
                <a:spcPts val="0"/>
              </a:spcAft>
              <a:buClr>
                <a:srgbClr val="000000"/>
              </a:buClr>
              <a:buSzPts val="1600"/>
              <a:buFont typeface="Noto Sans Symbols"/>
              <a:buChar char="❖"/>
            </a:pPr>
            <a:r>
              <a:rPr b="1" i="0" lang="de-DE" sz="1600" u="none" cap="none" strike="noStrike">
                <a:solidFill>
                  <a:srgbClr val="000000"/>
                </a:solidFill>
                <a:latin typeface="Montserrat"/>
                <a:ea typeface="Montserrat"/>
                <a:cs typeface="Montserrat"/>
                <a:sym typeface="Montserrat"/>
              </a:rPr>
              <a:t>Technology (TEC): </a:t>
            </a:r>
            <a:r>
              <a:rPr b="0" i="0" lang="de-DE" sz="1600" u="none" cap="none" strike="noStrike">
                <a:solidFill>
                  <a:srgbClr val="000000"/>
                </a:solidFill>
                <a:latin typeface="Montserrat"/>
                <a:ea typeface="Montserrat"/>
                <a:cs typeface="Montserrat"/>
                <a:sym typeface="Montserrat"/>
              </a:rPr>
              <a:t>J. Remedios and V.-H. Peuch</a:t>
            </a:r>
            <a:endParaRPr b="0" i="0" sz="1800" u="none" cap="none" strike="noStrike">
              <a:solidFill>
                <a:srgbClr val="000000"/>
              </a:solidFill>
              <a:latin typeface="Montserrat"/>
              <a:ea typeface="Montserrat"/>
              <a:cs typeface="Montserrat"/>
              <a:sym typeface="Montserrat"/>
            </a:endParaRPr>
          </a:p>
          <a:p>
            <a:pPr indent="-285750" lvl="1" marL="742950" marR="0" rtl="0" algn="l">
              <a:lnSpc>
                <a:spcPct val="100000"/>
              </a:lnSpc>
              <a:spcBef>
                <a:spcPts val="1200"/>
              </a:spcBef>
              <a:spcAft>
                <a:spcPts val="0"/>
              </a:spcAft>
              <a:buClr>
                <a:srgbClr val="000000"/>
              </a:buClr>
              <a:buSzPts val="1600"/>
              <a:buFont typeface="Noto Sans Symbols"/>
              <a:buChar char="❖"/>
            </a:pPr>
            <a:r>
              <a:rPr b="1" i="0" lang="de-DE" sz="1600" u="none" cap="none" strike="noStrike">
                <a:solidFill>
                  <a:srgbClr val="000000"/>
                </a:solidFill>
                <a:latin typeface="Montserrat"/>
                <a:ea typeface="Montserrat"/>
                <a:cs typeface="Montserrat"/>
                <a:sym typeface="Montserrat"/>
              </a:rPr>
              <a:t>Transparency and GHG Inventories</a:t>
            </a:r>
            <a:r>
              <a:rPr b="0" i="0" lang="de-DE" sz="1600" u="none" cap="none" strike="noStrike">
                <a:solidFill>
                  <a:srgbClr val="000000"/>
                </a:solidFill>
                <a:latin typeface="Montserrat"/>
                <a:ea typeface="Montserrat"/>
                <a:cs typeface="Montserrat"/>
                <a:sym typeface="Montserrat"/>
              </a:rPr>
              <a:t>: O. Ochiai (or someone from JAXA), S. Mecklenburg and Y. Meijer </a:t>
            </a:r>
            <a:endParaRPr b="0" i="0" sz="1800" u="none" cap="none" strike="noStrike">
              <a:solidFill>
                <a:srgbClr val="000000"/>
              </a:solidFill>
              <a:latin typeface="Montserrat"/>
              <a:ea typeface="Montserrat"/>
              <a:cs typeface="Montserrat"/>
              <a:sym typeface="Montserrat"/>
            </a:endParaRPr>
          </a:p>
          <a:p>
            <a:pPr indent="-285750" lvl="1" marL="742950" marR="0" rtl="0" algn="l">
              <a:lnSpc>
                <a:spcPct val="100000"/>
              </a:lnSpc>
              <a:spcBef>
                <a:spcPts val="1200"/>
              </a:spcBef>
              <a:spcAft>
                <a:spcPts val="0"/>
              </a:spcAft>
              <a:buClr>
                <a:srgbClr val="000000"/>
              </a:buClr>
              <a:buSzPts val="1600"/>
              <a:buFont typeface="Noto Sans Symbols"/>
              <a:buChar char="❖"/>
            </a:pPr>
            <a:r>
              <a:rPr b="1" i="0" lang="de-DE" sz="1600" u="none" cap="none" strike="noStrike">
                <a:solidFill>
                  <a:srgbClr val="000000"/>
                </a:solidFill>
                <a:latin typeface="Montserrat"/>
                <a:ea typeface="Montserrat"/>
                <a:cs typeface="Montserrat"/>
                <a:sym typeface="Montserrat"/>
              </a:rPr>
              <a:t>(Climate finance)</a:t>
            </a:r>
            <a:r>
              <a:rPr b="0" i="0" lang="de-DE" sz="1600" u="none" cap="none" strike="noStrike">
                <a:solidFill>
                  <a:srgbClr val="000000"/>
                </a:solidFill>
                <a:latin typeface="Montserrat"/>
                <a:ea typeface="Montserrat"/>
                <a:cs typeface="Montserrat"/>
                <a:sym typeface="Montserrat"/>
              </a:rPr>
              <a:t>: ESA interested to connect with UNFCCC on this</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6"/>
          <p:cNvSpPr txBox="1"/>
          <p:nvPr/>
        </p:nvSpPr>
        <p:spPr>
          <a:xfrm>
            <a:off x="94020" y="103248"/>
            <a:ext cx="8668512"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Montserrat"/>
                <a:ea typeface="Montserrat"/>
                <a:cs typeface="Montserrat"/>
                <a:sym typeface="Montserrat"/>
              </a:rPr>
              <a:t>EID COP30 Belém </a:t>
            </a:r>
            <a:endParaRPr b="0" i="0" sz="1400" u="none" cap="none" strike="noStrike">
              <a:solidFill>
                <a:srgbClr val="000000"/>
              </a:solidFill>
              <a:latin typeface="Montserrat"/>
              <a:ea typeface="Montserrat"/>
              <a:cs typeface="Montserrat"/>
              <a:sym typeface="Montserrat"/>
            </a:endParaRPr>
          </a:p>
        </p:txBody>
      </p:sp>
      <p:pic>
        <p:nvPicPr>
          <p:cNvPr id="84" name="Google Shape;84;p6"/>
          <p:cNvPicPr preferRelativeResize="0"/>
          <p:nvPr/>
        </p:nvPicPr>
        <p:blipFill rotWithShape="1">
          <a:blip r:embed="rId3">
            <a:alphaModFix/>
          </a:blip>
          <a:srcRect b="0" l="0" r="0" t="0"/>
          <a:stretch/>
        </p:blipFill>
        <p:spPr>
          <a:xfrm>
            <a:off x="94020" y="1134508"/>
            <a:ext cx="4068248" cy="2294492"/>
          </a:xfrm>
          <a:prstGeom prst="rect">
            <a:avLst/>
          </a:prstGeom>
          <a:noFill/>
          <a:ln>
            <a:noFill/>
          </a:ln>
        </p:spPr>
      </p:pic>
      <p:sp>
        <p:nvSpPr>
          <p:cNvPr id="85" name="Google Shape;85;p6"/>
          <p:cNvSpPr txBox="1"/>
          <p:nvPr/>
        </p:nvSpPr>
        <p:spPr>
          <a:xfrm>
            <a:off x="4241494" y="1232749"/>
            <a:ext cx="7337234" cy="40934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000" u="none" cap="none" strike="noStrike">
                <a:solidFill>
                  <a:srgbClr val="000000"/>
                </a:solidFill>
                <a:latin typeface="Montserrat"/>
                <a:ea typeface="Montserrat"/>
                <a:cs typeface="Montserrat"/>
                <a:sym typeface="Montserrat"/>
              </a:rPr>
              <a:t>Principle: make our proposal fit with EID typical structure of all the past years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Introduction / setting the scene (1)</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State of the Climate and the Global Climate Observing System (2)</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World cafés / breakout sessions / thematic plenaries (3)</a:t>
            </a:r>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Support having a poster session with posters available during the full week or even two weeks.</a:t>
            </a:r>
            <a:endParaRPr/>
          </a:p>
        </p:txBody>
      </p:sp>
      <p:sp>
        <p:nvSpPr>
          <p:cNvPr id="86" name="Google Shape;86;p6"/>
          <p:cNvSpPr txBox="1"/>
          <p:nvPr/>
        </p:nvSpPr>
        <p:spPr>
          <a:xfrm>
            <a:off x="386561" y="3598256"/>
            <a:ext cx="3483166"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400" u="none" cap="none" strike="noStrike">
                <a:solidFill>
                  <a:srgbClr val="FF0000"/>
                </a:solidFill>
                <a:latin typeface="Montserrat"/>
                <a:ea typeface="Montserrat"/>
                <a:cs typeface="Montserrat"/>
                <a:sym typeface="Montserrat"/>
              </a:rPr>
              <a:t>Submitted 28/08 by ECMWF on behalf of CEOS-CGMS WG-Climate</a:t>
            </a:r>
            <a:endParaRPr/>
          </a:p>
          <a:p>
            <a:pPr indent="0" lvl="0" marL="0" marR="0" rtl="0" algn="l">
              <a:lnSpc>
                <a:spcPct val="100000"/>
              </a:lnSpc>
              <a:spcBef>
                <a:spcPts val="0"/>
              </a:spcBef>
              <a:spcAft>
                <a:spcPts val="0"/>
              </a:spcAft>
              <a:buNone/>
            </a:pPr>
            <a:r>
              <a:t/>
            </a:r>
            <a:endParaRPr b="1" i="0" sz="1400" u="none" cap="none" strike="noStrike">
              <a:solidFill>
                <a:srgbClr val="FF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0" lang="de-DE" sz="1400" u="none" cap="none" strike="noStrike">
                <a:solidFill>
                  <a:srgbClr val="FF0000"/>
                </a:solidFill>
                <a:latin typeface="Montserrat"/>
                <a:ea typeface="Montserrat"/>
                <a:cs typeface="Montserrat"/>
                <a:sym typeface="Montserrat"/>
              </a:rPr>
              <a:t>Parties’ submissions (8): Saudi Arabia, Philippines, Norway, UK, Small Island States, Brazil, Japan, EU</a:t>
            </a:r>
            <a:endParaRPr/>
          </a:p>
          <a:p>
            <a:pPr indent="0" lvl="0" marL="0" marR="0" rtl="0" algn="l">
              <a:lnSpc>
                <a:spcPct val="100000"/>
              </a:lnSpc>
              <a:spcBef>
                <a:spcPts val="0"/>
              </a:spcBef>
              <a:spcAft>
                <a:spcPts val="0"/>
              </a:spcAft>
              <a:buNone/>
            </a:pPr>
            <a:r>
              <a:t/>
            </a:r>
            <a:endParaRPr b="1" i="0" sz="1400" u="none" cap="none" strike="noStrike">
              <a:solidFill>
                <a:srgbClr val="FF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i="0" lang="de-DE" sz="1400" u="none" cap="none" strike="noStrike">
                <a:solidFill>
                  <a:srgbClr val="FF0000"/>
                </a:solidFill>
                <a:latin typeface="Montserrat"/>
                <a:ea typeface="Montserrat"/>
                <a:cs typeface="Montserrat"/>
                <a:sym typeface="Montserrat"/>
              </a:rPr>
              <a:t>Also: WMO + NGOs submissions (4)</a:t>
            </a:r>
            <a:endParaRPr b="0" i="0" sz="1400" u="none" cap="none" strike="noStrike">
              <a:solidFill>
                <a:srgbClr val="FF0000"/>
              </a:solidFill>
              <a:latin typeface="Montserrat"/>
              <a:ea typeface="Montserrat"/>
              <a:cs typeface="Montserrat"/>
              <a:sym typeface="Montserrat"/>
            </a:endParaRPr>
          </a:p>
        </p:txBody>
      </p:sp>
      <p:sp>
        <p:nvSpPr>
          <p:cNvPr id="87" name="Google Shape;87;p6"/>
          <p:cNvSpPr txBox="1"/>
          <p:nvPr/>
        </p:nvSpPr>
        <p:spPr>
          <a:xfrm>
            <a:off x="330507" y="5982507"/>
            <a:ext cx="1116008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600" u="none" cap="none" strike="noStrike">
                <a:solidFill>
                  <a:srgbClr val="000000"/>
                </a:solidFill>
                <a:latin typeface="Montserrat"/>
                <a:ea typeface="Montserrat"/>
                <a:cs typeface="Montserrat"/>
                <a:sym typeface="Montserrat"/>
              </a:rPr>
              <a:t>Search “earth information”: https://www4.unfccc.int/sites/submissionsstaging/Pages/Home.aspx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nvSpPr>
        <p:spPr>
          <a:xfrm>
            <a:off x="94020" y="103248"/>
            <a:ext cx="8668512"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Montserrat"/>
                <a:ea typeface="Montserrat"/>
                <a:cs typeface="Montserrat"/>
                <a:sym typeface="Montserrat"/>
              </a:rPr>
              <a:t>EID COP30: intro</a:t>
            </a:r>
            <a:endParaRPr b="0" i="0" sz="1400" u="none" cap="none" strike="noStrike">
              <a:solidFill>
                <a:srgbClr val="000000"/>
              </a:solidFill>
              <a:latin typeface="Montserrat"/>
              <a:ea typeface="Montserrat"/>
              <a:cs typeface="Montserrat"/>
              <a:sym typeface="Montserrat"/>
            </a:endParaRPr>
          </a:p>
        </p:txBody>
      </p:sp>
      <p:sp>
        <p:nvSpPr>
          <p:cNvPr id="93" name="Google Shape;93;p7"/>
          <p:cNvSpPr txBox="1"/>
          <p:nvPr/>
        </p:nvSpPr>
        <p:spPr>
          <a:xfrm>
            <a:off x="616944" y="1364951"/>
            <a:ext cx="11193137" cy="40934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000" u="none" cap="none" strike="noStrike">
                <a:solidFill>
                  <a:srgbClr val="000000"/>
                </a:solidFill>
                <a:latin typeface="Montserrat"/>
                <a:ea typeface="Montserrat"/>
                <a:cs typeface="Montserrat"/>
                <a:sym typeface="Montserrat"/>
              </a:rPr>
              <a:t>Propose a high-level speaker</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Reaffirm key messages on the role and further potential of satellite EO</a:t>
            </a:r>
            <a:endParaRPr b="0"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Capabilities are continually enhanced through launch of new satellites and development of technologies to extract increasingly robust and accurate information, often through co-design with the users including in-situ observations and dedicated campaigns.</a:t>
            </a:r>
            <a:endParaRPr b="0" i="0" sz="2000" u="none" cap="none" strike="noStrike">
              <a:solidFill>
                <a:srgbClr val="000000"/>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de-DE" sz="2000" u="none" cap="none" strike="noStrike">
                <a:solidFill>
                  <a:srgbClr val="000000"/>
                </a:solidFill>
                <a:latin typeface="Montserrat"/>
                <a:ea typeface="Montserrat"/>
                <a:cs typeface="Montserrat"/>
                <a:sym typeface="Montserrat"/>
              </a:rPr>
              <a:t>Examples of recent launches : Biomass, GOSAT-GW, Microcarb, several instruments onboard MTG-S1 and MetOp-SG1.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de-DE" sz="2000" u="none" cap="none" strike="noStrike">
                <a:solidFill>
                  <a:srgbClr val="000000"/>
                </a:solidFill>
                <a:latin typeface="Montserrat"/>
                <a:ea typeface="Montserrat"/>
                <a:cs typeface="Montserrat"/>
                <a:sym typeface="Montserrat"/>
              </a:rPr>
              <a:t>Upcoming in the next few years: WildFireSat, CO2M x3.</a:t>
            </a:r>
            <a:endParaRPr b="0" i="0" sz="2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txBox="1"/>
          <p:nvPr/>
        </p:nvSpPr>
        <p:spPr>
          <a:xfrm>
            <a:off x="94019" y="103248"/>
            <a:ext cx="9799127"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Montserrat"/>
                <a:ea typeface="Montserrat"/>
                <a:cs typeface="Montserrat"/>
                <a:sym typeface="Montserrat"/>
              </a:rPr>
              <a:t>EID COP30: state of the climate</a:t>
            </a:r>
            <a:endParaRPr b="0" i="0" sz="1400" u="none" cap="none" strike="noStrike">
              <a:solidFill>
                <a:srgbClr val="000000"/>
              </a:solidFill>
              <a:latin typeface="Montserrat"/>
              <a:ea typeface="Montserrat"/>
              <a:cs typeface="Montserrat"/>
              <a:sym typeface="Montserrat"/>
            </a:endParaRPr>
          </a:p>
        </p:txBody>
      </p:sp>
      <p:sp>
        <p:nvSpPr>
          <p:cNvPr id="99" name="Google Shape;99;p8"/>
          <p:cNvSpPr txBox="1"/>
          <p:nvPr/>
        </p:nvSpPr>
        <p:spPr>
          <a:xfrm>
            <a:off x="616944" y="1247284"/>
            <a:ext cx="11193137"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000" u="none" cap="none" strike="noStrike">
                <a:solidFill>
                  <a:srgbClr val="000000"/>
                </a:solidFill>
                <a:latin typeface="Montserrat"/>
                <a:ea typeface="Montserrat"/>
                <a:cs typeface="Montserrat"/>
                <a:sym typeface="Montserrat"/>
              </a:rPr>
              <a:t>Propose speakers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Link to very high media visibility of BAMS State of the Climate and of Copernicus/ECMWF/WMO State of the Climate, with examples on Earth System components where satellite EO make decisive input</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Possible example of 2025 wildfires, where EO helps before (fire danger forecasts), during (fires location &amp; activity, air quality) and after (burnt areas, C emissions, impacts…)</a:t>
            </a:r>
            <a:endParaRPr b="0" i="0" sz="2000" u="none" cap="none" strike="noStrike">
              <a:solidFill>
                <a:srgbClr val="000000"/>
              </a:solidFill>
              <a:latin typeface="Montserrat"/>
              <a:ea typeface="Montserrat"/>
              <a:cs typeface="Montserrat"/>
              <a:sym typeface="Montserrat"/>
            </a:endParaRPr>
          </a:p>
        </p:txBody>
      </p:sp>
      <p:pic>
        <p:nvPicPr>
          <p:cNvPr descr="A graph of the year&#10;&#10;AI-generated content may be incorrect." id="100" name="Google Shape;100;p8"/>
          <p:cNvPicPr preferRelativeResize="0"/>
          <p:nvPr/>
        </p:nvPicPr>
        <p:blipFill rotWithShape="1">
          <a:blip r:embed="rId3">
            <a:alphaModFix/>
          </a:blip>
          <a:srcRect b="0" l="0" r="0" t="0"/>
          <a:stretch/>
        </p:blipFill>
        <p:spPr>
          <a:xfrm>
            <a:off x="264406" y="4798157"/>
            <a:ext cx="3249976" cy="1540913"/>
          </a:xfrm>
          <a:prstGeom prst="rect">
            <a:avLst/>
          </a:prstGeom>
          <a:noFill/>
          <a:ln>
            <a:noFill/>
          </a:ln>
        </p:spPr>
      </p:pic>
      <p:pic>
        <p:nvPicPr>
          <p:cNvPr descr="State of the Climate in 2024 Cover Image" id="101" name="Google Shape;101;p8"/>
          <p:cNvPicPr preferRelativeResize="0"/>
          <p:nvPr/>
        </p:nvPicPr>
        <p:blipFill rotWithShape="1">
          <a:blip r:embed="rId4">
            <a:alphaModFix/>
          </a:blip>
          <a:srcRect b="0" l="0" r="0" t="0"/>
          <a:stretch/>
        </p:blipFill>
        <p:spPr>
          <a:xfrm>
            <a:off x="7685210" y="4012483"/>
            <a:ext cx="1796642" cy="2326587"/>
          </a:xfrm>
          <a:prstGeom prst="rect">
            <a:avLst/>
          </a:prstGeom>
          <a:noFill/>
          <a:ln>
            <a:noFill/>
          </a:ln>
        </p:spPr>
      </p:pic>
      <p:pic>
        <p:nvPicPr>
          <p:cNvPr descr="A screenshot of a computer&#10;&#10;AI-generated content may be incorrect." id="102" name="Google Shape;102;p8"/>
          <p:cNvPicPr preferRelativeResize="0"/>
          <p:nvPr/>
        </p:nvPicPr>
        <p:blipFill rotWithShape="1">
          <a:blip r:embed="rId5">
            <a:alphaModFix/>
          </a:blip>
          <a:srcRect b="0" l="0" r="0" t="0"/>
          <a:stretch/>
        </p:blipFill>
        <p:spPr>
          <a:xfrm>
            <a:off x="3743454" y="4484241"/>
            <a:ext cx="3712684" cy="18548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9"/>
          <p:cNvSpPr txBox="1"/>
          <p:nvPr/>
        </p:nvSpPr>
        <p:spPr>
          <a:xfrm>
            <a:off x="94020" y="103248"/>
            <a:ext cx="1029488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de-DE" sz="4400" u="none" cap="none" strike="noStrike">
                <a:solidFill>
                  <a:schemeClr val="lt1"/>
                </a:solidFill>
                <a:latin typeface="Montserrat"/>
                <a:ea typeface="Montserrat"/>
                <a:cs typeface="Montserrat"/>
                <a:sym typeface="Montserrat"/>
              </a:rPr>
              <a:t>EID COP30: thematic session(s)</a:t>
            </a:r>
            <a:endParaRPr b="0" i="0" sz="1400" u="none" cap="none" strike="noStrike">
              <a:solidFill>
                <a:srgbClr val="000000"/>
              </a:solidFill>
              <a:latin typeface="Montserrat"/>
              <a:ea typeface="Montserrat"/>
              <a:cs typeface="Montserrat"/>
              <a:sym typeface="Montserrat"/>
            </a:endParaRPr>
          </a:p>
        </p:txBody>
      </p:sp>
      <p:sp>
        <p:nvSpPr>
          <p:cNvPr id="108" name="Google Shape;108;p9"/>
          <p:cNvSpPr txBox="1"/>
          <p:nvPr/>
        </p:nvSpPr>
        <p:spPr>
          <a:xfrm>
            <a:off x="499431" y="1212561"/>
            <a:ext cx="11193137"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000" u="none" cap="none" strike="noStrike">
                <a:solidFill>
                  <a:srgbClr val="000000"/>
                </a:solidFill>
                <a:latin typeface="Montserrat"/>
                <a:ea typeface="Montserrat"/>
                <a:cs typeface="Montserrat"/>
                <a:sym typeface="Montserrat"/>
              </a:rPr>
              <a:t>Propose duos of speakers (1 provider and 1 user) to talk on concrete thematic EO-based data use cases. While the list of indicators of Global Goals on Adaptation is pending, these cases will also illustrate the capabilities to quantify certain candidate quantities that will likely be targeted.</a:t>
            </a:r>
            <a:endParaRPr b="1" i="0" sz="2000" u="none" cap="none" strike="noStrike">
              <a:solidFill>
                <a:srgbClr val="000000"/>
              </a:solidFill>
              <a:latin typeface="Montserrat"/>
              <a:ea typeface="Montserrat"/>
              <a:cs typeface="Montserrat"/>
              <a:sym typeface="Montserrat"/>
            </a:endParaRPr>
          </a:p>
        </p:txBody>
      </p:sp>
      <p:sp>
        <p:nvSpPr>
          <p:cNvPr id="109" name="Google Shape;109;p9"/>
          <p:cNvSpPr txBox="1"/>
          <p:nvPr/>
        </p:nvSpPr>
        <p:spPr>
          <a:xfrm>
            <a:off x="1233889" y="2456795"/>
            <a:ext cx="10554158"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EO and tipping points (abrupt changes or transitions in lake systems, marine ice sheets, rainforest dieback, dryland vegetation, permafrost thawing, the Southern Ocean Overturning Circulation as well as in-land and marine ecosystems) -ESA</a:t>
            </a:r>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GHG emissions derived from GOSAT supporting Mongolia and India -JAXA</a:t>
            </a:r>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Copernicus/CAMS methane hotspot explorer -EC/ECMWF</a:t>
            </a:r>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Montserrat"/>
                <a:ea typeface="Montserrat"/>
                <a:cs typeface="Montserrat"/>
                <a:sym typeface="Montserrat"/>
              </a:rPr>
              <a:t>advances in reach and trust of satellite-derived methane data for supporting policy design and monitoring -UKSA</a:t>
            </a:r>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