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embeddedFontLst>
    <p:embeddedFont>
      <p:font typeface="Lobster"/>
      <p:regular r:id="rId22"/>
    </p:embeddedFont>
    <p:embeddedFont>
      <p:font typeface="Montserrat"/>
      <p:regular r:id="rId23"/>
      <p:bold r:id="rId24"/>
      <p:italic r:id="rId25"/>
      <p:boldItalic r:id="rId26"/>
    </p:embeddedFont>
    <p:embeddedFont>
      <p:font typeface="Barlow"/>
      <p:regular r:id="rId27"/>
      <p:bold r:id="rId28"/>
      <p:italic r:id="rId29"/>
      <p:boldItalic r:id="rId30"/>
    </p:embeddedFon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5" roundtripDataSignature="AMtx7miGJjDb7TiF67pWLq+xHQKNKURH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Lobster-regular.fntdata"/><Relationship Id="rId21" Type="http://schemas.openxmlformats.org/officeDocument/2006/relationships/slide" Target="slides/slide17.xml"/><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Barlow-bold.fntdata"/><Relationship Id="rId27" Type="http://schemas.openxmlformats.org/officeDocument/2006/relationships/font" Target="fonts/Barlow-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Barlow-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regular.fntdata"/><Relationship Id="rId30" Type="http://schemas.openxmlformats.org/officeDocument/2006/relationships/font" Target="fonts/Barlow-boldItalic.fntdata"/><Relationship Id="rId11" Type="http://schemas.openxmlformats.org/officeDocument/2006/relationships/slide" Target="slides/slide7.xml"/><Relationship Id="rId33" Type="http://schemas.openxmlformats.org/officeDocument/2006/relationships/font" Target="fonts/OpenSans-italic.fntdata"/><Relationship Id="rId10" Type="http://schemas.openxmlformats.org/officeDocument/2006/relationships/slide" Target="slides/slide6.xml"/><Relationship Id="rId32" Type="http://schemas.openxmlformats.org/officeDocument/2006/relationships/font" Target="fonts/OpenSans-bold.fntdata"/><Relationship Id="rId13" Type="http://schemas.openxmlformats.org/officeDocument/2006/relationships/slide" Target="slides/slide9.xml"/><Relationship Id="rId35" Type="http://customschemas.google.com/relationships/presentationmetadata" Target="metadata"/><Relationship Id="rId12" Type="http://schemas.openxmlformats.org/officeDocument/2006/relationships/slide" Target="slides/slide8.xml"/><Relationship Id="rId34" Type="http://schemas.openxmlformats.org/officeDocument/2006/relationships/font" Target="fonts/OpenSans-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 Id="rId3" Type="http://schemas.openxmlformats.org/officeDocument/2006/relationships/image" Target="../media/image9.jpg"/><Relationship Id="rId4" Type="http://schemas.openxmlformats.org/officeDocument/2006/relationships/image" Target="../media/image5.jpg"/><Relationship Id="rId5" Type="http://schemas.openxmlformats.org/officeDocument/2006/relationships/image" Target="../media/image15.png"/><Relationship Id="rId6"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9"/>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9"/>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9"/>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9"/>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9"/>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9"/>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9"/>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19"/>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19"/>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1" name="Shape 21"/>
        <p:cNvGrpSpPr/>
        <p:nvPr/>
      </p:nvGrpSpPr>
      <p:grpSpPr>
        <a:xfrm>
          <a:off x="0" y="0"/>
          <a:ext cx="0" cy="0"/>
          <a:chOff x="0" y="0"/>
          <a:chExt cx="0" cy="0"/>
        </a:xfrm>
      </p:grpSpPr>
      <p:sp>
        <p:nvSpPr>
          <p:cNvPr id="22" name="Google Shape;22;p20"/>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20"/>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20"/>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20"/>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20"/>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20"/>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2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29" name="Google Shape;29;p20"/>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SIT TW 2025, 9-11 September 2025</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0" name="Shape 30"/>
        <p:cNvGrpSpPr/>
        <p:nvPr/>
      </p:nvGrpSpPr>
      <p:grpSpPr>
        <a:xfrm>
          <a:off x="0" y="0"/>
          <a:ext cx="0" cy="0"/>
          <a:chOff x="0" y="0"/>
          <a:chExt cx="0" cy="0"/>
        </a:xfrm>
      </p:grpSpPr>
      <p:sp>
        <p:nvSpPr>
          <p:cNvPr id="31" name="Google Shape;31;p2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2" name="Google Shape;32;p21"/>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3" name="Google Shape;33;p21"/>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4" name="Google Shape;34;p2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5" name="Google Shape;35;p2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21"/>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37" name="Google Shape;37;p21"/>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SIT TW 2025, 9-11 September 2025</a:t>
            </a:r>
            <a:endParaRPr b="1" i="0" sz="1400" u="none" cap="none" strike="noStrike">
              <a:solidFill>
                <a:schemeClr val="accent1"/>
              </a:solidFill>
              <a:latin typeface="Montserrat"/>
              <a:ea typeface="Montserrat"/>
              <a:cs typeface="Montserrat"/>
              <a:sym typeface="Montserrat"/>
            </a:endParaRPr>
          </a:p>
        </p:txBody>
      </p:sp>
      <p:sp>
        <p:nvSpPr>
          <p:cNvPr id="38" name="Google Shape;38;p21"/>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2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0" name="Shape 40"/>
        <p:cNvGrpSpPr/>
        <p:nvPr/>
      </p:nvGrpSpPr>
      <p:grpSpPr>
        <a:xfrm>
          <a:off x="0" y="0"/>
          <a:ext cx="0" cy="0"/>
          <a:chOff x="0" y="0"/>
          <a:chExt cx="0" cy="0"/>
        </a:xfrm>
      </p:grpSpPr>
      <p:sp>
        <p:nvSpPr>
          <p:cNvPr id="41" name="Google Shape;41;p22"/>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2" name="Google Shape;42;p22"/>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3" name="Google Shape;43;p22"/>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4" name="Google Shape;44;p22"/>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5" name="Google Shape;45;p22"/>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6" name="Google Shape;46;p22"/>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47" name="Google Shape;47;p22"/>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48" name="Google Shape;48;p22"/>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2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0" name="Google Shape;50;p22"/>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SIT TW 2025, 9-11 September 2025</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2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2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2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2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2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23"/>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8" name="Google Shape;58;p23"/>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9" name="Google Shape;59;p2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0" name="Google Shape;60;p2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1" name="Google Shape;61;p23"/>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SIT TW 2025, 9-11 September 2025</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7.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8"/>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8"/>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0.png"/><Relationship Id="rId4" Type="http://schemas.openxmlformats.org/officeDocument/2006/relationships/image" Target="../media/image21.jpg"/><Relationship Id="rId9" Type="http://schemas.openxmlformats.org/officeDocument/2006/relationships/image" Target="../media/image25.png"/><Relationship Id="rId5" Type="http://schemas.openxmlformats.org/officeDocument/2006/relationships/image" Target="../media/image32.png"/><Relationship Id="rId6" Type="http://schemas.openxmlformats.org/officeDocument/2006/relationships/image" Target="../media/image43.png"/><Relationship Id="rId7" Type="http://schemas.openxmlformats.org/officeDocument/2006/relationships/image" Target="../media/image33.png"/><Relationship Id="rId8"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0" Type="http://schemas.openxmlformats.org/officeDocument/2006/relationships/image" Target="../media/image33.png"/><Relationship Id="rId11" Type="http://schemas.openxmlformats.org/officeDocument/2006/relationships/image" Target="../media/image53.png"/><Relationship Id="rId10" Type="http://schemas.openxmlformats.org/officeDocument/2006/relationships/image" Target="../media/image12.png"/><Relationship Id="rId13" Type="http://schemas.openxmlformats.org/officeDocument/2006/relationships/image" Target="../media/image49.png"/><Relationship Id="rId12"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2.png"/><Relationship Id="rId4" Type="http://schemas.openxmlformats.org/officeDocument/2006/relationships/image" Target="../media/image48.png"/><Relationship Id="rId9" Type="http://schemas.openxmlformats.org/officeDocument/2006/relationships/image" Target="../media/image37.png"/><Relationship Id="rId15" Type="http://schemas.openxmlformats.org/officeDocument/2006/relationships/image" Target="../media/image21.jpg"/><Relationship Id="rId14" Type="http://schemas.openxmlformats.org/officeDocument/2006/relationships/image" Target="../media/image50.png"/><Relationship Id="rId17" Type="http://schemas.openxmlformats.org/officeDocument/2006/relationships/image" Target="../media/image25.png"/><Relationship Id="rId16" Type="http://schemas.openxmlformats.org/officeDocument/2006/relationships/image" Target="../media/image40.png"/><Relationship Id="rId5" Type="http://schemas.openxmlformats.org/officeDocument/2006/relationships/image" Target="../media/image27.png"/><Relationship Id="rId19" Type="http://schemas.openxmlformats.org/officeDocument/2006/relationships/image" Target="../media/image43.png"/><Relationship Id="rId6" Type="http://schemas.openxmlformats.org/officeDocument/2006/relationships/image" Target="../media/image38.png"/><Relationship Id="rId18" Type="http://schemas.openxmlformats.org/officeDocument/2006/relationships/image" Target="../media/image32.png"/><Relationship Id="rId7" Type="http://schemas.openxmlformats.org/officeDocument/2006/relationships/image" Target="../media/image46.png"/><Relationship Id="rId8" Type="http://schemas.openxmlformats.org/officeDocument/2006/relationships/image" Target="../media/image5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8.png"/><Relationship Id="rId4" Type="http://schemas.openxmlformats.org/officeDocument/2006/relationships/image" Target="../media/image3.png"/><Relationship Id="rId5" Type="http://schemas.openxmlformats.org/officeDocument/2006/relationships/image" Target="../media/image8.png"/></Relationships>
</file>

<file path=ppt/slides/_rels/slide9.xml.rels><?xml version="1.0" encoding="UTF-8" standalone="yes"?><Relationships xmlns="http://schemas.openxmlformats.org/package/2006/relationships"><Relationship Id="rId11" Type="http://schemas.openxmlformats.org/officeDocument/2006/relationships/image" Target="../media/image22.png"/><Relationship Id="rId10" Type="http://schemas.openxmlformats.org/officeDocument/2006/relationships/image" Target="../media/image23.png"/><Relationship Id="rId13" Type="http://schemas.openxmlformats.org/officeDocument/2006/relationships/image" Target="../media/image27.png"/><Relationship Id="rId12"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1.jpg"/><Relationship Id="rId9" Type="http://schemas.openxmlformats.org/officeDocument/2006/relationships/image" Target="../media/image51.png"/><Relationship Id="rId15" Type="http://schemas.openxmlformats.org/officeDocument/2006/relationships/image" Target="../media/image39.jpg"/><Relationship Id="rId14" Type="http://schemas.openxmlformats.org/officeDocument/2006/relationships/image" Target="../media/image18.png"/><Relationship Id="rId17" Type="http://schemas.openxmlformats.org/officeDocument/2006/relationships/image" Target="../media/image12.png"/><Relationship Id="rId16" Type="http://schemas.openxmlformats.org/officeDocument/2006/relationships/image" Target="../media/image16.png"/><Relationship Id="rId5" Type="http://schemas.openxmlformats.org/officeDocument/2006/relationships/image" Target="../media/image26.png"/><Relationship Id="rId6" Type="http://schemas.openxmlformats.org/officeDocument/2006/relationships/image" Target="../media/image14.png"/><Relationship Id="rId18" Type="http://schemas.openxmlformats.org/officeDocument/2006/relationships/image" Target="../media/image47.png"/><Relationship Id="rId7" Type="http://schemas.openxmlformats.org/officeDocument/2006/relationships/image" Target="../media/image13.png"/><Relationship Id="rId8"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title"/>
          </p:nvPr>
        </p:nvSpPr>
        <p:spPr>
          <a:xfrm>
            <a:off x="176050" y="88864"/>
            <a:ext cx="6320544"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7200"/>
              <a:t>CEOS Global Stocktake Strategy</a:t>
            </a:r>
            <a:r>
              <a:rPr i="1" lang="en-GB" sz="7200"/>
              <a:t> </a:t>
            </a:r>
            <a:r>
              <a:rPr lang="en-GB" sz="7200"/>
              <a:t>Issue 2</a:t>
            </a:r>
            <a:endParaRPr sz="7000">
              <a:latin typeface="Montserrat"/>
              <a:ea typeface="Montserrat"/>
              <a:cs typeface="Montserrat"/>
              <a:sym typeface="Montserrat"/>
            </a:endParaRPr>
          </a:p>
        </p:txBody>
      </p:sp>
      <p:sp>
        <p:nvSpPr>
          <p:cNvPr id="67" name="Google Shape;67;p1"/>
          <p:cNvSpPr/>
          <p:nvPr/>
        </p:nvSpPr>
        <p:spPr>
          <a:xfrm>
            <a:off x="7272900" y="3733100"/>
            <a:ext cx="4833000" cy="3124800"/>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Dave Crisp </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JAXA SIT Chair Team</a:t>
            </a:r>
            <a:endParaRPr b="0" i="0" sz="1400" u="none" cap="none" strike="noStrike">
              <a:solidFill>
                <a:srgbClr val="000000"/>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Agenda Item 3.3</a:t>
            </a:r>
            <a:endParaRPr b="0" i="0" sz="1400" u="none" cap="none" strike="noStrike">
              <a:solidFill>
                <a:srgbClr val="000000"/>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SIT TW 2025</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Darmstadt, Germany</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9-11 September, 2025</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0"/>
          <p:cNvSpPr txBox="1"/>
          <p:nvPr>
            <p:ph type="title"/>
          </p:nvPr>
        </p:nvSpPr>
        <p:spPr>
          <a:xfrm>
            <a:off x="176050" y="175950"/>
            <a:ext cx="95295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sz="4000"/>
              <a:t>Recommendations for Mitigation</a:t>
            </a:r>
            <a:endParaRPr sz="4000"/>
          </a:p>
        </p:txBody>
      </p:sp>
      <p:sp>
        <p:nvSpPr>
          <p:cNvPr id="169" name="Google Shape;169;p10"/>
          <p:cNvSpPr txBox="1"/>
          <p:nvPr>
            <p:ph idx="1" type="body"/>
          </p:nvPr>
        </p:nvSpPr>
        <p:spPr>
          <a:xfrm>
            <a:off x="117850" y="1341119"/>
            <a:ext cx="11899500" cy="488035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GB" sz="1800">
                <a:latin typeface="Montserrat"/>
                <a:ea typeface="Montserrat"/>
                <a:cs typeface="Montserrat"/>
                <a:sym typeface="Montserrat"/>
              </a:rPr>
              <a:t>Recommendation: </a:t>
            </a:r>
            <a:r>
              <a:rPr lang="en-GB" sz="1800">
                <a:latin typeface="Montserrat"/>
                <a:ea typeface="Montserrat"/>
                <a:cs typeface="Montserrat"/>
                <a:sym typeface="Montserrat"/>
              </a:rPr>
              <a:t>The CEOS GHG-TT should work with its partners on the AC-VC and AFOLU teams and within the scientific community to create global, </a:t>
            </a:r>
            <a:r>
              <a:rPr lang="en-GB" sz="1800">
                <a:solidFill>
                  <a:srgbClr val="181716"/>
                </a:solidFill>
                <a:latin typeface="Montserrat"/>
                <a:ea typeface="Montserrat"/>
                <a:cs typeface="Montserrat"/>
                <a:sym typeface="Montserrat"/>
              </a:rPr>
              <a:t>gridded GHG concentration maps and top-down flux budgets, with uncertainties, at a </a:t>
            </a:r>
            <a:r>
              <a:rPr lang="en-GB" sz="1800">
                <a:latin typeface="Montserrat"/>
                <a:ea typeface="Montserrat"/>
                <a:cs typeface="Montserrat"/>
                <a:sym typeface="Montserrat"/>
              </a:rPr>
              <a:t>spatial resolution of </a:t>
            </a:r>
            <a:r>
              <a:rPr lang="en-GB" sz="1800">
                <a:solidFill>
                  <a:srgbClr val="181716"/>
                </a:solidFill>
                <a:latin typeface="Montserrat"/>
                <a:ea typeface="Montserrat"/>
                <a:cs typeface="Montserrat"/>
                <a:sym typeface="Montserrat"/>
              </a:rPr>
              <a:t>1° x 1° or finer at monthly intervals.</a:t>
            </a:r>
            <a:endParaRPr sz="1800">
              <a:solidFill>
                <a:srgbClr val="181716"/>
              </a:solidFill>
              <a:latin typeface="Montserrat"/>
              <a:ea typeface="Montserrat"/>
              <a:cs typeface="Montserrat"/>
              <a:sym typeface="Montserrat"/>
            </a:endParaRPr>
          </a:p>
          <a:p>
            <a:pPr indent="0" lvl="0" marL="0" rtl="0" algn="l">
              <a:lnSpc>
                <a:spcPct val="100000"/>
              </a:lnSpc>
              <a:spcBef>
                <a:spcPts val="0"/>
              </a:spcBef>
              <a:spcAft>
                <a:spcPts val="0"/>
              </a:spcAft>
              <a:buSzPts val="2800"/>
              <a:buNone/>
            </a:pPr>
            <a:r>
              <a:t/>
            </a:r>
            <a:endParaRPr b="1" sz="1800">
              <a:latin typeface="Montserrat"/>
              <a:ea typeface="Montserrat"/>
              <a:cs typeface="Montserrat"/>
              <a:sym typeface="Montserrat"/>
            </a:endParaRPr>
          </a:p>
          <a:p>
            <a:pPr indent="0" lvl="0" marL="0" rtl="0" algn="l">
              <a:lnSpc>
                <a:spcPct val="100000"/>
              </a:lnSpc>
              <a:spcBef>
                <a:spcPts val="0"/>
              </a:spcBef>
              <a:spcAft>
                <a:spcPts val="0"/>
              </a:spcAft>
              <a:buSzPts val="2800"/>
              <a:buNone/>
            </a:pPr>
            <a:r>
              <a:rPr b="1" lang="en-GB" sz="1800">
                <a:latin typeface="Montserrat"/>
                <a:ea typeface="Montserrat"/>
                <a:cs typeface="Montserrat"/>
                <a:sym typeface="Montserrat"/>
              </a:rPr>
              <a:t>Recommendation:</a:t>
            </a:r>
            <a:r>
              <a:rPr lang="en-GB" sz="1800">
                <a:latin typeface="Montserrat"/>
                <a:ea typeface="Montserrat"/>
                <a:cs typeface="Montserrat"/>
                <a:sym typeface="Montserrat"/>
              </a:rPr>
              <a:t> CEOS should work with its partners in the scientific community and with the IPCC-TFI and the NGHGI community to develop commonly accepted tools and protocols for comparing and reconciling bottom-up NGHGI inventories with top-down and bottom-up GHG products derived from space-based EO.</a:t>
            </a:r>
            <a:endParaRPr sz="1800">
              <a:latin typeface="Montserrat"/>
              <a:ea typeface="Montserrat"/>
              <a:cs typeface="Montserrat"/>
              <a:sym typeface="Montserrat"/>
            </a:endParaRPr>
          </a:p>
          <a:p>
            <a:pPr indent="0" lvl="0" marL="0" rtl="0" algn="l">
              <a:lnSpc>
                <a:spcPct val="100000"/>
              </a:lnSpc>
              <a:spcBef>
                <a:spcPts val="0"/>
              </a:spcBef>
              <a:spcAft>
                <a:spcPts val="0"/>
              </a:spcAft>
              <a:buSzPts val="2800"/>
              <a:buNone/>
            </a:pPr>
            <a:r>
              <a:t/>
            </a:r>
            <a:endParaRPr b="1" sz="1800">
              <a:latin typeface="Montserrat"/>
              <a:ea typeface="Montserrat"/>
              <a:cs typeface="Montserrat"/>
              <a:sym typeface="Montserrat"/>
            </a:endParaRPr>
          </a:p>
          <a:p>
            <a:pPr indent="0" lvl="0" marL="0" rtl="0" algn="l">
              <a:lnSpc>
                <a:spcPct val="100000"/>
              </a:lnSpc>
              <a:spcBef>
                <a:spcPts val="0"/>
              </a:spcBef>
              <a:spcAft>
                <a:spcPts val="0"/>
              </a:spcAft>
              <a:buSzPts val="2800"/>
              <a:buNone/>
            </a:pPr>
            <a:r>
              <a:rPr b="1" lang="en-GB" sz="1800">
                <a:latin typeface="Montserrat"/>
                <a:ea typeface="Montserrat"/>
                <a:cs typeface="Montserrat"/>
                <a:sym typeface="Montserrat"/>
              </a:rPr>
              <a:t>Recommendation:</a:t>
            </a:r>
            <a:r>
              <a:rPr lang="en-GB" sz="1800">
                <a:latin typeface="Montserrat"/>
                <a:ea typeface="Montserrat"/>
                <a:cs typeface="Montserrat"/>
                <a:sym typeface="Montserrat"/>
              </a:rPr>
              <a:t> Once the regional-scale bottom-up and top-down GHG products are adequately reconciled, the CEOS AFOLU and GHG-task teams should:</a:t>
            </a:r>
            <a:endParaRPr sz="1800">
              <a:latin typeface="Montserrat"/>
              <a:ea typeface="Montserrat"/>
              <a:cs typeface="Montserrat"/>
              <a:sym typeface="Montserrat"/>
            </a:endParaRPr>
          </a:p>
          <a:p>
            <a:pPr indent="-330200" lvl="0" marL="457200" rtl="0" algn="l">
              <a:lnSpc>
                <a:spcPct val="100000"/>
              </a:lnSpc>
              <a:spcBef>
                <a:spcPts val="0"/>
              </a:spcBef>
              <a:spcAft>
                <a:spcPts val="0"/>
              </a:spcAft>
              <a:buSzPts val="1600"/>
              <a:buFont typeface="Cambria"/>
              <a:buAutoNum type="arabicPeriod"/>
            </a:pPr>
            <a:r>
              <a:rPr lang="en-GB" sz="1800">
                <a:latin typeface="Montserrat"/>
                <a:ea typeface="Montserrat"/>
                <a:cs typeface="Montserrat"/>
                <a:sym typeface="Montserrat"/>
              </a:rPr>
              <a:t>Identify &amp; recommend global, land cover &amp; land use change maps best suited for quantifying land use activity on national scales;</a:t>
            </a:r>
            <a:endParaRPr sz="1800">
              <a:latin typeface="Montserrat"/>
              <a:ea typeface="Montserrat"/>
              <a:cs typeface="Montserrat"/>
              <a:sym typeface="Montserrat"/>
            </a:endParaRPr>
          </a:p>
          <a:p>
            <a:pPr indent="-330200" lvl="0" marL="457200" rtl="0" algn="l">
              <a:lnSpc>
                <a:spcPct val="100000"/>
              </a:lnSpc>
              <a:spcBef>
                <a:spcPts val="0"/>
              </a:spcBef>
              <a:spcAft>
                <a:spcPts val="0"/>
              </a:spcAft>
              <a:buSzPts val="1600"/>
              <a:buFont typeface="Cambria"/>
              <a:buAutoNum type="arabicPeriod"/>
            </a:pPr>
            <a:r>
              <a:rPr lang="en-GB" sz="1800">
                <a:latin typeface="Montserrat"/>
                <a:ea typeface="Montserrat"/>
                <a:cs typeface="Montserrat"/>
                <a:sym typeface="Montserrat"/>
              </a:rPr>
              <a:t>Identify and recommend the best (harmonized) global, space-based products for quantifying changes in above-ground biomass (AGB) stocks reported in BTRs and tracked in NDCs; and</a:t>
            </a:r>
            <a:endParaRPr sz="1800">
              <a:latin typeface="Montserrat"/>
              <a:ea typeface="Montserrat"/>
              <a:cs typeface="Montserrat"/>
              <a:sym typeface="Montserrat"/>
            </a:endParaRPr>
          </a:p>
          <a:p>
            <a:pPr indent="-330200" lvl="0" marL="457200" rtl="0" algn="l">
              <a:lnSpc>
                <a:spcPct val="100000"/>
              </a:lnSpc>
              <a:spcBef>
                <a:spcPts val="0"/>
              </a:spcBef>
              <a:spcAft>
                <a:spcPts val="0"/>
              </a:spcAft>
              <a:buSzPts val="1600"/>
              <a:buFont typeface="Cambria"/>
              <a:buAutoNum type="arabicPeriod"/>
            </a:pPr>
            <a:r>
              <a:rPr lang="en-GB" sz="1800">
                <a:latin typeface="Montserrat"/>
                <a:ea typeface="Montserrat"/>
                <a:cs typeface="Montserrat"/>
                <a:sym typeface="Montserrat"/>
              </a:rPr>
              <a:t>Combine land use change, AGB and GHG products to develop sub-national to regional-scale emission factor databases for land use and land use change emissions estimates for use in developing bottom-up inventories.</a:t>
            </a:r>
            <a:endParaRPr sz="1800">
              <a:latin typeface="Montserrat"/>
              <a:ea typeface="Montserrat"/>
              <a:cs typeface="Montserrat"/>
              <a:sym typeface="Montserrat"/>
            </a:endParaRPr>
          </a:p>
          <a:p>
            <a:pPr indent="0" lvl="0" marL="0" rtl="0" algn="l">
              <a:lnSpc>
                <a:spcPct val="100000"/>
              </a:lnSpc>
              <a:spcBef>
                <a:spcPts val="0"/>
              </a:spcBef>
              <a:spcAft>
                <a:spcPts val="0"/>
              </a:spcAft>
              <a:buSzPts val="2800"/>
              <a:buNone/>
            </a:pPr>
            <a:r>
              <a:t/>
            </a:r>
            <a:endParaRPr sz="1800">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1"/>
          <p:cNvSpPr txBox="1"/>
          <p:nvPr>
            <p:ph type="title"/>
          </p:nvPr>
        </p:nvSpPr>
        <p:spPr>
          <a:xfrm>
            <a:off x="176050" y="175950"/>
            <a:ext cx="95295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sz="4000"/>
              <a:t>Mitigation (Continued)</a:t>
            </a:r>
            <a:endParaRPr sz="4000"/>
          </a:p>
        </p:txBody>
      </p:sp>
      <p:sp>
        <p:nvSpPr>
          <p:cNvPr id="175" name="Google Shape;175;p11"/>
          <p:cNvSpPr txBox="1"/>
          <p:nvPr>
            <p:ph idx="1" type="body"/>
          </p:nvPr>
        </p:nvSpPr>
        <p:spPr>
          <a:xfrm>
            <a:off x="146250" y="1547912"/>
            <a:ext cx="11899500" cy="4461002"/>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2800"/>
              <a:buNone/>
            </a:pPr>
            <a:r>
              <a:rPr b="1" lang="en-GB" sz="1800">
                <a:latin typeface="Montserrat"/>
                <a:ea typeface="Montserrat"/>
                <a:cs typeface="Montserrat"/>
                <a:sym typeface="Montserrat"/>
              </a:rPr>
              <a:t>Recommendation: </a:t>
            </a:r>
            <a:r>
              <a:rPr lang="en-GB" sz="1800">
                <a:latin typeface="Montserrat"/>
                <a:ea typeface="Montserrat"/>
                <a:cs typeface="Montserrat"/>
                <a:sym typeface="Montserrat"/>
              </a:rPr>
              <a:t>CEOS should work with its partners in UNEP IMEO to coordinate observations from CH</a:t>
            </a:r>
            <a:r>
              <a:rPr baseline="-25000" lang="en-GB" sz="1800">
                <a:latin typeface="Montserrat"/>
                <a:ea typeface="Montserrat"/>
                <a:cs typeface="Montserrat"/>
                <a:sym typeface="Montserrat"/>
              </a:rPr>
              <a:t>4</a:t>
            </a:r>
            <a:r>
              <a:rPr lang="en-GB" sz="1800">
                <a:latin typeface="Montserrat"/>
                <a:ea typeface="Montserrat"/>
                <a:cs typeface="Montserrat"/>
                <a:sym typeface="Montserrat"/>
              </a:rPr>
              <a:t> global mappers with those collected by high-resolution plume monitors to support alerts and to monitor emissions from the largest methane point sources.</a:t>
            </a:r>
            <a:endParaRPr sz="1800">
              <a:latin typeface="Montserrat"/>
              <a:ea typeface="Montserrat"/>
              <a:cs typeface="Montserrat"/>
              <a:sym typeface="Montserrat"/>
            </a:endParaRPr>
          </a:p>
          <a:p>
            <a:pPr indent="0" lvl="0" marL="0" rtl="0" algn="l">
              <a:lnSpc>
                <a:spcPct val="115000"/>
              </a:lnSpc>
              <a:spcBef>
                <a:spcPts val="0"/>
              </a:spcBef>
              <a:spcAft>
                <a:spcPts val="0"/>
              </a:spcAft>
              <a:buSzPts val="2800"/>
              <a:buNone/>
            </a:pPr>
            <a:r>
              <a:t/>
            </a:r>
            <a:endParaRPr b="1" sz="1800">
              <a:latin typeface="Montserrat"/>
              <a:ea typeface="Montserrat"/>
              <a:cs typeface="Montserrat"/>
              <a:sym typeface="Montserrat"/>
            </a:endParaRPr>
          </a:p>
          <a:p>
            <a:pPr indent="0" lvl="0" marL="0" rtl="0" algn="l">
              <a:lnSpc>
                <a:spcPct val="115000"/>
              </a:lnSpc>
              <a:spcBef>
                <a:spcPts val="0"/>
              </a:spcBef>
              <a:spcAft>
                <a:spcPts val="0"/>
              </a:spcAft>
              <a:buSzPts val="2800"/>
              <a:buNone/>
            </a:pPr>
            <a:r>
              <a:rPr b="1" lang="en-GB" sz="1800">
                <a:latin typeface="Montserrat"/>
                <a:ea typeface="Montserrat"/>
                <a:cs typeface="Montserrat"/>
                <a:sym typeface="Montserrat"/>
              </a:rPr>
              <a:t>Recommendation: </a:t>
            </a:r>
            <a:r>
              <a:rPr lang="en-GB" sz="1800">
                <a:latin typeface="Montserrat"/>
                <a:ea typeface="Montserrat"/>
                <a:cs typeface="Montserrat"/>
                <a:sym typeface="Montserrat"/>
              </a:rPr>
              <a:t>CEOS should work with its partners (e.g., GCOS, WMO), the IPCC-TFI and members of the scientific community to define standards and best practices collecting, analysing, documenting and delivering high-spatial resolution, space-based observations of CO</a:t>
            </a:r>
            <a:r>
              <a:rPr baseline="-25000" lang="en-GB" sz="1800">
                <a:latin typeface="Montserrat"/>
                <a:ea typeface="Montserrat"/>
                <a:cs typeface="Montserrat"/>
                <a:sym typeface="Montserrat"/>
              </a:rPr>
              <a:t>2</a:t>
            </a:r>
            <a:r>
              <a:rPr lang="en-GB" sz="1800">
                <a:latin typeface="Montserrat"/>
                <a:ea typeface="Montserrat"/>
                <a:cs typeface="Montserrat"/>
                <a:sym typeface="Montserrat"/>
              </a:rPr>
              <a:t> emissions over large fossil fuel fired power plants and industrial sources to track changes in emissions associated with user demand or emissions reduction policies and regulations.</a:t>
            </a:r>
            <a:endParaRPr/>
          </a:p>
          <a:p>
            <a:pPr indent="0" lvl="0" marL="0" rtl="0" algn="l">
              <a:lnSpc>
                <a:spcPct val="115000"/>
              </a:lnSpc>
              <a:spcBef>
                <a:spcPts val="0"/>
              </a:spcBef>
              <a:spcAft>
                <a:spcPts val="0"/>
              </a:spcAft>
              <a:buSzPts val="2800"/>
              <a:buNone/>
            </a:pPr>
            <a:r>
              <a:t/>
            </a:r>
            <a:endParaRPr b="1" sz="1800">
              <a:solidFill>
                <a:srgbClr val="000000"/>
              </a:solidFill>
              <a:latin typeface="Montserrat"/>
              <a:ea typeface="Montserrat"/>
              <a:cs typeface="Montserrat"/>
              <a:sym typeface="Montserrat"/>
            </a:endParaRPr>
          </a:p>
          <a:p>
            <a:pPr indent="0" lvl="0" marL="0" rtl="0" algn="l">
              <a:lnSpc>
                <a:spcPct val="115000"/>
              </a:lnSpc>
              <a:spcBef>
                <a:spcPts val="0"/>
              </a:spcBef>
              <a:spcAft>
                <a:spcPts val="0"/>
              </a:spcAft>
              <a:buSzPts val="2800"/>
              <a:buNone/>
            </a:pPr>
            <a:r>
              <a:rPr b="1" lang="en-GB" sz="1800">
                <a:solidFill>
                  <a:srgbClr val="000000"/>
                </a:solidFill>
                <a:latin typeface="Montserrat"/>
                <a:ea typeface="Montserrat"/>
                <a:cs typeface="Montserrat"/>
                <a:sym typeface="Montserrat"/>
              </a:rPr>
              <a:t>Recommendation:</a:t>
            </a:r>
            <a:r>
              <a:rPr lang="en-GB" sz="1800">
                <a:solidFill>
                  <a:srgbClr val="000000"/>
                </a:solidFill>
                <a:latin typeface="Montserrat"/>
                <a:ea typeface="Montserrat"/>
                <a:cs typeface="Montserrat"/>
                <a:sym typeface="Montserrat"/>
              </a:rPr>
              <a:t> WGCapD should work with subject matter experts on the AFOLU, GHG TT and AC-VC GHG teams and with the NGHGI community to develop capacity building materials that provide a transparent explanation of the information content and uncertainties of these products. </a:t>
            </a:r>
            <a:endParaRPr sz="1800">
              <a:latin typeface="Montserrat"/>
              <a:ea typeface="Montserrat"/>
              <a:cs typeface="Montserrat"/>
              <a:sym typeface="Montserrat"/>
            </a:endParaRPr>
          </a:p>
          <a:p>
            <a:pPr indent="0" lvl="0" marL="0" rtl="0" algn="l">
              <a:lnSpc>
                <a:spcPct val="115000"/>
              </a:lnSpc>
              <a:spcBef>
                <a:spcPts val="0"/>
              </a:spcBef>
              <a:spcAft>
                <a:spcPts val="0"/>
              </a:spcAft>
              <a:buSzPts val="2800"/>
              <a:buNone/>
            </a:pPr>
            <a:r>
              <a:t/>
            </a:r>
            <a:endParaRPr sz="1800">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2"/>
          <p:cNvSpPr txBox="1"/>
          <p:nvPr>
            <p:ph type="title"/>
          </p:nvPr>
        </p:nvSpPr>
        <p:spPr>
          <a:xfrm>
            <a:off x="0" y="228190"/>
            <a:ext cx="9882352"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3600"/>
              <a:t>ADAPTATION</a:t>
            </a:r>
            <a:endParaRPr/>
          </a:p>
        </p:txBody>
      </p:sp>
      <p:pic>
        <p:nvPicPr>
          <p:cNvPr id="181" name="Google Shape;181;p12"/>
          <p:cNvPicPr preferRelativeResize="0"/>
          <p:nvPr/>
        </p:nvPicPr>
        <p:blipFill rotWithShape="1">
          <a:blip r:embed="rId3">
            <a:alphaModFix/>
          </a:blip>
          <a:srcRect b="0" l="0" r="48109" t="0"/>
          <a:stretch/>
        </p:blipFill>
        <p:spPr>
          <a:xfrm>
            <a:off x="7294439" y="1112194"/>
            <a:ext cx="4724400" cy="5286103"/>
          </a:xfrm>
          <a:prstGeom prst="rect">
            <a:avLst/>
          </a:prstGeom>
          <a:noFill/>
          <a:ln>
            <a:noFill/>
          </a:ln>
        </p:spPr>
      </p:pic>
      <p:sp>
        <p:nvSpPr>
          <p:cNvPr id="182" name="Google Shape;182;p12"/>
          <p:cNvSpPr txBox="1"/>
          <p:nvPr/>
        </p:nvSpPr>
        <p:spPr>
          <a:xfrm>
            <a:off x="7963078" y="3103681"/>
            <a:ext cx="704366" cy="33469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400" u="none" cap="none" strike="noStrike">
                <a:solidFill>
                  <a:schemeClr val="lt1"/>
                </a:solidFill>
                <a:latin typeface="Arial"/>
                <a:ea typeface="Arial"/>
                <a:cs typeface="Arial"/>
                <a:sym typeface="Arial"/>
              </a:rPr>
              <a:t>LSI-VC</a:t>
            </a:r>
            <a:endParaRPr/>
          </a:p>
        </p:txBody>
      </p:sp>
      <p:pic>
        <p:nvPicPr>
          <p:cNvPr id="183" name="Google Shape;183;p12"/>
          <p:cNvPicPr preferRelativeResize="0"/>
          <p:nvPr/>
        </p:nvPicPr>
        <p:blipFill rotWithShape="1">
          <a:blip r:embed="rId3">
            <a:alphaModFix/>
          </a:blip>
          <a:srcRect b="0" l="52571" r="0" t="0"/>
          <a:stretch/>
        </p:blipFill>
        <p:spPr>
          <a:xfrm>
            <a:off x="3006442" y="1112194"/>
            <a:ext cx="4318086" cy="5286103"/>
          </a:xfrm>
          <a:prstGeom prst="rect">
            <a:avLst/>
          </a:prstGeom>
          <a:noFill/>
          <a:ln>
            <a:noFill/>
          </a:ln>
        </p:spPr>
      </p:pic>
      <p:grpSp>
        <p:nvGrpSpPr>
          <p:cNvPr id="184" name="Google Shape;184;p12"/>
          <p:cNvGrpSpPr/>
          <p:nvPr/>
        </p:nvGrpSpPr>
        <p:grpSpPr>
          <a:xfrm>
            <a:off x="103781" y="1190928"/>
            <a:ext cx="2879040" cy="5068646"/>
            <a:chOff x="103781" y="1190928"/>
            <a:chExt cx="2879040" cy="5068646"/>
          </a:xfrm>
        </p:grpSpPr>
        <p:grpSp>
          <p:nvGrpSpPr>
            <p:cNvPr id="185" name="Google Shape;185;p12"/>
            <p:cNvGrpSpPr/>
            <p:nvPr/>
          </p:nvGrpSpPr>
          <p:grpSpPr>
            <a:xfrm>
              <a:off x="498690" y="1190928"/>
              <a:ext cx="2301648" cy="832601"/>
              <a:chOff x="16031" y="5865539"/>
              <a:chExt cx="2643096" cy="918770"/>
            </a:xfrm>
          </p:grpSpPr>
          <p:sp>
            <p:nvSpPr>
              <p:cNvPr id="186" name="Google Shape;186;p12"/>
              <p:cNvSpPr/>
              <p:nvPr/>
            </p:nvSpPr>
            <p:spPr>
              <a:xfrm>
                <a:off x="16032" y="5865539"/>
                <a:ext cx="2608542" cy="897495"/>
              </a:xfrm>
              <a:prstGeom prst="rect">
                <a:avLst/>
              </a:prstGeom>
              <a:solidFill>
                <a:schemeClr val="dk2"/>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7" name="Google Shape;187;p12"/>
              <p:cNvSpPr txBox="1"/>
              <p:nvPr/>
            </p:nvSpPr>
            <p:spPr>
              <a:xfrm>
                <a:off x="16031" y="5867343"/>
                <a:ext cx="2643096" cy="916966"/>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obster"/>
                    <a:ea typeface="Lobster"/>
                    <a:cs typeface="Lobster"/>
                    <a:sym typeface="Lobster"/>
                  </a:rPr>
                  <a:t>WGClimate</a:t>
                </a:r>
                <a:endParaRPr b="1" i="0" sz="1800" u="none" cap="none" strike="noStrike">
                  <a:solidFill>
                    <a:schemeClr val="lt1"/>
                  </a:solidFill>
                  <a:latin typeface="Lobster"/>
                  <a:ea typeface="Lobster"/>
                  <a:cs typeface="Lobster"/>
                  <a:sym typeface="Lobster"/>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Barlow"/>
                    <a:ea typeface="Barlow"/>
                    <a:cs typeface="Barlow"/>
                    <a:sym typeface="Barlow"/>
                  </a:rPr>
                  <a:t>The Joint CEOS-CGMS Working Group on Climate</a:t>
                </a:r>
                <a:endParaRPr b="1" i="0" sz="1200" u="none" cap="none" strike="noStrike">
                  <a:solidFill>
                    <a:schemeClr val="lt1"/>
                  </a:solidFill>
                  <a:latin typeface="Barlow"/>
                  <a:ea typeface="Barlow"/>
                  <a:cs typeface="Barlow"/>
                  <a:sym typeface="Barlow"/>
                </a:endParaRPr>
              </a:p>
            </p:txBody>
          </p:sp>
        </p:grpSp>
        <p:grpSp>
          <p:nvGrpSpPr>
            <p:cNvPr id="188" name="Google Shape;188;p12"/>
            <p:cNvGrpSpPr/>
            <p:nvPr/>
          </p:nvGrpSpPr>
          <p:grpSpPr>
            <a:xfrm>
              <a:off x="114171" y="5546475"/>
              <a:ext cx="1605572" cy="713099"/>
              <a:chOff x="702580" y="5529685"/>
              <a:chExt cx="1727686" cy="767335"/>
            </a:xfrm>
          </p:grpSpPr>
          <p:pic>
            <p:nvPicPr>
              <p:cNvPr id="189" name="Google Shape;189;p12"/>
              <p:cNvPicPr preferRelativeResize="0"/>
              <p:nvPr/>
            </p:nvPicPr>
            <p:blipFill rotWithShape="1">
              <a:blip r:embed="rId4">
                <a:alphaModFix/>
              </a:blip>
              <a:srcRect b="0" l="0" r="0" t="0"/>
              <a:stretch/>
            </p:blipFill>
            <p:spPr>
              <a:xfrm>
                <a:off x="702580" y="5529685"/>
                <a:ext cx="1727686" cy="767335"/>
              </a:xfrm>
              <a:prstGeom prst="rect">
                <a:avLst/>
              </a:prstGeom>
              <a:noFill/>
              <a:ln>
                <a:noFill/>
              </a:ln>
            </p:spPr>
          </p:pic>
          <p:sp>
            <p:nvSpPr>
              <p:cNvPr id="190" name="Google Shape;190;p12"/>
              <p:cNvSpPr txBox="1"/>
              <p:nvPr/>
            </p:nvSpPr>
            <p:spPr>
              <a:xfrm>
                <a:off x="1144891" y="5908964"/>
                <a:ext cx="674448" cy="338554"/>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Arial"/>
                    <a:ea typeface="Arial"/>
                    <a:cs typeface="Arial"/>
                    <a:sym typeface="Arial"/>
                  </a:rPr>
                  <a:t>SEO</a:t>
                </a:r>
                <a:endParaRPr/>
              </a:p>
            </p:txBody>
          </p:sp>
        </p:grpSp>
        <p:grpSp>
          <p:nvGrpSpPr>
            <p:cNvPr id="191" name="Google Shape;191;p12"/>
            <p:cNvGrpSpPr/>
            <p:nvPr/>
          </p:nvGrpSpPr>
          <p:grpSpPr>
            <a:xfrm>
              <a:off x="521689" y="3027378"/>
              <a:ext cx="2255649" cy="633622"/>
              <a:chOff x="305838" y="5562080"/>
              <a:chExt cx="2921325" cy="820614"/>
            </a:xfrm>
          </p:grpSpPr>
          <p:grpSp>
            <p:nvGrpSpPr>
              <p:cNvPr id="192" name="Google Shape;192;p12"/>
              <p:cNvGrpSpPr/>
              <p:nvPr/>
            </p:nvGrpSpPr>
            <p:grpSpPr>
              <a:xfrm>
                <a:off x="332927" y="5609809"/>
                <a:ext cx="2894236" cy="752336"/>
                <a:chOff x="332927" y="5609809"/>
                <a:chExt cx="2894236" cy="752336"/>
              </a:xfrm>
            </p:grpSpPr>
            <p:pic>
              <p:nvPicPr>
                <p:cNvPr id="193" name="Google Shape;193;p12"/>
                <p:cNvPicPr preferRelativeResize="0"/>
                <p:nvPr/>
              </p:nvPicPr>
              <p:blipFill rotWithShape="1">
                <a:blip r:embed="rId5">
                  <a:alphaModFix/>
                </a:blip>
                <a:srcRect b="0" l="0" r="0" t="0"/>
                <a:stretch/>
              </p:blipFill>
              <p:spPr>
                <a:xfrm>
                  <a:off x="1772927" y="5609809"/>
                  <a:ext cx="1454236" cy="752336"/>
                </a:xfrm>
                <a:prstGeom prst="rect">
                  <a:avLst/>
                </a:prstGeom>
                <a:noFill/>
                <a:ln>
                  <a:noFill/>
                </a:ln>
              </p:spPr>
            </p:pic>
            <p:pic>
              <p:nvPicPr>
                <p:cNvPr id="194" name="Google Shape;194;p12"/>
                <p:cNvPicPr preferRelativeResize="0"/>
                <p:nvPr/>
              </p:nvPicPr>
              <p:blipFill rotWithShape="1">
                <a:blip r:embed="rId6">
                  <a:alphaModFix/>
                </a:blip>
                <a:srcRect b="0" l="0" r="0" t="0"/>
                <a:stretch/>
              </p:blipFill>
              <p:spPr>
                <a:xfrm>
                  <a:off x="332927" y="5674965"/>
                  <a:ext cx="1454237" cy="619090"/>
                </a:xfrm>
                <a:prstGeom prst="rect">
                  <a:avLst/>
                </a:prstGeom>
                <a:noFill/>
                <a:ln>
                  <a:noFill/>
                </a:ln>
              </p:spPr>
            </p:pic>
          </p:grpSp>
          <p:sp>
            <p:nvSpPr>
              <p:cNvPr id="195" name="Google Shape;195;p12"/>
              <p:cNvSpPr/>
              <p:nvPr/>
            </p:nvSpPr>
            <p:spPr>
              <a:xfrm>
                <a:off x="305838" y="5562080"/>
                <a:ext cx="2921323" cy="820614"/>
              </a:xfrm>
              <a:prstGeom prst="rect">
                <a:avLst/>
              </a:prstGeom>
              <a:no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id="196" name="Google Shape;196;p12"/>
            <p:cNvPicPr preferRelativeResize="0"/>
            <p:nvPr/>
          </p:nvPicPr>
          <p:blipFill rotWithShape="1">
            <a:blip r:embed="rId7">
              <a:alphaModFix/>
            </a:blip>
            <a:srcRect b="0" l="0" r="0" t="0"/>
            <a:stretch/>
          </p:blipFill>
          <p:spPr>
            <a:xfrm>
              <a:off x="435955" y="2069091"/>
              <a:ext cx="2271558" cy="912725"/>
            </a:xfrm>
            <a:prstGeom prst="rect">
              <a:avLst/>
            </a:prstGeom>
            <a:noFill/>
            <a:ln>
              <a:noFill/>
            </a:ln>
          </p:spPr>
        </p:pic>
        <p:pic>
          <p:nvPicPr>
            <p:cNvPr id="197" name="Google Shape;197;p12"/>
            <p:cNvPicPr preferRelativeResize="0"/>
            <p:nvPr/>
          </p:nvPicPr>
          <p:blipFill rotWithShape="1">
            <a:blip r:embed="rId8">
              <a:alphaModFix/>
            </a:blip>
            <a:srcRect b="0" l="0" r="0" t="0"/>
            <a:stretch/>
          </p:blipFill>
          <p:spPr>
            <a:xfrm>
              <a:off x="658936" y="3696002"/>
              <a:ext cx="2037078" cy="830966"/>
            </a:xfrm>
            <a:prstGeom prst="rect">
              <a:avLst/>
            </a:prstGeom>
            <a:noFill/>
            <a:ln>
              <a:noFill/>
            </a:ln>
          </p:spPr>
        </p:pic>
        <p:pic>
          <p:nvPicPr>
            <p:cNvPr id="198" name="Google Shape;198;p12"/>
            <p:cNvPicPr preferRelativeResize="0"/>
            <p:nvPr/>
          </p:nvPicPr>
          <p:blipFill rotWithShape="1">
            <a:blip r:embed="rId9">
              <a:alphaModFix/>
            </a:blip>
            <a:srcRect b="0" l="0" r="0" t="0"/>
            <a:stretch/>
          </p:blipFill>
          <p:spPr>
            <a:xfrm>
              <a:off x="1448990" y="4637970"/>
              <a:ext cx="1533831" cy="759166"/>
            </a:xfrm>
            <a:prstGeom prst="rect">
              <a:avLst/>
            </a:prstGeom>
            <a:noFill/>
            <a:ln>
              <a:noFill/>
            </a:ln>
          </p:spPr>
        </p:pic>
        <p:sp>
          <p:nvSpPr>
            <p:cNvPr id="199" name="Google Shape;199;p12"/>
            <p:cNvSpPr txBox="1"/>
            <p:nvPr/>
          </p:nvSpPr>
          <p:spPr>
            <a:xfrm>
              <a:off x="1862599" y="5139918"/>
              <a:ext cx="93773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400" u="none" cap="none" strike="noStrike">
                  <a:solidFill>
                    <a:schemeClr val="lt1"/>
                  </a:solidFill>
                  <a:latin typeface="Arial"/>
                  <a:ea typeface="Arial"/>
                  <a:cs typeface="Arial"/>
                  <a:sym typeface="Arial"/>
                </a:rPr>
                <a:t>LSI-VC</a:t>
              </a:r>
              <a:endParaRPr/>
            </a:p>
          </p:txBody>
        </p:sp>
        <p:grpSp>
          <p:nvGrpSpPr>
            <p:cNvPr id="200" name="Google Shape;200;p12"/>
            <p:cNvGrpSpPr/>
            <p:nvPr/>
          </p:nvGrpSpPr>
          <p:grpSpPr>
            <a:xfrm>
              <a:off x="103781" y="4683473"/>
              <a:ext cx="1373283" cy="713663"/>
              <a:chOff x="524942" y="822793"/>
              <a:chExt cx="3081528" cy="1601396"/>
            </a:xfrm>
          </p:grpSpPr>
          <p:pic>
            <p:nvPicPr>
              <p:cNvPr id="201" name="Google Shape;201;p12"/>
              <p:cNvPicPr preferRelativeResize="0"/>
              <p:nvPr/>
            </p:nvPicPr>
            <p:blipFill rotWithShape="1">
              <a:blip r:embed="rId10">
                <a:alphaModFix/>
              </a:blip>
              <a:srcRect b="0" l="0" r="0" t="0"/>
              <a:stretch/>
            </p:blipFill>
            <p:spPr>
              <a:xfrm>
                <a:off x="524942" y="822793"/>
                <a:ext cx="3081528" cy="1601396"/>
              </a:xfrm>
              <a:prstGeom prst="rect">
                <a:avLst/>
              </a:prstGeom>
              <a:noFill/>
              <a:ln>
                <a:noFill/>
              </a:ln>
            </p:spPr>
          </p:pic>
          <p:sp>
            <p:nvSpPr>
              <p:cNvPr id="202" name="Google Shape;202;p12"/>
              <p:cNvSpPr txBox="1"/>
              <p:nvPr/>
            </p:nvSpPr>
            <p:spPr>
              <a:xfrm>
                <a:off x="663881" y="1867687"/>
                <a:ext cx="2803646" cy="55650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1200" u="none" cap="none" strike="noStrike">
                    <a:solidFill>
                      <a:srgbClr val="000000"/>
                    </a:solidFill>
                    <a:latin typeface="Arial"/>
                    <a:ea typeface="Arial"/>
                    <a:cs typeface="Arial"/>
                    <a:sym typeface="Arial"/>
                  </a:rPr>
                  <a:t>AC-VC GHG</a:t>
                </a:r>
                <a:endParaRPr/>
              </a:p>
            </p:txBody>
          </p:sp>
        </p:grpSp>
        <p:grpSp>
          <p:nvGrpSpPr>
            <p:cNvPr id="203" name="Google Shape;203;p12"/>
            <p:cNvGrpSpPr/>
            <p:nvPr/>
          </p:nvGrpSpPr>
          <p:grpSpPr>
            <a:xfrm>
              <a:off x="1862599" y="5580390"/>
              <a:ext cx="1072730" cy="679184"/>
              <a:chOff x="1826727" y="5596257"/>
              <a:chExt cx="1072730" cy="679184"/>
            </a:xfrm>
          </p:grpSpPr>
          <p:pic>
            <p:nvPicPr>
              <p:cNvPr id="204" name="Google Shape;204;p12"/>
              <p:cNvPicPr preferRelativeResize="0"/>
              <p:nvPr/>
            </p:nvPicPr>
            <p:blipFill rotWithShape="1">
              <a:blip r:embed="rId6">
                <a:alphaModFix/>
              </a:blip>
              <a:srcRect b="0" l="0" r="0" t="0"/>
              <a:stretch/>
            </p:blipFill>
            <p:spPr>
              <a:xfrm>
                <a:off x="1859433" y="5596257"/>
                <a:ext cx="1007318" cy="428830"/>
              </a:xfrm>
              <a:prstGeom prst="rect">
                <a:avLst/>
              </a:prstGeom>
              <a:noFill/>
              <a:ln>
                <a:noFill/>
              </a:ln>
            </p:spPr>
          </p:pic>
          <p:sp>
            <p:nvSpPr>
              <p:cNvPr id="205" name="Google Shape;205;p12"/>
              <p:cNvSpPr txBox="1"/>
              <p:nvPr/>
            </p:nvSpPr>
            <p:spPr>
              <a:xfrm>
                <a:off x="1826727" y="5936887"/>
                <a:ext cx="107273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none" cap="none" strike="noStrike">
                    <a:solidFill>
                      <a:srgbClr val="000000"/>
                    </a:solidFill>
                    <a:latin typeface="Arial"/>
                    <a:ea typeface="Arial"/>
                    <a:cs typeface="Arial"/>
                    <a:sym typeface="Arial"/>
                  </a:rPr>
                  <a:t>WGCapD</a:t>
                </a:r>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3"/>
          <p:cNvSpPr txBox="1"/>
          <p:nvPr>
            <p:ph idx="1" type="body"/>
          </p:nvPr>
        </p:nvSpPr>
        <p:spPr>
          <a:xfrm>
            <a:off x="176048" y="1036321"/>
            <a:ext cx="11885323" cy="534187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00"/>
              </a:spcBef>
              <a:spcAft>
                <a:spcPts val="0"/>
              </a:spcAft>
              <a:buSzPts val="2800"/>
              <a:buNone/>
            </a:pPr>
            <a:r>
              <a:rPr b="1" lang="en-GB" sz="1800">
                <a:solidFill>
                  <a:srgbClr val="000000"/>
                </a:solidFill>
                <a:latin typeface="Montserrat"/>
                <a:ea typeface="Montserrat"/>
                <a:cs typeface="Montserrat"/>
                <a:sym typeface="Montserrat"/>
              </a:rPr>
              <a:t>Recommendation: </a:t>
            </a:r>
            <a:r>
              <a:rPr lang="en-GB" sz="1800">
                <a:solidFill>
                  <a:srgbClr val="000000"/>
                </a:solidFill>
                <a:latin typeface="Montserrat"/>
                <a:ea typeface="Montserrat"/>
                <a:cs typeface="Montserrat"/>
                <a:sym typeface="Montserrat"/>
              </a:rPr>
              <a:t>CEOS should map ECVs and other amenable EO products to GGA indicators, documenting potential EO products and services and their links to the indicators being developed and adopted for tracking progress under the Global Goal on Adaptation. This should also promote the use of ARD principles to enhance usability for national reporting systems.</a:t>
            </a:r>
            <a:endParaRPr/>
          </a:p>
          <a:p>
            <a:pPr indent="0" lvl="0" marL="0" marR="0" rtl="0" algn="l">
              <a:lnSpc>
                <a:spcPct val="100000"/>
              </a:lnSpc>
              <a:spcBef>
                <a:spcPts val="800"/>
              </a:spcBef>
              <a:spcAft>
                <a:spcPts val="0"/>
              </a:spcAft>
              <a:buSzPts val="2800"/>
              <a:buNone/>
            </a:pPr>
            <a:r>
              <a:rPr b="1" lang="en-GB" sz="1800">
                <a:latin typeface="Montserrat"/>
                <a:ea typeface="Montserrat"/>
                <a:cs typeface="Montserrat"/>
                <a:sym typeface="Montserrat"/>
              </a:rPr>
              <a:t>Recommendation: </a:t>
            </a:r>
            <a:r>
              <a:rPr lang="en-GB" sz="1800">
                <a:latin typeface="Montserrat"/>
                <a:ea typeface="Montserrat"/>
                <a:cs typeface="Montserrat"/>
                <a:sym typeface="Montserrat"/>
              </a:rPr>
              <a:t>CEOS should enhance discoverability of adaptation-relevant Climate Data Records (CDRs). This involves improving access to information about existing data records, focusing on thematic indicators relevant to climate impacts and resilience. It also includes an adaptation-focused analysis of gaps in the ECV inventory and a focus on attribution science in support of the loss &amp; damage mechanism. These efforts should promote the use of ARD principles to enhance utility of EO products for national reporting systems.</a:t>
            </a:r>
            <a:endParaRPr/>
          </a:p>
          <a:p>
            <a:pPr indent="0" lvl="0" marL="0" marR="19050" rtl="0" algn="just">
              <a:lnSpc>
                <a:spcPct val="100000"/>
              </a:lnSpc>
              <a:spcBef>
                <a:spcPts val="800"/>
              </a:spcBef>
              <a:spcAft>
                <a:spcPts val="0"/>
              </a:spcAft>
              <a:buSzPts val="2800"/>
              <a:buNone/>
            </a:pPr>
            <a:r>
              <a:rPr b="1" lang="en-GB" sz="1800">
                <a:solidFill>
                  <a:srgbClr val="000000"/>
                </a:solidFill>
                <a:latin typeface="Montserrat"/>
                <a:ea typeface="Montserrat"/>
                <a:cs typeface="Montserrat"/>
                <a:sym typeface="Montserrat"/>
              </a:rPr>
              <a:t>Recommendation: </a:t>
            </a:r>
            <a:r>
              <a:rPr lang="en-GB" sz="1800">
                <a:solidFill>
                  <a:srgbClr val="000000"/>
                </a:solidFill>
                <a:latin typeface="Montserrat"/>
                <a:ea typeface="Montserrat"/>
                <a:cs typeface="Montserrat"/>
                <a:sym typeface="Montserrat"/>
              </a:rPr>
              <a:t>CEOS should explore ways to support the NAP process. For example, CEOS could collaborate with GEO to develop guidance and resources that help countries, particularly LDCs, integrate EO data and information effectively into their National Adaptation Plans, from initial risk assessment and planning to monitoring and evaluation. This ensures that EO capabilities align with UNFCCC reporting needs and national/local contexts. </a:t>
            </a:r>
            <a:endParaRPr/>
          </a:p>
          <a:p>
            <a:pPr indent="0" lvl="0" marL="0" rtl="0" algn="l">
              <a:lnSpc>
                <a:spcPct val="100000"/>
              </a:lnSpc>
              <a:spcBef>
                <a:spcPts val="800"/>
              </a:spcBef>
              <a:spcAft>
                <a:spcPts val="0"/>
              </a:spcAft>
              <a:buSzPts val="2800"/>
              <a:buNone/>
            </a:pPr>
            <a:r>
              <a:rPr b="1" lang="en-GB" sz="1800">
                <a:solidFill>
                  <a:srgbClr val="000000"/>
                </a:solidFill>
                <a:latin typeface="Montserrat"/>
                <a:ea typeface="Montserrat"/>
                <a:cs typeface="Montserrat"/>
                <a:sym typeface="Montserrat"/>
              </a:rPr>
              <a:t>Recommendation: </a:t>
            </a:r>
            <a:r>
              <a:rPr lang="en-GB" sz="1800">
                <a:solidFill>
                  <a:srgbClr val="000000"/>
                </a:solidFill>
                <a:latin typeface="Montserrat"/>
                <a:ea typeface="Montserrat"/>
                <a:cs typeface="Montserrat"/>
                <a:sym typeface="Montserrat"/>
              </a:rPr>
              <a:t>CEOS should support the IPCC Assessment  process (e.g., contribute to the expert review, facilitate an expert meeting with WGII) to ensure the development of the IPCC Adaptation Technical Guidelines reflect EO capabilities. </a:t>
            </a:r>
            <a:endParaRPr sz="1800">
              <a:latin typeface="Montserrat"/>
              <a:ea typeface="Montserrat"/>
              <a:cs typeface="Montserrat"/>
              <a:sym typeface="Montserrat"/>
            </a:endParaRPr>
          </a:p>
          <a:p>
            <a:pPr indent="0" lvl="0" marL="0" marR="19050" rtl="0" algn="just">
              <a:lnSpc>
                <a:spcPct val="100000"/>
              </a:lnSpc>
              <a:spcBef>
                <a:spcPts val="800"/>
              </a:spcBef>
              <a:spcAft>
                <a:spcPts val="0"/>
              </a:spcAft>
              <a:buSzPts val="2800"/>
              <a:buNone/>
            </a:pPr>
            <a:r>
              <a:t/>
            </a:r>
            <a:endParaRPr sz="1800">
              <a:latin typeface="Montserrat"/>
              <a:ea typeface="Montserrat"/>
              <a:cs typeface="Montserrat"/>
              <a:sym typeface="Montserrat"/>
            </a:endParaRPr>
          </a:p>
          <a:p>
            <a:pPr indent="0" lvl="0" marL="0" marR="0" rtl="0" algn="l">
              <a:lnSpc>
                <a:spcPct val="100000"/>
              </a:lnSpc>
              <a:spcBef>
                <a:spcPts val="800"/>
              </a:spcBef>
              <a:spcAft>
                <a:spcPts val="0"/>
              </a:spcAft>
              <a:buSzPts val="2800"/>
              <a:buNone/>
            </a:pPr>
            <a:r>
              <a:t/>
            </a:r>
            <a:endParaRPr sz="1800">
              <a:latin typeface="Montserrat"/>
              <a:ea typeface="Montserrat"/>
              <a:cs typeface="Montserrat"/>
              <a:sym typeface="Montserrat"/>
            </a:endParaRPr>
          </a:p>
          <a:p>
            <a:pPr indent="0" lvl="0" marL="0" rtl="0" algn="l">
              <a:lnSpc>
                <a:spcPct val="100000"/>
              </a:lnSpc>
              <a:spcBef>
                <a:spcPts val="800"/>
              </a:spcBef>
              <a:spcAft>
                <a:spcPts val="400"/>
              </a:spcAft>
              <a:buSzPts val="2800"/>
              <a:buNone/>
            </a:pPr>
            <a:r>
              <a:t/>
            </a:r>
            <a:endParaRPr sz="1800">
              <a:latin typeface="Montserrat"/>
              <a:ea typeface="Montserrat"/>
              <a:cs typeface="Montserrat"/>
              <a:sym typeface="Montserrat"/>
            </a:endParaRPr>
          </a:p>
        </p:txBody>
      </p:sp>
      <p:sp>
        <p:nvSpPr>
          <p:cNvPr id="211" name="Google Shape;211;p13"/>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sz="4000"/>
              <a:t>Recommendations for Adaptation</a:t>
            </a:r>
            <a:endParaRPr sz="4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4"/>
          <p:cNvSpPr txBox="1"/>
          <p:nvPr>
            <p:ph idx="1" type="body"/>
          </p:nvPr>
        </p:nvSpPr>
        <p:spPr>
          <a:xfrm>
            <a:off x="324225" y="1322887"/>
            <a:ext cx="11495400" cy="479924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2800"/>
              <a:buNone/>
            </a:pPr>
            <a:r>
              <a:rPr b="1" lang="en-GB" sz="1800">
                <a:solidFill>
                  <a:srgbClr val="000000"/>
                </a:solidFill>
                <a:latin typeface="Montserrat"/>
                <a:ea typeface="Montserrat"/>
                <a:cs typeface="Montserrat"/>
                <a:sym typeface="Montserrat"/>
              </a:rPr>
              <a:t>Recommendation:</a:t>
            </a:r>
            <a:r>
              <a:rPr lang="en-GB" sz="1800">
                <a:solidFill>
                  <a:srgbClr val="000000"/>
                </a:solidFill>
                <a:latin typeface="Montserrat"/>
                <a:ea typeface="Montserrat"/>
                <a:cs typeface="Montserrat"/>
                <a:sym typeface="Montserrat"/>
              </a:rPr>
              <a:t> CEOS should showcase adaptation use cases that employ EO data. Establish a repository of successful examples where EO has been applied to support adaptation actions across various sectors (e.g., agriculture, urban planning, disaster risk reduction, ecosystem management). These case studies, potentially drawn from agency-led projects, would demonstrate the value and feasibility of using EO for adaptation and encourage wider adoption.</a:t>
            </a:r>
            <a:endParaRPr sz="1800">
              <a:latin typeface="Montserrat"/>
              <a:ea typeface="Montserrat"/>
              <a:cs typeface="Montserrat"/>
              <a:sym typeface="Montserrat"/>
            </a:endParaRPr>
          </a:p>
          <a:p>
            <a:pPr indent="0" lvl="0" marL="0" marR="19050" rtl="0" algn="just">
              <a:lnSpc>
                <a:spcPct val="111000"/>
              </a:lnSpc>
              <a:spcBef>
                <a:spcPts val="1000"/>
              </a:spcBef>
              <a:spcAft>
                <a:spcPts val="0"/>
              </a:spcAft>
              <a:buSzPts val="2800"/>
              <a:buNone/>
            </a:pPr>
            <a:r>
              <a:rPr b="1" lang="en-GB" sz="1800">
                <a:solidFill>
                  <a:srgbClr val="000000"/>
                </a:solidFill>
                <a:latin typeface="Montserrat"/>
                <a:ea typeface="Montserrat"/>
                <a:cs typeface="Montserrat"/>
                <a:sym typeface="Montserrat"/>
              </a:rPr>
              <a:t>Recommendation:</a:t>
            </a:r>
            <a:r>
              <a:rPr lang="en-GB" sz="1800">
                <a:solidFill>
                  <a:srgbClr val="000000"/>
                </a:solidFill>
                <a:latin typeface="Montserrat"/>
                <a:ea typeface="Montserrat"/>
                <a:cs typeface="Montserrat"/>
                <a:sym typeface="Montserrat"/>
              </a:rPr>
              <a:t> CEOS should work with WMO, CGMS and other partners to refine space-based observations, derived products and delivery systems to reduce vulnerability to emerging climate threats.</a:t>
            </a:r>
            <a:r>
              <a:rPr b="1" lang="en-GB" sz="1800">
                <a:solidFill>
                  <a:srgbClr val="000000"/>
                </a:solidFill>
                <a:latin typeface="Montserrat"/>
                <a:ea typeface="Montserrat"/>
                <a:cs typeface="Montserrat"/>
                <a:sym typeface="Montserrat"/>
              </a:rPr>
              <a:t> </a:t>
            </a:r>
            <a:r>
              <a:rPr lang="en-GB" sz="1800">
                <a:solidFill>
                  <a:srgbClr val="000000"/>
                </a:solidFill>
                <a:latin typeface="Montserrat"/>
                <a:ea typeface="Montserrat"/>
                <a:cs typeface="Montserrat"/>
                <a:sym typeface="Montserrat"/>
              </a:rPr>
              <a:t>Increased support for UN initiatives,</a:t>
            </a:r>
            <a:r>
              <a:rPr b="1" lang="en-GB" sz="1800">
                <a:solidFill>
                  <a:srgbClr val="000000"/>
                </a:solidFill>
                <a:latin typeface="Montserrat"/>
                <a:ea typeface="Montserrat"/>
                <a:cs typeface="Montserrat"/>
                <a:sym typeface="Montserrat"/>
              </a:rPr>
              <a:t> </a:t>
            </a:r>
            <a:r>
              <a:rPr lang="en-GB" sz="1800">
                <a:solidFill>
                  <a:srgbClr val="000000"/>
                </a:solidFill>
                <a:latin typeface="Montserrat"/>
                <a:ea typeface="Montserrat"/>
                <a:cs typeface="Montserrat"/>
                <a:sym typeface="Montserrat"/>
              </a:rPr>
              <a:t>such as the UN’s Early Warning for All (EW4All), should be explored.</a:t>
            </a:r>
            <a:endParaRPr b="1" sz="1800">
              <a:latin typeface="Montserrat"/>
              <a:ea typeface="Montserrat"/>
              <a:cs typeface="Montserrat"/>
              <a:sym typeface="Montserrat"/>
            </a:endParaRPr>
          </a:p>
          <a:p>
            <a:pPr indent="0" lvl="0" marL="0" rtl="0" algn="l">
              <a:lnSpc>
                <a:spcPct val="115000"/>
              </a:lnSpc>
              <a:spcBef>
                <a:spcPts val="600"/>
              </a:spcBef>
              <a:spcAft>
                <a:spcPts val="0"/>
              </a:spcAft>
              <a:buSzPts val="2800"/>
              <a:buNone/>
            </a:pPr>
            <a:r>
              <a:rPr b="1" lang="en-GB" sz="1800">
                <a:latin typeface="Montserrat"/>
                <a:ea typeface="Montserrat"/>
                <a:cs typeface="Montserrat"/>
                <a:sym typeface="Montserrat"/>
              </a:rPr>
              <a:t>Recommendation: </a:t>
            </a:r>
            <a:r>
              <a:rPr lang="en-GB" sz="1800">
                <a:latin typeface="Montserrat"/>
                <a:ea typeface="Montserrat"/>
                <a:cs typeface="Montserrat"/>
                <a:sym typeface="Montserrat"/>
              </a:rPr>
              <a:t>CEOS should continue to foster its relationship with GEO to identify emerging opportunities where their close collaboration will maximize the benefits of space-based data to support the GGA and the development of NAPs.</a:t>
            </a:r>
            <a:endParaRPr b="1" sz="1800">
              <a:latin typeface="Montserrat"/>
              <a:ea typeface="Montserrat"/>
              <a:cs typeface="Montserrat"/>
              <a:sym typeface="Montserrat"/>
            </a:endParaRPr>
          </a:p>
          <a:p>
            <a:pPr indent="0" lvl="0" marL="0" marR="19050" rtl="0" algn="just">
              <a:lnSpc>
                <a:spcPct val="111000"/>
              </a:lnSpc>
              <a:spcBef>
                <a:spcPts val="1000"/>
              </a:spcBef>
              <a:spcAft>
                <a:spcPts val="600"/>
              </a:spcAft>
              <a:buClr>
                <a:srgbClr val="000000"/>
              </a:buClr>
              <a:buSzPts val="2800"/>
              <a:buFont typeface="Montserrat"/>
              <a:buNone/>
            </a:pPr>
            <a:r>
              <a:rPr b="1" i="0" lang="en-GB" sz="1800" u="none" cap="none" strike="noStrike">
                <a:solidFill>
                  <a:srgbClr val="000000"/>
                </a:solidFill>
                <a:latin typeface="Montserrat"/>
                <a:ea typeface="Montserrat"/>
                <a:cs typeface="Montserrat"/>
                <a:sym typeface="Montserrat"/>
              </a:rPr>
              <a:t>Recommendation:</a:t>
            </a:r>
            <a:r>
              <a:rPr b="0" i="0" lang="en-GB" sz="1800" u="none" cap="none" strike="noStrike">
                <a:solidFill>
                  <a:srgbClr val="000000"/>
                </a:solidFill>
                <a:latin typeface="Montserrat"/>
                <a:ea typeface="Montserrat"/>
                <a:cs typeface="Montserrat"/>
                <a:sym typeface="Montserrat"/>
              </a:rPr>
              <a:t> CEOS should reinforce its partnership with EOTEC DevNet and engage in the for Climate Adaptation Working Groups (CAWG), to develop and deliver capacity building activities to support the adaptation goals of the Global Stocktake. </a:t>
            </a:r>
            <a:endParaRPr b="0" i="0" sz="1800" u="none" cap="none" strike="noStrike">
              <a:solidFill>
                <a:srgbClr val="000000"/>
              </a:solidFill>
              <a:latin typeface="Montserrat"/>
              <a:ea typeface="Montserrat"/>
              <a:cs typeface="Montserrat"/>
              <a:sym typeface="Montserrat"/>
            </a:endParaRPr>
          </a:p>
        </p:txBody>
      </p:sp>
      <p:sp>
        <p:nvSpPr>
          <p:cNvPr id="217" name="Google Shape;217;p14"/>
          <p:cNvSpPr txBox="1"/>
          <p:nvPr>
            <p:ph type="title"/>
          </p:nvPr>
        </p:nvSpPr>
        <p:spPr>
          <a:xfrm>
            <a:off x="176050" y="175950"/>
            <a:ext cx="95685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sz="4000"/>
              <a:t>Adaptation (Continued)</a:t>
            </a:r>
            <a:endParaRPr sz="4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MEANS of IMPLEMENTATION</a:t>
            </a:r>
            <a:endParaRPr/>
          </a:p>
        </p:txBody>
      </p:sp>
      <p:grpSp>
        <p:nvGrpSpPr>
          <p:cNvPr id="223" name="Google Shape;223;p15"/>
          <p:cNvGrpSpPr/>
          <p:nvPr/>
        </p:nvGrpSpPr>
        <p:grpSpPr>
          <a:xfrm>
            <a:off x="5685527" y="4892623"/>
            <a:ext cx="2127804" cy="1250148"/>
            <a:chOff x="599541" y="4827229"/>
            <a:chExt cx="2958426" cy="1738163"/>
          </a:xfrm>
        </p:grpSpPr>
        <p:sp>
          <p:nvSpPr>
            <p:cNvPr id="224" name="Google Shape;224;p15"/>
            <p:cNvSpPr/>
            <p:nvPr/>
          </p:nvSpPr>
          <p:spPr>
            <a:xfrm>
              <a:off x="599541" y="4827229"/>
              <a:ext cx="2958426" cy="1738163"/>
            </a:xfrm>
            <a:prstGeom prst="rect">
              <a:avLst/>
            </a:prstGeom>
            <a:solidFill>
              <a:schemeClr val="lt1"/>
            </a:solidFill>
            <a:ln cap="flat" cmpd="sng" w="127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pic>
          <p:nvPicPr>
            <p:cNvPr id="225" name="Google Shape;225;p15"/>
            <p:cNvPicPr preferRelativeResize="0"/>
            <p:nvPr/>
          </p:nvPicPr>
          <p:blipFill rotWithShape="1">
            <a:blip r:embed="rId3">
              <a:alphaModFix/>
            </a:blip>
            <a:srcRect b="0" l="0" r="0" t="0"/>
            <a:stretch/>
          </p:blipFill>
          <p:spPr>
            <a:xfrm>
              <a:off x="671968" y="5005002"/>
              <a:ext cx="2866760" cy="1490022"/>
            </a:xfrm>
            <a:prstGeom prst="rect">
              <a:avLst/>
            </a:prstGeom>
            <a:noFill/>
            <a:ln>
              <a:noFill/>
            </a:ln>
          </p:spPr>
        </p:pic>
      </p:grpSp>
      <p:grpSp>
        <p:nvGrpSpPr>
          <p:cNvPr id="226" name="Google Shape;226;p15"/>
          <p:cNvGrpSpPr/>
          <p:nvPr/>
        </p:nvGrpSpPr>
        <p:grpSpPr>
          <a:xfrm>
            <a:off x="8170925" y="1250624"/>
            <a:ext cx="3825132" cy="5209976"/>
            <a:chOff x="1419497" y="1141087"/>
            <a:chExt cx="3928222" cy="5350389"/>
          </a:xfrm>
        </p:grpSpPr>
        <p:pic>
          <p:nvPicPr>
            <p:cNvPr id="227" name="Google Shape;227;p15"/>
            <p:cNvPicPr preferRelativeResize="0"/>
            <p:nvPr/>
          </p:nvPicPr>
          <p:blipFill rotWithShape="1">
            <a:blip r:embed="rId4">
              <a:alphaModFix/>
            </a:blip>
            <a:srcRect b="0" l="0" r="0" t="0"/>
            <a:stretch/>
          </p:blipFill>
          <p:spPr>
            <a:xfrm>
              <a:off x="1637951" y="5934413"/>
              <a:ext cx="2785316" cy="557063"/>
            </a:xfrm>
            <a:prstGeom prst="rect">
              <a:avLst/>
            </a:prstGeom>
            <a:noFill/>
            <a:ln>
              <a:noFill/>
            </a:ln>
          </p:spPr>
        </p:pic>
        <p:grpSp>
          <p:nvGrpSpPr>
            <p:cNvPr id="228" name="Google Shape;228;p15"/>
            <p:cNvGrpSpPr/>
            <p:nvPr/>
          </p:nvGrpSpPr>
          <p:grpSpPr>
            <a:xfrm>
              <a:off x="1419497" y="1141087"/>
              <a:ext cx="3928222" cy="1122744"/>
              <a:chOff x="3929849" y="3253957"/>
              <a:chExt cx="4334771" cy="1238942"/>
            </a:xfrm>
          </p:grpSpPr>
          <p:pic>
            <p:nvPicPr>
              <p:cNvPr id="229" name="Google Shape;229;p15"/>
              <p:cNvPicPr preferRelativeResize="0"/>
              <p:nvPr/>
            </p:nvPicPr>
            <p:blipFill rotWithShape="1">
              <a:blip r:embed="rId5">
                <a:alphaModFix/>
              </a:blip>
              <a:srcRect b="0" l="0" r="0" t="0"/>
              <a:stretch/>
            </p:blipFill>
            <p:spPr>
              <a:xfrm>
                <a:off x="4026367" y="3412661"/>
                <a:ext cx="1357291" cy="1025754"/>
              </a:xfrm>
              <a:prstGeom prst="rect">
                <a:avLst/>
              </a:prstGeom>
              <a:noFill/>
              <a:ln>
                <a:noFill/>
              </a:ln>
            </p:spPr>
          </p:pic>
          <p:sp>
            <p:nvSpPr>
              <p:cNvPr id="230" name="Google Shape;230;p15"/>
              <p:cNvSpPr txBox="1"/>
              <p:nvPr/>
            </p:nvSpPr>
            <p:spPr>
              <a:xfrm>
                <a:off x="5383656" y="3372132"/>
                <a:ext cx="2857135" cy="9509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800" u="none" cap="none" strike="noStrike">
                    <a:solidFill>
                      <a:srgbClr val="000000"/>
                    </a:solidFill>
                    <a:latin typeface="Arial"/>
                    <a:ea typeface="Arial"/>
                    <a:cs typeface="Arial"/>
                    <a:sym typeface="Arial"/>
                  </a:rPr>
                  <a:t>United Nations</a:t>
                </a:r>
                <a:endParaRPr/>
              </a:p>
              <a:p>
                <a:pPr indent="0" lvl="0" marL="0" marR="0" rtl="0" algn="l">
                  <a:lnSpc>
                    <a:spcPct val="100000"/>
                  </a:lnSpc>
                  <a:spcBef>
                    <a:spcPts val="0"/>
                  </a:spcBef>
                  <a:spcAft>
                    <a:spcPts val="0"/>
                  </a:spcAft>
                  <a:buNone/>
                </a:pPr>
                <a:r>
                  <a:rPr b="0" i="0" lang="en-GB" sz="1600" u="none" cap="none" strike="noStrike">
                    <a:solidFill>
                      <a:srgbClr val="000000"/>
                    </a:solidFill>
                    <a:latin typeface="Arial"/>
                    <a:ea typeface="Arial"/>
                    <a:cs typeface="Arial"/>
                    <a:sym typeface="Arial"/>
                  </a:rPr>
                  <a:t>Framework Convention on</a:t>
                </a:r>
                <a:endParaRPr/>
              </a:p>
              <a:p>
                <a:pPr indent="0" lvl="0" marL="0" marR="0" rtl="0" algn="l">
                  <a:lnSpc>
                    <a:spcPct val="100000"/>
                  </a:lnSpc>
                  <a:spcBef>
                    <a:spcPts val="0"/>
                  </a:spcBef>
                  <a:spcAft>
                    <a:spcPts val="0"/>
                  </a:spcAft>
                  <a:buNone/>
                </a:pPr>
                <a:r>
                  <a:rPr b="0" i="0" lang="en-GB" sz="1600" u="none" cap="none" strike="noStrike">
                    <a:solidFill>
                      <a:srgbClr val="000000"/>
                    </a:solidFill>
                    <a:latin typeface="Arial"/>
                    <a:ea typeface="Arial"/>
                    <a:cs typeface="Arial"/>
                    <a:sym typeface="Arial"/>
                  </a:rPr>
                  <a:t>Climate Change</a:t>
                </a:r>
                <a:endParaRPr/>
              </a:p>
            </p:txBody>
          </p:sp>
          <p:sp>
            <p:nvSpPr>
              <p:cNvPr id="231" name="Google Shape;231;p15"/>
              <p:cNvSpPr/>
              <p:nvPr/>
            </p:nvSpPr>
            <p:spPr>
              <a:xfrm>
                <a:off x="3929849" y="3253957"/>
                <a:ext cx="4334771" cy="1238942"/>
              </a:xfrm>
              <a:prstGeom prst="roundRect">
                <a:avLst>
                  <a:gd fmla="val 16667" name="adj"/>
                </a:avLst>
              </a:prstGeom>
              <a:noFill/>
              <a:ln cap="flat" cmpd="sng" w="28575">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232" name="Google Shape;232;p15"/>
            <p:cNvGrpSpPr/>
            <p:nvPr/>
          </p:nvGrpSpPr>
          <p:grpSpPr>
            <a:xfrm>
              <a:off x="1637951" y="2340095"/>
              <a:ext cx="2511064" cy="719135"/>
              <a:chOff x="981915" y="2832577"/>
              <a:chExt cx="2770945" cy="793561"/>
            </a:xfrm>
          </p:grpSpPr>
          <p:pic>
            <p:nvPicPr>
              <p:cNvPr id="233" name="Google Shape;233;p15"/>
              <p:cNvPicPr preferRelativeResize="0"/>
              <p:nvPr/>
            </p:nvPicPr>
            <p:blipFill rotWithShape="1">
              <a:blip r:embed="rId6">
                <a:alphaModFix/>
              </a:blip>
              <a:srcRect b="0" l="0" r="0" t="0"/>
              <a:stretch/>
            </p:blipFill>
            <p:spPr>
              <a:xfrm>
                <a:off x="981915" y="2887474"/>
                <a:ext cx="738664" cy="738664"/>
              </a:xfrm>
              <a:prstGeom prst="rect">
                <a:avLst/>
              </a:prstGeom>
              <a:noFill/>
              <a:ln>
                <a:noFill/>
              </a:ln>
            </p:spPr>
          </p:pic>
          <p:sp>
            <p:nvSpPr>
              <p:cNvPr id="234" name="Google Shape;234;p15"/>
              <p:cNvSpPr txBox="1"/>
              <p:nvPr/>
            </p:nvSpPr>
            <p:spPr>
              <a:xfrm>
                <a:off x="1703516" y="2832577"/>
                <a:ext cx="2049344"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2400" u="none" cap="none" strike="noStrike">
                    <a:solidFill>
                      <a:srgbClr val="00B050"/>
                    </a:solidFill>
                    <a:latin typeface="Arial"/>
                    <a:ea typeface="Arial"/>
                    <a:cs typeface="Arial"/>
                    <a:sym typeface="Arial"/>
                  </a:rPr>
                  <a:t>GCF</a:t>
                </a:r>
                <a:endParaRPr/>
              </a:p>
              <a:p>
                <a:pPr indent="0" lvl="0" marL="0" marR="0" rtl="0" algn="l">
                  <a:lnSpc>
                    <a:spcPct val="100000"/>
                  </a:lnSpc>
                  <a:spcBef>
                    <a:spcPts val="0"/>
                  </a:spcBef>
                  <a:spcAft>
                    <a:spcPts val="0"/>
                  </a:spcAft>
                  <a:buNone/>
                </a:pPr>
                <a:r>
                  <a:rPr b="0" i="0" lang="en-GB" sz="1400" u="none" cap="none" strike="noStrike">
                    <a:solidFill>
                      <a:srgbClr val="00B050"/>
                    </a:solidFill>
                    <a:latin typeface="Arial"/>
                    <a:ea typeface="Arial"/>
                    <a:cs typeface="Arial"/>
                    <a:sym typeface="Arial"/>
                  </a:rPr>
                  <a:t>Green Climate Fund</a:t>
                </a:r>
                <a:endParaRPr/>
              </a:p>
            </p:txBody>
          </p:sp>
        </p:grpSp>
        <p:grpSp>
          <p:nvGrpSpPr>
            <p:cNvPr id="235" name="Google Shape;235;p15"/>
            <p:cNvGrpSpPr/>
            <p:nvPr/>
          </p:nvGrpSpPr>
          <p:grpSpPr>
            <a:xfrm>
              <a:off x="1685362" y="3682173"/>
              <a:ext cx="2804834" cy="694864"/>
              <a:chOff x="1004383" y="2000373"/>
              <a:chExt cx="3095118" cy="766778"/>
            </a:xfrm>
          </p:grpSpPr>
          <p:pic>
            <p:nvPicPr>
              <p:cNvPr id="236" name="Google Shape;236;p15"/>
              <p:cNvPicPr preferRelativeResize="0"/>
              <p:nvPr/>
            </p:nvPicPr>
            <p:blipFill rotWithShape="1">
              <a:blip r:embed="rId7">
                <a:alphaModFix/>
              </a:blip>
              <a:srcRect b="18153" l="31006" r="30711" t="17306"/>
              <a:stretch/>
            </p:blipFill>
            <p:spPr>
              <a:xfrm>
                <a:off x="1004383" y="2000373"/>
                <a:ext cx="588575" cy="766778"/>
              </a:xfrm>
              <a:prstGeom prst="rect">
                <a:avLst/>
              </a:prstGeom>
              <a:noFill/>
              <a:ln>
                <a:noFill/>
              </a:ln>
            </p:spPr>
          </p:pic>
          <p:sp>
            <p:nvSpPr>
              <p:cNvPr id="237" name="Google Shape;237;p15"/>
              <p:cNvSpPr txBox="1"/>
              <p:nvPr/>
            </p:nvSpPr>
            <p:spPr>
              <a:xfrm>
                <a:off x="1609138" y="2006332"/>
                <a:ext cx="2490363"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2000" u="none" cap="none" strike="noStrike">
                    <a:solidFill>
                      <a:srgbClr val="00B050"/>
                    </a:solidFill>
                    <a:latin typeface="Arial"/>
                    <a:ea typeface="Arial"/>
                    <a:cs typeface="Arial"/>
                    <a:sym typeface="Arial"/>
                  </a:rPr>
                  <a:t>Global Environmental </a:t>
                </a:r>
                <a:endParaRPr/>
              </a:p>
              <a:p>
                <a:pPr indent="0" lvl="0" marL="0" marR="0" rtl="0" algn="l">
                  <a:lnSpc>
                    <a:spcPct val="100000"/>
                  </a:lnSpc>
                  <a:spcBef>
                    <a:spcPts val="0"/>
                  </a:spcBef>
                  <a:spcAft>
                    <a:spcPts val="0"/>
                  </a:spcAft>
                  <a:buNone/>
                </a:pPr>
                <a:r>
                  <a:rPr b="0" i="0" lang="en-GB" sz="2000" u="none" cap="none" strike="noStrike">
                    <a:solidFill>
                      <a:srgbClr val="00B050"/>
                    </a:solidFill>
                    <a:latin typeface="Arial"/>
                    <a:ea typeface="Arial"/>
                    <a:cs typeface="Arial"/>
                    <a:sym typeface="Arial"/>
                  </a:rPr>
                  <a:t>Facility</a:t>
                </a:r>
                <a:endParaRPr/>
              </a:p>
            </p:txBody>
          </p:sp>
        </p:grpSp>
        <p:pic>
          <p:nvPicPr>
            <p:cNvPr id="238" name="Google Shape;238;p15"/>
            <p:cNvPicPr preferRelativeResize="0"/>
            <p:nvPr/>
          </p:nvPicPr>
          <p:blipFill rotWithShape="1">
            <a:blip r:embed="rId8">
              <a:alphaModFix/>
            </a:blip>
            <a:srcRect b="0" l="0" r="0" t="0"/>
            <a:stretch/>
          </p:blipFill>
          <p:spPr>
            <a:xfrm>
              <a:off x="1650123" y="4420821"/>
              <a:ext cx="2612653" cy="621512"/>
            </a:xfrm>
            <a:prstGeom prst="rect">
              <a:avLst/>
            </a:prstGeom>
            <a:noFill/>
            <a:ln>
              <a:noFill/>
            </a:ln>
          </p:spPr>
        </p:pic>
        <p:grpSp>
          <p:nvGrpSpPr>
            <p:cNvPr id="239" name="Google Shape;239;p15"/>
            <p:cNvGrpSpPr/>
            <p:nvPr/>
          </p:nvGrpSpPr>
          <p:grpSpPr>
            <a:xfrm>
              <a:off x="1651815" y="5194252"/>
              <a:ext cx="2820810" cy="590915"/>
              <a:chOff x="1048973" y="4423618"/>
              <a:chExt cx="3379189" cy="707886"/>
            </a:xfrm>
          </p:grpSpPr>
          <p:pic>
            <p:nvPicPr>
              <p:cNvPr id="240" name="Google Shape;240;p15"/>
              <p:cNvPicPr preferRelativeResize="0"/>
              <p:nvPr/>
            </p:nvPicPr>
            <p:blipFill rotWithShape="1">
              <a:blip r:embed="rId9">
                <a:alphaModFix/>
              </a:blip>
              <a:srcRect b="0" l="0" r="0" t="0"/>
              <a:stretch/>
            </p:blipFill>
            <p:spPr>
              <a:xfrm>
                <a:off x="1048973" y="4423618"/>
                <a:ext cx="1393418" cy="666843"/>
              </a:xfrm>
              <a:prstGeom prst="rect">
                <a:avLst/>
              </a:prstGeom>
              <a:noFill/>
              <a:ln>
                <a:noFill/>
              </a:ln>
            </p:spPr>
          </p:pic>
          <p:sp>
            <p:nvSpPr>
              <p:cNvPr id="241" name="Google Shape;241;p15"/>
              <p:cNvSpPr txBox="1"/>
              <p:nvPr/>
            </p:nvSpPr>
            <p:spPr>
              <a:xfrm>
                <a:off x="2383742" y="4423618"/>
                <a:ext cx="204442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Climate Investment Funds </a:t>
                </a:r>
                <a:endParaRPr/>
              </a:p>
            </p:txBody>
          </p:sp>
        </p:grpSp>
        <p:grpSp>
          <p:nvGrpSpPr>
            <p:cNvPr id="242" name="Google Shape;242;p15"/>
            <p:cNvGrpSpPr/>
            <p:nvPr/>
          </p:nvGrpSpPr>
          <p:grpSpPr>
            <a:xfrm>
              <a:off x="1650123" y="3053215"/>
              <a:ext cx="2800078" cy="585713"/>
              <a:chOff x="732666" y="2697375"/>
              <a:chExt cx="3089870" cy="646331"/>
            </a:xfrm>
          </p:grpSpPr>
          <p:sp>
            <p:nvSpPr>
              <p:cNvPr id="243" name="Google Shape;243;p15"/>
              <p:cNvSpPr txBox="1"/>
              <p:nvPr/>
            </p:nvSpPr>
            <p:spPr>
              <a:xfrm>
                <a:off x="1408092" y="2697375"/>
                <a:ext cx="2414444"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GB" sz="1400" u="none" cap="none" strike="noStrike">
                    <a:solidFill>
                      <a:schemeClr val="accent1"/>
                    </a:solidFill>
                    <a:latin typeface="Arial"/>
                    <a:ea typeface="Arial"/>
                    <a:cs typeface="Arial"/>
                    <a:sym typeface="Arial"/>
                  </a:rPr>
                  <a:t>Fund for responding to </a:t>
                </a:r>
                <a:endParaRPr/>
              </a:p>
              <a:p>
                <a:pPr indent="0" lvl="0" marL="0" marR="0" rtl="0" algn="l">
                  <a:lnSpc>
                    <a:spcPct val="100000"/>
                  </a:lnSpc>
                  <a:spcBef>
                    <a:spcPts val="0"/>
                  </a:spcBef>
                  <a:spcAft>
                    <a:spcPts val="0"/>
                  </a:spcAft>
                  <a:buNone/>
                </a:pPr>
                <a:r>
                  <a:rPr b="1" i="1" lang="en-GB" sz="1400" u="none" cap="none" strike="noStrike">
                    <a:solidFill>
                      <a:schemeClr val="accent1"/>
                    </a:solidFill>
                    <a:latin typeface="Arial"/>
                    <a:ea typeface="Arial"/>
                    <a:cs typeface="Arial"/>
                    <a:sym typeface="Arial"/>
                  </a:rPr>
                  <a:t>Loss and Damage</a:t>
                </a:r>
                <a:endParaRPr/>
              </a:p>
            </p:txBody>
          </p:sp>
          <p:pic>
            <p:nvPicPr>
              <p:cNvPr id="244" name="Google Shape;244;p15"/>
              <p:cNvPicPr preferRelativeResize="0"/>
              <p:nvPr/>
            </p:nvPicPr>
            <p:blipFill rotWithShape="1">
              <a:blip r:embed="rId5">
                <a:alphaModFix/>
              </a:blip>
              <a:srcRect b="0" l="0" r="0" t="0"/>
              <a:stretch/>
            </p:blipFill>
            <p:spPr>
              <a:xfrm>
                <a:off x="732666" y="2782101"/>
                <a:ext cx="675426" cy="510444"/>
              </a:xfrm>
              <a:prstGeom prst="rect">
                <a:avLst/>
              </a:prstGeom>
              <a:noFill/>
              <a:ln>
                <a:noFill/>
              </a:ln>
            </p:spPr>
          </p:pic>
        </p:grpSp>
      </p:grpSp>
      <p:pic>
        <p:nvPicPr>
          <p:cNvPr id="245" name="Google Shape;245;p15"/>
          <p:cNvPicPr preferRelativeResize="0"/>
          <p:nvPr/>
        </p:nvPicPr>
        <p:blipFill rotWithShape="1">
          <a:blip r:embed="rId10">
            <a:alphaModFix/>
          </a:blip>
          <a:srcRect b="0" l="0" r="0" t="0"/>
          <a:stretch/>
        </p:blipFill>
        <p:spPr>
          <a:xfrm>
            <a:off x="5744142" y="3842052"/>
            <a:ext cx="1891493" cy="722473"/>
          </a:xfrm>
          <a:prstGeom prst="rect">
            <a:avLst/>
          </a:prstGeom>
          <a:noFill/>
          <a:ln>
            <a:noFill/>
          </a:ln>
        </p:spPr>
      </p:pic>
      <p:pic>
        <p:nvPicPr>
          <p:cNvPr id="246" name="Google Shape;246;p15"/>
          <p:cNvPicPr preferRelativeResize="0"/>
          <p:nvPr/>
        </p:nvPicPr>
        <p:blipFill rotWithShape="1">
          <a:blip r:embed="rId11">
            <a:alphaModFix/>
          </a:blip>
          <a:srcRect b="0" l="0" r="0" t="0"/>
          <a:stretch/>
        </p:blipFill>
        <p:spPr>
          <a:xfrm>
            <a:off x="5790866" y="2912697"/>
            <a:ext cx="1979999" cy="666186"/>
          </a:xfrm>
          <a:prstGeom prst="rect">
            <a:avLst/>
          </a:prstGeom>
          <a:noFill/>
          <a:ln>
            <a:noFill/>
          </a:ln>
        </p:spPr>
      </p:pic>
      <p:pic>
        <p:nvPicPr>
          <p:cNvPr id="247" name="Google Shape;247;p15"/>
          <p:cNvPicPr preferRelativeResize="0"/>
          <p:nvPr/>
        </p:nvPicPr>
        <p:blipFill rotWithShape="1">
          <a:blip r:embed="rId12">
            <a:alphaModFix/>
          </a:blip>
          <a:srcRect b="0" l="0" r="0" t="0"/>
          <a:stretch/>
        </p:blipFill>
        <p:spPr>
          <a:xfrm>
            <a:off x="5790866" y="2017734"/>
            <a:ext cx="1943495" cy="652338"/>
          </a:xfrm>
          <a:prstGeom prst="rect">
            <a:avLst/>
          </a:prstGeom>
          <a:noFill/>
          <a:ln>
            <a:noFill/>
          </a:ln>
        </p:spPr>
      </p:pic>
      <p:grpSp>
        <p:nvGrpSpPr>
          <p:cNvPr id="248" name="Google Shape;248;p15"/>
          <p:cNvGrpSpPr/>
          <p:nvPr/>
        </p:nvGrpSpPr>
        <p:grpSpPr>
          <a:xfrm>
            <a:off x="67886" y="1223054"/>
            <a:ext cx="5397267" cy="4919717"/>
            <a:chOff x="308688" y="1529978"/>
            <a:chExt cx="4700196" cy="4284323"/>
          </a:xfrm>
        </p:grpSpPr>
        <p:grpSp>
          <p:nvGrpSpPr>
            <p:cNvPr id="249" name="Google Shape;249;p15"/>
            <p:cNvGrpSpPr/>
            <p:nvPr/>
          </p:nvGrpSpPr>
          <p:grpSpPr>
            <a:xfrm>
              <a:off x="2707236" y="1585010"/>
              <a:ext cx="2301648" cy="832601"/>
              <a:chOff x="16031" y="5865539"/>
              <a:chExt cx="2643096" cy="918770"/>
            </a:xfrm>
          </p:grpSpPr>
          <p:sp>
            <p:nvSpPr>
              <p:cNvPr id="250" name="Google Shape;250;p15"/>
              <p:cNvSpPr/>
              <p:nvPr/>
            </p:nvSpPr>
            <p:spPr>
              <a:xfrm>
                <a:off x="16032" y="5865539"/>
                <a:ext cx="2608542" cy="897495"/>
              </a:xfrm>
              <a:prstGeom prst="rect">
                <a:avLst/>
              </a:prstGeom>
              <a:solidFill>
                <a:schemeClr val="dk2"/>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1" name="Google Shape;251;p15"/>
              <p:cNvSpPr txBox="1"/>
              <p:nvPr/>
            </p:nvSpPr>
            <p:spPr>
              <a:xfrm>
                <a:off x="16031" y="5867343"/>
                <a:ext cx="2643096" cy="916966"/>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obster"/>
                    <a:ea typeface="Lobster"/>
                    <a:cs typeface="Lobster"/>
                    <a:sym typeface="Lobster"/>
                  </a:rPr>
                  <a:t>WGClimate</a:t>
                </a:r>
                <a:endParaRPr b="1" i="0" sz="1800" u="none" cap="none" strike="noStrike">
                  <a:solidFill>
                    <a:schemeClr val="lt1"/>
                  </a:solidFill>
                  <a:latin typeface="Lobster"/>
                  <a:ea typeface="Lobster"/>
                  <a:cs typeface="Lobster"/>
                  <a:sym typeface="Lobster"/>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Barlow"/>
                    <a:ea typeface="Barlow"/>
                    <a:cs typeface="Barlow"/>
                    <a:sym typeface="Barlow"/>
                  </a:rPr>
                  <a:t>The Joint CEOS-CGMS Working Group on Climate</a:t>
                </a:r>
                <a:endParaRPr b="1" i="0" sz="1200" u="none" cap="none" strike="noStrike">
                  <a:solidFill>
                    <a:schemeClr val="lt1"/>
                  </a:solidFill>
                  <a:latin typeface="Barlow"/>
                  <a:ea typeface="Barlow"/>
                  <a:cs typeface="Barlow"/>
                  <a:sym typeface="Barlow"/>
                </a:endParaRPr>
              </a:p>
            </p:txBody>
          </p:sp>
        </p:grpSp>
        <p:pic>
          <p:nvPicPr>
            <p:cNvPr id="252" name="Google Shape;252;p15"/>
            <p:cNvPicPr preferRelativeResize="0"/>
            <p:nvPr/>
          </p:nvPicPr>
          <p:blipFill rotWithShape="1">
            <a:blip r:embed="rId13">
              <a:alphaModFix/>
            </a:blip>
            <a:srcRect b="0" l="0" r="0" t="0"/>
            <a:stretch/>
          </p:blipFill>
          <p:spPr>
            <a:xfrm>
              <a:off x="2822869" y="2538402"/>
              <a:ext cx="1971472" cy="1186621"/>
            </a:xfrm>
            <a:prstGeom prst="rect">
              <a:avLst/>
            </a:prstGeom>
            <a:noFill/>
            <a:ln>
              <a:noFill/>
            </a:ln>
          </p:spPr>
        </p:pic>
        <p:pic>
          <p:nvPicPr>
            <p:cNvPr id="253" name="Google Shape;253;p15"/>
            <p:cNvPicPr preferRelativeResize="0"/>
            <p:nvPr/>
          </p:nvPicPr>
          <p:blipFill rotWithShape="1">
            <a:blip r:embed="rId14">
              <a:alphaModFix/>
            </a:blip>
            <a:srcRect b="0" l="0" r="0" t="0"/>
            <a:stretch/>
          </p:blipFill>
          <p:spPr>
            <a:xfrm>
              <a:off x="445100" y="3727930"/>
              <a:ext cx="2071054" cy="1396215"/>
            </a:xfrm>
            <a:prstGeom prst="rect">
              <a:avLst/>
            </a:prstGeom>
            <a:noFill/>
            <a:ln>
              <a:noFill/>
            </a:ln>
          </p:spPr>
        </p:pic>
        <p:grpSp>
          <p:nvGrpSpPr>
            <p:cNvPr id="254" name="Google Shape;254;p15"/>
            <p:cNvGrpSpPr/>
            <p:nvPr/>
          </p:nvGrpSpPr>
          <p:grpSpPr>
            <a:xfrm>
              <a:off x="2820095" y="3865267"/>
              <a:ext cx="2127804" cy="945044"/>
              <a:chOff x="1168605" y="5373885"/>
              <a:chExt cx="2276520" cy="1011095"/>
            </a:xfrm>
          </p:grpSpPr>
          <p:grpSp>
            <p:nvGrpSpPr>
              <p:cNvPr id="255" name="Google Shape;255;p15"/>
              <p:cNvGrpSpPr/>
              <p:nvPr/>
            </p:nvGrpSpPr>
            <p:grpSpPr>
              <a:xfrm>
                <a:off x="1168605" y="5373885"/>
                <a:ext cx="2276520" cy="1011095"/>
                <a:chOff x="665262" y="5427999"/>
                <a:chExt cx="2537717" cy="1127103"/>
              </a:xfrm>
            </p:grpSpPr>
            <p:pic>
              <p:nvPicPr>
                <p:cNvPr id="256" name="Google Shape;256;p15"/>
                <p:cNvPicPr preferRelativeResize="0"/>
                <p:nvPr/>
              </p:nvPicPr>
              <p:blipFill rotWithShape="1">
                <a:blip r:embed="rId15">
                  <a:alphaModFix/>
                </a:blip>
                <a:srcRect b="0" l="0" r="0" t="0"/>
                <a:stretch/>
              </p:blipFill>
              <p:spPr>
                <a:xfrm>
                  <a:off x="665262" y="5427999"/>
                  <a:ext cx="2537717" cy="1127103"/>
                </a:xfrm>
                <a:prstGeom prst="rect">
                  <a:avLst/>
                </a:prstGeom>
                <a:noFill/>
                <a:ln>
                  <a:noFill/>
                </a:ln>
              </p:spPr>
            </p:pic>
            <p:sp>
              <p:nvSpPr>
                <p:cNvPr id="257" name="Google Shape;257;p15"/>
                <p:cNvSpPr txBox="1"/>
                <p:nvPr/>
              </p:nvSpPr>
              <p:spPr>
                <a:xfrm>
                  <a:off x="841134" y="6081592"/>
                  <a:ext cx="1992607" cy="377398"/>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Arial"/>
                      <a:ea typeface="Arial"/>
                      <a:cs typeface="Arial"/>
                      <a:sym typeface="Arial"/>
                    </a:rPr>
                    <a:t>CEOS SEO</a:t>
                  </a:r>
                  <a:endParaRPr/>
                </a:p>
              </p:txBody>
            </p:sp>
          </p:grpSp>
          <p:pic>
            <p:nvPicPr>
              <p:cNvPr id="258" name="Google Shape;258;p15" title="CEOS_ARD_Logo-Blue_badge.png"/>
              <p:cNvPicPr preferRelativeResize="0"/>
              <p:nvPr/>
            </p:nvPicPr>
            <p:blipFill rotWithShape="1">
              <a:blip r:embed="rId16">
                <a:alphaModFix/>
              </a:blip>
              <a:srcRect b="0" l="0" r="0" t="0"/>
              <a:stretch/>
            </p:blipFill>
            <p:spPr>
              <a:xfrm>
                <a:off x="2687279" y="5879432"/>
                <a:ext cx="500994" cy="433966"/>
              </a:xfrm>
              <a:prstGeom prst="rect">
                <a:avLst/>
              </a:prstGeom>
              <a:noFill/>
              <a:ln>
                <a:noFill/>
              </a:ln>
            </p:spPr>
          </p:pic>
        </p:grpSp>
        <p:grpSp>
          <p:nvGrpSpPr>
            <p:cNvPr id="259" name="Google Shape;259;p15"/>
            <p:cNvGrpSpPr/>
            <p:nvPr/>
          </p:nvGrpSpPr>
          <p:grpSpPr>
            <a:xfrm>
              <a:off x="413451" y="2622793"/>
              <a:ext cx="2134354" cy="1087203"/>
              <a:chOff x="5445438" y="2017470"/>
              <a:chExt cx="2503175" cy="1275075"/>
            </a:xfrm>
          </p:grpSpPr>
          <p:pic>
            <p:nvPicPr>
              <p:cNvPr id="260" name="Google Shape;260;p15"/>
              <p:cNvPicPr preferRelativeResize="0"/>
              <p:nvPr/>
            </p:nvPicPr>
            <p:blipFill rotWithShape="1">
              <a:blip r:embed="rId17">
                <a:alphaModFix/>
              </a:blip>
              <a:srcRect b="0" l="0" r="0" t="0"/>
              <a:stretch/>
            </p:blipFill>
            <p:spPr>
              <a:xfrm>
                <a:off x="5445438" y="2017470"/>
                <a:ext cx="2503175" cy="1238941"/>
              </a:xfrm>
              <a:prstGeom prst="rect">
                <a:avLst/>
              </a:prstGeom>
              <a:noFill/>
              <a:ln>
                <a:noFill/>
              </a:ln>
            </p:spPr>
          </p:pic>
          <p:sp>
            <p:nvSpPr>
              <p:cNvPr id="261" name="Google Shape;261;p15"/>
              <p:cNvSpPr txBox="1"/>
              <p:nvPr/>
            </p:nvSpPr>
            <p:spPr>
              <a:xfrm>
                <a:off x="6312368" y="2923213"/>
                <a:ext cx="77726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400" u="none" cap="none" strike="noStrike">
                    <a:solidFill>
                      <a:schemeClr val="lt1"/>
                    </a:solidFill>
                    <a:latin typeface="Arial"/>
                    <a:ea typeface="Arial"/>
                    <a:cs typeface="Arial"/>
                    <a:sym typeface="Arial"/>
                  </a:rPr>
                  <a:t>LSI-VC</a:t>
                </a:r>
                <a:endParaRPr/>
              </a:p>
            </p:txBody>
          </p:sp>
        </p:grpSp>
        <p:grpSp>
          <p:nvGrpSpPr>
            <p:cNvPr id="262" name="Google Shape;262;p15"/>
            <p:cNvGrpSpPr/>
            <p:nvPr/>
          </p:nvGrpSpPr>
          <p:grpSpPr>
            <a:xfrm>
              <a:off x="510581" y="5245880"/>
              <a:ext cx="2023537" cy="568421"/>
              <a:chOff x="1206112" y="5388603"/>
              <a:chExt cx="2255647" cy="633622"/>
            </a:xfrm>
          </p:grpSpPr>
          <p:grpSp>
            <p:nvGrpSpPr>
              <p:cNvPr id="263" name="Google Shape;263;p15"/>
              <p:cNvGrpSpPr/>
              <p:nvPr/>
            </p:nvGrpSpPr>
            <p:grpSpPr>
              <a:xfrm>
                <a:off x="1227025" y="5416097"/>
                <a:ext cx="2234732" cy="580902"/>
                <a:chOff x="560702" y="5858465"/>
                <a:chExt cx="2894237" cy="752336"/>
              </a:xfrm>
            </p:grpSpPr>
            <p:pic>
              <p:nvPicPr>
                <p:cNvPr id="264" name="Google Shape;264;p15"/>
                <p:cNvPicPr preferRelativeResize="0"/>
                <p:nvPr/>
              </p:nvPicPr>
              <p:blipFill rotWithShape="1">
                <a:blip r:embed="rId18">
                  <a:alphaModFix/>
                </a:blip>
                <a:srcRect b="0" l="0" r="0" t="0"/>
                <a:stretch/>
              </p:blipFill>
              <p:spPr>
                <a:xfrm>
                  <a:off x="2000703" y="5858465"/>
                  <a:ext cx="1454236" cy="752336"/>
                </a:xfrm>
                <a:prstGeom prst="rect">
                  <a:avLst/>
                </a:prstGeom>
                <a:noFill/>
                <a:ln>
                  <a:noFill/>
                </a:ln>
              </p:spPr>
            </p:pic>
            <p:pic>
              <p:nvPicPr>
                <p:cNvPr id="265" name="Google Shape;265;p15"/>
                <p:cNvPicPr preferRelativeResize="0"/>
                <p:nvPr/>
              </p:nvPicPr>
              <p:blipFill rotWithShape="1">
                <a:blip r:embed="rId19">
                  <a:alphaModFix/>
                </a:blip>
                <a:srcRect b="0" l="0" r="0" t="0"/>
                <a:stretch/>
              </p:blipFill>
              <p:spPr>
                <a:xfrm>
                  <a:off x="560702" y="5923618"/>
                  <a:ext cx="1454238" cy="619090"/>
                </a:xfrm>
                <a:prstGeom prst="rect">
                  <a:avLst/>
                </a:prstGeom>
                <a:noFill/>
                <a:ln>
                  <a:noFill/>
                </a:ln>
              </p:spPr>
            </p:pic>
          </p:grpSp>
          <p:sp>
            <p:nvSpPr>
              <p:cNvPr id="266" name="Google Shape;266;p15"/>
              <p:cNvSpPr/>
              <p:nvPr/>
            </p:nvSpPr>
            <p:spPr>
              <a:xfrm>
                <a:off x="1206112" y="5388603"/>
                <a:ext cx="2255647" cy="633622"/>
              </a:xfrm>
              <a:prstGeom prst="rect">
                <a:avLst/>
              </a:prstGeom>
              <a:no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id="267" name="Google Shape;267;p15"/>
            <p:cNvPicPr preferRelativeResize="0"/>
            <p:nvPr/>
          </p:nvPicPr>
          <p:blipFill rotWithShape="1">
            <a:blip r:embed="rId20">
              <a:alphaModFix/>
            </a:blip>
            <a:srcRect b="0" l="0" r="0" t="0"/>
            <a:stretch/>
          </p:blipFill>
          <p:spPr>
            <a:xfrm>
              <a:off x="308688" y="1529978"/>
              <a:ext cx="2271558" cy="912725"/>
            </a:xfrm>
            <a:prstGeom prst="rect">
              <a:avLst/>
            </a:prstGeom>
            <a:noFill/>
            <a:ln>
              <a:noFill/>
            </a:ln>
          </p:spPr>
        </p:pic>
        <p:grpSp>
          <p:nvGrpSpPr>
            <p:cNvPr id="268" name="Google Shape;268;p15"/>
            <p:cNvGrpSpPr/>
            <p:nvPr/>
          </p:nvGrpSpPr>
          <p:grpSpPr>
            <a:xfrm>
              <a:off x="3233993" y="5041684"/>
              <a:ext cx="1040024" cy="662262"/>
              <a:chOff x="1862305" y="5494650"/>
              <a:chExt cx="1040024" cy="662262"/>
            </a:xfrm>
          </p:grpSpPr>
          <p:pic>
            <p:nvPicPr>
              <p:cNvPr id="269" name="Google Shape;269;p15"/>
              <p:cNvPicPr preferRelativeResize="0"/>
              <p:nvPr/>
            </p:nvPicPr>
            <p:blipFill rotWithShape="1">
              <a:blip r:embed="rId19">
                <a:alphaModFix/>
              </a:blip>
              <a:srcRect b="0" l="0" r="0" t="0"/>
              <a:stretch/>
            </p:blipFill>
            <p:spPr>
              <a:xfrm>
                <a:off x="1895011" y="5494650"/>
                <a:ext cx="1007318" cy="428830"/>
              </a:xfrm>
              <a:prstGeom prst="rect">
                <a:avLst/>
              </a:prstGeom>
              <a:noFill/>
              <a:ln>
                <a:noFill/>
              </a:ln>
            </p:spPr>
          </p:pic>
          <p:sp>
            <p:nvSpPr>
              <p:cNvPr id="270" name="Google Shape;270;p15"/>
              <p:cNvSpPr txBox="1"/>
              <p:nvPr/>
            </p:nvSpPr>
            <p:spPr>
              <a:xfrm>
                <a:off x="1862305" y="5835280"/>
                <a:ext cx="1031902" cy="3216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800" u="none" cap="none" strike="noStrike">
                    <a:solidFill>
                      <a:srgbClr val="000000"/>
                    </a:solidFill>
                    <a:latin typeface="Arial"/>
                    <a:ea typeface="Arial"/>
                    <a:cs typeface="Arial"/>
                    <a:sym typeface="Arial"/>
                  </a:rPr>
                  <a:t>WGCapD</a:t>
                </a:r>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6"/>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0" lvl="0" marL="0" marR="0" rtl="0" algn="l">
              <a:lnSpc>
                <a:spcPct val="111000"/>
              </a:lnSpc>
              <a:spcBef>
                <a:spcPts val="1000"/>
              </a:spcBef>
              <a:spcAft>
                <a:spcPts val="0"/>
              </a:spcAft>
              <a:buSzPts val="2800"/>
              <a:buNone/>
            </a:pPr>
            <a:r>
              <a:rPr b="1" lang="en-GB" sz="2000">
                <a:solidFill>
                  <a:srgbClr val="000000"/>
                </a:solidFill>
                <a:latin typeface="Montserrat"/>
                <a:ea typeface="Montserrat"/>
                <a:cs typeface="Montserrat"/>
                <a:sym typeface="Montserrat"/>
              </a:rPr>
              <a:t>Recommendation: </a:t>
            </a:r>
            <a:r>
              <a:rPr lang="en-GB" sz="2000">
                <a:solidFill>
                  <a:srgbClr val="000000"/>
                </a:solidFill>
                <a:latin typeface="Montserrat"/>
                <a:ea typeface="Montserrat"/>
                <a:cs typeface="Montserrat"/>
                <a:sym typeface="Montserrat"/>
              </a:rPr>
              <a:t>CEOS should review the lessons learned from the ongoing efforts by individual agencies to support Means of Implementation and climate finance, and identify opportunities for expanding their scope and impact by coordinating efforts across its agencies and partners. It should then work with the development finance community and national institutions to develop fit-for purpose products, tools and services to address these needs.</a:t>
            </a:r>
            <a:endParaRPr sz="2000">
              <a:latin typeface="Montserrat"/>
              <a:ea typeface="Montserrat"/>
              <a:cs typeface="Montserrat"/>
              <a:sym typeface="Montserrat"/>
            </a:endParaRPr>
          </a:p>
          <a:p>
            <a:pPr indent="0" lvl="0" marL="0" marR="0" rtl="0" algn="l">
              <a:lnSpc>
                <a:spcPct val="111000"/>
              </a:lnSpc>
              <a:spcBef>
                <a:spcPts val="1600"/>
              </a:spcBef>
              <a:spcAft>
                <a:spcPts val="0"/>
              </a:spcAft>
              <a:buSzPts val="2800"/>
              <a:buNone/>
            </a:pPr>
            <a:r>
              <a:rPr b="1" lang="en-GB" sz="2000">
                <a:solidFill>
                  <a:srgbClr val="000000"/>
                </a:solidFill>
                <a:latin typeface="Montserrat"/>
                <a:ea typeface="Montserrat"/>
                <a:cs typeface="Montserrat"/>
                <a:sym typeface="Montserrat"/>
              </a:rPr>
              <a:t>Recommendation: </a:t>
            </a:r>
            <a:r>
              <a:rPr lang="en-GB" sz="2000">
                <a:solidFill>
                  <a:srgbClr val="000000"/>
                </a:solidFill>
                <a:latin typeface="Montserrat"/>
                <a:ea typeface="Montserrat"/>
                <a:cs typeface="Montserrat"/>
                <a:sym typeface="Montserrat"/>
              </a:rPr>
              <a:t>CEOS should explore opportunities where the products and tools developed to support the Mitigation and Adaptation goals of the PA can be adapted to support the Means of Implementation objectives as well.</a:t>
            </a:r>
            <a:endParaRPr sz="2000">
              <a:latin typeface="Montserrat"/>
              <a:ea typeface="Montserrat"/>
              <a:cs typeface="Montserrat"/>
              <a:sym typeface="Montserrat"/>
            </a:endParaRPr>
          </a:p>
          <a:p>
            <a:pPr indent="0" lvl="0" marL="0" rtl="0" algn="l">
              <a:lnSpc>
                <a:spcPct val="115000"/>
              </a:lnSpc>
              <a:spcBef>
                <a:spcPts val="1600"/>
              </a:spcBef>
              <a:spcAft>
                <a:spcPts val="0"/>
              </a:spcAft>
              <a:buSzPts val="2800"/>
              <a:buNone/>
            </a:pPr>
            <a:r>
              <a:t/>
            </a:r>
            <a:endParaRPr sz="2000">
              <a:latin typeface="Montserrat"/>
              <a:ea typeface="Montserrat"/>
              <a:cs typeface="Montserrat"/>
              <a:sym typeface="Montserrat"/>
            </a:endParaRPr>
          </a:p>
        </p:txBody>
      </p:sp>
      <p:sp>
        <p:nvSpPr>
          <p:cNvPr id="276" name="Google Shape;276;p16"/>
          <p:cNvSpPr txBox="1"/>
          <p:nvPr>
            <p:ph type="title"/>
          </p:nvPr>
        </p:nvSpPr>
        <p:spPr>
          <a:xfrm>
            <a:off x="195575" y="4"/>
            <a:ext cx="9387000" cy="1055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sz="3600"/>
              <a:t>Recommendations for Means of Implementation</a:t>
            </a:r>
            <a:endParaRPr sz="36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7"/>
          <p:cNvSpPr txBox="1"/>
          <p:nvPr/>
        </p:nvSpPr>
        <p:spPr>
          <a:xfrm>
            <a:off x="3286950" y="2469300"/>
            <a:ext cx="5618100" cy="226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0" i="0" lang="en-GB" sz="2700" u="none" cap="none" strike="noStrike">
                <a:solidFill>
                  <a:srgbClr val="000000"/>
                </a:solidFill>
                <a:latin typeface="Arial"/>
                <a:ea typeface="Arial"/>
                <a:cs typeface="Arial"/>
                <a:sym typeface="Arial"/>
              </a:rPr>
              <a:t>Questions</a:t>
            </a:r>
            <a:endParaRPr b="0" i="0" sz="2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700"/>
              <a:buFont typeface="Arial"/>
              <a:buNone/>
            </a:pPr>
            <a:r>
              <a:rPr b="0" i="0" lang="en-GB" sz="2700" u="none" cap="none" strike="noStrike">
                <a:solidFill>
                  <a:srgbClr val="000000"/>
                </a:solidFill>
                <a:latin typeface="Arial"/>
                <a:ea typeface="Arial"/>
                <a:cs typeface="Arial"/>
                <a:sym typeface="Arial"/>
              </a:rPr>
              <a:t>Discussion</a:t>
            </a:r>
            <a:endParaRPr b="0" i="0" sz="2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700"/>
              <a:buFont typeface="Arial"/>
              <a:buNone/>
            </a:pPr>
            <a:r>
              <a:rPr b="0" i="0" lang="en-GB" sz="2700" u="none" cap="none" strike="noStrike">
                <a:solidFill>
                  <a:srgbClr val="000000"/>
                </a:solidFill>
                <a:latin typeface="Arial"/>
                <a:ea typeface="Arial"/>
                <a:cs typeface="Arial"/>
                <a:sym typeface="Arial"/>
              </a:rPr>
              <a:t>Other Feedback</a:t>
            </a:r>
            <a:endParaRPr b="0" i="0" sz="27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txBox="1"/>
          <p:nvPr>
            <p:ph type="title"/>
          </p:nvPr>
        </p:nvSpPr>
        <p:spPr>
          <a:xfrm>
            <a:off x="152400" y="109264"/>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GB">
                <a:solidFill>
                  <a:srgbClr val="FFFFFF"/>
                </a:solidFill>
              </a:rPr>
              <a:t>Our Charge</a:t>
            </a:r>
            <a:endParaRPr>
              <a:solidFill>
                <a:srgbClr val="FFFFFF"/>
              </a:solidFill>
            </a:endParaRPr>
          </a:p>
          <a:p>
            <a:pPr indent="0" lvl="0" marL="0" rtl="0" algn="l">
              <a:lnSpc>
                <a:spcPct val="90000"/>
              </a:lnSpc>
              <a:spcBef>
                <a:spcPts val="0"/>
              </a:spcBef>
              <a:spcAft>
                <a:spcPts val="0"/>
              </a:spcAft>
              <a:buSzPts val="4400"/>
              <a:buNone/>
            </a:pPr>
            <a:r>
              <a:t/>
            </a:r>
            <a:endParaRPr/>
          </a:p>
        </p:txBody>
      </p:sp>
      <p:pic>
        <p:nvPicPr>
          <p:cNvPr id="73" name="Google Shape;73;p2"/>
          <p:cNvPicPr preferRelativeResize="0"/>
          <p:nvPr/>
        </p:nvPicPr>
        <p:blipFill rotWithShape="1">
          <a:blip r:embed="rId3">
            <a:alphaModFix/>
          </a:blip>
          <a:srcRect b="0" l="0" r="0" t="0"/>
          <a:stretch/>
        </p:blipFill>
        <p:spPr>
          <a:xfrm>
            <a:off x="152400" y="1565864"/>
            <a:ext cx="11887200" cy="451713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Motivation for an Update</a:t>
            </a:r>
            <a:endParaRPr/>
          </a:p>
        </p:txBody>
      </p:sp>
      <p:sp>
        <p:nvSpPr>
          <p:cNvPr id="79" name="Google Shape;79;p3"/>
          <p:cNvSpPr txBox="1"/>
          <p:nvPr>
            <p:ph idx="1" type="body"/>
          </p:nvPr>
        </p:nvSpPr>
        <p:spPr>
          <a:xfrm>
            <a:off x="324225" y="1162299"/>
            <a:ext cx="11495400" cy="5059200"/>
          </a:xfrm>
          <a:prstGeom prst="rect">
            <a:avLst/>
          </a:prstGeom>
          <a:noFill/>
          <a:ln>
            <a:noFill/>
          </a:ln>
        </p:spPr>
        <p:txBody>
          <a:bodyPr anchorCtr="0" anchor="t" bIns="45700" lIns="91425" spcFirstLastPara="1" rIns="91425" wrap="square" tIns="45700">
            <a:noAutofit/>
          </a:bodyPr>
          <a:lstStyle/>
          <a:p>
            <a:pPr indent="-406400" lvl="0" marL="457200" rtl="0" algn="l">
              <a:lnSpc>
                <a:spcPct val="115000"/>
              </a:lnSpc>
              <a:spcBef>
                <a:spcPts val="500"/>
              </a:spcBef>
              <a:spcAft>
                <a:spcPts val="0"/>
              </a:spcAft>
              <a:buSzPts val="2800"/>
              <a:buChar char="❖"/>
            </a:pPr>
            <a:r>
              <a:rPr lang="en-GB" sz="2400"/>
              <a:t>The 2021 version of the GST Strategy document</a:t>
            </a:r>
            <a:endParaRPr sz="2400"/>
          </a:p>
          <a:p>
            <a:pPr indent="-381000" lvl="1" marL="914400" rtl="0" algn="l">
              <a:lnSpc>
                <a:spcPct val="115000"/>
              </a:lnSpc>
              <a:spcBef>
                <a:spcPts val="0"/>
              </a:spcBef>
              <a:spcAft>
                <a:spcPts val="0"/>
              </a:spcAft>
              <a:buSzPts val="2400"/>
              <a:buChar char="▪"/>
            </a:pPr>
            <a:r>
              <a:rPr lang="en-GB" sz="2000"/>
              <a:t>Reviews the goals of the Paris Agreement and its Global Stocktakes (GST)</a:t>
            </a:r>
            <a:endParaRPr sz="2000"/>
          </a:p>
          <a:p>
            <a:pPr indent="-381000" lvl="1" marL="914400" rtl="0" algn="l">
              <a:lnSpc>
                <a:spcPct val="115000"/>
              </a:lnSpc>
              <a:spcBef>
                <a:spcPts val="0"/>
              </a:spcBef>
              <a:spcAft>
                <a:spcPts val="0"/>
              </a:spcAft>
              <a:buSzPts val="2400"/>
              <a:buChar char="▪"/>
            </a:pPr>
            <a:r>
              <a:rPr lang="en-GB" sz="2000"/>
              <a:t>Focused on identifying opportunities and drafting requirements rather than developing specific interfaces or delivering specific products or services</a:t>
            </a:r>
            <a:endParaRPr/>
          </a:p>
          <a:p>
            <a:pPr indent="0" lvl="1" marL="533400" rtl="0" algn="l">
              <a:lnSpc>
                <a:spcPct val="115000"/>
              </a:lnSpc>
              <a:spcBef>
                <a:spcPts val="0"/>
              </a:spcBef>
              <a:spcAft>
                <a:spcPts val="0"/>
              </a:spcAft>
              <a:buSzPts val="2400"/>
              <a:buNone/>
            </a:pPr>
            <a:r>
              <a:t/>
            </a:r>
            <a:endParaRPr sz="2000"/>
          </a:p>
          <a:p>
            <a:pPr indent="-406400" lvl="0" marL="457200" rtl="0" algn="l">
              <a:lnSpc>
                <a:spcPct val="115000"/>
              </a:lnSpc>
              <a:spcBef>
                <a:spcPts val="0"/>
              </a:spcBef>
              <a:spcAft>
                <a:spcPts val="0"/>
              </a:spcAft>
              <a:buSzPts val="2800"/>
              <a:buChar char="❖"/>
            </a:pPr>
            <a:r>
              <a:rPr lang="en-GB" sz="2400"/>
              <a:t>Updates are needed to:</a:t>
            </a:r>
            <a:endParaRPr sz="2400"/>
          </a:p>
          <a:p>
            <a:pPr indent="-381000" lvl="1" marL="914400" rtl="0" algn="l">
              <a:lnSpc>
                <a:spcPct val="115000"/>
              </a:lnSpc>
              <a:spcBef>
                <a:spcPts val="0"/>
              </a:spcBef>
              <a:spcAft>
                <a:spcPts val="0"/>
              </a:spcAft>
              <a:buSzPts val="2400"/>
              <a:buChar char="▪"/>
            </a:pPr>
            <a:r>
              <a:rPr lang="en-GB" sz="2000"/>
              <a:t>Incorporate the GST Lessons Learned, which were endorsed at SIT-40</a:t>
            </a:r>
            <a:endParaRPr sz="2000"/>
          </a:p>
          <a:p>
            <a:pPr indent="-381000" lvl="1" marL="914400" rtl="0" algn="l">
              <a:lnSpc>
                <a:spcPct val="115000"/>
              </a:lnSpc>
              <a:spcBef>
                <a:spcPts val="0"/>
              </a:spcBef>
              <a:spcAft>
                <a:spcPts val="0"/>
              </a:spcAft>
              <a:buSzPts val="2400"/>
              <a:buChar char="▪"/>
            </a:pPr>
            <a:r>
              <a:rPr lang="en-GB" sz="2000"/>
              <a:t>Accommodate a changing landscape (UNFCCC, IPCC, G3W, IMEO, …)</a:t>
            </a:r>
            <a:endParaRPr/>
          </a:p>
          <a:p>
            <a:pPr indent="-381000" lvl="1" marL="914400" rtl="0" algn="l">
              <a:lnSpc>
                <a:spcPct val="115000"/>
              </a:lnSpc>
              <a:spcBef>
                <a:spcPts val="0"/>
              </a:spcBef>
              <a:spcAft>
                <a:spcPts val="0"/>
              </a:spcAft>
              <a:buSzPts val="2400"/>
              <a:buChar char="▪"/>
            </a:pPr>
            <a:r>
              <a:rPr lang="en-GB" sz="2000"/>
              <a:t>Expand focus from Mitigation to Adaptation and Means of Implementation</a:t>
            </a:r>
            <a:endParaRPr sz="2000"/>
          </a:p>
          <a:p>
            <a:pPr indent="-381000" lvl="1" marL="914400" rtl="0" algn="l">
              <a:lnSpc>
                <a:spcPct val="115000"/>
              </a:lnSpc>
              <a:spcBef>
                <a:spcPts val="0"/>
              </a:spcBef>
              <a:spcAft>
                <a:spcPts val="0"/>
              </a:spcAft>
              <a:buSzPts val="2400"/>
              <a:buChar char="▪"/>
            </a:pPr>
            <a:r>
              <a:rPr lang="en-GB" sz="2000"/>
              <a:t>Define interfaces between CEOS and critical stakeholders in the policy (CoP Delegates, UNFCCC), national inventory compiler and international scientific communities (e.g., IPCC, GCP); and</a:t>
            </a:r>
            <a:endParaRPr sz="2000"/>
          </a:p>
          <a:p>
            <a:pPr indent="-381000" lvl="1" marL="914400" rtl="0" algn="l">
              <a:lnSpc>
                <a:spcPct val="115000"/>
              </a:lnSpc>
              <a:spcBef>
                <a:spcPts val="0"/>
              </a:spcBef>
              <a:spcAft>
                <a:spcPts val="0"/>
              </a:spcAft>
              <a:buSzPts val="2400"/>
              <a:buChar char="▪"/>
            </a:pPr>
            <a:r>
              <a:rPr lang="en-GB" sz="2000"/>
              <a:t>Define specific products, tools and services that are to be co-developed through cooperative activities with these communities.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4"/>
          <p:cNvSpPr txBox="1"/>
          <p:nvPr>
            <p:ph idx="1" type="body"/>
          </p:nvPr>
        </p:nvSpPr>
        <p:spPr>
          <a:xfrm>
            <a:off x="386625" y="1259850"/>
            <a:ext cx="11376900" cy="4828200"/>
          </a:xfrm>
          <a:prstGeom prst="rect">
            <a:avLst/>
          </a:prstGeom>
          <a:noFill/>
          <a:ln>
            <a:noFill/>
          </a:ln>
        </p:spPr>
        <p:txBody>
          <a:bodyPr anchorCtr="0" anchor="t" bIns="45700" lIns="91425" spcFirstLastPara="1" rIns="91425" wrap="square" tIns="45700">
            <a:noAutofit/>
          </a:bodyPr>
          <a:lstStyle/>
          <a:p>
            <a:pPr indent="0" lvl="0" marL="12700" rtl="0" algn="l">
              <a:lnSpc>
                <a:spcPct val="115000"/>
              </a:lnSpc>
              <a:spcBef>
                <a:spcPts val="0"/>
              </a:spcBef>
              <a:spcAft>
                <a:spcPts val="0"/>
              </a:spcAft>
              <a:buSzPts val="2800"/>
              <a:buNone/>
            </a:pPr>
            <a:r>
              <a:rPr lang="en-GB" sz="1800"/>
              <a:t>David Crisp (SIT Chair Team) 			Coordinator/Editor</a:t>
            </a:r>
            <a:endParaRPr sz="1800"/>
          </a:p>
          <a:p>
            <a:pPr indent="0" lvl="0" marL="12700" rtl="0" algn="l">
              <a:lnSpc>
                <a:spcPct val="115000"/>
              </a:lnSpc>
              <a:spcBef>
                <a:spcPts val="0"/>
              </a:spcBef>
              <a:spcAft>
                <a:spcPts val="0"/>
              </a:spcAft>
              <a:buSzPts val="2800"/>
              <a:buNone/>
            </a:pPr>
            <a:r>
              <a:rPr lang="en-GB" sz="1800"/>
              <a:t>Clement Albergel (ESA) 			AFOLU Team, RECCAP and GCP interface</a:t>
            </a:r>
            <a:endParaRPr sz="1800"/>
          </a:p>
          <a:p>
            <a:pPr indent="0" lvl="0" marL="12700" rtl="0" algn="l">
              <a:lnSpc>
                <a:spcPct val="115000"/>
              </a:lnSpc>
              <a:spcBef>
                <a:spcPts val="0"/>
              </a:spcBef>
              <a:spcAft>
                <a:spcPts val="0"/>
              </a:spcAft>
              <a:buSzPts val="2800"/>
              <a:buNone/>
            </a:pPr>
            <a:r>
              <a:rPr lang="en-GB" sz="1800"/>
              <a:t>Christoph Aubrecht (ESA) 			Means of Implementation</a:t>
            </a:r>
            <a:endParaRPr sz="1800"/>
          </a:p>
          <a:p>
            <a:pPr indent="0" lvl="0" marL="12700" rtl="0" algn="l">
              <a:lnSpc>
                <a:spcPct val="115000"/>
              </a:lnSpc>
              <a:spcBef>
                <a:spcPts val="0"/>
              </a:spcBef>
              <a:spcAft>
                <a:spcPts val="0"/>
              </a:spcAft>
              <a:buSzPts val="2800"/>
              <a:buNone/>
            </a:pPr>
            <a:r>
              <a:rPr lang="en-GB" sz="1800"/>
              <a:t>Albrecht von Bargen (DLR) 			WGClimate Interface</a:t>
            </a:r>
            <a:endParaRPr sz="1800"/>
          </a:p>
          <a:p>
            <a:pPr indent="0" lvl="0" marL="12700" rtl="0" algn="l">
              <a:lnSpc>
                <a:spcPct val="115000"/>
              </a:lnSpc>
              <a:spcBef>
                <a:spcPts val="0"/>
              </a:spcBef>
              <a:spcAft>
                <a:spcPts val="0"/>
              </a:spcAft>
              <a:buSzPts val="2800"/>
              <a:buNone/>
            </a:pPr>
            <a:r>
              <a:rPr lang="en-GB" sz="1800"/>
              <a:t>Gianpaolo Balsamo (</a:t>
            </a:r>
            <a:r>
              <a:rPr lang="en-GB" sz="1800">
                <a:solidFill>
                  <a:srgbClr val="A5A5A5"/>
                </a:solidFill>
              </a:rPr>
              <a:t>formerly </a:t>
            </a:r>
            <a:r>
              <a:rPr lang="en-GB" sz="1800">
                <a:solidFill>
                  <a:srgbClr val="A6A6A6"/>
                </a:solidFill>
              </a:rPr>
              <a:t>WMO</a:t>
            </a:r>
            <a:r>
              <a:rPr lang="en-GB" sz="1800"/>
              <a:t>)		</a:t>
            </a:r>
            <a:r>
              <a:rPr lang="en-GB" sz="1800">
                <a:solidFill>
                  <a:srgbClr val="A6A6A6"/>
                </a:solidFill>
              </a:rPr>
              <a:t>WMO G3W interface </a:t>
            </a:r>
            <a:endParaRPr sz="1800">
              <a:solidFill>
                <a:srgbClr val="A6A6A6"/>
              </a:solidFill>
            </a:endParaRPr>
          </a:p>
          <a:p>
            <a:pPr indent="0" lvl="0" marL="12700" rtl="0" algn="l">
              <a:lnSpc>
                <a:spcPct val="115000"/>
              </a:lnSpc>
              <a:spcBef>
                <a:spcPts val="0"/>
              </a:spcBef>
              <a:spcAft>
                <a:spcPts val="0"/>
              </a:spcAft>
              <a:buSzPts val="2800"/>
              <a:buNone/>
            </a:pPr>
            <a:r>
              <a:rPr lang="en-GB" sz="1800"/>
              <a:t>Sarah Connors (ESA) 				Adaptation</a:t>
            </a:r>
            <a:endParaRPr sz="1800"/>
          </a:p>
          <a:p>
            <a:pPr indent="0" lvl="0" marL="12700" rtl="0" algn="l">
              <a:lnSpc>
                <a:spcPct val="115000"/>
              </a:lnSpc>
              <a:spcBef>
                <a:spcPts val="0"/>
              </a:spcBef>
              <a:spcAft>
                <a:spcPts val="0"/>
              </a:spcAft>
              <a:buSzPts val="2800"/>
              <a:buNone/>
            </a:pPr>
            <a:r>
              <a:rPr lang="en-GB" sz="1800"/>
              <a:t>Mark Dowell (EC) 				Adaptation, Stakeholder Engagement </a:t>
            </a:r>
            <a:endParaRPr sz="1800"/>
          </a:p>
          <a:p>
            <a:pPr indent="0" lvl="0" marL="12700" rtl="0" algn="l">
              <a:lnSpc>
                <a:spcPct val="115000"/>
              </a:lnSpc>
              <a:spcBef>
                <a:spcPts val="0"/>
              </a:spcBef>
              <a:spcAft>
                <a:spcPts val="0"/>
              </a:spcAft>
              <a:buSzPts val="2800"/>
              <a:buNone/>
            </a:pPr>
            <a:r>
              <a:rPr lang="en-GB" sz="1800"/>
              <a:t>Christine McMahon-Bognar (</a:t>
            </a:r>
            <a:r>
              <a:rPr lang="en-GB" sz="1800">
                <a:solidFill>
                  <a:srgbClr val="A5A5A5"/>
                </a:solidFill>
              </a:rPr>
              <a:t>formerly</a:t>
            </a:r>
            <a:r>
              <a:rPr lang="en-GB" sz="1800"/>
              <a:t> </a:t>
            </a:r>
            <a:r>
              <a:rPr lang="en-GB" sz="1800">
                <a:solidFill>
                  <a:srgbClr val="A6A6A6"/>
                </a:solidFill>
              </a:rPr>
              <a:t>NASA</a:t>
            </a:r>
            <a:r>
              <a:rPr lang="en-GB" sz="1800"/>
              <a:t>) 	</a:t>
            </a:r>
            <a:r>
              <a:rPr lang="en-GB" sz="1800">
                <a:solidFill>
                  <a:srgbClr val="A6A6A6"/>
                </a:solidFill>
              </a:rPr>
              <a:t>Incoming SIT Chair Team</a:t>
            </a:r>
            <a:endParaRPr sz="1800">
              <a:solidFill>
                <a:srgbClr val="A6A6A6"/>
              </a:solidFill>
            </a:endParaRPr>
          </a:p>
          <a:p>
            <a:pPr indent="0" lvl="0" marL="12700" rtl="0" algn="l">
              <a:lnSpc>
                <a:spcPct val="115000"/>
              </a:lnSpc>
              <a:spcBef>
                <a:spcPts val="0"/>
              </a:spcBef>
              <a:spcAft>
                <a:spcPts val="0"/>
              </a:spcAft>
              <a:buSzPts val="2800"/>
              <a:buNone/>
            </a:pPr>
            <a:r>
              <a:rPr lang="en-GB" sz="1800"/>
              <a:t>Susanne Mecklenburg (ESA) 			Climate finance, loss &amp; damage</a:t>
            </a:r>
            <a:endParaRPr sz="1800"/>
          </a:p>
          <a:p>
            <a:pPr indent="0" lvl="0" marL="12700" rtl="0" algn="l">
              <a:lnSpc>
                <a:spcPct val="115000"/>
              </a:lnSpc>
              <a:spcBef>
                <a:spcPts val="0"/>
              </a:spcBef>
              <a:spcAft>
                <a:spcPts val="0"/>
              </a:spcAft>
              <a:buSzPts val="2800"/>
              <a:buNone/>
            </a:pPr>
            <a:r>
              <a:rPr lang="en-GB" sz="1800"/>
              <a:t>Yasjka Meijer (ESA) 				GHG-TT, Mitigation</a:t>
            </a:r>
            <a:endParaRPr sz="1800"/>
          </a:p>
          <a:p>
            <a:pPr indent="0" lvl="0" marL="0" rtl="0" algn="l">
              <a:lnSpc>
                <a:spcPct val="115000"/>
              </a:lnSpc>
              <a:spcBef>
                <a:spcPts val="0"/>
              </a:spcBef>
              <a:spcAft>
                <a:spcPts val="0"/>
              </a:spcAft>
              <a:buSzPts val="2800"/>
              <a:buNone/>
            </a:pPr>
            <a:r>
              <a:rPr lang="en-GB" sz="1800"/>
              <a:t>Joana Melo (EC) 				IPCC Interface, AFOLU Team</a:t>
            </a:r>
            <a:endParaRPr sz="1800"/>
          </a:p>
          <a:p>
            <a:pPr indent="0" lvl="0" marL="12700" rtl="0" algn="l">
              <a:lnSpc>
                <a:spcPct val="115000"/>
              </a:lnSpc>
              <a:spcBef>
                <a:spcPts val="0"/>
              </a:spcBef>
              <a:spcAft>
                <a:spcPts val="0"/>
              </a:spcAft>
              <a:buSzPts val="2800"/>
              <a:buNone/>
            </a:pPr>
            <a:r>
              <a:rPr lang="en-GB" sz="1800"/>
              <a:t>Vincent-Henri Peuch (ECMWF) 			UNFCCC Engagement</a:t>
            </a:r>
            <a:endParaRPr sz="1800"/>
          </a:p>
          <a:p>
            <a:pPr indent="0" lvl="0" marL="12700" rtl="0" algn="l">
              <a:lnSpc>
                <a:spcPct val="115000"/>
              </a:lnSpc>
              <a:spcBef>
                <a:spcPts val="0"/>
              </a:spcBef>
              <a:spcAft>
                <a:spcPts val="0"/>
              </a:spcAft>
              <a:buSzPts val="2800"/>
              <a:buNone/>
            </a:pPr>
            <a:r>
              <a:rPr lang="en-GB" sz="1800"/>
              <a:t>John Remedios (NCEO, Leicester) 		Technology Transfer</a:t>
            </a:r>
            <a:endParaRPr sz="1800"/>
          </a:p>
          <a:p>
            <a:pPr indent="0" lvl="0" marL="12700" rtl="0" algn="l">
              <a:lnSpc>
                <a:spcPct val="115000"/>
              </a:lnSpc>
              <a:spcBef>
                <a:spcPts val="0"/>
              </a:spcBef>
              <a:spcAft>
                <a:spcPts val="0"/>
              </a:spcAft>
              <a:buSzPts val="2800"/>
              <a:buNone/>
            </a:pPr>
            <a:r>
              <a:rPr lang="en-GB" sz="1800"/>
              <a:t>Libby Rose (SIT Chair Team) 			Outreach, Capacity building</a:t>
            </a:r>
            <a:endParaRPr sz="1800"/>
          </a:p>
          <a:p>
            <a:pPr indent="0" lvl="0" marL="12700" rtl="0" algn="l">
              <a:lnSpc>
                <a:spcPct val="115000"/>
              </a:lnSpc>
              <a:spcBef>
                <a:spcPts val="0"/>
              </a:spcBef>
              <a:spcAft>
                <a:spcPts val="0"/>
              </a:spcAft>
              <a:buSzPts val="2800"/>
              <a:buNone/>
            </a:pPr>
            <a:r>
              <a:rPr lang="en-GB" sz="1800"/>
              <a:t>Jorg Schulz (EUMETSAT) 			WGClimate Interface, Loss and Damage</a:t>
            </a:r>
            <a:endParaRPr sz="1800"/>
          </a:p>
          <a:p>
            <a:pPr indent="0" lvl="0" marL="0" rtl="0" algn="l">
              <a:lnSpc>
                <a:spcPct val="115000"/>
              </a:lnSpc>
              <a:spcBef>
                <a:spcPts val="0"/>
              </a:spcBef>
              <a:spcAft>
                <a:spcPts val="0"/>
              </a:spcAft>
              <a:buSzPts val="2800"/>
              <a:buNone/>
            </a:pPr>
            <a:r>
              <a:t/>
            </a:r>
            <a:endParaRPr sz="1800"/>
          </a:p>
        </p:txBody>
      </p:sp>
      <p:sp>
        <p:nvSpPr>
          <p:cNvPr id="85" name="Google Shape;85;p4"/>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Writing Team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5"/>
          <p:cNvSpPr txBox="1"/>
          <p:nvPr>
            <p:ph idx="1" type="body"/>
          </p:nvPr>
        </p:nvSpPr>
        <p:spPr>
          <a:xfrm>
            <a:off x="324225" y="1084275"/>
            <a:ext cx="11495400" cy="5374200"/>
          </a:xfrm>
          <a:prstGeom prst="rect">
            <a:avLst/>
          </a:prstGeom>
          <a:noFill/>
          <a:ln>
            <a:noFill/>
          </a:ln>
        </p:spPr>
        <p:txBody>
          <a:bodyPr anchorCtr="0" anchor="t" bIns="45700" lIns="91425" spcFirstLastPara="1" rIns="91425" wrap="square" tIns="45700">
            <a:noAutofit/>
          </a:bodyPr>
          <a:lstStyle/>
          <a:p>
            <a:pPr indent="-368300" lvl="0" marL="457200" rtl="0" algn="l">
              <a:lnSpc>
                <a:spcPct val="115000"/>
              </a:lnSpc>
              <a:spcBef>
                <a:spcPts val="0"/>
              </a:spcBef>
              <a:spcAft>
                <a:spcPts val="0"/>
              </a:spcAft>
              <a:buClr>
                <a:srgbClr val="3C78D8"/>
              </a:buClr>
              <a:buSzPts val="2200"/>
              <a:buChar char="❖"/>
            </a:pPr>
            <a:r>
              <a:rPr b="1" lang="en-GB" sz="2000">
                <a:solidFill>
                  <a:srgbClr val="3C78D8"/>
                </a:solidFill>
              </a:rPr>
              <a:t>Executive Summary</a:t>
            </a:r>
            <a:endParaRPr b="1" sz="2000">
              <a:solidFill>
                <a:srgbClr val="3C78D8"/>
              </a:solidFill>
            </a:endParaRPr>
          </a:p>
          <a:p>
            <a:pPr indent="-368300" lvl="0" marL="457200" rtl="0" algn="l">
              <a:lnSpc>
                <a:spcPct val="115000"/>
              </a:lnSpc>
              <a:spcBef>
                <a:spcPts val="300"/>
              </a:spcBef>
              <a:spcAft>
                <a:spcPts val="0"/>
              </a:spcAft>
              <a:buClr>
                <a:srgbClr val="3C78D8"/>
              </a:buClr>
              <a:buSzPts val="2200"/>
              <a:buChar char="❖"/>
            </a:pPr>
            <a:r>
              <a:rPr b="1" lang="en-GB" sz="2000">
                <a:solidFill>
                  <a:srgbClr val="3C78D8"/>
                </a:solidFill>
              </a:rPr>
              <a:t>Introduction</a:t>
            </a:r>
            <a:endParaRPr b="1" sz="2000">
              <a:solidFill>
                <a:srgbClr val="3C78D8"/>
              </a:solidFill>
            </a:endParaRPr>
          </a:p>
          <a:p>
            <a:pPr indent="-368300" lvl="0" marL="457200" rtl="0" algn="l">
              <a:lnSpc>
                <a:spcPct val="115000"/>
              </a:lnSpc>
              <a:spcBef>
                <a:spcPts val="300"/>
              </a:spcBef>
              <a:spcAft>
                <a:spcPts val="0"/>
              </a:spcAft>
              <a:buClr>
                <a:srgbClr val="3C78D8"/>
              </a:buClr>
              <a:buSzPts val="2200"/>
              <a:buChar char="❖"/>
            </a:pPr>
            <a:r>
              <a:rPr b="1" lang="en-GB" sz="2000">
                <a:solidFill>
                  <a:srgbClr val="3C78D8"/>
                </a:solidFill>
              </a:rPr>
              <a:t>Background</a:t>
            </a:r>
            <a:endParaRPr b="1" sz="2000">
              <a:solidFill>
                <a:srgbClr val="3C78D8"/>
              </a:solidFill>
            </a:endParaRPr>
          </a:p>
          <a:p>
            <a:pPr indent="-355600" lvl="1" marL="914400" rtl="0" algn="l">
              <a:lnSpc>
                <a:spcPct val="115000"/>
              </a:lnSpc>
              <a:spcBef>
                <a:spcPts val="300"/>
              </a:spcBef>
              <a:spcAft>
                <a:spcPts val="0"/>
              </a:spcAft>
              <a:buSzPts val="2000"/>
              <a:buChar char="▪"/>
            </a:pPr>
            <a:r>
              <a:rPr lang="en-GB" sz="1800"/>
              <a:t>Paris Agreement, its Global Stocktakes and CEOS Lessons Learned</a:t>
            </a:r>
            <a:endParaRPr sz="1800"/>
          </a:p>
          <a:p>
            <a:pPr indent="-368300" lvl="0" marL="457200" rtl="0" algn="l">
              <a:lnSpc>
                <a:spcPct val="115000"/>
              </a:lnSpc>
              <a:spcBef>
                <a:spcPts val="300"/>
              </a:spcBef>
              <a:spcAft>
                <a:spcPts val="0"/>
              </a:spcAft>
              <a:buClr>
                <a:srgbClr val="3C78D8"/>
              </a:buClr>
              <a:buSzPts val="2200"/>
              <a:buChar char="❖"/>
            </a:pPr>
            <a:r>
              <a:rPr b="1" lang="en-GB" sz="2000">
                <a:solidFill>
                  <a:srgbClr val="3C78D8"/>
                </a:solidFill>
              </a:rPr>
              <a:t>CEOS Support for Mitigation</a:t>
            </a:r>
            <a:endParaRPr b="1" sz="2000">
              <a:solidFill>
                <a:srgbClr val="3C78D8"/>
              </a:solidFill>
            </a:endParaRPr>
          </a:p>
          <a:p>
            <a:pPr indent="-355600" lvl="1" marL="914400" rtl="0" algn="l">
              <a:lnSpc>
                <a:spcPct val="115000"/>
              </a:lnSpc>
              <a:spcBef>
                <a:spcPts val="300"/>
              </a:spcBef>
              <a:spcAft>
                <a:spcPts val="0"/>
              </a:spcAft>
              <a:buSzPts val="2000"/>
              <a:buChar char="▪"/>
            </a:pPr>
            <a:r>
              <a:rPr lang="en-GB" sz="1800"/>
              <a:t>Top-down GHG Budgets, Bottom-up GHG Inventories</a:t>
            </a:r>
            <a:endParaRPr sz="1800"/>
          </a:p>
          <a:p>
            <a:pPr indent="-368300" lvl="0" marL="457200" rtl="0" algn="l">
              <a:lnSpc>
                <a:spcPct val="115000"/>
              </a:lnSpc>
              <a:spcBef>
                <a:spcPts val="300"/>
              </a:spcBef>
              <a:spcAft>
                <a:spcPts val="0"/>
              </a:spcAft>
              <a:buClr>
                <a:srgbClr val="3C78D8"/>
              </a:buClr>
              <a:buSzPts val="2200"/>
              <a:buChar char="❖"/>
            </a:pPr>
            <a:r>
              <a:rPr b="1" lang="en-GB" sz="2000">
                <a:solidFill>
                  <a:srgbClr val="3C78D8"/>
                </a:solidFill>
              </a:rPr>
              <a:t>CEOS Support for Adaptation</a:t>
            </a:r>
            <a:endParaRPr b="1" sz="2000">
              <a:solidFill>
                <a:srgbClr val="3C78D8"/>
              </a:solidFill>
            </a:endParaRPr>
          </a:p>
          <a:p>
            <a:pPr indent="-355600" lvl="1" marL="914400" rtl="0" algn="l">
              <a:lnSpc>
                <a:spcPct val="115000"/>
              </a:lnSpc>
              <a:spcBef>
                <a:spcPts val="300"/>
              </a:spcBef>
              <a:spcAft>
                <a:spcPts val="0"/>
              </a:spcAft>
              <a:buSzPts val="2000"/>
              <a:buChar char="▪"/>
            </a:pPr>
            <a:r>
              <a:rPr lang="en-GB" sz="1800"/>
              <a:t>Reducing threats and vulnerabilities and increasing adaptive capacity</a:t>
            </a:r>
            <a:endParaRPr sz="1800"/>
          </a:p>
          <a:p>
            <a:pPr indent="-368300" lvl="0" marL="457200" rtl="0" algn="l">
              <a:lnSpc>
                <a:spcPct val="115000"/>
              </a:lnSpc>
              <a:spcBef>
                <a:spcPts val="300"/>
              </a:spcBef>
              <a:spcAft>
                <a:spcPts val="0"/>
              </a:spcAft>
              <a:buClr>
                <a:srgbClr val="3C78D8"/>
              </a:buClr>
              <a:buSzPts val="2200"/>
              <a:buChar char="❖"/>
            </a:pPr>
            <a:r>
              <a:rPr b="1" lang="en-GB" sz="2000">
                <a:solidFill>
                  <a:srgbClr val="3C78D8"/>
                </a:solidFill>
              </a:rPr>
              <a:t>CEOS Support for Means of Implementation</a:t>
            </a:r>
            <a:endParaRPr b="1" sz="2000">
              <a:solidFill>
                <a:srgbClr val="3C78D8"/>
              </a:solidFill>
            </a:endParaRPr>
          </a:p>
          <a:p>
            <a:pPr indent="-355600" lvl="1" marL="914400" rtl="0" algn="l">
              <a:lnSpc>
                <a:spcPct val="115000"/>
              </a:lnSpc>
              <a:spcBef>
                <a:spcPts val="300"/>
              </a:spcBef>
              <a:spcAft>
                <a:spcPts val="0"/>
              </a:spcAft>
              <a:buSzPts val="2000"/>
              <a:buChar char="▪"/>
            </a:pPr>
            <a:r>
              <a:rPr lang="en-GB" sz="1800"/>
              <a:t>Risk identification, risk management, investment tracking and reporting</a:t>
            </a:r>
            <a:endParaRPr sz="1800"/>
          </a:p>
          <a:p>
            <a:pPr indent="-368300" lvl="0" marL="457200" rtl="0" algn="l">
              <a:lnSpc>
                <a:spcPct val="115000"/>
              </a:lnSpc>
              <a:spcBef>
                <a:spcPts val="300"/>
              </a:spcBef>
              <a:spcAft>
                <a:spcPts val="0"/>
              </a:spcAft>
              <a:buClr>
                <a:srgbClr val="3C78D8"/>
              </a:buClr>
              <a:buSzPts val="2200"/>
              <a:buChar char="❖"/>
            </a:pPr>
            <a:r>
              <a:rPr b="1" lang="en-GB" sz="2000">
                <a:solidFill>
                  <a:srgbClr val="3C78D8"/>
                </a:solidFill>
              </a:rPr>
              <a:t>Coordinating GST Support across CEOS</a:t>
            </a:r>
            <a:endParaRPr b="1" sz="2000">
              <a:solidFill>
                <a:srgbClr val="3C78D8"/>
              </a:solidFill>
            </a:endParaRPr>
          </a:p>
          <a:p>
            <a:pPr indent="-355600" lvl="1" marL="914400" rtl="0" algn="l">
              <a:lnSpc>
                <a:spcPct val="115000"/>
              </a:lnSpc>
              <a:spcBef>
                <a:spcPts val="300"/>
              </a:spcBef>
              <a:spcAft>
                <a:spcPts val="0"/>
              </a:spcAft>
              <a:buSzPts val="2000"/>
              <a:buChar char="▪"/>
            </a:pPr>
            <a:r>
              <a:rPr lang="en-GB" sz="1800"/>
              <a:t>Working Groups, Virtual Constellations, Ad Hoc Teams</a:t>
            </a:r>
            <a:endParaRPr sz="1800"/>
          </a:p>
          <a:p>
            <a:pPr indent="-368300" lvl="0" marL="457200" rtl="0" algn="l">
              <a:lnSpc>
                <a:spcPct val="115000"/>
              </a:lnSpc>
              <a:spcBef>
                <a:spcPts val="300"/>
              </a:spcBef>
              <a:spcAft>
                <a:spcPts val="0"/>
              </a:spcAft>
              <a:buClr>
                <a:srgbClr val="3C78D8"/>
              </a:buClr>
              <a:buSzPts val="2200"/>
              <a:buChar char="❖"/>
            </a:pPr>
            <a:r>
              <a:rPr b="1" lang="en-GB" sz="2000">
                <a:solidFill>
                  <a:srgbClr val="3C78D8"/>
                </a:solidFill>
              </a:rPr>
              <a:t>Conclusions and Way Forward</a:t>
            </a:r>
            <a:endParaRPr b="1" sz="2000">
              <a:solidFill>
                <a:srgbClr val="3C78D8"/>
              </a:solidFill>
            </a:endParaRPr>
          </a:p>
          <a:p>
            <a:pPr indent="-368300" lvl="0" marL="457200" rtl="0" algn="l">
              <a:lnSpc>
                <a:spcPct val="115000"/>
              </a:lnSpc>
              <a:spcBef>
                <a:spcPts val="300"/>
              </a:spcBef>
              <a:spcAft>
                <a:spcPts val="300"/>
              </a:spcAft>
              <a:buClr>
                <a:srgbClr val="3C78D8"/>
              </a:buClr>
              <a:buSzPts val="2200"/>
              <a:buChar char="❖"/>
            </a:pPr>
            <a:r>
              <a:rPr b="1" lang="en-GB" sz="2000">
                <a:solidFill>
                  <a:srgbClr val="3C78D8"/>
                </a:solidFill>
              </a:rPr>
              <a:t>Annexes</a:t>
            </a:r>
            <a:endParaRPr b="1" sz="2000">
              <a:solidFill>
                <a:srgbClr val="3C78D8"/>
              </a:solidFill>
            </a:endParaRPr>
          </a:p>
        </p:txBody>
      </p:sp>
      <p:sp>
        <p:nvSpPr>
          <p:cNvPr id="91" name="Google Shape;91;p5"/>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Contents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6"/>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2800"/>
              <a:buNone/>
            </a:pPr>
            <a:r>
              <a:rPr lang="en-GB" sz="2000"/>
              <a:t>Systematic, space-based observations of the Earth provide the scientific foundation for tracking climate change on regional to global scales. </a:t>
            </a:r>
            <a:endParaRPr sz="2000"/>
          </a:p>
          <a:p>
            <a:pPr indent="0" lvl="0" marL="0" rtl="0" algn="l">
              <a:lnSpc>
                <a:spcPct val="115000"/>
              </a:lnSpc>
              <a:spcBef>
                <a:spcPts val="1000"/>
              </a:spcBef>
              <a:spcAft>
                <a:spcPts val="0"/>
              </a:spcAft>
              <a:buSzPts val="2800"/>
              <a:buNone/>
            </a:pPr>
            <a:r>
              <a:rPr lang="en-GB" sz="2000"/>
              <a:t>CEOS and its member agencies are now using these data to address the needs of a broad range of stakeholders in the science, policy, and regulatory communities. </a:t>
            </a:r>
            <a:endParaRPr sz="2000"/>
          </a:p>
          <a:p>
            <a:pPr indent="0" lvl="0" marL="0" rtl="0" algn="l">
              <a:lnSpc>
                <a:spcPct val="115000"/>
              </a:lnSpc>
              <a:spcBef>
                <a:spcPts val="1000"/>
              </a:spcBef>
              <a:spcAft>
                <a:spcPts val="0"/>
              </a:spcAft>
              <a:buSzPts val="2800"/>
              <a:buNone/>
            </a:pPr>
            <a:r>
              <a:rPr lang="en-GB" sz="2000"/>
              <a:t>This document expands and sharpens the CEOS strategy for exploiting this information to support the Paris Agreement (PA) and its Global Stocktakes (GSTs). </a:t>
            </a:r>
            <a:endParaRPr sz="2000"/>
          </a:p>
          <a:p>
            <a:pPr indent="0" lvl="0" marL="0" rtl="0" algn="l">
              <a:lnSpc>
                <a:spcPct val="115000"/>
              </a:lnSpc>
              <a:spcBef>
                <a:spcPts val="1000"/>
              </a:spcBef>
              <a:spcAft>
                <a:spcPts val="0"/>
              </a:spcAft>
              <a:buSzPts val="2800"/>
              <a:buNone/>
            </a:pPr>
            <a:r>
              <a:rPr lang="en-GB" sz="2000"/>
              <a:t>More generally, the actions recommended here could improve access to space-based Earth observations and foster their use to mitigate the impacts of climate change and improve climate resilience. </a:t>
            </a:r>
            <a:endParaRPr sz="3600"/>
          </a:p>
        </p:txBody>
      </p:sp>
      <p:sp>
        <p:nvSpPr>
          <p:cNvPr id="97" name="Google Shape;97;p6"/>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Executive Summary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7"/>
          <p:cNvSpPr txBox="1"/>
          <p:nvPr>
            <p:ph idx="1" type="body"/>
          </p:nvPr>
        </p:nvSpPr>
        <p:spPr>
          <a:xfrm>
            <a:off x="176050" y="1230575"/>
            <a:ext cx="11909400" cy="4990800"/>
          </a:xfrm>
          <a:prstGeom prst="rect">
            <a:avLst/>
          </a:prstGeom>
          <a:noFill/>
          <a:ln>
            <a:noFill/>
          </a:ln>
        </p:spPr>
        <p:txBody>
          <a:bodyPr anchorCtr="0" anchor="t" bIns="45700" lIns="91425" spcFirstLastPara="1" rIns="91425" wrap="square" tIns="45700">
            <a:noAutofit/>
          </a:bodyPr>
          <a:lstStyle/>
          <a:p>
            <a:pPr indent="-393700" lvl="0" marL="457200" rtl="0" algn="l">
              <a:lnSpc>
                <a:spcPct val="115000"/>
              </a:lnSpc>
              <a:spcBef>
                <a:spcPts val="1000"/>
              </a:spcBef>
              <a:spcAft>
                <a:spcPts val="0"/>
              </a:spcAft>
              <a:buSzPts val="2600"/>
              <a:buChar char="❖"/>
            </a:pPr>
            <a:r>
              <a:rPr lang="en-GB" sz="2200"/>
              <a:t>Describes a high-level </a:t>
            </a:r>
            <a:r>
              <a:rPr b="1" lang="en-GB" sz="2200">
                <a:solidFill>
                  <a:srgbClr val="0070C0"/>
                </a:solidFill>
              </a:rPr>
              <a:t>strategy, </a:t>
            </a:r>
            <a:r>
              <a:rPr lang="en-GB" sz="2200"/>
              <a:t>not a detailed implementation plan or roadmap</a:t>
            </a:r>
            <a:endParaRPr sz="2200"/>
          </a:p>
          <a:p>
            <a:pPr indent="-368300" lvl="0" marL="457200" rtl="0" algn="l">
              <a:lnSpc>
                <a:spcPct val="115000"/>
              </a:lnSpc>
              <a:spcBef>
                <a:spcPts val="0"/>
              </a:spcBef>
              <a:spcAft>
                <a:spcPts val="0"/>
              </a:spcAft>
              <a:buSzPts val="2200"/>
              <a:buChar char="❖"/>
            </a:pPr>
            <a:r>
              <a:rPr lang="en-GB" sz="2200"/>
              <a:t>Principle authors for each focus area (Mitigation, Adaptation, Means of Implementation) were asked to include:</a:t>
            </a:r>
            <a:endParaRPr sz="2200"/>
          </a:p>
          <a:p>
            <a:pPr indent="-368300" lvl="1" marL="914400" rtl="0" algn="l">
              <a:lnSpc>
                <a:spcPct val="115000"/>
              </a:lnSpc>
              <a:spcBef>
                <a:spcPts val="0"/>
              </a:spcBef>
              <a:spcAft>
                <a:spcPts val="0"/>
              </a:spcAft>
              <a:buSzPts val="2200"/>
              <a:buChar char="▪"/>
            </a:pPr>
            <a:r>
              <a:rPr b="1" lang="en-GB" sz="2000">
                <a:solidFill>
                  <a:srgbClr val="3C78D8"/>
                </a:solidFill>
              </a:rPr>
              <a:t>Introduction</a:t>
            </a:r>
            <a:r>
              <a:rPr lang="en-GB" sz="2000"/>
              <a:t> describing relevant CEOS capabilities their potential value </a:t>
            </a:r>
            <a:endParaRPr sz="2000"/>
          </a:p>
          <a:p>
            <a:pPr indent="-368300" lvl="1" marL="914400" rtl="0" algn="l">
              <a:lnSpc>
                <a:spcPct val="115000"/>
              </a:lnSpc>
              <a:spcBef>
                <a:spcPts val="0"/>
              </a:spcBef>
              <a:spcAft>
                <a:spcPts val="0"/>
              </a:spcAft>
              <a:buSzPts val="2200"/>
              <a:buChar char="▪"/>
            </a:pPr>
            <a:r>
              <a:rPr b="1" lang="en-GB" sz="2000">
                <a:solidFill>
                  <a:srgbClr val="3C78D8"/>
                </a:solidFill>
              </a:rPr>
              <a:t>Products </a:t>
            </a:r>
            <a:r>
              <a:rPr lang="en-GB" sz="2000"/>
              <a:t>to be identified or co-developed with partners &amp; stakeholders</a:t>
            </a:r>
            <a:endParaRPr sz="2000"/>
          </a:p>
          <a:p>
            <a:pPr indent="-368300" lvl="1" marL="914400" rtl="0" algn="l">
              <a:lnSpc>
                <a:spcPct val="115000"/>
              </a:lnSpc>
              <a:spcBef>
                <a:spcPts val="0"/>
              </a:spcBef>
              <a:spcAft>
                <a:spcPts val="0"/>
              </a:spcAft>
              <a:buSzPts val="2200"/>
              <a:buChar char="▪"/>
            </a:pPr>
            <a:r>
              <a:rPr b="1" lang="en-GB" sz="2000">
                <a:solidFill>
                  <a:srgbClr val="3C78D8"/>
                </a:solidFill>
              </a:rPr>
              <a:t>Tools</a:t>
            </a:r>
            <a:r>
              <a:rPr lang="en-GB" sz="2000"/>
              <a:t> to be co-developed with partners &amp; stakeholders to address specific needs</a:t>
            </a:r>
            <a:endParaRPr sz="2000"/>
          </a:p>
          <a:p>
            <a:pPr indent="-368300" lvl="1" marL="914400" rtl="0" algn="l">
              <a:lnSpc>
                <a:spcPct val="115000"/>
              </a:lnSpc>
              <a:spcBef>
                <a:spcPts val="0"/>
              </a:spcBef>
              <a:spcAft>
                <a:spcPts val="0"/>
              </a:spcAft>
              <a:buSzPts val="2200"/>
              <a:buChar char="▪"/>
            </a:pPr>
            <a:r>
              <a:rPr b="1" lang="en-GB" sz="2000">
                <a:solidFill>
                  <a:srgbClr val="3C78D8"/>
                </a:solidFill>
              </a:rPr>
              <a:t>Capacity Building</a:t>
            </a:r>
            <a:r>
              <a:rPr lang="en-GB" sz="2000"/>
              <a:t> to foster the use of EO products for the GSTs</a:t>
            </a:r>
            <a:endParaRPr sz="2000"/>
          </a:p>
          <a:p>
            <a:pPr indent="-368300" lvl="1" marL="914400" rtl="0" algn="l">
              <a:lnSpc>
                <a:spcPct val="115000"/>
              </a:lnSpc>
              <a:spcBef>
                <a:spcPts val="0"/>
              </a:spcBef>
              <a:spcAft>
                <a:spcPts val="0"/>
              </a:spcAft>
              <a:buSzPts val="2200"/>
              <a:buChar char="▪"/>
            </a:pPr>
            <a:r>
              <a:rPr b="1" lang="en-GB" sz="2000">
                <a:solidFill>
                  <a:srgbClr val="3C78D8"/>
                </a:solidFill>
              </a:rPr>
              <a:t>Communications</a:t>
            </a:r>
            <a:r>
              <a:rPr lang="en-GB" sz="2000"/>
              <a:t> - presentations at CoPs and other relevant venues</a:t>
            </a:r>
            <a:endParaRPr sz="2000"/>
          </a:p>
          <a:p>
            <a:pPr indent="-368300" lvl="1" marL="914400" rtl="0" algn="l">
              <a:lnSpc>
                <a:spcPct val="115000"/>
              </a:lnSpc>
              <a:spcBef>
                <a:spcPts val="0"/>
              </a:spcBef>
              <a:spcAft>
                <a:spcPts val="0"/>
              </a:spcAft>
              <a:buSzPts val="2200"/>
              <a:buChar char="▪"/>
            </a:pPr>
            <a:r>
              <a:rPr b="1" lang="en-GB" sz="2000">
                <a:solidFill>
                  <a:srgbClr val="3C78D8"/>
                </a:solidFill>
              </a:rPr>
              <a:t>Reporting</a:t>
            </a:r>
            <a:r>
              <a:rPr lang="en-GB" sz="2000"/>
              <a:t> – citable peer-reviewed reports documenting CEOS contributions to GSTs and as well as reports to CEOS SIT meetings</a:t>
            </a:r>
            <a:endParaRPr sz="2000"/>
          </a:p>
          <a:p>
            <a:pPr indent="-368300" lvl="1" marL="914400" rtl="0" algn="l">
              <a:lnSpc>
                <a:spcPct val="115000"/>
              </a:lnSpc>
              <a:spcBef>
                <a:spcPts val="0"/>
              </a:spcBef>
              <a:spcAft>
                <a:spcPts val="0"/>
              </a:spcAft>
              <a:buSzPts val="2200"/>
              <a:buChar char="▪"/>
            </a:pPr>
            <a:r>
              <a:rPr b="1" lang="en-GB" sz="2000">
                <a:solidFill>
                  <a:srgbClr val="3C78D8"/>
                </a:solidFill>
              </a:rPr>
              <a:t>Key CEOS entities and partners</a:t>
            </a:r>
            <a:r>
              <a:rPr lang="en-GB" sz="2000"/>
              <a:t> contributing to each task</a:t>
            </a:r>
            <a:endParaRPr sz="2000"/>
          </a:p>
          <a:p>
            <a:pPr indent="-368300" lvl="1" marL="914400" rtl="0" algn="l">
              <a:lnSpc>
                <a:spcPct val="115000"/>
              </a:lnSpc>
              <a:spcBef>
                <a:spcPts val="0"/>
              </a:spcBef>
              <a:spcAft>
                <a:spcPts val="0"/>
              </a:spcAft>
              <a:buSzPts val="2200"/>
              <a:buChar char="▪"/>
            </a:pPr>
            <a:r>
              <a:rPr b="1" lang="en-GB" sz="2000">
                <a:solidFill>
                  <a:srgbClr val="3D85C6"/>
                </a:solidFill>
              </a:rPr>
              <a:t>Timelines</a:t>
            </a:r>
            <a:r>
              <a:rPr lang="en-GB" sz="2000"/>
              <a:t> for delivery of products, tools and services needed to support the GSTs</a:t>
            </a:r>
            <a:endParaRPr sz="2000"/>
          </a:p>
          <a:p>
            <a:pPr indent="-355600" lvl="1" marL="914400" rtl="0" algn="l">
              <a:lnSpc>
                <a:spcPct val="115000"/>
              </a:lnSpc>
              <a:spcBef>
                <a:spcPts val="0"/>
              </a:spcBef>
              <a:spcAft>
                <a:spcPts val="0"/>
              </a:spcAft>
              <a:buSzPts val="2000"/>
              <a:buChar char="▪"/>
            </a:pPr>
            <a:r>
              <a:rPr b="1" lang="en-GB" sz="2000">
                <a:solidFill>
                  <a:srgbClr val="3C78D8"/>
                </a:solidFill>
              </a:rPr>
              <a:t>Recommendations</a:t>
            </a:r>
            <a:r>
              <a:rPr lang="en-GB" sz="2000"/>
              <a:t> for action</a:t>
            </a:r>
            <a:endParaRPr sz="2000"/>
          </a:p>
        </p:txBody>
      </p:sp>
      <p:sp>
        <p:nvSpPr>
          <p:cNvPr id="103" name="Google Shape;103;p7"/>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Contents of each Focus Area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8"/>
          <p:cNvSpPr txBox="1"/>
          <p:nvPr/>
        </p:nvSpPr>
        <p:spPr>
          <a:xfrm>
            <a:off x="7698376" y="3555106"/>
            <a:ext cx="4363200" cy="25419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15000"/>
              </a:lnSpc>
              <a:spcBef>
                <a:spcPts val="1000"/>
              </a:spcBef>
              <a:spcAft>
                <a:spcPts val="0"/>
              </a:spcAft>
              <a:buClr>
                <a:srgbClr val="000000"/>
              </a:buClr>
              <a:buSzPts val="1400"/>
              <a:buFont typeface="Arial"/>
              <a:buChar char="●"/>
            </a:pPr>
            <a:r>
              <a:rPr b="0" i="0" lang="en-GB" sz="1600" u="none" cap="none" strike="noStrike">
                <a:solidFill>
                  <a:srgbClr val="0070C0"/>
                </a:solidFill>
                <a:latin typeface="Montserrat"/>
                <a:ea typeface="Montserrat"/>
                <a:cs typeface="Montserrat"/>
                <a:sym typeface="Montserrat"/>
              </a:rPr>
              <a:t>An end-to-end draft was completed and was submitted for review prior to the SIT Technical Workshop</a:t>
            </a:r>
            <a:endParaRPr b="0" i="0" sz="1600" u="none" cap="none" strike="noStrike">
              <a:solidFill>
                <a:srgbClr val="0070C0"/>
              </a:solidFill>
              <a:latin typeface="Montserrat"/>
              <a:ea typeface="Montserrat"/>
              <a:cs typeface="Montserrat"/>
              <a:sym typeface="Montserrat"/>
            </a:endParaRPr>
          </a:p>
          <a:p>
            <a:pPr indent="-317500" lvl="0" marL="457200" marR="0" rtl="0" algn="l">
              <a:lnSpc>
                <a:spcPct val="115000"/>
              </a:lnSpc>
              <a:spcBef>
                <a:spcPts val="1000"/>
              </a:spcBef>
              <a:spcAft>
                <a:spcPts val="0"/>
              </a:spcAft>
              <a:buClr>
                <a:srgbClr val="000000"/>
              </a:buClr>
              <a:buSzPts val="1400"/>
              <a:buFont typeface="Arial"/>
              <a:buChar char="●"/>
            </a:pPr>
            <a:r>
              <a:rPr b="0" i="0" lang="en-GB" sz="1600" u="none" cap="none" strike="noStrike">
                <a:solidFill>
                  <a:srgbClr val="0070C0"/>
                </a:solidFill>
                <a:latin typeface="Montserrat"/>
                <a:ea typeface="Montserrat"/>
                <a:cs typeface="Montserrat"/>
                <a:sym typeface="Montserrat"/>
              </a:rPr>
              <a:t>If no major issues are identified, feedback received before 20 October will be incorporated and the final version will be submitted to Plenary for endorsement</a:t>
            </a:r>
            <a:endParaRPr b="0" i="0" sz="1600" u="none" cap="none" strike="noStrike">
              <a:solidFill>
                <a:srgbClr val="0070C0"/>
              </a:solidFill>
              <a:latin typeface="Montserrat"/>
              <a:ea typeface="Montserrat"/>
              <a:cs typeface="Montserrat"/>
              <a:sym typeface="Montserrat"/>
            </a:endParaRPr>
          </a:p>
        </p:txBody>
      </p:sp>
      <p:sp>
        <p:nvSpPr>
          <p:cNvPr id="109" name="Google Shape;109;p8"/>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Status and Near-term Plans</a:t>
            </a:r>
            <a:endParaRPr/>
          </a:p>
        </p:txBody>
      </p:sp>
      <p:pic>
        <p:nvPicPr>
          <p:cNvPr id="110" name="Google Shape;110;p8"/>
          <p:cNvPicPr preferRelativeResize="0"/>
          <p:nvPr/>
        </p:nvPicPr>
        <p:blipFill rotWithShape="1">
          <a:blip r:embed="rId3">
            <a:alphaModFix/>
          </a:blip>
          <a:srcRect b="0" l="0" r="0" t="0"/>
          <a:stretch/>
        </p:blipFill>
        <p:spPr>
          <a:xfrm>
            <a:off x="0" y="1033075"/>
            <a:ext cx="3900149" cy="5487625"/>
          </a:xfrm>
          <a:prstGeom prst="rect">
            <a:avLst/>
          </a:prstGeom>
          <a:noFill/>
          <a:ln>
            <a:noFill/>
          </a:ln>
        </p:spPr>
      </p:pic>
      <p:pic>
        <p:nvPicPr>
          <p:cNvPr id="111" name="Google Shape;111;p8"/>
          <p:cNvPicPr preferRelativeResize="0"/>
          <p:nvPr/>
        </p:nvPicPr>
        <p:blipFill rotWithShape="1">
          <a:blip r:embed="rId4">
            <a:alphaModFix/>
          </a:blip>
          <a:srcRect b="0" l="0" r="0" t="0"/>
          <a:stretch/>
        </p:blipFill>
        <p:spPr>
          <a:xfrm>
            <a:off x="3900149" y="1033074"/>
            <a:ext cx="3798227" cy="5398123"/>
          </a:xfrm>
          <a:prstGeom prst="rect">
            <a:avLst/>
          </a:prstGeom>
          <a:noFill/>
          <a:ln>
            <a:noFill/>
          </a:ln>
        </p:spPr>
      </p:pic>
      <p:pic>
        <p:nvPicPr>
          <p:cNvPr id="112" name="Google Shape;112;p8"/>
          <p:cNvPicPr preferRelativeResize="0"/>
          <p:nvPr/>
        </p:nvPicPr>
        <p:blipFill rotWithShape="1">
          <a:blip r:embed="rId5">
            <a:alphaModFix/>
          </a:blip>
          <a:srcRect b="0" l="0" r="0" t="0"/>
          <a:stretch/>
        </p:blipFill>
        <p:spPr>
          <a:xfrm>
            <a:off x="7888674" y="1192180"/>
            <a:ext cx="3790845" cy="196903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MITIGATION</a:t>
            </a:r>
            <a:endParaRPr/>
          </a:p>
        </p:txBody>
      </p:sp>
      <p:grpSp>
        <p:nvGrpSpPr>
          <p:cNvPr id="118" name="Google Shape;118;p9"/>
          <p:cNvGrpSpPr/>
          <p:nvPr/>
        </p:nvGrpSpPr>
        <p:grpSpPr>
          <a:xfrm>
            <a:off x="33467" y="3116441"/>
            <a:ext cx="2443675" cy="1269920"/>
            <a:chOff x="524942" y="822793"/>
            <a:chExt cx="3081528" cy="1601396"/>
          </a:xfrm>
        </p:grpSpPr>
        <p:pic>
          <p:nvPicPr>
            <p:cNvPr id="119" name="Google Shape;119;p9"/>
            <p:cNvPicPr preferRelativeResize="0"/>
            <p:nvPr/>
          </p:nvPicPr>
          <p:blipFill rotWithShape="1">
            <a:blip r:embed="rId3">
              <a:alphaModFix/>
            </a:blip>
            <a:srcRect b="0" l="0" r="0" t="0"/>
            <a:stretch/>
          </p:blipFill>
          <p:spPr>
            <a:xfrm>
              <a:off x="524942" y="822793"/>
              <a:ext cx="3081528" cy="1601396"/>
            </a:xfrm>
            <a:prstGeom prst="rect">
              <a:avLst/>
            </a:prstGeom>
            <a:noFill/>
            <a:ln>
              <a:noFill/>
            </a:ln>
          </p:spPr>
        </p:pic>
        <p:sp>
          <p:nvSpPr>
            <p:cNvPr id="120" name="Google Shape;120;p9"/>
            <p:cNvSpPr txBox="1"/>
            <p:nvPr/>
          </p:nvSpPr>
          <p:spPr>
            <a:xfrm>
              <a:off x="1015879" y="1998831"/>
              <a:ext cx="2099653" cy="34930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1200" u="none" cap="none" strike="noStrike">
                  <a:solidFill>
                    <a:srgbClr val="000000"/>
                  </a:solidFill>
                  <a:latin typeface="Arial"/>
                  <a:ea typeface="Arial"/>
                  <a:cs typeface="Arial"/>
                  <a:sym typeface="Arial"/>
                </a:rPr>
                <a:t>AC-VC GHG Team</a:t>
              </a:r>
              <a:endParaRPr/>
            </a:p>
          </p:txBody>
        </p:sp>
      </p:grpSp>
      <p:grpSp>
        <p:nvGrpSpPr>
          <p:cNvPr id="121" name="Google Shape;121;p9"/>
          <p:cNvGrpSpPr/>
          <p:nvPr/>
        </p:nvGrpSpPr>
        <p:grpSpPr>
          <a:xfrm>
            <a:off x="2534174" y="1510510"/>
            <a:ext cx="2175015" cy="1456875"/>
            <a:chOff x="1180338" y="2468046"/>
            <a:chExt cx="2175015" cy="1456875"/>
          </a:xfrm>
        </p:grpSpPr>
        <p:pic>
          <p:nvPicPr>
            <p:cNvPr id="122" name="Google Shape;122;p9"/>
            <p:cNvPicPr preferRelativeResize="0"/>
            <p:nvPr/>
          </p:nvPicPr>
          <p:blipFill rotWithShape="1">
            <a:blip r:embed="rId4">
              <a:alphaModFix/>
            </a:blip>
            <a:srcRect b="0" l="0" r="0" t="0"/>
            <a:stretch/>
          </p:blipFill>
          <p:spPr>
            <a:xfrm>
              <a:off x="1180338" y="2468046"/>
              <a:ext cx="2175015" cy="1456875"/>
            </a:xfrm>
            <a:prstGeom prst="rect">
              <a:avLst/>
            </a:prstGeom>
            <a:noFill/>
            <a:ln>
              <a:noFill/>
            </a:ln>
          </p:spPr>
        </p:pic>
        <p:sp>
          <p:nvSpPr>
            <p:cNvPr id="123" name="Google Shape;123;p9"/>
            <p:cNvSpPr txBox="1"/>
            <p:nvPr/>
          </p:nvSpPr>
          <p:spPr>
            <a:xfrm>
              <a:off x="1225437" y="3250541"/>
              <a:ext cx="2064656"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1600" u="none" cap="none" strike="noStrike">
                  <a:solidFill>
                    <a:schemeClr val="lt1"/>
                  </a:solidFill>
                  <a:latin typeface="Arial"/>
                  <a:ea typeface="Arial"/>
                  <a:cs typeface="Arial"/>
                  <a:sym typeface="Arial"/>
                </a:rPr>
                <a:t>CEOS AFOLU Team</a:t>
              </a:r>
              <a:endParaRPr/>
            </a:p>
          </p:txBody>
        </p:sp>
      </p:grpSp>
      <p:grpSp>
        <p:nvGrpSpPr>
          <p:cNvPr id="124" name="Google Shape;124;p9"/>
          <p:cNvGrpSpPr/>
          <p:nvPr/>
        </p:nvGrpSpPr>
        <p:grpSpPr>
          <a:xfrm>
            <a:off x="74353" y="4569841"/>
            <a:ext cx="2525410" cy="1519233"/>
            <a:chOff x="599541" y="4785666"/>
            <a:chExt cx="2958426" cy="1779726"/>
          </a:xfrm>
        </p:grpSpPr>
        <p:sp>
          <p:nvSpPr>
            <p:cNvPr id="125" name="Google Shape;125;p9"/>
            <p:cNvSpPr/>
            <p:nvPr/>
          </p:nvSpPr>
          <p:spPr>
            <a:xfrm>
              <a:off x="599541" y="4827229"/>
              <a:ext cx="2958426" cy="1738163"/>
            </a:xfrm>
            <a:prstGeom prst="rect">
              <a:avLst/>
            </a:prstGeom>
            <a:solidFill>
              <a:schemeClr val="lt1"/>
            </a:solidFill>
            <a:ln cap="flat" cmpd="sng" w="127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pic>
          <p:nvPicPr>
            <p:cNvPr id="126" name="Google Shape;126;p9"/>
            <p:cNvPicPr preferRelativeResize="0"/>
            <p:nvPr/>
          </p:nvPicPr>
          <p:blipFill rotWithShape="1">
            <a:blip r:embed="rId5">
              <a:alphaModFix/>
            </a:blip>
            <a:srcRect b="0" l="0" r="0" t="0"/>
            <a:stretch/>
          </p:blipFill>
          <p:spPr>
            <a:xfrm>
              <a:off x="671968" y="5005002"/>
              <a:ext cx="2866760" cy="1490022"/>
            </a:xfrm>
            <a:prstGeom prst="rect">
              <a:avLst/>
            </a:prstGeom>
            <a:noFill/>
            <a:ln>
              <a:noFill/>
            </a:ln>
          </p:spPr>
        </p:pic>
        <p:sp>
          <p:nvSpPr>
            <p:cNvPr id="127" name="Google Shape;127;p9"/>
            <p:cNvSpPr txBox="1"/>
            <p:nvPr/>
          </p:nvSpPr>
          <p:spPr>
            <a:xfrm>
              <a:off x="718938" y="4785666"/>
              <a:ext cx="2790902" cy="419533"/>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Open Sans"/>
                  <a:ea typeface="Open Sans"/>
                  <a:cs typeface="Open Sans"/>
                  <a:sym typeface="Open Sans"/>
                </a:rPr>
                <a:t>WGCapD &amp; Partners</a:t>
              </a:r>
              <a:endParaRPr b="1" i="0" sz="1600" u="none" cap="none" strike="noStrike">
                <a:solidFill>
                  <a:schemeClr val="dk1"/>
                </a:solidFill>
                <a:latin typeface="Open Sans"/>
                <a:ea typeface="Open Sans"/>
                <a:cs typeface="Open Sans"/>
                <a:sym typeface="Open Sans"/>
              </a:endParaRPr>
            </a:p>
          </p:txBody>
        </p:sp>
      </p:grpSp>
      <p:grpSp>
        <p:nvGrpSpPr>
          <p:cNvPr id="128" name="Google Shape;128;p9"/>
          <p:cNvGrpSpPr/>
          <p:nvPr/>
        </p:nvGrpSpPr>
        <p:grpSpPr>
          <a:xfrm>
            <a:off x="7849632" y="2608665"/>
            <a:ext cx="4020584" cy="1941277"/>
            <a:chOff x="8088213" y="4861862"/>
            <a:chExt cx="3508527" cy="1694039"/>
          </a:xfrm>
        </p:grpSpPr>
        <p:pic>
          <p:nvPicPr>
            <p:cNvPr id="129" name="Google Shape;129;p9"/>
            <p:cNvPicPr preferRelativeResize="0"/>
            <p:nvPr/>
          </p:nvPicPr>
          <p:blipFill rotWithShape="1">
            <a:blip r:embed="rId6">
              <a:alphaModFix/>
            </a:blip>
            <a:srcRect b="0" l="0" r="0" t="0"/>
            <a:stretch/>
          </p:blipFill>
          <p:spPr>
            <a:xfrm>
              <a:off x="8088213" y="4861862"/>
              <a:ext cx="3508527" cy="1582338"/>
            </a:xfrm>
            <a:prstGeom prst="rect">
              <a:avLst/>
            </a:prstGeom>
            <a:noFill/>
            <a:ln>
              <a:noFill/>
            </a:ln>
          </p:spPr>
        </p:pic>
        <p:sp>
          <p:nvSpPr>
            <p:cNvPr id="130" name="Google Shape;130;p9"/>
            <p:cNvSpPr txBox="1"/>
            <p:nvPr/>
          </p:nvSpPr>
          <p:spPr>
            <a:xfrm>
              <a:off x="8131227" y="5972649"/>
              <a:ext cx="2596101" cy="58325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en-GB" sz="1400" u="none" cap="none" strike="noStrike">
                  <a:solidFill>
                    <a:srgbClr val="000000"/>
                  </a:solidFill>
                  <a:latin typeface="Arial"/>
                  <a:ea typeface="Arial"/>
                  <a:cs typeface="Arial"/>
                  <a:sym typeface="Arial"/>
                </a:rPr>
                <a:t>National GHG Inventory  Community</a:t>
              </a:r>
              <a:endParaRPr/>
            </a:p>
          </p:txBody>
        </p:sp>
      </p:grpSp>
      <p:grpSp>
        <p:nvGrpSpPr>
          <p:cNvPr id="131" name="Google Shape;131;p9"/>
          <p:cNvGrpSpPr/>
          <p:nvPr/>
        </p:nvGrpSpPr>
        <p:grpSpPr>
          <a:xfrm>
            <a:off x="2459316" y="3062856"/>
            <a:ext cx="2175015" cy="1269920"/>
            <a:chOff x="599540" y="5413727"/>
            <a:chExt cx="2670333" cy="1550286"/>
          </a:xfrm>
        </p:grpSpPr>
        <p:pic>
          <p:nvPicPr>
            <p:cNvPr id="132" name="Google Shape;132;p9"/>
            <p:cNvPicPr preferRelativeResize="0"/>
            <p:nvPr/>
          </p:nvPicPr>
          <p:blipFill rotWithShape="1">
            <a:blip r:embed="rId7">
              <a:alphaModFix/>
            </a:blip>
            <a:srcRect b="0" l="0" r="0" t="0"/>
            <a:stretch/>
          </p:blipFill>
          <p:spPr>
            <a:xfrm>
              <a:off x="599540" y="5413727"/>
              <a:ext cx="2670333" cy="1550286"/>
            </a:xfrm>
            <a:prstGeom prst="rect">
              <a:avLst/>
            </a:prstGeom>
            <a:noFill/>
            <a:ln>
              <a:noFill/>
            </a:ln>
            <a:effectLst>
              <a:outerShdw blurRad="292100" rotWithShape="0" algn="tl" dir="2700000" dist="139700">
                <a:srgbClr val="333333">
                  <a:alpha val="63921"/>
                </a:srgbClr>
              </a:outerShdw>
            </a:effectLst>
          </p:spPr>
        </p:pic>
        <p:sp>
          <p:nvSpPr>
            <p:cNvPr id="133" name="Google Shape;133;p9"/>
            <p:cNvSpPr txBox="1"/>
            <p:nvPr/>
          </p:nvSpPr>
          <p:spPr>
            <a:xfrm>
              <a:off x="990128" y="6206937"/>
              <a:ext cx="2006916" cy="413298"/>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Arial"/>
                  <a:ea typeface="Arial"/>
                  <a:cs typeface="Arial"/>
                  <a:sym typeface="Arial"/>
                </a:rPr>
                <a:t>CEOS WGCV</a:t>
              </a:r>
              <a:endParaRPr/>
            </a:p>
          </p:txBody>
        </p:sp>
      </p:grpSp>
      <p:grpSp>
        <p:nvGrpSpPr>
          <p:cNvPr id="134" name="Google Shape;134;p9"/>
          <p:cNvGrpSpPr/>
          <p:nvPr/>
        </p:nvGrpSpPr>
        <p:grpSpPr>
          <a:xfrm>
            <a:off x="4963329" y="3267219"/>
            <a:ext cx="2461955" cy="1483753"/>
            <a:chOff x="9551904" y="3265369"/>
            <a:chExt cx="2221244" cy="1338683"/>
          </a:xfrm>
        </p:grpSpPr>
        <p:pic>
          <p:nvPicPr>
            <p:cNvPr id="135" name="Google Shape;135;p9"/>
            <p:cNvPicPr preferRelativeResize="0"/>
            <p:nvPr/>
          </p:nvPicPr>
          <p:blipFill rotWithShape="1">
            <a:blip r:embed="rId8">
              <a:alphaModFix/>
            </a:blip>
            <a:srcRect b="0" l="0" r="0" t="0"/>
            <a:stretch/>
          </p:blipFill>
          <p:spPr>
            <a:xfrm>
              <a:off x="9551904" y="3279200"/>
              <a:ext cx="2221244" cy="1324852"/>
            </a:xfrm>
            <a:prstGeom prst="rect">
              <a:avLst/>
            </a:prstGeom>
            <a:noFill/>
            <a:ln>
              <a:noFill/>
            </a:ln>
          </p:spPr>
        </p:pic>
        <p:grpSp>
          <p:nvGrpSpPr>
            <p:cNvPr id="136" name="Google Shape;136;p9"/>
            <p:cNvGrpSpPr/>
            <p:nvPr/>
          </p:nvGrpSpPr>
          <p:grpSpPr>
            <a:xfrm>
              <a:off x="9665207" y="3533421"/>
              <a:ext cx="909945" cy="1026111"/>
              <a:chOff x="7267450" y="1321464"/>
              <a:chExt cx="4697056" cy="5296696"/>
            </a:xfrm>
          </p:grpSpPr>
          <p:pic>
            <p:nvPicPr>
              <p:cNvPr id="137" name="Google Shape;137;p9"/>
              <p:cNvPicPr preferRelativeResize="0"/>
              <p:nvPr/>
            </p:nvPicPr>
            <p:blipFill rotWithShape="1">
              <a:blip r:embed="rId9">
                <a:alphaModFix/>
              </a:blip>
              <a:srcRect b="0" l="0" r="0" t="0"/>
              <a:stretch/>
            </p:blipFill>
            <p:spPr>
              <a:xfrm>
                <a:off x="7495945" y="1844044"/>
                <a:ext cx="4397427" cy="4774116"/>
              </a:xfrm>
              <a:prstGeom prst="rect">
                <a:avLst/>
              </a:prstGeom>
              <a:noFill/>
              <a:ln>
                <a:noFill/>
              </a:ln>
            </p:spPr>
          </p:pic>
          <p:pic>
            <p:nvPicPr>
              <p:cNvPr id="138" name="Google Shape;138;p9"/>
              <p:cNvPicPr preferRelativeResize="0"/>
              <p:nvPr/>
            </p:nvPicPr>
            <p:blipFill rotWithShape="1">
              <a:blip r:embed="rId10">
                <a:alphaModFix/>
              </a:blip>
              <a:srcRect b="0" l="0" r="0" t="0"/>
              <a:stretch/>
            </p:blipFill>
            <p:spPr>
              <a:xfrm>
                <a:off x="7267450" y="1321464"/>
                <a:ext cx="4697056" cy="4704607"/>
              </a:xfrm>
              <a:prstGeom prst="rect">
                <a:avLst/>
              </a:prstGeom>
              <a:noFill/>
              <a:ln>
                <a:noFill/>
              </a:ln>
            </p:spPr>
          </p:pic>
        </p:grpSp>
        <p:sp>
          <p:nvSpPr>
            <p:cNvPr id="139" name="Google Shape;139;p9"/>
            <p:cNvSpPr txBox="1"/>
            <p:nvPr/>
          </p:nvSpPr>
          <p:spPr>
            <a:xfrm>
              <a:off x="10540673" y="3265369"/>
              <a:ext cx="1076317" cy="27768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400" u="none" cap="none" strike="noStrike">
                  <a:solidFill>
                    <a:schemeClr val="lt1"/>
                  </a:solidFill>
                  <a:latin typeface="Arial"/>
                  <a:ea typeface="Arial"/>
                  <a:cs typeface="Arial"/>
                  <a:sym typeface="Arial"/>
                </a:rPr>
                <a:t>UNEP IMEO</a:t>
              </a:r>
              <a:endParaRPr/>
            </a:p>
          </p:txBody>
        </p:sp>
      </p:grpSp>
      <p:grpSp>
        <p:nvGrpSpPr>
          <p:cNvPr id="140" name="Google Shape;140;p9"/>
          <p:cNvGrpSpPr/>
          <p:nvPr/>
        </p:nvGrpSpPr>
        <p:grpSpPr>
          <a:xfrm>
            <a:off x="8531489" y="4634464"/>
            <a:ext cx="2883034" cy="1483752"/>
            <a:chOff x="8752799" y="3671205"/>
            <a:chExt cx="2309319" cy="1188490"/>
          </a:xfrm>
        </p:grpSpPr>
        <p:sp>
          <p:nvSpPr>
            <p:cNvPr id="141" name="Google Shape;141;p9"/>
            <p:cNvSpPr/>
            <p:nvPr/>
          </p:nvSpPr>
          <p:spPr>
            <a:xfrm>
              <a:off x="8752799" y="3671205"/>
              <a:ext cx="2309319" cy="1188490"/>
            </a:xfrm>
            <a:prstGeom prst="roundRect">
              <a:avLst>
                <a:gd fmla="val 16667" name="adj"/>
              </a:avLst>
            </a:prstGeom>
            <a:solidFill>
              <a:srgbClr val="6697BF"/>
            </a:solidFill>
            <a:ln>
              <a:noFill/>
            </a:ln>
            <a:effectLst>
              <a:outerShdw blurRad="50800" rotWithShape="0" algn="tl" dir="2700000" dist="38100">
                <a:srgbClr val="000000">
                  <a:alpha val="40000"/>
                </a:srgbClr>
              </a:outerShdw>
            </a:effectLst>
          </p:spPr>
          <p:txBody>
            <a:bodyPr anchorCtr="0" anchor="t" bIns="0" lIns="0" spcFirstLastPara="1" rIns="0" wrap="square" tIns="0">
              <a:noAutofit/>
            </a:bodyPr>
            <a:lstStyle/>
            <a:p>
              <a:pPr indent="0" lvl="0" marL="0" marR="0" rtl="0" algn="ctr">
                <a:lnSpc>
                  <a:spcPct val="100000"/>
                </a:lnSpc>
                <a:spcBef>
                  <a:spcPts val="0"/>
                </a:spcBef>
                <a:spcAft>
                  <a:spcPts val="0"/>
                </a:spcAft>
                <a:buNone/>
              </a:pPr>
              <a:r>
                <a:t/>
              </a:r>
              <a:endParaRPr b="1"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1"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1"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1" i="0" sz="1200" u="none" cap="none" strike="noStrike">
                <a:solidFill>
                  <a:srgbClr val="CFD6E5"/>
                </a:solidFill>
                <a:latin typeface="Arial"/>
                <a:ea typeface="Arial"/>
                <a:cs typeface="Arial"/>
                <a:sym typeface="Arial"/>
              </a:endParaRPr>
            </a:p>
            <a:p>
              <a:pPr indent="0" lvl="0" marL="0" marR="0" rtl="0" algn="ctr">
                <a:lnSpc>
                  <a:spcPct val="100000"/>
                </a:lnSpc>
                <a:spcBef>
                  <a:spcPts val="0"/>
                </a:spcBef>
                <a:spcAft>
                  <a:spcPts val="0"/>
                </a:spcAft>
                <a:buNone/>
              </a:pPr>
              <a:r>
                <a:rPr b="1" i="0" lang="en-GB" sz="1200" u="none" cap="none" strike="noStrike">
                  <a:solidFill>
                    <a:srgbClr val="CFD6E5"/>
                  </a:solidFill>
                  <a:latin typeface="Arial"/>
                  <a:ea typeface="Arial"/>
                  <a:cs typeface="Arial"/>
                  <a:sym typeface="Arial"/>
                </a:rPr>
                <a:t>Assessment  Reports</a:t>
              </a:r>
              <a:endParaRPr/>
            </a:p>
            <a:p>
              <a:pPr indent="0" lvl="0" marL="0" marR="0" rtl="0" algn="ctr">
                <a:lnSpc>
                  <a:spcPct val="100000"/>
                </a:lnSpc>
                <a:spcBef>
                  <a:spcPts val="0"/>
                </a:spcBef>
                <a:spcAft>
                  <a:spcPts val="0"/>
                </a:spcAft>
                <a:buNone/>
              </a:pPr>
              <a:r>
                <a:rPr b="1" i="0" lang="en-GB" sz="1200" u="none" cap="none" strike="noStrike">
                  <a:solidFill>
                    <a:srgbClr val="CFD6E5"/>
                  </a:solidFill>
                  <a:latin typeface="Arial"/>
                  <a:ea typeface="Arial"/>
                  <a:cs typeface="Arial"/>
                  <a:sym typeface="Arial"/>
                </a:rPr>
                <a:t>Taskforce on Inventories</a:t>
              </a:r>
              <a:endParaRPr b="1" i="0" sz="1200" u="none" cap="none" strike="noStrike">
                <a:solidFill>
                  <a:srgbClr val="CFD6E5"/>
                </a:solidFill>
                <a:latin typeface="Arial"/>
                <a:ea typeface="Arial"/>
                <a:cs typeface="Arial"/>
                <a:sym typeface="Arial"/>
              </a:endParaRPr>
            </a:p>
          </p:txBody>
        </p:sp>
        <p:pic>
          <p:nvPicPr>
            <p:cNvPr id="142" name="Google Shape;142;p9"/>
            <p:cNvPicPr preferRelativeResize="0"/>
            <p:nvPr/>
          </p:nvPicPr>
          <p:blipFill rotWithShape="1">
            <a:blip r:embed="rId11">
              <a:alphaModFix/>
            </a:blip>
            <a:srcRect b="0" l="0" r="0" t="0"/>
            <a:stretch/>
          </p:blipFill>
          <p:spPr>
            <a:xfrm>
              <a:off x="8884433" y="3720095"/>
              <a:ext cx="2013181" cy="633152"/>
            </a:xfrm>
            <a:prstGeom prst="rect">
              <a:avLst/>
            </a:prstGeom>
            <a:noFill/>
            <a:ln>
              <a:noFill/>
            </a:ln>
          </p:spPr>
        </p:pic>
      </p:grpSp>
      <p:grpSp>
        <p:nvGrpSpPr>
          <p:cNvPr id="143" name="Google Shape;143;p9"/>
          <p:cNvGrpSpPr/>
          <p:nvPr/>
        </p:nvGrpSpPr>
        <p:grpSpPr>
          <a:xfrm>
            <a:off x="90642" y="1507349"/>
            <a:ext cx="2408263" cy="1440663"/>
            <a:chOff x="4037173" y="2393483"/>
            <a:chExt cx="3847604" cy="2270720"/>
          </a:xfrm>
        </p:grpSpPr>
        <p:grpSp>
          <p:nvGrpSpPr>
            <p:cNvPr id="144" name="Google Shape;144;p9"/>
            <p:cNvGrpSpPr/>
            <p:nvPr/>
          </p:nvGrpSpPr>
          <p:grpSpPr>
            <a:xfrm>
              <a:off x="4093521" y="2393483"/>
              <a:ext cx="3791256" cy="2221772"/>
              <a:chOff x="4093521" y="2393483"/>
              <a:chExt cx="3791256" cy="2221772"/>
            </a:xfrm>
          </p:grpSpPr>
          <p:pic>
            <p:nvPicPr>
              <p:cNvPr id="145" name="Google Shape;145;p9"/>
              <p:cNvPicPr preferRelativeResize="0"/>
              <p:nvPr/>
            </p:nvPicPr>
            <p:blipFill rotWithShape="1">
              <a:blip r:embed="rId12">
                <a:alphaModFix/>
              </a:blip>
              <a:srcRect b="0" l="0" r="0" t="0"/>
              <a:stretch/>
            </p:blipFill>
            <p:spPr>
              <a:xfrm>
                <a:off x="4093521" y="2787488"/>
                <a:ext cx="3791256" cy="1827767"/>
              </a:xfrm>
              <a:prstGeom prst="rect">
                <a:avLst/>
              </a:prstGeom>
              <a:noFill/>
              <a:ln>
                <a:noFill/>
              </a:ln>
            </p:spPr>
          </p:pic>
          <p:sp>
            <p:nvSpPr>
              <p:cNvPr id="146" name="Google Shape;146;p9"/>
              <p:cNvSpPr txBox="1"/>
              <p:nvPr/>
            </p:nvSpPr>
            <p:spPr>
              <a:xfrm>
                <a:off x="4203929" y="2393483"/>
                <a:ext cx="3588246"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1800" u="none" cap="none" strike="noStrike">
                    <a:solidFill>
                      <a:srgbClr val="000000"/>
                    </a:solidFill>
                    <a:latin typeface="Arial"/>
                    <a:ea typeface="Arial"/>
                    <a:cs typeface="Arial"/>
                    <a:sym typeface="Arial"/>
                  </a:rPr>
                  <a:t>WGClimate GHG Task Team</a:t>
                </a:r>
                <a:endParaRPr/>
              </a:p>
            </p:txBody>
          </p:sp>
        </p:grpSp>
        <p:sp>
          <p:nvSpPr>
            <p:cNvPr id="147" name="Google Shape;147;p9"/>
            <p:cNvSpPr/>
            <p:nvPr/>
          </p:nvSpPr>
          <p:spPr>
            <a:xfrm>
              <a:off x="4037173" y="2429003"/>
              <a:ext cx="3834244" cy="2235200"/>
            </a:xfrm>
            <a:prstGeom prst="rect">
              <a:avLst/>
            </a:prstGeom>
            <a:noFill/>
            <a:ln cap="flat" cmpd="sng" w="25400">
              <a:solidFill>
                <a:srgbClr val="9FB0C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148" name="Google Shape;148;p9"/>
          <p:cNvGrpSpPr/>
          <p:nvPr/>
        </p:nvGrpSpPr>
        <p:grpSpPr>
          <a:xfrm>
            <a:off x="7776137" y="1192733"/>
            <a:ext cx="4307190" cy="1207279"/>
            <a:chOff x="3929849" y="3253957"/>
            <a:chExt cx="4420154" cy="1238942"/>
          </a:xfrm>
        </p:grpSpPr>
        <p:pic>
          <p:nvPicPr>
            <p:cNvPr id="149" name="Google Shape;149;p9"/>
            <p:cNvPicPr preferRelativeResize="0"/>
            <p:nvPr/>
          </p:nvPicPr>
          <p:blipFill rotWithShape="1">
            <a:blip r:embed="rId13">
              <a:alphaModFix/>
            </a:blip>
            <a:srcRect b="0" l="0" r="0" t="0"/>
            <a:stretch/>
          </p:blipFill>
          <p:spPr>
            <a:xfrm>
              <a:off x="4026367" y="3412661"/>
              <a:ext cx="1357291" cy="1025754"/>
            </a:xfrm>
            <a:prstGeom prst="rect">
              <a:avLst/>
            </a:prstGeom>
            <a:noFill/>
            <a:ln>
              <a:noFill/>
            </a:ln>
          </p:spPr>
        </p:pic>
        <p:sp>
          <p:nvSpPr>
            <p:cNvPr id="150" name="Google Shape;150;p9"/>
            <p:cNvSpPr txBox="1"/>
            <p:nvPr/>
          </p:nvSpPr>
          <p:spPr>
            <a:xfrm>
              <a:off x="5383658" y="3372133"/>
              <a:ext cx="2966345" cy="9791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2000" u="none" cap="none" strike="noStrike">
                  <a:solidFill>
                    <a:srgbClr val="000000"/>
                  </a:solidFill>
                  <a:latin typeface="Arial"/>
                  <a:ea typeface="Arial"/>
                  <a:cs typeface="Arial"/>
                  <a:sym typeface="Arial"/>
                </a:rPr>
                <a:t>United Nations</a:t>
              </a:r>
              <a:endParaRPr/>
            </a:p>
            <a:p>
              <a:pPr indent="0" lvl="0" marL="0" marR="0" rtl="0" algn="l">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Framework Convention on</a:t>
              </a:r>
              <a:endParaRPr/>
            </a:p>
            <a:p>
              <a:pPr indent="0" lvl="0" marL="0" marR="0" rtl="0" algn="l">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Climate Change</a:t>
              </a:r>
              <a:endParaRPr/>
            </a:p>
          </p:txBody>
        </p:sp>
        <p:sp>
          <p:nvSpPr>
            <p:cNvPr id="151" name="Google Shape;151;p9"/>
            <p:cNvSpPr/>
            <p:nvPr/>
          </p:nvSpPr>
          <p:spPr>
            <a:xfrm>
              <a:off x="3929849" y="3253957"/>
              <a:ext cx="4334771" cy="1238942"/>
            </a:xfrm>
            <a:prstGeom prst="roundRect">
              <a:avLst>
                <a:gd fmla="val 16667" name="adj"/>
              </a:avLst>
            </a:prstGeom>
            <a:noFill/>
            <a:ln cap="flat" cmpd="sng" w="28575">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grpSp>
      <p:grpSp>
        <p:nvGrpSpPr>
          <p:cNvPr id="152" name="Google Shape;152;p9"/>
          <p:cNvGrpSpPr/>
          <p:nvPr/>
        </p:nvGrpSpPr>
        <p:grpSpPr>
          <a:xfrm>
            <a:off x="4910476" y="1520210"/>
            <a:ext cx="2571029" cy="1585860"/>
            <a:chOff x="8622312" y="1040518"/>
            <a:chExt cx="2571029" cy="1585860"/>
          </a:xfrm>
        </p:grpSpPr>
        <p:grpSp>
          <p:nvGrpSpPr>
            <p:cNvPr id="153" name="Google Shape;153;p9"/>
            <p:cNvGrpSpPr/>
            <p:nvPr/>
          </p:nvGrpSpPr>
          <p:grpSpPr>
            <a:xfrm>
              <a:off x="8630522" y="1040518"/>
              <a:ext cx="2532550" cy="1585860"/>
              <a:chOff x="8821946" y="255913"/>
              <a:chExt cx="2823123" cy="1767814"/>
            </a:xfrm>
          </p:grpSpPr>
          <p:sp>
            <p:nvSpPr>
              <p:cNvPr id="154" name="Google Shape;154;p9"/>
              <p:cNvSpPr txBox="1"/>
              <p:nvPr/>
            </p:nvSpPr>
            <p:spPr>
              <a:xfrm>
                <a:off x="8846537" y="1080231"/>
                <a:ext cx="2798532" cy="943496"/>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rgbClr val="000000"/>
                  </a:buClr>
                  <a:buSzPts val="1100"/>
                  <a:buFont typeface="Arial"/>
                  <a:buChar char="•"/>
                </a:pPr>
                <a:r>
                  <a:rPr b="0" i="0" lang="en-GB" sz="1100" u="none" cap="none" strike="noStrike">
                    <a:solidFill>
                      <a:schemeClr val="accent1"/>
                    </a:solidFill>
                    <a:latin typeface="Arial"/>
                    <a:ea typeface="Arial"/>
                    <a:cs typeface="Arial"/>
                    <a:sym typeface="Arial"/>
                  </a:rPr>
                  <a:t>Global Greenhouse Gas Watch (G3W)</a:t>
                </a:r>
                <a:endParaRPr/>
              </a:p>
              <a:p>
                <a:pPr indent="-171450" lvl="0" marL="171450" marR="0" rtl="0" algn="l">
                  <a:lnSpc>
                    <a:spcPct val="100000"/>
                  </a:lnSpc>
                  <a:spcBef>
                    <a:spcPts val="0"/>
                  </a:spcBef>
                  <a:spcAft>
                    <a:spcPts val="0"/>
                  </a:spcAft>
                  <a:buClr>
                    <a:srgbClr val="000000"/>
                  </a:buClr>
                  <a:buSzPts val="1100"/>
                  <a:buFont typeface="Arial"/>
                  <a:buChar char="•"/>
                </a:pPr>
                <a:r>
                  <a:rPr b="0" i="0" lang="en-GB" sz="1100" u="none" cap="none" strike="noStrike">
                    <a:solidFill>
                      <a:schemeClr val="accent1"/>
                    </a:solidFill>
                    <a:latin typeface="Arial"/>
                    <a:ea typeface="Arial"/>
                    <a:cs typeface="Arial"/>
                    <a:sym typeface="Arial"/>
                  </a:rPr>
                  <a:t>Integrated Global Greenhouse Gas Information System (IG3IS</a:t>
                </a:r>
                <a:r>
                  <a:rPr b="1" i="0" lang="en-GB" sz="1400" u="none" cap="none" strike="noStrike">
                    <a:solidFill>
                      <a:schemeClr val="accent1"/>
                    </a:solidFill>
                    <a:latin typeface="Arial"/>
                    <a:ea typeface="Arial"/>
                    <a:cs typeface="Arial"/>
                    <a:sym typeface="Arial"/>
                  </a:rPr>
                  <a:t>) </a:t>
                </a:r>
                <a:endParaRPr/>
              </a:p>
            </p:txBody>
          </p:sp>
          <p:pic>
            <p:nvPicPr>
              <p:cNvPr id="155" name="Google Shape;155;p9"/>
              <p:cNvPicPr preferRelativeResize="0"/>
              <p:nvPr/>
            </p:nvPicPr>
            <p:blipFill rotWithShape="1">
              <a:blip r:embed="rId14">
                <a:alphaModFix/>
              </a:blip>
              <a:srcRect b="0" l="0" r="0" t="0"/>
              <a:stretch/>
            </p:blipFill>
            <p:spPr>
              <a:xfrm>
                <a:off x="8821946" y="255913"/>
                <a:ext cx="2662323" cy="895761"/>
              </a:xfrm>
              <a:prstGeom prst="rect">
                <a:avLst/>
              </a:prstGeom>
              <a:noFill/>
              <a:ln>
                <a:noFill/>
              </a:ln>
            </p:spPr>
          </p:pic>
        </p:grpSp>
        <p:sp>
          <p:nvSpPr>
            <p:cNvPr id="156" name="Google Shape;156;p9"/>
            <p:cNvSpPr/>
            <p:nvPr/>
          </p:nvSpPr>
          <p:spPr>
            <a:xfrm>
              <a:off x="8622312" y="1051263"/>
              <a:ext cx="2571029" cy="1575115"/>
            </a:xfrm>
            <a:prstGeom prst="rect">
              <a:avLst/>
            </a:prstGeom>
            <a:no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157" name="Google Shape;157;p9"/>
          <p:cNvGrpSpPr/>
          <p:nvPr/>
        </p:nvGrpSpPr>
        <p:grpSpPr>
          <a:xfrm>
            <a:off x="2742860" y="5482238"/>
            <a:ext cx="1807876" cy="788471"/>
            <a:chOff x="665262" y="5427999"/>
            <a:chExt cx="2537717" cy="1127103"/>
          </a:xfrm>
        </p:grpSpPr>
        <p:pic>
          <p:nvPicPr>
            <p:cNvPr id="158" name="Google Shape;158;p9"/>
            <p:cNvPicPr preferRelativeResize="0"/>
            <p:nvPr/>
          </p:nvPicPr>
          <p:blipFill rotWithShape="1">
            <a:blip r:embed="rId15">
              <a:alphaModFix/>
            </a:blip>
            <a:srcRect b="0" l="0" r="0" t="0"/>
            <a:stretch/>
          </p:blipFill>
          <p:spPr>
            <a:xfrm>
              <a:off x="665262" y="5427999"/>
              <a:ext cx="2537717" cy="1127103"/>
            </a:xfrm>
            <a:prstGeom prst="rect">
              <a:avLst/>
            </a:prstGeom>
            <a:noFill/>
            <a:ln>
              <a:noFill/>
            </a:ln>
          </p:spPr>
        </p:pic>
        <p:sp>
          <p:nvSpPr>
            <p:cNvPr id="159" name="Google Shape;159;p9"/>
            <p:cNvSpPr txBox="1"/>
            <p:nvPr/>
          </p:nvSpPr>
          <p:spPr>
            <a:xfrm>
              <a:off x="1039104" y="6011756"/>
              <a:ext cx="1790032" cy="483956"/>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Arial"/>
                  <a:ea typeface="Arial"/>
                  <a:cs typeface="Arial"/>
                  <a:sym typeface="Arial"/>
                </a:rPr>
                <a:t>CEOS SEO</a:t>
              </a:r>
              <a:endParaRPr/>
            </a:p>
          </p:txBody>
        </p:sp>
      </p:grpSp>
      <p:pic>
        <p:nvPicPr>
          <p:cNvPr id="160" name="Google Shape;160;p9"/>
          <p:cNvPicPr preferRelativeResize="0"/>
          <p:nvPr/>
        </p:nvPicPr>
        <p:blipFill rotWithShape="1">
          <a:blip r:embed="rId16">
            <a:alphaModFix/>
          </a:blip>
          <a:srcRect b="0" l="0" r="0" t="0"/>
          <a:stretch/>
        </p:blipFill>
        <p:spPr>
          <a:xfrm>
            <a:off x="2708021" y="4517222"/>
            <a:ext cx="1936391" cy="788471"/>
          </a:xfrm>
          <a:prstGeom prst="rect">
            <a:avLst/>
          </a:prstGeom>
          <a:noFill/>
          <a:ln>
            <a:noFill/>
          </a:ln>
        </p:spPr>
      </p:pic>
      <p:sp>
        <p:nvSpPr>
          <p:cNvPr id="161" name="Google Shape;161;p9"/>
          <p:cNvSpPr/>
          <p:nvPr/>
        </p:nvSpPr>
        <p:spPr>
          <a:xfrm>
            <a:off x="7682793" y="1100746"/>
            <a:ext cx="4384944" cy="5281004"/>
          </a:xfrm>
          <a:prstGeom prst="roundRect">
            <a:avLst>
              <a:gd fmla="val 6892" name="adj"/>
            </a:avLst>
          </a:prstGeom>
          <a:noFill/>
          <a:ln cap="flat" cmpd="sng" w="28575">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pic>
        <p:nvPicPr>
          <p:cNvPr id="162" name="Google Shape;162;p9"/>
          <p:cNvPicPr preferRelativeResize="0"/>
          <p:nvPr/>
        </p:nvPicPr>
        <p:blipFill rotWithShape="1">
          <a:blip r:embed="rId17">
            <a:alphaModFix/>
          </a:blip>
          <a:srcRect b="13015" l="0" r="0" t="10433"/>
          <a:stretch/>
        </p:blipFill>
        <p:spPr>
          <a:xfrm>
            <a:off x="4981325" y="4829487"/>
            <a:ext cx="2277120" cy="665819"/>
          </a:xfrm>
          <a:prstGeom prst="rect">
            <a:avLst/>
          </a:prstGeom>
          <a:noFill/>
          <a:ln>
            <a:noFill/>
          </a:ln>
        </p:spPr>
      </p:pic>
      <p:pic>
        <p:nvPicPr>
          <p:cNvPr id="163" name="Google Shape;163;p9"/>
          <p:cNvPicPr preferRelativeResize="0"/>
          <p:nvPr/>
        </p:nvPicPr>
        <p:blipFill rotWithShape="1">
          <a:blip r:embed="rId18">
            <a:alphaModFix/>
          </a:blip>
          <a:srcRect b="0" l="0" r="0" t="0"/>
          <a:stretch/>
        </p:blipFill>
        <p:spPr>
          <a:xfrm>
            <a:off x="5145017" y="5607165"/>
            <a:ext cx="1943495" cy="65233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