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858000" cy="9144000"/>
  <p:embeddedFontLst>
    <p:embeddedFont>
      <p:font typeface="Montserrat"/>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font" Target="fonts/Montserrat-bold.fntdata"/><Relationship Id="rId10" Type="http://schemas.openxmlformats.org/officeDocument/2006/relationships/slide" Target="slides/slide6.xml"/><Relationship Id="rId21" Type="http://schemas.openxmlformats.org/officeDocument/2006/relationships/font" Target="fonts/Montserrat-regular.fntdata"/><Relationship Id="rId13" Type="http://schemas.openxmlformats.org/officeDocument/2006/relationships/slide" Target="slides/slide9.xml"/><Relationship Id="rId24" Type="http://schemas.openxmlformats.org/officeDocument/2006/relationships/font" Target="fonts/Montserrat-boldItalic.fntdata"/><Relationship Id="rId12" Type="http://schemas.openxmlformats.org/officeDocument/2006/relationships/slide" Target="slides/slide8.xml"/><Relationship Id="rId23" Type="http://schemas.openxmlformats.org/officeDocument/2006/relationships/font" Target="fonts/Montserrat-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7804cc2bde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7804cc2bde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7804cc2bde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7804cc2bde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79887a777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79887a777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79887a7773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79887a777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7804cc2bde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7804cc2bde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72f479dd0a_1_1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72f479dd0a_1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72f479dd0a_1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g372f479dd0a_1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75a775809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g375a775809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72f479dd0a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72f479dd0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72f479dd0a_1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g372f479dd0a_1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72f479dd0a_1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 name="Google Shape;88;g372f479dd0a_1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72f479dd0a_1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g372f479dd0a_1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72f479dd0a_1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72f479dd0a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7804cc2bde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7804cc2bd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7804cc2bde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7804cc2bd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jpg"/><Relationship Id="rId4" Type="http://schemas.openxmlformats.org/officeDocument/2006/relationships/image" Target="../media/image8.jpg"/><Relationship Id="rId5" Type="http://schemas.openxmlformats.org/officeDocument/2006/relationships/image" Target="../media/image7.png"/><Relationship Id="rId6"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3" l="54016" r="11355" t="36081"/>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i="0" sz="80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3"/>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SIT TW 2025, 9-11 September 2025</a:t>
            </a:r>
            <a:endParaRPr b="1">
              <a:solidFill>
                <a:schemeClr val="accent1"/>
              </a:solidFill>
              <a:latin typeface="Montserrat"/>
              <a:ea typeface="Montserrat"/>
              <a:cs typeface="Montserrat"/>
              <a:sym typeface="Montserrat"/>
            </a:endParaRPr>
          </a:p>
        </p:txBody>
      </p:sp>
      <p:sp>
        <p:nvSpPr>
          <p:cNvPr id="29" name="Google Shape;29;p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0" name="Google Shape;3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6" name="Google Shape;36;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8" name="Google Shape;38;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9" name="Google Shape;39;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0" name="Google Shape;40;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41" name="Google Shape;41;p4"/>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SIT TW 2025, 9-11 September 2025</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7" name="Google Shape;47;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9" name="Google Shape;49;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50" name="Google Shape;50;p5"/>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SIT TW 2025, 9-11 September 2025</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6" name="Google Shape;5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7" name="Google Shape;57;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58" name="Google Shape;58;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9pPr>
          </a:lstStyle>
          <a:p/>
        </p:txBody>
      </p:sp>
      <p:sp>
        <p:nvSpPr>
          <p:cNvPr id="59" name="Google Shape;59;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60" name="Google Shape;6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61" name="Google Shape;61;p6"/>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SIT TW 2025, 9-11 September 2025</a:t>
            </a:r>
            <a:endParaRPr b="1">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mailto:jaxa-sit-chair-2024-25@googlegroups.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docs.google.com/document/d/1D_VzG8efrc-GIblJoVKIIJbVab_l5oLY/edit?usp=share_link&amp;ouid=102676900301941172992&amp;rtpof=true&amp;sd=tru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docs.google.com/document/d/1D_VzG8efrc-GIblJoVKIIJbVab_l5oLY/edit?usp=share_link&amp;ouid=102676900301941172992&amp;rtpof=true&amp;sd=tru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docs.google.com/document/d/1D_VzG8efrc-GIblJoVKIIJbVab_l5oLY/edit?usp=share_link&amp;ouid=102676900301941172992&amp;rtpof=true&amp;sd=tru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7"/>
          <p:cNvSpPr txBox="1"/>
          <p:nvPr>
            <p:ph type="title"/>
          </p:nvPr>
        </p:nvSpPr>
        <p:spPr>
          <a:xfrm>
            <a:off x="176050" y="175950"/>
            <a:ext cx="8932200"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7000"/>
              <a:t>CEOS Engagement with IPCC</a:t>
            </a:r>
            <a:endParaRPr i="1" sz="3000"/>
          </a:p>
        </p:txBody>
      </p:sp>
      <p:sp>
        <p:nvSpPr>
          <p:cNvPr id="67" name="Google Shape;67;p7"/>
          <p:cNvSpPr/>
          <p:nvPr/>
        </p:nvSpPr>
        <p:spPr>
          <a:xfrm>
            <a:off x="6412948" y="2728800"/>
            <a:ext cx="5693100" cy="2605200"/>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None/>
            </a:pPr>
            <a:r>
              <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t/>
            </a:r>
            <a:endParaRPr b="1" sz="2200">
              <a:solidFill>
                <a:schemeClr val="lt1"/>
              </a:solidFill>
              <a:latin typeface="Montserrat"/>
              <a:ea typeface="Montserrat"/>
              <a:cs typeface="Montserrat"/>
              <a:sym typeface="Montserrat"/>
            </a:endParaRPr>
          </a:p>
          <a:p>
            <a:pPr indent="0" lvl="0" marL="0" marR="0" rtl="0" algn="r">
              <a:lnSpc>
                <a:spcPct val="130000"/>
              </a:lnSpc>
              <a:spcBef>
                <a:spcPts val="0"/>
              </a:spcBef>
              <a:spcAft>
                <a:spcPts val="0"/>
              </a:spcAft>
              <a:buNone/>
            </a:pPr>
            <a:r>
              <a:t/>
            </a:r>
            <a:endParaRPr b="1" sz="2200">
              <a:solidFill>
                <a:schemeClr val="lt1"/>
              </a:solidFill>
              <a:latin typeface="Montserrat"/>
              <a:ea typeface="Montserrat"/>
              <a:cs typeface="Montserrat"/>
              <a:sym typeface="Montserrat"/>
            </a:endParaRPr>
          </a:p>
          <a:p>
            <a:pPr indent="0" lvl="0" marL="0" marR="0" rtl="0" algn="r">
              <a:lnSpc>
                <a:spcPct val="130000"/>
              </a:lnSpc>
              <a:spcBef>
                <a:spcPts val="0"/>
              </a:spcBef>
              <a:spcAft>
                <a:spcPts val="0"/>
              </a:spcAft>
              <a:buNone/>
            </a:pPr>
            <a:br>
              <a:rPr b="1" lang="en-GB" sz="2200">
                <a:solidFill>
                  <a:schemeClr val="accent1"/>
                </a:solidFill>
                <a:latin typeface="Montserrat"/>
                <a:ea typeface="Montserrat"/>
                <a:cs typeface="Montserrat"/>
                <a:sym typeface="Montserrat"/>
              </a:rPr>
            </a:br>
            <a:r>
              <a:rPr b="1" lang="en-GB" sz="2200">
                <a:solidFill>
                  <a:schemeClr val="accent1"/>
                </a:solidFill>
                <a:latin typeface="Montserrat"/>
                <a:ea typeface="Montserrat"/>
                <a:cs typeface="Montserrat"/>
                <a:sym typeface="Montserrat"/>
              </a:rPr>
              <a:t>(SIT Chair Team)</a:t>
            </a:r>
            <a:br>
              <a:rPr b="1" lang="en-GB" sz="2200">
                <a:solidFill>
                  <a:schemeClr val="accent1"/>
                </a:solidFill>
                <a:latin typeface="Montserrat"/>
                <a:ea typeface="Montserrat"/>
                <a:cs typeface="Montserrat"/>
                <a:sym typeface="Montserrat"/>
              </a:rPr>
            </a:br>
            <a:r>
              <a:rPr b="1" i="0" lang="en-GB" sz="2200" u="none" cap="none" strike="noStrike">
                <a:solidFill>
                  <a:schemeClr val="accent1"/>
                </a:solidFill>
                <a:latin typeface="Montserrat"/>
                <a:ea typeface="Montserrat"/>
                <a:cs typeface="Montserrat"/>
                <a:sym typeface="Montserrat"/>
              </a:rPr>
              <a:t>Agenda Item </a:t>
            </a:r>
            <a:r>
              <a:rPr b="1" lang="en-GB" sz="2200">
                <a:solidFill>
                  <a:schemeClr val="accent1"/>
                </a:solidFill>
                <a:latin typeface="Montserrat"/>
                <a:ea typeface="Montserrat"/>
                <a:cs typeface="Montserrat"/>
                <a:sym typeface="Montserrat"/>
              </a:rPr>
              <a:t>3.4</a:t>
            </a:r>
            <a:endParaRPr>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SIT TW 2025</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Darmstadt, Germany</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9-11 September, 2025</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6"/>
          <p:cNvSpPr txBox="1"/>
          <p:nvPr>
            <p:ph idx="1" type="body"/>
          </p:nvPr>
        </p:nvSpPr>
        <p:spPr>
          <a:xfrm>
            <a:off x="348308" y="1250208"/>
            <a:ext cx="11495400" cy="4662900"/>
          </a:xfrm>
          <a:prstGeom prst="rect">
            <a:avLst/>
          </a:prstGeom>
        </p:spPr>
        <p:txBody>
          <a:bodyPr anchorCtr="0" anchor="t" bIns="45700" lIns="91425" spcFirstLastPara="1" rIns="91425" wrap="square" tIns="45700">
            <a:noAutofit/>
          </a:bodyPr>
          <a:lstStyle/>
          <a:p>
            <a:pPr indent="0" lvl="0" marL="12700" rtl="0" algn="l">
              <a:lnSpc>
                <a:spcPct val="125454"/>
              </a:lnSpc>
              <a:spcBef>
                <a:spcPts val="1000"/>
              </a:spcBef>
              <a:spcAft>
                <a:spcPts val="0"/>
              </a:spcAft>
              <a:buClr>
                <a:schemeClr val="dk1"/>
              </a:buClr>
              <a:buSzPts val="1100"/>
              <a:buFont typeface="Arial"/>
              <a:buNone/>
            </a:pPr>
            <a:r>
              <a:rPr lang="en-GB" sz="2600"/>
              <a:t>❖</a:t>
            </a:r>
            <a:r>
              <a:rPr b="1" lang="en-GB" sz="1800"/>
              <a:t> Format</a:t>
            </a:r>
            <a:endParaRPr b="1" sz="1800"/>
          </a:p>
          <a:p>
            <a:pPr indent="-342900" lvl="0" marL="457200" rtl="0" algn="l">
              <a:spcBef>
                <a:spcPts val="0"/>
              </a:spcBef>
              <a:spcAft>
                <a:spcPts val="0"/>
              </a:spcAft>
              <a:buSzPts val="1800"/>
              <a:buFont typeface="Arial"/>
              <a:buChar char="❖"/>
            </a:pPr>
            <a:r>
              <a:rPr lang="en-GB" sz="1800">
                <a:latin typeface="Arial"/>
                <a:ea typeface="Arial"/>
                <a:cs typeface="Arial"/>
                <a:sym typeface="Arial"/>
              </a:rPr>
              <a:t>In-person and virtual participation (hybrid mode), with a balanced participation of experts from national GHG inventories and the EO community; geographical and gender balance, as far as possible. </a:t>
            </a:r>
            <a:endParaRPr sz="1800">
              <a:latin typeface="Arial"/>
              <a:ea typeface="Arial"/>
              <a:cs typeface="Arial"/>
              <a:sym typeface="Arial"/>
            </a:endParaRPr>
          </a:p>
          <a:p>
            <a:pPr indent="0" lvl="0" marL="457200" rtl="0" algn="l">
              <a:spcBef>
                <a:spcPts val="0"/>
              </a:spcBef>
              <a:spcAft>
                <a:spcPts val="0"/>
              </a:spcAft>
              <a:buNone/>
            </a:pPr>
            <a:r>
              <a:t/>
            </a:r>
            <a:endParaRPr sz="1800">
              <a:latin typeface="Arial"/>
              <a:ea typeface="Arial"/>
              <a:cs typeface="Arial"/>
              <a:sym typeface="Arial"/>
            </a:endParaRPr>
          </a:p>
          <a:p>
            <a:pPr indent="-342900" lvl="0" marL="457200" rtl="0" algn="l">
              <a:spcBef>
                <a:spcPts val="0"/>
              </a:spcBef>
              <a:spcAft>
                <a:spcPts val="0"/>
              </a:spcAft>
              <a:buSzPts val="1800"/>
              <a:buFont typeface="Arial"/>
              <a:buChar char="❖"/>
            </a:pPr>
            <a:r>
              <a:rPr lang="en-GB" sz="1800">
                <a:latin typeface="Arial"/>
                <a:ea typeface="Arial"/>
                <a:cs typeface="Arial"/>
                <a:sym typeface="Arial"/>
              </a:rPr>
              <a:t>Plenary sessions for invited presentations.  Breakout groups that frame, formulate and scope the critical questions. Each breakout group would be solicited to provide concrete recommendations.  An end-of-day wrap up plenary would identify key issues and knowledge gaps. </a:t>
            </a:r>
            <a:endParaRPr sz="1800">
              <a:latin typeface="Arial"/>
              <a:ea typeface="Arial"/>
              <a:cs typeface="Arial"/>
              <a:sym typeface="Arial"/>
            </a:endParaRPr>
          </a:p>
          <a:p>
            <a:pPr indent="0" lvl="0" marL="457200" rtl="0" algn="l">
              <a:spcBef>
                <a:spcPts val="0"/>
              </a:spcBef>
              <a:spcAft>
                <a:spcPts val="0"/>
              </a:spcAft>
              <a:buNone/>
            </a:pPr>
            <a:r>
              <a:t/>
            </a:r>
            <a:endParaRPr sz="1800">
              <a:latin typeface="Arial"/>
              <a:ea typeface="Arial"/>
              <a:cs typeface="Arial"/>
              <a:sym typeface="Arial"/>
            </a:endParaRPr>
          </a:p>
          <a:p>
            <a:pPr indent="-342900" lvl="0" marL="457200" rtl="0" algn="l">
              <a:spcBef>
                <a:spcPts val="0"/>
              </a:spcBef>
              <a:spcAft>
                <a:spcPts val="0"/>
              </a:spcAft>
              <a:buSzPts val="1800"/>
              <a:buFont typeface="Arial"/>
              <a:buChar char="❖"/>
            </a:pPr>
            <a:r>
              <a:rPr lang="en-GB" sz="1800">
                <a:latin typeface="Arial"/>
                <a:ea typeface="Arial"/>
                <a:cs typeface="Arial"/>
                <a:sym typeface="Arial"/>
              </a:rPr>
              <a:t>A meeting report summarizing the results will be produced to support the EO community and inform national GHG inventory compilers and to make recommendations:</a:t>
            </a:r>
            <a:endParaRPr sz="1800">
              <a:latin typeface="Arial"/>
              <a:ea typeface="Arial"/>
              <a:cs typeface="Arial"/>
              <a:sym typeface="Arial"/>
            </a:endParaRPr>
          </a:p>
          <a:p>
            <a:pPr indent="-342900" lvl="1" marL="914400" rtl="0" algn="l">
              <a:spcBef>
                <a:spcPts val="0"/>
              </a:spcBef>
              <a:spcAft>
                <a:spcPts val="0"/>
              </a:spcAft>
              <a:buSzPts val="1800"/>
              <a:buFont typeface="Arial"/>
              <a:buChar char="▪"/>
            </a:pPr>
            <a:r>
              <a:rPr lang="en-GB" sz="1800">
                <a:latin typeface="Arial"/>
                <a:ea typeface="Arial"/>
                <a:cs typeface="Arial"/>
                <a:sym typeface="Arial"/>
              </a:rPr>
              <a:t>on topics that may require future IPCC methodological guidance; and</a:t>
            </a:r>
            <a:endParaRPr sz="1800">
              <a:latin typeface="Arial"/>
              <a:ea typeface="Arial"/>
              <a:cs typeface="Arial"/>
              <a:sym typeface="Arial"/>
            </a:endParaRPr>
          </a:p>
          <a:p>
            <a:pPr indent="-342900" lvl="1" marL="914400" rtl="0" algn="l">
              <a:spcBef>
                <a:spcPts val="0"/>
              </a:spcBef>
              <a:spcAft>
                <a:spcPts val="0"/>
              </a:spcAft>
              <a:buSzPts val="1800"/>
              <a:buFont typeface="Arial"/>
              <a:buChar char="▪"/>
            </a:pPr>
            <a:r>
              <a:rPr lang="en-GB" sz="1800">
                <a:latin typeface="Arial"/>
                <a:ea typeface="Arial"/>
                <a:cs typeface="Arial"/>
                <a:sym typeface="Arial"/>
              </a:rPr>
              <a:t>on processes that would assist in supporting data supply to the EFDB.</a:t>
            </a:r>
            <a:endParaRPr sz="18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800">
              <a:latin typeface="Arial"/>
              <a:ea typeface="Arial"/>
              <a:cs typeface="Arial"/>
              <a:sym typeface="Arial"/>
            </a:endParaRPr>
          </a:p>
          <a:p>
            <a:pPr indent="0" lvl="0" marL="0" rtl="0" algn="l">
              <a:spcBef>
                <a:spcPts val="0"/>
              </a:spcBef>
              <a:spcAft>
                <a:spcPts val="0"/>
              </a:spcAft>
              <a:buNone/>
            </a:pPr>
            <a:r>
              <a:t/>
            </a:r>
            <a:endParaRPr sz="1800">
              <a:latin typeface="Arial"/>
              <a:ea typeface="Arial"/>
              <a:cs typeface="Arial"/>
              <a:sym typeface="Arial"/>
            </a:endParaRPr>
          </a:p>
          <a:p>
            <a:pPr indent="0" lvl="0" marL="12700" rtl="0" algn="l">
              <a:lnSpc>
                <a:spcPct val="125454"/>
              </a:lnSpc>
              <a:spcBef>
                <a:spcPts val="1000"/>
              </a:spcBef>
              <a:spcAft>
                <a:spcPts val="0"/>
              </a:spcAft>
              <a:buClr>
                <a:schemeClr val="dk1"/>
              </a:buClr>
              <a:buSzPts val="1100"/>
              <a:buFont typeface="Arial"/>
              <a:buNone/>
            </a:pPr>
            <a:r>
              <a:t/>
            </a:r>
            <a:endParaRPr sz="1800"/>
          </a:p>
          <a:p>
            <a:pPr indent="0" lvl="0" marL="0" rtl="0" algn="l">
              <a:spcBef>
                <a:spcPts val="1000"/>
              </a:spcBef>
              <a:spcAft>
                <a:spcPts val="0"/>
              </a:spcAft>
              <a:buNone/>
            </a:pPr>
            <a:r>
              <a:t/>
            </a:r>
            <a:endParaRPr sz="2600"/>
          </a:p>
        </p:txBody>
      </p:sp>
      <p:sp>
        <p:nvSpPr>
          <p:cNvPr id="121" name="Google Shape;121;p16"/>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solidFill>
                  <a:srgbClr val="FFFFFF"/>
                </a:solidFill>
              </a:rPr>
              <a:t>Discussion items – Expert Mtg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7"/>
          <p:cNvSpPr txBox="1"/>
          <p:nvPr>
            <p:ph idx="1" type="body"/>
          </p:nvPr>
        </p:nvSpPr>
        <p:spPr>
          <a:xfrm>
            <a:off x="348308" y="1250208"/>
            <a:ext cx="11495400" cy="4662900"/>
          </a:xfrm>
          <a:prstGeom prst="rect">
            <a:avLst/>
          </a:prstGeom>
        </p:spPr>
        <p:txBody>
          <a:bodyPr anchorCtr="0" anchor="t" bIns="45700" lIns="91425" spcFirstLastPara="1" rIns="91425" wrap="square" tIns="45700">
            <a:noAutofit/>
          </a:bodyPr>
          <a:lstStyle/>
          <a:p>
            <a:pPr indent="0" lvl="0" marL="12700" rtl="0" algn="l">
              <a:lnSpc>
                <a:spcPct val="125454"/>
              </a:lnSpc>
              <a:spcBef>
                <a:spcPts val="1000"/>
              </a:spcBef>
              <a:spcAft>
                <a:spcPts val="0"/>
              </a:spcAft>
              <a:buClr>
                <a:schemeClr val="dk1"/>
              </a:buClr>
              <a:buSzPts val="1100"/>
              <a:buFont typeface="Arial"/>
              <a:buNone/>
            </a:pPr>
            <a:r>
              <a:rPr lang="en-GB" sz="2600"/>
              <a:t>❖</a:t>
            </a:r>
            <a:r>
              <a:rPr b="1" lang="en-GB" sz="1800"/>
              <a:t> Agenda</a:t>
            </a:r>
            <a:endParaRPr b="1" sz="1800"/>
          </a:p>
          <a:p>
            <a:pPr indent="0" lvl="0" marL="12700" rtl="0" algn="l">
              <a:lnSpc>
                <a:spcPct val="125454"/>
              </a:lnSpc>
              <a:spcBef>
                <a:spcPts val="1000"/>
              </a:spcBef>
              <a:spcAft>
                <a:spcPts val="0"/>
              </a:spcAft>
              <a:buClr>
                <a:schemeClr val="dk1"/>
              </a:buClr>
              <a:buSzPts val="1100"/>
              <a:buFont typeface="Arial"/>
              <a:buNone/>
            </a:pPr>
            <a:r>
              <a:t/>
            </a:r>
            <a:endParaRPr b="1" sz="1800"/>
          </a:p>
          <a:p>
            <a:pPr indent="-342900" lvl="0" marL="457200" rtl="0" algn="l">
              <a:spcBef>
                <a:spcPts val="0"/>
              </a:spcBef>
              <a:spcAft>
                <a:spcPts val="0"/>
              </a:spcAft>
              <a:buSzPts val="1800"/>
              <a:buFont typeface="Arial"/>
              <a:buChar char="❖"/>
            </a:pPr>
            <a:r>
              <a:rPr lang="en-GB" sz="1800">
                <a:latin typeface="Arial"/>
                <a:ea typeface="Arial"/>
                <a:cs typeface="Arial"/>
                <a:sym typeface="Arial"/>
              </a:rPr>
              <a:t>Stream 1: Atmospheric measurements at facility levels (Methane and F gases)</a:t>
            </a:r>
            <a:endParaRPr sz="1800">
              <a:latin typeface="Arial"/>
              <a:ea typeface="Arial"/>
              <a:cs typeface="Arial"/>
              <a:sym typeface="Arial"/>
            </a:endParaRPr>
          </a:p>
          <a:p>
            <a:pPr indent="0" lvl="0" marL="457200" rtl="0" algn="l">
              <a:spcBef>
                <a:spcPts val="0"/>
              </a:spcBef>
              <a:spcAft>
                <a:spcPts val="0"/>
              </a:spcAft>
              <a:buNone/>
            </a:pPr>
            <a:r>
              <a:t/>
            </a:r>
            <a:endParaRPr sz="1800">
              <a:latin typeface="Arial"/>
              <a:ea typeface="Arial"/>
              <a:cs typeface="Arial"/>
              <a:sym typeface="Arial"/>
            </a:endParaRPr>
          </a:p>
          <a:p>
            <a:pPr indent="-342900" lvl="0" marL="457200" rtl="0" algn="l">
              <a:spcBef>
                <a:spcPts val="0"/>
              </a:spcBef>
              <a:spcAft>
                <a:spcPts val="0"/>
              </a:spcAft>
              <a:buSzPts val="1800"/>
              <a:buFont typeface="Arial"/>
              <a:buChar char="❖"/>
            </a:pPr>
            <a:r>
              <a:rPr lang="en-GB" sz="1800">
                <a:latin typeface="Arial"/>
                <a:ea typeface="Arial"/>
                <a:cs typeface="Arial"/>
                <a:sym typeface="Arial"/>
              </a:rPr>
              <a:t>Stream 2: Quality Assurance at national level (Methane and F gases)</a:t>
            </a:r>
            <a:endParaRPr sz="1800">
              <a:latin typeface="Arial"/>
              <a:ea typeface="Arial"/>
              <a:cs typeface="Arial"/>
              <a:sym typeface="Arial"/>
            </a:endParaRPr>
          </a:p>
          <a:p>
            <a:pPr indent="0" lvl="0" marL="457200" rtl="0" algn="l">
              <a:spcBef>
                <a:spcPts val="0"/>
              </a:spcBef>
              <a:spcAft>
                <a:spcPts val="0"/>
              </a:spcAft>
              <a:buNone/>
            </a:pPr>
            <a:r>
              <a:t/>
            </a:r>
            <a:endParaRPr sz="1800">
              <a:latin typeface="Arial"/>
              <a:ea typeface="Arial"/>
              <a:cs typeface="Arial"/>
              <a:sym typeface="Arial"/>
            </a:endParaRPr>
          </a:p>
          <a:p>
            <a:pPr indent="-342900" lvl="0" marL="457200" rtl="0" algn="l">
              <a:spcBef>
                <a:spcPts val="0"/>
              </a:spcBef>
              <a:spcAft>
                <a:spcPts val="0"/>
              </a:spcAft>
              <a:buSzPts val="1800"/>
              <a:buFont typeface="Arial"/>
              <a:buChar char="❖"/>
            </a:pPr>
            <a:r>
              <a:rPr lang="en-GB" sz="1800">
                <a:latin typeface="Arial"/>
                <a:ea typeface="Arial"/>
                <a:cs typeface="Arial"/>
                <a:sym typeface="Arial"/>
              </a:rPr>
              <a:t>Stream 3: Estimation and Quality Assurance (AFOLU)</a:t>
            </a:r>
            <a:endParaRPr sz="1800">
              <a:latin typeface="Arial"/>
              <a:ea typeface="Arial"/>
              <a:cs typeface="Arial"/>
              <a:sym typeface="Arial"/>
            </a:endParaRPr>
          </a:p>
          <a:p>
            <a:pPr indent="0" lvl="0" marL="0" rtl="0" algn="l">
              <a:spcBef>
                <a:spcPts val="0"/>
              </a:spcBef>
              <a:spcAft>
                <a:spcPts val="0"/>
              </a:spcAft>
              <a:buNone/>
            </a:pPr>
            <a:r>
              <a:t/>
            </a:r>
            <a:endParaRPr sz="1800">
              <a:latin typeface="Arial"/>
              <a:ea typeface="Arial"/>
              <a:cs typeface="Arial"/>
              <a:sym typeface="Arial"/>
            </a:endParaRPr>
          </a:p>
          <a:p>
            <a:pPr indent="0" lvl="0" marL="0" rtl="0" algn="l">
              <a:spcBef>
                <a:spcPts val="0"/>
              </a:spcBef>
              <a:spcAft>
                <a:spcPts val="0"/>
              </a:spcAft>
              <a:buNone/>
            </a:pPr>
            <a:r>
              <a:t/>
            </a:r>
            <a:endParaRPr sz="1800">
              <a:latin typeface="Arial"/>
              <a:ea typeface="Arial"/>
              <a:cs typeface="Arial"/>
              <a:sym typeface="Arial"/>
            </a:endParaRPr>
          </a:p>
          <a:p>
            <a:pPr indent="0" lvl="0" marL="12700" rtl="0" algn="l">
              <a:lnSpc>
                <a:spcPct val="125454"/>
              </a:lnSpc>
              <a:spcBef>
                <a:spcPts val="1000"/>
              </a:spcBef>
              <a:spcAft>
                <a:spcPts val="0"/>
              </a:spcAft>
              <a:buClr>
                <a:schemeClr val="dk1"/>
              </a:buClr>
              <a:buSzPts val="1100"/>
              <a:buFont typeface="Arial"/>
              <a:buNone/>
            </a:pPr>
            <a:r>
              <a:t/>
            </a:r>
            <a:endParaRPr sz="1800"/>
          </a:p>
          <a:p>
            <a:pPr indent="0" lvl="0" marL="0" rtl="0" algn="l">
              <a:spcBef>
                <a:spcPts val="1000"/>
              </a:spcBef>
              <a:spcAft>
                <a:spcPts val="0"/>
              </a:spcAft>
              <a:buNone/>
            </a:pPr>
            <a:r>
              <a:t/>
            </a:r>
            <a:endParaRPr sz="2600"/>
          </a:p>
        </p:txBody>
      </p:sp>
      <p:sp>
        <p:nvSpPr>
          <p:cNvPr id="127" name="Google Shape;127;p17"/>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solidFill>
                  <a:srgbClr val="FFFFFF"/>
                </a:solidFill>
              </a:rPr>
              <a:t>Discussion items – Expert Mtg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1" name="Shape 131"/>
        <p:cNvGrpSpPr/>
        <p:nvPr/>
      </p:nvGrpSpPr>
      <p:grpSpPr>
        <a:xfrm>
          <a:off x="0" y="0"/>
          <a:ext cx="0" cy="0"/>
          <a:chOff x="0" y="0"/>
          <a:chExt cx="0" cy="0"/>
        </a:xfrm>
      </p:grpSpPr>
      <p:sp>
        <p:nvSpPr>
          <p:cNvPr id="132" name="Google Shape;132;p18"/>
          <p:cNvSpPr txBox="1"/>
          <p:nvPr>
            <p:ph idx="1" type="body"/>
          </p:nvPr>
        </p:nvSpPr>
        <p:spPr>
          <a:xfrm>
            <a:off x="348308" y="1250208"/>
            <a:ext cx="11495400" cy="4662900"/>
          </a:xfrm>
          <a:prstGeom prst="rect">
            <a:avLst/>
          </a:prstGeom>
        </p:spPr>
        <p:txBody>
          <a:bodyPr anchorCtr="0" anchor="t" bIns="45700" lIns="91425" spcFirstLastPara="1" rIns="91425" wrap="square" tIns="45700">
            <a:noAutofit/>
          </a:bodyPr>
          <a:lstStyle/>
          <a:p>
            <a:pPr indent="0" lvl="0" marL="12700" rtl="0" algn="l">
              <a:lnSpc>
                <a:spcPct val="125454"/>
              </a:lnSpc>
              <a:spcBef>
                <a:spcPts val="1000"/>
              </a:spcBef>
              <a:spcAft>
                <a:spcPts val="0"/>
              </a:spcAft>
              <a:buClr>
                <a:schemeClr val="dk1"/>
              </a:buClr>
              <a:buSzPts val="1100"/>
              <a:buFont typeface="Arial"/>
              <a:buNone/>
            </a:pPr>
            <a:r>
              <a:rPr lang="en-GB" sz="2600"/>
              <a:t>❖</a:t>
            </a:r>
            <a:r>
              <a:rPr b="1" lang="en-GB" sz="1800"/>
              <a:t> Feedback last week</a:t>
            </a:r>
            <a:endParaRPr b="1" sz="1800"/>
          </a:p>
          <a:p>
            <a:pPr indent="-342900" lvl="0" marL="457200" rtl="0" algn="l">
              <a:spcBef>
                <a:spcPts val="0"/>
              </a:spcBef>
              <a:spcAft>
                <a:spcPts val="0"/>
              </a:spcAft>
              <a:buSzPts val="1800"/>
              <a:buFont typeface="Arial"/>
              <a:buChar char="❖"/>
            </a:pPr>
            <a:r>
              <a:rPr lang="en-GB" sz="1800">
                <a:latin typeface="Arial"/>
                <a:ea typeface="Arial"/>
                <a:cs typeface="Arial"/>
                <a:sym typeface="Arial"/>
              </a:rPr>
              <a:t>1. "Stream 2: Quality Assurance at national level (Methane and F gases)” While this would certainly be a step forward, we wonder why this topic would be limited to Methane and F gases. At the national level, space-based observations of CO2 provide a unique integrated constraint on the net emissions of this gas that would be valuable to include in any QA/QC activity. More specifically, comparisons with a top-down national CO2 budget could be used to assess the completeness of the bottom-up inventories at national levels.</a:t>
            </a:r>
            <a:endParaRPr sz="1800">
              <a:latin typeface="Arial"/>
              <a:ea typeface="Arial"/>
              <a:cs typeface="Arial"/>
              <a:sym typeface="Arial"/>
            </a:endParaRPr>
          </a:p>
          <a:p>
            <a:pPr indent="0" lvl="0" marL="457200" rtl="0" algn="l">
              <a:spcBef>
                <a:spcPts val="0"/>
              </a:spcBef>
              <a:spcAft>
                <a:spcPts val="0"/>
              </a:spcAft>
              <a:buNone/>
            </a:pPr>
            <a:r>
              <a:t/>
            </a:r>
            <a:endParaRPr sz="1800">
              <a:latin typeface="Arial"/>
              <a:ea typeface="Arial"/>
              <a:cs typeface="Arial"/>
              <a:sym typeface="Arial"/>
            </a:endParaRPr>
          </a:p>
          <a:p>
            <a:pPr indent="-342900" lvl="0" marL="457200" rtl="0" algn="l">
              <a:spcBef>
                <a:spcPts val="0"/>
              </a:spcBef>
              <a:spcAft>
                <a:spcPts val="0"/>
              </a:spcAft>
              <a:buClr>
                <a:srgbClr val="FF0000"/>
              </a:buClr>
              <a:buSzPts val="1800"/>
              <a:buFont typeface="Arial"/>
              <a:buChar char="❖"/>
            </a:pPr>
            <a:r>
              <a:rPr lang="en-GB" sz="1800">
                <a:solidFill>
                  <a:srgbClr val="FF0000"/>
                </a:solidFill>
                <a:latin typeface="Arial"/>
                <a:ea typeface="Arial"/>
                <a:cs typeface="Arial"/>
                <a:sym typeface="Arial"/>
              </a:rPr>
              <a:t>Reply: </a:t>
            </a:r>
            <a:r>
              <a:rPr lang="en-GB" sz="1800">
                <a:solidFill>
                  <a:srgbClr val="FF0000"/>
                </a:solidFill>
                <a:latin typeface="Arial"/>
                <a:ea typeface="Arial"/>
                <a:cs typeface="Arial"/>
                <a:sym typeface="Arial"/>
              </a:rPr>
              <a:t>On topics, we held a workshop in 2022 which identify Methane and F gases as where the most benefits probably lie. On CO2, I agree there might be a QA benefit. And maybe it complements the GFOI interests.  If so, let's keep the discussion open.</a:t>
            </a:r>
            <a:endParaRPr sz="1800">
              <a:solidFill>
                <a:srgbClr val="FF0000"/>
              </a:solidFill>
              <a:latin typeface="Arial"/>
              <a:ea typeface="Arial"/>
              <a:cs typeface="Arial"/>
              <a:sym typeface="Arial"/>
            </a:endParaRPr>
          </a:p>
          <a:p>
            <a:pPr indent="0" lvl="0" marL="0" rtl="0" algn="l">
              <a:spcBef>
                <a:spcPts val="0"/>
              </a:spcBef>
              <a:spcAft>
                <a:spcPts val="0"/>
              </a:spcAft>
              <a:buNone/>
            </a:pPr>
            <a:r>
              <a:t/>
            </a:r>
            <a:endParaRPr sz="1800">
              <a:latin typeface="Arial"/>
              <a:ea typeface="Arial"/>
              <a:cs typeface="Arial"/>
              <a:sym typeface="Arial"/>
            </a:endParaRPr>
          </a:p>
          <a:p>
            <a:pPr indent="0" lvl="0" marL="0" rtl="0" algn="l">
              <a:spcBef>
                <a:spcPts val="0"/>
              </a:spcBef>
              <a:spcAft>
                <a:spcPts val="0"/>
              </a:spcAft>
              <a:buNone/>
            </a:pPr>
            <a:r>
              <a:t/>
            </a:r>
            <a:endParaRPr sz="1800">
              <a:latin typeface="Arial"/>
              <a:ea typeface="Arial"/>
              <a:cs typeface="Arial"/>
              <a:sym typeface="Arial"/>
            </a:endParaRPr>
          </a:p>
          <a:p>
            <a:pPr indent="0" lvl="0" marL="12700" rtl="0" algn="l">
              <a:lnSpc>
                <a:spcPct val="125454"/>
              </a:lnSpc>
              <a:spcBef>
                <a:spcPts val="1000"/>
              </a:spcBef>
              <a:spcAft>
                <a:spcPts val="0"/>
              </a:spcAft>
              <a:buClr>
                <a:schemeClr val="dk1"/>
              </a:buClr>
              <a:buSzPts val="1100"/>
              <a:buFont typeface="Arial"/>
              <a:buNone/>
            </a:pPr>
            <a:r>
              <a:t/>
            </a:r>
            <a:endParaRPr sz="1800"/>
          </a:p>
          <a:p>
            <a:pPr indent="0" lvl="0" marL="0" rtl="0" algn="l">
              <a:spcBef>
                <a:spcPts val="1000"/>
              </a:spcBef>
              <a:spcAft>
                <a:spcPts val="0"/>
              </a:spcAft>
              <a:buNone/>
            </a:pPr>
            <a:r>
              <a:t/>
            </a:r>
            <a:endParaRPr sz="2600"/>
          </a:p>
        </p:txBody>
      </p:sp>
      <p:sp>
        <p:nvSpPr>
          <p:cNvPr id="133" name="Google Shape;133;p18"/>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solidFill>
                  <a:srgbClr val="FFFFFF"/>
                </a:solidFill>
              </a:rPr>
              <a:t>Discussion items – Expert Mtg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7" name="Shape 137"/>
        <p:cNvGrpSpPr/>
        <p:nvPr/>
      </p:nvGrpSpPr>
      <p:grpSpPr>
        <a:xfrm>
          <a:off x="0" y="0"/>
          <a:ext cx="0" cy="0"/>
          <a:chOff x="0" y="0"/>
          <a:chExt cx="0" cy="0"/>
        </a:xfrm>
      </p:grpSpPr>
      <p:sp>
        <p:nvSpPr>
          <p:cNvPr id="138" name="Google Shape;138;p19"/>
          <p:cNvSpPr txBox="1"/>
          <p:nvPr>
            <p:ph idx="1" type="body"/>
          </p:nvPr>
        </p:nvSpPr>
        <p:spPr>
          <a:xfrm>
            <a:off x="348308" y="1250208"/>
            <a:ext cx="11495400" cy="4662900"/>
          </a:xfrm>
          <a:prstGeom prst="rect">
            <a:avLst/>
          </a:prstGeom>
        </p:spPr>
        <p:txBody>
          <a:bodyPr anchorCtr="0" anchor="t" bIns="45700" lIns="91425" spcFirstLastPara="1" rIns="91425" wrap="square" tIns="45700">
            <a:noAutofit/>
          </a:bodyPr>
          <a:lstStyle/>
          <a:p>
            <a:pPr indent="0" lvl="0" marL="12700" rtl="0" algn="l">
              <a:lnSpc>
                <a:spcPct val="125454"/>
              </a:lnSpc>
              <a:spcBef>
                <a:spcPts val="1000"/>
              </a:spcBef>
              <a:spcAft>
                <a:spcPts val="0"/>
              </a:spcAft>
              <a:buClr>
                <a:schemeClr val="dk1"/>
              </a:buClr>
              <a:buSzPts val="1100"/>
              <a:buFont typeface="Arial"/>
              <a:buNone/>
            </a:pPr>
            <a:r>
              <a:rPr lang="en-GB" sz="2600"/>
              <a:t>❖</a:t>
            </a:r>
            <a:r>
              <a:rPr b="1" lang="en-GB" sz="1800"/>
              <a:t> Feedback last week</a:t>
            </a:r>
            <a:endParaRPr b="1" sz="1800"/>
          </a:p>
          <a:p>
            <a:pPr indent="-342900" lvl="0" marL="457200" rtl="0" algn="l">
              <a:spcBef>
                <a:spcPts val="0"/>
              </a:spcBef>
              <a:spcAft>
                <a:spcPts val="0"/>
              </a:spcAft>
              <a:buSzPts val="1800"/>
              <a:buFont typeface="Arial"/>
              <a:buChar char="❖"/>
            </a:pPr>
            <a:r>
              <a:rPr lang="en-GB" sz="1800">
                <a:latin typeface="Arial"/>
                <a:ea typeface="Arial"/>
                <a:cs typeface="Arial"/>
                <a:sym typeface="Arial"/>
              </a:rPr>
              <a:t>2</a:t>
            </a:r>
            <a:r>
              <a:rPr lang="en-GB" sz="1800">
                <a:latin typeface="Arial"/>
                <a:ea typeface="Arial"/>
                <a:cs typeface="Arial"/>
                <a:sym typeface="Arial"/>
              </a:rPr>
              <a:t>. </a:t>
            </a:r>
            <a:r>
              <a:rPr lang="en-GB" sz="1800">
                <a:latin typeface="Arial"/>
                <a:ea typeface="Arial"/>
                <a:cs typeface="Arial"/>
                <a:sym typeface="Arial"/>
              </a:rPr>
              <a:t> It sounds like a standalone meeting, apart from an IPCC plenary? Is that correct? And IPCC is willing and keen to have CEOS/space agencies involved in the definition and execution?</a:t>
            </a:r>
            <a:endParaRPr sz="1800">
              <a:latin typeface="Arial"/>
              <a:ea typeface="Arial"/>
              <a:cs typeface="Arial"/>
              <a:sym typeface="Arial"/>
            </a:endParaRPr>
          </a:p>
          <a:p>
            <a:pPr indent="0" lvl="0" marL="457200" rtl="0" algn="l">
              <a:spcBef>
                <a:spcPts val="0"/>
              </a:spcBef>
              <a:spcAft>
                <a:spcPts val="0"/>
              </a:spcAft>
              <a:buNone/>
            </a:pPr>
            <a:r>
              <a:t/>
            </a:r>
            <a:endParaRPr sz="1800">
              <a:latin typeface="Arial"/>
              <a:ea typeface="Arial"/>
              <a:cs typeface="Arial"/>
              <a:sym typeface="Arial"/>
            </a:endParaRPr>
          </a:p>
          <a:p>
            <a:pPr indent="-342900" lvl="0" marL="457200" rtl="0" algn="l">
              <a:spcBef>
                <a:spcPts val="0"/>
              </a:spcBef>
              <a:spcAft>
                <a:spcPts val="0"/>
              </a:spcAft>
              <a:buClr>
                <a:srgbClr val="FF0000"/>
              </a:buClr>
              <a:buSzPts val="1800"/>
              <a:buFont typeface="Arial"/>
              <a:buChar char="❖"/>
            </a:pPr>
            <a:r>
              <a:rPr lang="en-GB" sz="1800">
                <a:solidFill>
                  <a:srgbClr val="FF0000"/>
                </a:solidFill>
                <a:latin typeface="Arial"/>
                <a:ea typeface="Arial"/>
                <a:cs typeface="Arial"/>
                <a:sym typeface="Arial"/>
              </a:rPr>
              <a:t>Reply: </a:t>
            </a:r>
            <a:r>
              <a:rPr lang="en-GB" sz="1800">
                <a:solidFill>
                  <a:srgbClr val="FF0000"/>
                </a:solidFill>
                <a:latin typeface="Arial"/>
                <a:ea typeface="Arial"/>
                <a:cs typeface="Arial"/>
                <a:sym typeface="Arial"/>
              </a:rPr>
              <a:t>We are talking one workshop in the short term.  However </a:t>
            </a:r>
            <a:endParaRPr sz="1800">
              <a:solidFill>
                <a:srgbClr val="FF0000"/>
              </a:solidFill>
              <a:latin typeface="Arial"/>
              <a:ea typeface="Arial"/>
              <a:cs typeface="Arial"/>
              <a:sym typeface="Arial"/>
            </a:endParaRPr>
          </a:p>
          <a:p>
            <a:pPr indent="-342900" lvl="0" marL="457200" rtl="0" algn="l">
              <a:spcBef>
                <a:spcPts val="0"/>
              </a:spcBef>
              <a:spcAft>
                <a:spcPts val="0"/>
              </a:spcAft>
              <a:buClr>
                <a:srgbClr val="FF0000"/>
              </a:buClr>
              <a:buSzPts val="1800"/>
              <a:buFont typeface="Arial"/>
              <a:buChar char="❖"/>
            </a:pPr>
            <a:r>
              <a:rPr lang="en-GB" sz="1800">
                <a:solidFill>
                  <a:srgbClr val="FF0000"/>
                </a:solidFill>
                <a:latin typeface="Arial"/>
                <a:ea typeface="Arial"/>
                <a:cs typeface="Arial"/>
                <a:sym typeface="Arial"/>
              </a:rPr>
              <a:t>(1) Sandro and I aim to use the workshop to try to build a case to take to a later IPCC Plenary for a possible future update to the IPCC Guidelines (post our current work program which is tight until the end of 2027) and which, hopefully, might provide opportunity for continued EO community contributions (so we have a long term vision, but carefully hedged at this point,🙂); and</a:t>
            </a:r>
            <a:endParaRPr sz="1800">
              <a:solidFill>
                <a:srgbClr val="FF0000"/>
              </a:solidFill>
              <a:latin typeface="Arial"/>
              <a:ea typeface="Arial"/>
              <a:cs typeface="Arial"/>
              <a:sym typeface="Arial"/>
            </a:endParaRPr>
          </a:p>
          <a:p>
            <a:pPr indent="-342900" lvl="0" marL="457200" rtl="0" algn="l">
              <a:spcBef>
                <a:spcPts val="0"/>
              </a:spcBef>
              <a:spcAft>
                <a:spcPts val="0"/>
              </a:spcAft>
              <a:buClr>
                <a:srgbClr val="FF0000"/>
              </a:buClr>
              <a:buSzPts val="1800"/>
              <a:buFont typeface="Arial"/>
              <a:buChar char="❖"/>
            </a:pPr>
            <a:r>
              <a:rPr lang="en-GB" sz="1800">
                <a:solidFill>
                  <a:srgbClr val="FF0000"/>
                </a:solidFill>
                <a:latin typeface="Arial"/>
                <a:ea typeface="Arial"/>
                <a:cs typeface="Arial"/>
                <a:sym typeface="Arial"/>
              </a:rPr>
              <a:t>(2) We hope to build relations with EO data suppliers to help to populate the renewed IPCC Emission Factor Database, so there may be a separate stream of contact for this purpose.</a:t>
            </a:r>
            <a:endParaRPr sz="1800">
              <a:solidFill>
                <a:srgbClr val="FF0000"/>
              </a:solidFill>
              <a:latin typeface="Arial"/>
              <a:ea typeface="Arial"/>
              <a:cs typeface="Arial"/>
              <a:sym typeface="Arial"/>
            </a:endParaRPr>
          </a:p>
          <a:p>
            <a:pPr indent="0" lvl="0" marL="0" rtl="0" algn="l">
              <a:spcBef>
                <a:spcPts val="0"/>
              </a:spcBef>
              <a:spcAft>
                <a:spcPts val="0"/>
              </a:spcAft>
              <a:buNone/>
            </a:pPr>
            <a:r>
              <a:t/>
            </a:r>
            <a:endParaRPr sz="1800">
              <a:solidFill>
                <a:srgbClr val="FF0000"/>
              </a:solidFill>
              <a:latin typeface="Arial"/>
              <a:ea typeface="Arial"/>
              <a:cs typeface="Arial"/>
              <a:sym typeface="Arial"/>
            </a:endParaRPr>
          </a:p>
          <a:p>
            <a:pPr indent="0" lvl="0" marL="0" rtl="0" algn="l">
              <a:spcBef>
                <a:spcPts val="0"/>
              </a:spcBef>
              <a:spcAft>
                <a:spcPts val="0"/>
              </a:spcAft>
              <a:buNone/>
            </a:pPr>
            <a:r>
              <a:t/>
            </a:r>
            <a:endParaRPr sz="1800">
              <a:latin typeface="Arial"/>
              <a:ea typeface="Arial"/>
              <a:cs typeface="Arial"/>
              <a:sym typeface="Arial"/>
            </a:endParaRPr>
          </a:p>
          <a:p>
            <a:pPr indent="0" lvl="0" marL="0" rtl="0" algn="l">
              <a:spcBef>
                <a:spcPts val="0"/>
              </a:spcBef>
              <a:spcAft>
                <a:spcPts val="0"/>
              </a:spcAft>
              <a:buNone/>
            </a:pPr>
            <a:r>
              <a:t/>
            </a:r>
            <a:endParaRPr sz="1800">
              <a:latin typeface="Arial"/>
              <a:ea typeface="Arial"/>
              <a:cs typeface="Arial"/>
              <a:sym typeface="Arial"/>
            </a:endParaRPr>
          </a:p>
          <a:p>
            <a:pPr indent="0" lvl="0" marL="12700" rtl="0" algn="l">
              <a:lnSpc>
                <a:spcPct val="125454"/>
              </a:lnSpc>
              <a:spcBef>
                <a:spcPts val="1000"/>
              </a:spcBef>
              <a:spcAft>
                <a:spcPts val="0"/>
              </a:spcAft>
              <a:buClr>
                <a:schemeClr val="dk1"/>
              </a:buClr>
              <a:buSzPts val="1100"/>
              <a:buFont typeface="Arial"/>
              <a:buNone/>
            </a:pPr>
            <a:r>
              <a:t/>
            </a:r>
            <a:endParaRPr sz="1800"/>
          </a:p>
          <a:p>
            <a:pPr indent="0" lvl="0" marL="0" rtl="0" algn="l">
              <a:spcBef>
                <a:spcPts val="1000"/>
              </a:spcBef>
              <a:spcAft>
                <a:spcPts val="0"/>
              </a:spcAft>
              <a:buNone/>
            </a:pPr>
            <a:r>
              <a:t/>
            </a:r>
            <a:endParaRPr sz="2600"/>
          </a:p>
        </p:txBody>
      </p:sp>
      <p:sp>
        <p:nvSpPr>
          <p:cNvPr id="139" name="Google Shape;139;p19"/>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solidFill>
                  <a:srgbClr val="FFFFFF"/>
                </a:solidFill>
              </a:rPr>
              <a:t>Discussion items – Expert Mtg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0"/>
          <p:cNvSpPr txBox="1"/>
          <p:nvPr>
            <p:ph idx="1" type="body"/>
          </p:nvPr>
        </p:nvSpPr>
        <p:spPr>
          <a:xfrm>
            <a:off x="348308" y="1250208"/>
            <a:ext cx="11495400" cy="4662900"/>
          </a:xfrm>
          <a:prstGeom prst="rect">
            <a:avLst/>
          </a:prstGeom>
        </p:spPr>
        <p:txBody>
          <a:bodyPr anchorCtr="0" anchor="t" bIns="45700" lIns="91425" spcFirstLastPara="1" rIns="91425" wrap="square" tIns="45700">
            <a:noAutofit/>
          </a:bodyPr>
          <a:lstStyle/>
          <a:p>
            <a:pPr indent="0" lvl="0" marL="12700" rtl="0" algn="l">
              <a:lnSpc>
                <a:spcPct val="125454"/>
              </a:lnSpc>
              <a:spcBef>
                <a:spcPts val="1000"/>
              </a:spcBef>
              <a:spcAft>
                <a:spcPts val="0"/>
              </a:spcAft>
              <a:buClr>
                <a:schemeClr val="dk1"/>
              </a:buClr>
              <a:buSzPts val="1100"/>
              <a:buFont typeface="Arial"/>
              <a:buNone/>
            </a:pPr>
            <a:r>
              <a:rPr lang="en-GB" sz="2600"/>
              <a:t>❖</a:t>
            </a:r>
            <a:r>
              <a:rPr b="1" lang="en-GB" sz="1800"/>
              <a:t> Actions</a:t>
            </a:r>
            <a:endParaRPr b="1" sz="1800"/>
          </a:p>
          <a:p>
            <a:pPr indent="-342900" lvl="0" marL="457200" rtl="0" algn="l">
              <a:spcBef>
                <a:spcPts val="0"/>
              </a:spcBef>
              <a:spcAft>
                <a:spcPts val="0"/>
              </a:spcAft>
              <a:buSzPts val="1800"/>
              <a:buFont typeface="Arial"/>
              <a:buChar char="❖"/>
            </a:pPr>
            <a:r>
              <a:rPr lang="en-GB" sz="1800">
                <a:latin typeface="Arial"/>
                <a:ea typeface="Arial"/>
                <a:cs typeface="Arial"/>
                <a:sym typeface="Arial"/>
              </a:rPr>
              <a:t>Please provide comments and suggestions to SIT Chair Team by COB this week (</a:t>
            </a:r>
            <a:r>
              <a:rPr lang="en-GB" sz="1800" u="sng">
                <a:solidFill>
                  <a:schemeClr val="hlink"/>
                </a:solidFill>
                <a:latin typeface="Arial"/>
                <a:ea typeface="Arial"/>
                <a:cs typeface="Arial"/>
                <a:sym typeface="Arial"/>
                <a:hlinkClick r:id="rId3"/>
              </a:rPr>
              <a:t>jaxa-sit-chair-2024-25@googlegroups.com</a:t>
            </a:r>
            <a:r>
              <a:rPr lang="en-GB" sz="1800">
                <a:latin typeface="Arial"/>
                <a:ea typeface="Arial"/>
                <a:cs typeface="Arial"/>
                <a:sym typeface="Arial"/>
              </a:rPr>
              <a:t>)</a:t>
            </a:r>
            <a:endParaRPr sz="1800">
              <a:latin typeface="Arial"/>
              <a:ea typeface="Arial"/>
              <a:cs typeface="Arial"/>
              <a:sym typeface="Arial"/>
            </a:endParaRPr>
          </a:p>
          <a:p>
            <a:pPr indent="-342900" lvl="0" marL="457200" rtl="0" algn="l">
              <a:spcBef>
                <a:spcPts val="0"/>
              </a:spcBef>
              <a:spcAft>
                <a:spcPts val="0"/>
              </a:spcAft>
              <a:buSzPts val="1800"/>
              <a:buFont typeface="Arial"/>
              <a:buChar char="❖"/>
            </a:pPr>
            <a:r>
              <a:rPr lang="en-GB" sz="1800">
                <a:latin typeface="Arial"/>
                <a:ea typeface="Arial"/>
                <a:cs typeface="Arial"/>
                <a:sym typeface="Arial"/>
              </a:rPr>
              <a:t>Volunteers welcome, </a:t>
            </a:r>
            <a:r>
              <a:rPr lang="en-GB" sz="1800">
                <a:latin typeface="Arial"/>
                <a:ea typeface="Arial"/>
                <a:cs typeface="Arial"/>
                <a:sym typeface="Arial"/>
              </a:rPr>
              <a:t>including</a:t>
            </a:r>
            <a:r>
              <a:rPr lang="en-GB" sz="1800">
                <a:latin typeface="Arial"/>
                <a:ea typeface="Arial"/>
                <a:cs typeface="Arial"/>
                <a:sym typeface="Arial"/>
              </a:rPr>
              <a:t> going forward</a:t>
            </a:r>
            <a:endParaRPr sz="1800">
              <a:latin typeface="Arial"/>
              <a:ea typeface="Arial"/>
              <a:cs typeface="Arial"/>
              <a:sym typeface="Arial"/>
            </a:endParaRPr>
          </a:p>
          <a:p>
            <a:pPr indent="-342900" lvl="0" marL="457200" rtl="0" algn="l">
              <a:spcBef>
                <a:spcPts val="0"/>
              </a:spcBef>
              <a:spcAft>
                <a:spcPts val="0"/>
              </a:spcAft>
              <a:buSzPts val="1800"/>
              <a:buFont typeface="Arial"/>
              <a:buChar char="❖"/>
            </a:pPr>
            <a:r>
              <a:rPr lang="en-GB" sz="1800">
                <a:latin typeface="Arial"/>
                <a:ea typeface="Arial"/>
                <a:cs typeface="Arial"/>
                <a:sym typeface="Arial"/>
              </a:rPr>
              <a:t>SIT Chair team to respond to TFI in time for debate at Sixty-third Session of the IPCC (IPCC-63), Lima, Peru, 27 - 30 October 2025</a:t>
            </a:r>
            <a:endParaRPr sz="1800">
              <a:latin typeface="Arial"/>
              <a:ea typeface="Arial"/>
              <a:cs typeface="Arial"/>
              <a:sym typeface="Arial"/>
            </a:endParaRPr>
          </a:p>
          <a:p>
            <a:pPr indent="0" lvl="0" marL="457200" rtl="0" algn="l">
              <a:spcBef>
                <a:spcPts val="0"/>
              </a:spcBef>
              <a:spcAft>
                <a:spcPts val="0"/>
              </a:spcAft>
              <a:buNone/>
            </a:pPr>
            <a:r>
              <a:t/>
            </a:r>
            <a:endParaRPr sz="1800">
              <a:latin typeface="Arial"/>
              <a:ea typeface="Arial"/>
              <a:cs typeface="Arial"/>
              <a:sym typeface="Arial"/>
            </a:endParaRPr>
          </a:p>
          <a:p>
            <a:pPr indent="-342900" lvl="0" marL="457200" rtl="0" algn="l">
              <a:spcBef>
                <a:spcPts val="0"/>
              </a:spcBef>
              <a:spcAft>
                <a:spcPts val="0"/>
              </a:spcAft>
              <a:buSzPts val="1800"/>
              <a:buFont typeface="Arial"/>
              <a:buChar char="❖"/>
            </a:pPr>
            <a:r>
              <a:rPr lang="en-GB" sz="1800">
                <a:latin typeface="Arial"/>
                <a:ea typeface="Arial"/>
                <a:cs typeface="Arial"/>
                <a:sym typeface="Arial"/>
              </a:rPr>
              <a:t>Consider</a:t>
            </a:r>
            <a:endParaRPr sz="1800">
              <a:latin typeface="Arial"/>
              <a:ea typeface="Arial"/>
              <a:cs typeface="Arial"/>
              <a:sym typeface="Arial"/>
            </a:endParaRPr>
          </a:p>
          <a:p>
            <a:pPr indent="-342900" lvl="1" marL="914400" rtl="0" algn="l">
              <a:spcBef>
                <a:spcPts val="0"/>
              </a:spcBef>
              <a:spcAft>
                <a:spcPts val="0"/>
              </a:spcAft>
              <a:buSzPts val="1800"/>
              <a:buFont typeface="Arial"/>
              <a:buChar char="▪"/>
            </a:pPr>
            <a:r>
              <a:rPr lang="en-GB" sz="1800">
                <a:latin typeface="Arial"/>
                <a:ea typeface="Arial"/>
                <a:cs typeface="Arial"/>
                <a:sym typeface="Arial"/>
              </a:rPr>
              <a:t>Objectives and scope</a:t>
            </a:r>
            <a:endParaRPr sz="1800">
              <a:latin typeface="Arial"/>
              <a:ea typeface="Arial"/>
              <a:cs typeface="Arial"/>
              <a:sym typeface="Arial"/>
            </a:endParaRPr>
          </a:p>
          <a:p>
            <a:pPr indent="-342900" lvl="1" marL="914400" rtl="0" algn="l">
              <a:spcBef>
                <a:spcPts val="0"/>
              </a:spcBef>
              <a:spcAft>
                <a:spcPts val="0"/>
              </a:spcAft>
              <a:buSzPts val="1800"/>
              <a:buFont typeface="Arial"/>
              <a:buChar char="▪"/>
            </a:pPr>
            <a:r>
              <a:rPr lang="en-GB" sz="1800">
                <a:latin typeface="Arial"/>
                <a:ea typeface="Arial"/>
                <a:cs typeface="Arial"/>
                <a:sym typeface="Arial"/>
              </a:rPr>
              <a:t>Attendees</a:t>
            </a:r>
            <a:endParaRPr sz="1800">
              <a:latin typeface="Arial"/>
              <a:ea typeface="Arial"/>
              <a:cs typeface="Arial"/>
              <a:sym typeface="Arial"/>
            </a:endParaRPr>
          </a:p>
          <a:p>
            <a:pPr indent="-342900" lvl="1" marL="914400" rtl="0" algn="l">
              <a:spcBef>
                <a:spcPts val="0"/>
              </a:spcBef>
              <a:spcAft>
                <a:spcPts val="0"/>
              </a:spcAft>
              <a:buSzPts val="1800"/>
              <a:buFont typeface="Arial"/>
              <a:buChar char="▪"/>
            </a:pPr>
            <a:r>
              <a:rPr lang="en-GB" sz="1800">
                <a:latin typeface="Arial"/>
                <a:ea typeface="Arial"/>
                <a:cs typeface="Arial"/>
                <a:sym typeface="Arial"/>
              </a:rPr>
              <a:t>Presenters and presentations</a:t>
            </a:r>
            <a:endParaRPr sz="1800">
              <a:latin typeface="Arial"/>
              <a:ea typeface="Arial"/>
              <a:cs typeface="Arial"/>
              <a:sym typeface="Arial"/>
            </a:endParaRPr>
          </a:p>
          <a:p>
            <a:pPr indent="-342900" lvl="1" marL="914400" rtl="0" algn="l">
              <a:spcBef>
                <a:spcPts val="0"/>
              </a:spcBef>
              <a:spcAft>
                <a:spcPts val="0"/>
              </a:spcAft>
              <a:buSzPts val="1800"/>
              <a:buFont typeface="Arial"/>
              <a:buChar char="▪"/>
            </a:pPr>
            <a:r>
              <a:rPr lang="en-GB" sz="1800">
                <a:latin typeface="Arial"/>
                <a:ea typeface="Arial"/>
                <a:cs typeface="Arial"/>
                <a:sym typeface="Arial"/>
              </a:rPr>
              <a:t>Carriage of the CEOS-IPCC relationship</a:t>
            </a:r>
            <a:endParaRPr sz="1800">
              <a:latin typeface="Arial"/>
              <a:ea typeface="Arial"/>
              <a:cs typeface="Arial"/>
              <a:sym typeface="Arial"/>
            </a:endParaRPr>
          </a:p>
          <a:p>
            <a:pPr indent="-342900" lvl="1" marL="914400" rtl="0" algn="l">
              <a:spcBef>
                <a:spcPts val="0"/>
              </a:spcBef>
              <a:spcAft>
                <a:spcPts val="0"/>
              </a:spcAft>
              <a:buSzPts val="1800"/>
              <a:buFont typeface="Arial"/>
              <a:buChar char="▪"/>
            </a:pPr>
            <a:r>
              <a:rPr lang="en-GB" sz="1800">
                <a:latin typeface="Arial"/>
                <a:ea typeface="Arial"/>
                <a:cs typeface="Arial"/>
                <a:sym typeface="Arial"/>
              </a:rPr>
              <a:t>Anyone attending IPCC-63?</a:t>
            </a:r>
            <a:endParaRPr sz="1800">
              <a:latin typeface="Arial"/>
              <a:ea typeface="Arial"/>
              <a:cs typeface="Arial"/>
              <a:sym typeface="Arial"/>
            </a:endParaRPr>
          </a:p>
          <a:p>
            <a:pPr indent="0" lvl="0" marL="0" rtl="0" algn="l">
              <a:spcBef>
                <a:spcPts val="0"/>
              </a:spcBef>
              <a:spcAft>
                <a:spcPts val="0"/>
              </a:spcAft>
              <a:buNone/>
            </a:pPr>
            <a:r>
              <a:t/>
            </a:r>
            <a:endParaRPr sz="1800">
              <a:latin typeface="Arial"/>
              <a:ea typeface="Arial"/>
              <a:cs typeface="Arial"/>
              <a:sym typeface="Arial"/>
            </a:endParaRPr>
          </a:p>
          <a:p>
            <a:pPr indent="0" lvl="0" marL="0" rtl="0" algn="l">
              <a:spcBef>
                <a:spcPts val="0"/>
              </a:spcBef>
              <a:spcAft>
                <a:spcPts val="0"/>
              </a:spcAft>
              <a:buNone/>
            </a:pPr>
            <a:r>
              <a:t/>
            </a:r>
            <a:endParaRPr sz="1800">
              <a:latin typeface="Arial"/>
              <a:ea typeface="Arial"/>
              <a:cs typeface="Arial"/>
              <a:sym typeface="Arial"/>
            </a:endParaRPr>
          </a:p>
          <a:p>
            <a:pPr indent="0" lvl="0" marL="12700" rtl="0" algn="l">
              <a:lnSpc>
                <a:spcPct val="125454"/>
              </a:lnSpc>
              <a:spcBef>
                <a:spcPts val="1000"/>
              </a:spcBef>
              <a:spcAft>
                <a:spcPts val="0"/>
              </a:spcAft>
              <a:buClr>
                <a:schemeClr val="dk1"/>
              </a:buClr>
              <a:buSzPts val="1100"/>
              <a:buFont typeface="Arial"/>
              <a:buNone/>
            </a:pPr>
            <a:r>
              <a:t/>
            </a:r>
            <a:endParaRPr sz="1800"/>
          </a:p>
          <a:p>
            <a:pPr indent="0" lvl="0" marL="0" rtl="0" algn="l">
              <a:spcBef>
                <a:spcPts val="1000"/>
              </a:spcBef>
              <a:spcAft>
                <a:spcPts val="0"/>
              </a:spcAft>
              <a:buNone/>
            </a:pPr>
            <a:r>
              <a:t/>
            </a:r>
            <a:endParaRPr sz="2600"/>
          </a:p>
        </p:txBody>
      </p:sp>
      <p:sp>
        <p:nvSpPr>
          <p:cNvPr id="145" name="Google Shape;145;p20"/>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solidFill>
                  <a:srgbClr val="FFFFFF"/>
                </a:solidFill>
              </a:rPr>
              <a:t>Discussion items – Expert Mtg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1"/>
          <p:cNvSpPr txBox="1"/>
          <p:nvPr>
            <p:ph idx="1" type="body"/>
          </p:nvPr>
        </p:nvSpPr>
        <p:spPr>
          <a:xfrm>
            <a:off x="348308" y="1435208"/>
            <a:ext cx="11495400" cy="4662900"/>
          </a:xfrm>
          <a:prstGeom prst="rect">
            <a:avLst/>
          </a:prstGeom>
        </p:spPr>
        <p:txBody>
          <a:bodyPr anchorCtr="0" anchor="t" bIns="45700" lIns="91425" spcFirstLastPara="1" rIns="91425" wrap="square" tIns="45700">
            <a:noAutofit/>
          </a:bodyPr>
          <a:lstStyle/>
          <a:p>
            <a:pPr indent="0" lvl="0" marL="12700" rtl="0" algn="l">
              <a:lnSpc>
                <a:spcPct val="125454"/>
              </a:lnSpc>
              <a:spcBef>
                <a:spcPts val="1000"/>
              </a:spcBef>
              <a:spcAft>
                <a:spcPts val="0"/>
              </a:spcAft>
              <a:buClr>
                <a:schemeClr val="dk1"/>
              </a:buClr>
              <a:buSzPts val="1100"/>
              <a:buFont typeface="Arial"/>
              <a:buNone/>
            </a:pPr>
            <a:r>
              <a:rPr lang="en-GB" sz="2600"/>
              <a:t>❖</a:t>
            </a:r>
            <a:r>
              <a:rPr b="1" lang="en-GB" sz="1800"/>
              <a:t> More systematic representation of CEOS data in the EF database</a:t>
            </a:r>
            <a:endParaRPr b="1" sz="1800"/>
          </a:p>
          <a:p>
            <a:pPr indent="0" lvl="0" marL="12700" rtl="0" algn="l">
              <a:lnSpc>
                <a:spcPct val="125454"/>
              </a:lnSpc>
              <a:spcBef>
                <a:spcPts val="1000"/>
              </a:spcBef>
              <a:spcAft>
                <a:spcPts val="0"/>
              </a:spcAft>
              <a:buClr>
                <a:schemeClr val="dk1"/>
              </a:buClr>
              <a:buSzPts val="1100"/>
              <a:buFont typeface="Arial"/>
              <a:buNone/>
            </a:pPr>
            <a:r>
              <a:rPr lang="en-GB" sz="1800">
                <a:latin typeface="Arial"/>
                <a:ea typeface="Arial"/>
                <a:cs typeface="Arial"/>
                <a:sym typeface="Arial"/>
              </a:rPr>
              <a:t>1. </a:t>
            </a:r>
            <a:r>
              <a:rPr lang="en-GB" sz="1800">
                <a:latin typeface="Arial"/>
                <a:ea typeface="Arial"/>
                <a:cs typeface="Arial"/>
                <a:sym typeface="Arial"/>
              </a:rPr>
              <a:t>C</a:t>
            </a:r>
            <a:r>
              <a:rPr lang="en-GB" sz="1800"/>
              <a:t>hallenges highlighted by efforts of biomass harmonisation team.</a:t>
            </a:r>
            <a:endParaRPr sz="1800"/>
          </a:p>
          <a:p>
            <a:pPr indent="0" lvl="0" marL="12700" rtl="0" algn="l">
              <a:lnSpc>
                <a:spcPct val="125454"/>
              </a:lnSpc>
              <a:spcBef>
                <a:spcPts val="1000"/>
              </a:spcBef>
              <a:spcAft>
                <a:spcPts val="0"/>
              </a:spcAft>
              <a:buClr>
                <a:schemeClr val="dk1"/>
              </a:buClr>
              <a:buSzPts val="1100"/>
              <a:buFont typeface="Arial"/>
              <a:buNone/>
            </a:pPr>
            <a:r>
              <a:rPr lang="en-GB" sz="1800"/>
              <a:t>2. W</a:t>
            </a:r>
            <a:r>
              <a:rPr lang="en-GB" sz="1800"/>
              <a:t>ay forward</a:t>
            </a:r>
            <a:r>
              <a:rPr lang="en-GB" sz="2600"/>
              <a:t>? </a:t>
            </a:r>
            <a:r>
              <a:rPr lang="en-GB" sz="2000"/>
              <a:t>(expert meeting opportunity)</a:t>
            </a:r>
            <a:endParaRPr sz="1200"/>
          </a:p>
          <a:p>
            <a:pPr indent="0" lvl="0" marL="0" rtl="0" algn="l">
              <a:spcBef>
                <a:spcPts val="1000"/>
              </a:spcBef>
              <a:spcAft>
                <a:spcPts val="0"/>
              </a:spcAft>
              <a:buNone/>
            </a:pPr>
            <a:r>
              <a:t/>
            </a:r>
            <a:endParaRPr sz="2600"/>
          </a:p>
        </p:txBody>
      </p:sp>
      <p:sp>
        <p:nvSpPr>
          <p:cNvPr id="151" name="Google Shape;151;p21"/>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solidFill>
                  <a:srgbClr val="FFFFFF"/>
                </a:solidFill>
              </a:rPr>
              <a:t>Discussion items – E</a:t>
            </a:r>
            <a:r>
              <a:rPr lang="en-GB">
                <a:solidFill>
                  <a:srgbClr val="FFFFFF"/>
                </a:solidFill>
              </a:rPr>
              <a:t>FDB</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5" name="Shape 155"/>
        <p:cNvGrpSpPr/>
        <p:nvPr/>
      </p:nvGrpSpPr>
      <p:grpSpPr>
        <a:xfrm>
          <a:off x="0" y="0"/>
          <a:ext cx="0" cy="0"/>
          <a:chOff x="0" y="0"/>
          <a:chExt cx="0" cy="0"/>
        </a:xfrm>
      </p:grpSpPr>
      <p:sp>
        <p:nvSpPr>
          <p:cNvPr id="156" name="Google Shape;156;p22"/>
          <p:cNvSpPr txBox="1"/>
          <p:nvPr>
            <p:ph idx="1" type="body"/>
          </p:nvPr>
        </p:nvSpPr>
        <p:spPr>
          <a:xfrm>
            <a:off x="288600" y="1618000"/>
            <a:ext cx="11825700" cy="4662900"/>
          </a:xfrm>
          <a:prstGeom prst="rect">
            <a:avLst/>
          </a:prstGeom>
          <a:noFill/>
          <a:ln>
            <a:noFill/>
          </a:ln>
        </p:spPr>
        <p:txBody>
          <a:bodyPr anchorCtr="0" anchor="t" bIns="45700" lIns="91425" spcFirstLastPara="1" rIns="91425" wrap="square" tIns="45700">
            <a:noAutofit/>
          </a:bodyPr>
          <a:lstStyle/>
          <a:p>
            <a:pPr indent="-196850" lvl="0" marL="228600" rtl="0" algn="l">
              <a:lnSpc>
                <a:spcPct val="115000"/>
              </a:lnSpc>
              <a:spcBef>
                <a:spcPts val="1000"/>
              </a:spcBef>
              <a:spcAft>
                <a:spcPts val="0"/>
              </a:spcAft>
              <a:buSzPts val="2300"/>
              <a:buChar char="❖"/>
            </a:pPr>
            <a:r>
              <a:rPr lang="en-GB" sz="2300"/>
              <a:t>Coordination and ownership of dialogue with IPCC</a:t>
            </a:r>
            <a:endParaRPr sz="2300"/>
          </a:p>
        </p:txBody>
      </p:sp>
      <p:sp>
        <p:nvSpPr>
          <p:cNvPr id="157" name="Google Shape;157;p22"/>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Next steps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8"/>
          <p:cNvSpPr txBox="1"/>
          <p:nvPr>
            <p:ph idx="1" type="body"/>
          </p:nvPr>
        </p:nvSpPr>
        <p:spPr>
          <a:xfrm>
            <a:off x="176050" y="1435000"/>
            <a:ext cx="11069100" cy="4662900"/>
          </a:xfrm>
          <a:prstGeom prst="rect">
            <a:avLst/>
          </a:prstGeom>
          <a:noFill/>
          <a:ln>
            <a:noFill/>
          </a:ln>
        </p:spPr>
        <p:txBody>
          <a:bodyPr anchorCtr="0" anchor="t" bIns="45700" lIns="91425" spcFirstLastPara="1" rIns="91425" wrap="square" tIns="45700">
            <a:noAutofit/>
          </a:bodyPr>
          <a:lstStyle/>
          <a:p>
            <a:pPr indent="-406400" lvl="0" marL="457200" rtl="0" algn="l">
              <a:lnSpc>
                <a:spcPct val="115000"/>
              </a:lnSpc>
              <a:spcBef>
                <a:spcPts val="0"/>
              </a:spcBef>
              <a:spcAft>
                <a:spcPts val="0"/>
              </a:spcAft>
              <a:buSzPts val="2800"/>
              <a:buChar char="❖"/>
            </a:pPr>
            <a:r>
              <a:rPr lang="en-GB" sz="2000"/>
              <a:t>Update on the status of dialogue threads with IPCC</a:t>
            </a:r>
            <a:endParaRPr sz="2000"/>
          </a:p>
          <a:p>
            <a:pPr indent="0" lvl="0" marL="228600" rtl="0" algn="l">
              <a:lnSpc>
                <a:spcPct val="115000"/>
              </a:lnSpc>
              <a:spcBef>
                <a:spcPts val="0"/>
              </a:spcBef>
              <a:spcAft>
                <a:spcPts val="0"/>
              </a:spcAft>
              <a:buNone/>
            </a:pPr>
            <a:r>
              <a:t/>
            </a:r>
            <a:endParaRPr sz="2000"/>
          </a:p>
          <a:p>
            <a:pPr indent="-355600" lvl="0" marL="457200" rtl="0" algn="l">
              <a:lnSpc>
                <a:spcPct val="115000"/>
              </a:lnSpc>
              <a:spcBef>
                <a:spcPts val="0"/>
              </a:spcBef>
              <a:spcAft>
                <a:spcPts val="0"/>
              </a:spcAft>
              <a:buSzPts val="2000"/>
              <a:buChar char="❖"/>
            </a:pPr>
            <a:r>
              <a:rPr lang="en-GB" sz="2000"/>
              <a:t>Ensure carriage of the important topics going forward and beyond JAXA SIT Chair Term</a:t>
            </a:r>
            <a:endParaRPr sz="2000"/>
          </a:p>
          <a:p>
            <a:pPr indent="0" lvl="0" marL="228600" rtl="0" algn="l">
              <a:lnSpc>
                <a:spcPct val="115000"/>
              </a:lnSpc>
              <a:spcBef>
                <a:spcPts val="0"/>
              </a:spcBef>
              <a:spcAft>
                <a:spcPts val="0"/>
              </a:spcAft>
              <a:buNone/>
            </a:pPr>
            <a:r>
              <a:t/>
            </a:r>
            <a:endParaRPr sz="2000"/>
          </a:p>
          <a:p>
            <a:pPr indent="-355600" lvl="0" marL="457200" rtl="0" algn="l">
              <a:lnSpc>
                <a:spcPct val="115000"/>
              </a:lnSpc>
              <a:spcBef>
                <a:spcPts val="0"/>
              </a:spcBef>
              <a:spcAft>
                <a:spcPts val="0"/>
              </a:spcAft>
              <a:buSzPts val="2000"/>
              <a:buChar char="❖"/>
            </a:pPr>
            <a:r>
              <a:rPr lang="en-GB" sz="2000"/>
              <a:t>Feedback to IPCC TFI on joint expert workshop: CEOS-IPCC</a:t>
            </a:r>
            <a:endParaRPr sz="2000"/>
          </a:p>
        </p:txBody>
      </p:sp>
      <p:sp>
        <p:nvSpPr>
          <p:cNvPr id="73" name="Google Shape;73;p8"/>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Purpose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9"/>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0" lvl="0" marL="12700" rtl="0" algn="l">
              <a:lnSpc>
                <a:spcPct val="125454"/>
              </a:lnSpc>
              <a:spcBef>
                <a:spcPts val="1000"/>
              </a:spcBef>
              <a:spcAft>
                <a:spcPts val="0"/>
              </a:spcAft>
              <a:buClr>
                <a:schemeClr val="dk1"/>
              </a:buClr>
              <a:buSzPts val="1100"/>
              <a:buFont typeface="Arial"/>
              <a:buNone/>
            </a:pPr>
            <a:r>
              <a:rPr lang="en-GB" sz="2400"/>
              <a:t>❖Products developed by the Intergovernmental Panel on Climate Change (IPCC) play two critical roles in the global stocktakes. </a:t>
            </a:r>
            <a:endParaRPr sz="2400"/>
          </a:p>
          <a:p>
            <a:pPr indent="0" lvl="0" marL="12700" rtl="0" algn="l">
              <a:lnSpc>
                <a:spcPct val="125454"/>
              </a:lnSpc>
              <a:spcBef>
                <a:spcPts val="1000"/>
              </a:spcBef>
              <a:spcAft>
                <a:spcPts val="0"/>
              </a:spcAft>
              <a:buClr>
                <a:schemeClr val="dk1"/>
              </a:buClr>
              <a:buSzPts val="1100"/>
              <a:buFont typeface="Arial"/>
              <a:buNone/>
            </a:pPr>
            <a:r>
              <a:t/>
            </a:r>
            <a:endParaRPr sz="2400"/>
          </a:p>
          <a:p>
            <a:pPr indent="0" lvl="0" marL="12700" rtl="0" algn="l">
              <a:lnSpc>
                <a:spcPct val="125454"/>
              </a:lnSpc>
              <a:spcBef>
                <a:spcPts val="500"/>
              </a:spcBef>
              <a:spcAft>
                <a:spcPts val="0"/>
              </a:spcAft>
              <a:buNone/>
            </a:pPr>
            <a:r>
              <a:rPr lang="en-GB" sz="2000"/>
              <a:t>▪The IPCC </a:t>
            </a:r>
            <a:r>
              <a:rPr b="1" lang="en-GB" sz="2000">
                <a:solidFill>
                  <a:srgbClr val="0070C0"/>
                </a:solidFill>
              </a:rPr>
              <a:t>Assessment reports </a:t>
            </a:r>
            <a:r>
              <a:rPr lang="en-GB" sz="2000"/>
              <a:t>constitute an </a:t>
            </a:r>
            <a:r>
              <a:rPr b="1" lang="en-GB" sz="2000">
                <a:solidFill>
                  <a:srgbClr val="0070C0"/>
                </a:solidFill>
              </a:rPr>
              <a:t>open, transparent scientific consensus </a:t>
            </a:r>
            <a:r>
              <a:rPr lang="en-GB" sz="2000"/>
              <a:t>for tracking climate change and projecting future climate impacts. </a:t>
            </a:r>
            <a:endParaRPr sz="2000"/>
          </a:p>
          <a:p>
            <a:pPr indent="0" lvl="0" marL="0" rtl="0" algn="l">
              <a:lnSpc>
                <a:spcPct val="125454"/>
              </a:lnSpc>
              <a:spcBef>
                <a:spcPts val="500"/>
              </a:spcBef>
              <a:spcAft>
                <a:spcPts val="0"/>
              </a:spcAft>
              <a:buClr>
                <a:schemeClr val="dk1"/>
              </a:buClr>
              <a:buSzPts val="1100"/>
              <a:buFont typeface="Arial"/>
              <a:buNone/>
            </a:pPr>
            <a:r>
              <a:t/>
            </a:r>
            <a:endParaRPr sz="2000"/>
          </a:p>
          <a:p>
            <a:pPr indent="0" lvl="0" marL="12700" rtl="0" algn="l">
              <a:lnSpc>
                <a:spcPct val="125454"/>
              </a:lnSpc>
              <a:spcBef>
                <a:spcPts val="500"/>
              </a:spcBef>
              <a:spcAft>
                <a:spcPts val="0"/>
              </a:spcAft>
              <a:buClr>
                <a:schemeClr val="dk1"/>
              </a:buClr>
              <a:buSzPts val="1100"/>
              <a:buFont typeface="Arial"/>
              <a:buNone/>
            </a:pPr>
            <a:r>
              <a:rPr lang="en-GB" sz="2000"/>
              <a:t>▪The Taskforce on Inventories (IPCC-TFI) 2006 IPCC Guidelines for National Greenhouse Gas Inventories (IPCC-2006) establish the </a:t>
            </a:r>
            <a:r>
              <a:rPr b="1" lang="en-GB" sz="2000">
                <a:solidFill>
                  <a:srgbClr val="0070C0"/>
                </a:solidFill>
              </a:rPr>
              <a:t>good practice methodologies </a:t>
            </a:r>
            <a:r>
              <a:rPr lang="en-GB" sz="2000"/>
              <a:t>that have been adopted as the basis for </a:t>
            </a:r>
            <a:r>
              <a:rPr b="1" lang="en-GB" sz="2000">
                <a:solidFill>
                  <a:srgbClr val="0070C0"/>
                </a:solidFill>
              </a:rPr>
              <a:t>compiling national inventory reports</a:t>
            </a:r>
            <a:r>
              <a:rPr lang="en-GB" sz="2000"/>
              <a:t> by governments reporting under the Paris Agreement.</a:t>
            </a:r>
            <a:endParaRPr sz="2000"/>
          </a:p>
          <a:p>
            <a:pPr indent="0" lvl="0" marL="0" rtl="0" algn="l">
              <a:spcBef>
                <a:spcPts val="1000"/>
              </a:spcBef>
              <a:spcAft>
                <a:spcPts val="0"/>
              </a:spcAft>
              <a:buNone/>
            </a:pPr>
            <a:r>
              <a:t/>
            </a:r>
            <a:endParaRPr/>
          </a:p>
        </p:txBody>
      </p:sp>
      <p:sp>
        <p:nvSpPr>
          <p:cNvPr id="79" name="Google Shape;79;p9"/>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solidFill>
                  <a:srgbClr val="FFFFFF"/>
                </a:solidFill>
              </a:rPr>
              <a:t>IPCC Roles in the GSTs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0"/>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lang="en-GB" sz="4400">
                <a:solidFill>
                  <a:schemeClr val="lt1"/>
                </a:solidFill>
                <a:latin typeface="Montserrat"/>
                <a:ea typeface="Montserrat"/>
                <a:cs typeface="Montserrat"/>
                <a:sym typeface="Montserrat"/>
              </a:rPr>
              <a:t>Context - multiple threads</a:t>
            </a:r>
            <a:endParaRPr b="0" i="0" sz="1400" u="none" cap="none" strike="noStrike">
              <a:solidFill>
                <a:srgbClr val="000000"/>
              </a:solidFill>
              <a:latin typeface="Montserrat"/>
              <a:ea typeface="Montserrat"/>
              <a:cs typeface="Montserrat"/>
              <a:sym typeface="Montserrat"/>
            </a:endParaRPr>
          </a:p>
        </p:txBody>
      </p:sp>
      <p:sp>
        <p:nvSpPr>
          <p:cNvPr id="85" name="Google Shape;85;p10"/>
          <p:cNvSpPr txBox="1"/>
          <p:nvPr>
            <p:ph idx="1" type="body"/>
          </p:nvPr>
        </p:nvSpPr>
        <p:spPr>
          <a:xfrm>
            <a:off x="288600" y="1340050"/>
            <a:ext cx="11262900" cy="4039500"/>
          </a:xfrm>
          <a:prstGeom prst="rect">
            <a:avLst/>
          </a:prstGeom>
          <a:noFill/>
          <a:ln>
            <a:noFill/>
          </a:ln>
        </p:spPr>
        <p:txBody>
          <a:bodyPr anchorCtr="0" anchor="t" bIns="45700" lIns="91425" spcFirstLastPara="1" rIns="91425" wrap="square" tIns="45700">
            <a:noAutofit/>
          </a:bodyPr>
          <a:lstStyle/>
          <a:p>
            <a:pPr indent="-171450" lvl="0" marL="228600" rtl="0" algn="l">
              <a:lnSpc>
                <a:spcPct val="125454"/>
              </a:lnSpc>
              <a:spcBef>
                <a:spcPts val="1000"/>
              </a:spcBef>
              <a:spcAft>
                <a:spcPts val="0"/>
              </a:spcAft>
              <a:buSzPts val="1900"/>
              <a:buChar char="❖"/>
            </a:pPr>
            <a:r>
              <a:rPr lang="en-GB" sz="1900"/>
              <a:t>Importance of IPCC role and inputs to UNFCCC widely recognised, notably for GST1</a:t>
            </a:r>
            <a:endParaRPr sz="1900"/>
          </a:p>
          <a:p>
            <a:pPr indent="-171450" lvl="0" marL="228600" rtl="0" algn="l">
              <a:lnSpc>
                <a:spcPct val="125454"/>
              </a:lnSpc>
              <a:spcBef>
                <a:spcPts val="0"/>
              </a:spcBef>
              <a:spcAft>
                <a:spcPts val="0"/>
              </a:spcAft>
              <a:buSzPts val="1900"/>
              <a:buChar char="❖"/>
            </a:pPr>
            <a:r>
              <a:rPr lang="en-GB" sz="1900"/>
              <a:t>The IPCC AR7 WG reports will not be completed until after GST2</a:t>
            </a:r>
            <a:endParaRPr sz="1900"/>
          </a:p>
          <a:p>
            <a:pPr indent="-171450" lvl="0" marL="228600" rtl="0" algn="l">
              <a:lnSpc>
                <a:spcPct val="125454"/>
              </a:lnSpc>
              <a:spcBef>
                <a:spcPts val="0"/>
              </a:spcBef>
              <a:spcAft>
                <a:spcPts val="0"/>
              </a:spcAft>
              <a:buSzPts val="1900"/>
              <a:buChar char="❖"/>
            </a:pPr>
            <a:r>
              <a:rPr lang="en-GB" sz="1900"/>
              <a:t>Multiple CEOS agencies have recognised the importance of better representation of EO satellite data in the Good Practice Guidance provided to countries by IPCC, e.g.:</a:t>
            </a:r>
            <a:endParaRPr sz="1900"/>
          </a:p>
          <a:p>
            <a:pPr indent="-196850" lvl="1" marL="685800" rtl="0" algn="l">
              <a:lnSpc>
                <a:spcPct val="125454"/>
              </a:lnSpc>
              <a:spcBef>
                <a:spcPts val="0"/>
              </a:spcBef>
              <a:spcAft>
                <a:spcPts val="0"/>
              </a:spcAft>
              <a:buSzPts val="1900"/>
              <a:buChar char="▪"/>
            </a:pPr>
            <a:r>
              <a:rPr lang="en-GB" sz="1900"/>
              <a:t>Work by the Biomass harmonisation team with IPCC TFI</a:t>
            </a:r>
            <a:endParaRPr sz="1900"/>
          </a:p>
          <a:p>
            <a:pPr indent="-196850" lvl="1" marL="685800" rtl="0" algn="l">
              <a:lnSpc>
                <a:spcPct val="125454"/>
              </a:lnSpc>
              <a:spcBef>
                <a:spcPts val="0"/>
              </a:spcBef>
              <a:spcAft>
                <a:spcPts val="0"/>
              </a:spcAft>
              <a:buSzPts val="1900"/>
              <a:buChar char="▪"/>
            </a:pPr>
            <a:r>
              <a:rPr lang="en-GB" sz="1900"/>
              <a:t>JRC team research and events</a:t>
            </a:r>
            <a:endParaRPr sz="1900"/>
          </a:p>
          <a:p>
            <a:pPr indent="0" lvl="0" marL="685800" rtl="0" algn="l">
              <a:lnSpc>
                <a:spcPct val="125454"/>
              </a:lnSpc>
              <a:spcBef>
                <a:spcPts val="1000"/>
              </a:spcBef>
              <a:spcAft>
                <a:spcPts val="0"/>
              </a:spcAft>
              <a:buNone/>
            </a:pPr>
            <a:r>
              <a:t/>
            </a:r>
            <a:endParaRPr sz="1900"/>
          </a:p>
          <a:p>
            <a:pPr indent="-171450" lvl="0" marL="228600" rtl="0" algn="l">
              <a:lnSpc>
                <a:spcPct val="125454"/>
              </a:lnSpc>
              <a:spcBef>
                <a:spcPts val="1000"/>
              </a:spcBef>
              <a:spcAft>
                <a:spcPts val="0"/>
              </a:spcAft>
              <a:buSzPts val="1900"/>
              <a:buChar char="❖"/>
            </a:pPr>
            <a:r>
              <a:rPr lang="en-GB" sz="1900"/>
              <a:t>SIT Chair team engaged with IPCC TFI as part of term Climate Policy Impact efforts</a:t>
            </a:r>
            <a:endParaRPr sz="1900"/>
          </a:p>
          <a:p>
            <a:pPr indent="-196850" lvl="1" marL="685800" rtl="0" algn="l">
              <a:lnSpc>
                <a:spcPct val="125454"/>
              </a:lnSpc>
              <a:spcBef>
                <a:spcPts val="0"/>
              </a:spcBef>
              <a:spcAft>
                <a:spcPts val="0"/>
              </a:spcAft>
              <a:buSzPts val="1900"/>
              <a:buChar char="▪"/>
            </a:pPr>
            <a:r>
              <a:rPr lang="en-GB" sz="1900"/>
              <a:t>More systematic representation of CEOS agency datasets in the IPCC Emission Factors Database </a:t>
            </a:r>
            <a:endParaRPr sz="1900"/>
          </a:p>
          <a:p>
            <a:pPr indent="-196850" lvl="1" marL="685800" rtl="0" algn="l">
              <a:lnSpc>
                <a:spcPct val="125454"/>
              </a:lnSpc>
              <a:spcBef>
                <a:spcPts val="0"/>
              </a:spcBef>
              <a:spcAft>
                <a:spcPts val="0"/>
              </a:spcAft>
              <a:buSzPts val="1900"/>
              <a:buChar char="▪"/>
            </a:pPr>
            <a:r>
              <a:rPr lang="en-GB" sz="1900"/>
              <a:t>IPCC TFI proposed possible large space agency IPCC Workshops for better strategic alignment in future</a:t>
            </a:r>
            <a:endParaRPr sz="1900"/>
          </a:p>
          <a:p>
            <a:pPr indent="0" lvl="0" marL="0" rtl="0" algn="l">
              <a:lnSpc>
                <a:spcPct val="115000"/>
              </a:lnSpc>
              <a:spcBef>
                <a:spcPts val="1000"/>
              </a:spcBef>
              <a:spcAft>
                <a:spcPts val="0"/>
              </a:spcAft>
              <a:buNone/>
            </a:pPr>
            <a:r>
              <a:t/>
            </a:r>
            <a:endParaRPr sz="19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9" name="Shape 89"/>
        <p:cNvGrpSpPr/>
        <p:nvPr/>
      </p:nvGrpSpPr>
      <p:grpSpPr>
        <a:xfrm>
          <a:off x="0" y="0"/>
          <a:ext cx="0" cy="0"/>
          <a:chOff x="0" y="0"/>
          <a:chExt cx="0" cy="0"/>
        </a:xfrm>
      </p:grpSpPr>
      <p:sp>
        <p:nvSpPr>
          <p:cNvPr id="90" name="Google Shape;90;p11"/>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lang="en-GB" sz="4400">
                <a:solidFill>
                  <a:schemeClr val="lt1"/>
                </a:solidFill>
                <a:latin typeface="Montserrat"/>
                <a:ea typeface="Montserrat"/>
                <a:cs typeface="Montserrat"/>
                <a:sym typeface="Montserrat"/>
              </a:rPr>
              <a:t>Context</a:t>
            </a:r>
            <a:endParaRPr b="0" i="0" sz="1400" u="none" cap="none" strike="noStrike">
              <a:solidFill>
                <a:srgbClr val="000000"/>
              </a:solidFill>
              <a:latin typeface="Montserrat"/>
              <a:ea typeface="Montserrat"/>
              <a:cs typeface="Montserrat"/>
              <a:sym typeface="Montserrat"/>
            </a:endParaRPr>
          </a:p>
        </p:txBody>
      </p:sp>
      <p:pic>
        <p:nvPicPr>
          <p:cNvPr id="91" name="Google Shape;91;p11"/>
          <p:cNvPicPr preferRelativeResize="0"/>
          <p:nvPr/>
        </p:nvPicPr>
        <p:blipFill>
          <a:blip r:embed="rId3">
            <a:alphaModFix/>
          </a:blip>
          <a:stretch>
            <a:fillRect/>
          </a:stretch>
        </p:blipFill>
        <p:spPr>
          <a:xfrm>
            <a:off x="1406900" y="1397075"/>
            <a:ext cx="8486549" cy="46571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2"/>
          <p:cNvSpPr txBox="1"/>
          <p:nvPr>
            <p:ph idx="1" type="body"/>
          </p:nvPr>
        </p:nvSpPr>
        <p:spPr>
          <a:xfrm>
            <a:off x="276000" y="1620025"/>
            <a:ext cx="11825700" cy="4662900"/>
          </a:xfrm>
          <a:prstGeom prst="rect">
            <a:avLst/>
          </a:prstGeom>
          <a:noFill/>
          <a:ln>
            <a:noFill/>
          </a:ln>
        </p:spPr>
        <p:txBody>
          <a:bodyPr anchorCtr="0" anchor="t" bIns="45700" lIns="91425" spcFirstLastPara="1" rIns="91425" wrap="square" tIns="45700">
            <a:noAutofit/>
          </a:bodyPr>
          <a:lstStyle/>
          <a:p>
            <a:pPr indent="-355600" lvl="0" marL="914400" rtl="0" algn="l">
              <a:spcBef>
                <a:spcPts val="1000"/>
              </a:spcBef>
              <a:spcAft>
                <a:spcPts val="0"/>
              </a:spcAft>
              <a:buSzPts val="2000"/>
              <a:buAutoNum type="arabicPeriod"/>
            </a:pPr>
            <a:r>
              <a:rPr lang="en-GB" sz="2000"/>
              <a:t>Feedback to TFI on Expert Meeting proposal draft</a:t>
            </a:r>
            <a:endParaRPr sz="2000"/>
          </a:p>
          <a:p>
            <a:pPr indent="0" lvl="0" marL="1371600" rtl="0" algn="l">
              <a:spcBef>
                <a:spcPts val="1000"/>
              </a:spcBef>
              <a:spcAft>
                <a:spcPts val="0"/>
              </a:spcAft>
              <a:buNone/>
            </a:pPr>
            <a:r>
              <a:t/>
            </a:r>
            <a:endParaRPr sz="2000"/>
          </a:p>
          <a:p>
            <a:pPr indent="-355600" lvl="0" marL="914400" rtl="0" algn="l">
              <a:spcBef>
                <a:spcPts val="1000"/>
              </a:spcBef>
              <a:spcAft>
                <a:spcPts val="0"/>
              </a:spcAft>
              <a:buSzPts val="2000"/>
              <a:buAutoNum type="arabicPeriod"/>
            </a:pPr>
            <a:r>
              <a:rPr lang="en-GB" sz="2000"/>
              <a:t>Systematic representation of CEOS datasets in the IPCC Emission Factors Database</a:t>
            </a:r>
            <a:endParaRPr sz="2000"/>
          </a:p>
          <a:p>
            <a:pPr indent="0" lvl="0" marL="0" rtl="0" algn="l">
              <a:spcBef>
                <a:spcPts val="1000"/>
              </a:spcBef>
              <a:spcAft>
                <a:spcPts val="0"/>
              </a:spcAft>
              <a:buNone/>
            </a:pPr>
            <a:r>
              <a:t/>
            </a:r>
            <a:endParaRPr sz="2000"/>
          </a:p>
          <a:p>
            <a:pPr indent="0" lvl="0" marL="1371600" rtl="0" algn="l">
              <a:spcBef>
                <a:spcPts val="1000"/>
              </a:spcBef>
              <a:spcAft>
                <a:spcPts val="0"/>
              </a:spcAft>
              <a:buNone/>
            </a:pPr>
            <a:r>
              <a:t/>
            </a:r>
            <a:endParaRPr sz="2000"/>
          </a:p>
          <a:p>
            <a:pPr indent="0" lvl="0" marL="685800" rtl="0" algn="l">
              <a:spcBef>
                <a:spcPts val="1000"/>
              </a:spcBef>
              <a:spcAft>
                <a:spcPts val="0"/>
              </a:spcAft>
              <a:buNone/>
            </a:pPr>
            <a:r>
              <a:t/>
            </a:r>
            <a:endParaRPr sz="2400"/>
          </a:p>
        </p:txBody>
      </p:sp>
      <p:sp>
        <p:nvSpPr>
          <p:cNvPr id="97" name="Google Shape;97;p12"/>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sz="3300"/>
              <a:t>Discussion items</a:t>
            </a:r>
            <a:endParaRPr sz="33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3"/>
          <p:cNvSpPr txBox="1"/>
          <p:nvPr>
            <p:ph idx="1" type="body"/>
          </p:nvPr>
        </p:nvSpPr>
        <p:spPr>
          <a:xfrm>
            <a:off x="348308" y="1250208"/>
            <a:ext cx="11495400" cy="4662900"/>
          </a:xfrm>
          <a:prstGeom prst="rect">
            <a:avLst/>
          </a:prstGeom>
        </p:spPr>
        <p:txBody>
          <a:bodyPr anchorCtr="0" anchor="t" bIns="45700" lIns="91425" spcFirstLastPara="1" rIns="91425" wrap="square" tIns="45700">
            <a:noAutofit/>
          </a:bodyPr>
          <a:lstStyle/>
          <a:p>
            <a:pPr indent="0" lvl="0" marL="12700" rtl="0" algn="l">
              <a:lnSpc>
                <a:spcPct val="125454"/>
              </a:lnSpc>
              <a:spcBef>
                <a:spcPts val="1000"/>
              </a:spcBef>
              <a:spcAft>
                <a:spcPts val="0"/>
              </a:spcAft>
              <a:buClr>
                <a:schemeClr val="dk1"/>
              </a:buClr>
              <a:buSzPts val="1100"/>
              <a:buFont typeface="Arial"/>
              <a:buNone/>
            </a:pPr>
            <a:r>
              <a:rPr lang="en-GB" sz="2600"/>
              <a:t>❖</a:t>
            </a:r>
            <a:r>
              <a:rPr b="1" lang="en-GB" sz="1800"/>
              <a:t> IPCC TFI Expert Meeting on use of Atmospheric Observations in national greenhouse gas inventories (Contingency expert meeting) </a:t>
            </a:r>
            <a:endParaRPr b="1" sz="1800"/>
          </a:p>
          <a:p>
            <a:pPr indent="0" lvl="0" marL="0" rtl="0" algn="l">
              <a:spcBef>
                <a:spcPts val="0"/>
              </a:spcBef>
              <a:spcAft>
                <a:spcPts val="0"/>
              </a:spcAft>
              <a:buClr>
                <a:schemeClr val="dk1"/>
              </a:buClr>
              <a:buSzPts val="1100"/>
              <a:buFont typeface="Arial"/>
              <a:buNone/>
            </a:pPr>
            <a:r>
              <a:t/>
            </a:r>
            <a:endParaRPr sz="1800">
              <a:latin typeface="Arial"/>
              <a:ea typeface="Arial"/>
              <a:cs typeface="Arial"/>
              <a:sym typeface="Arial"/>
            </a:endParaRPr>
          </a:p>
          <a:p>
            <a:pPr indent="-342900" lvl="0" marL="457200" rtl="0" algn="l">
              <a:spcBef>
                <a:spcPts val="0"/>
              </a:spcBef>
              <a:spcAft>
                <a:spcPts val="0"/>
              </a:spcAft>
              <a:buSzPts val="1800"/>
              <a:buFont typeface="Arial"/>
              <a:buChar char="❖"/>
            </a:pPr>
            <a:r>
              <a:rPr b="1" lang="en-GB" sz="1800">
                <a:latin typeface="Arial"/>
                <a:ea typeface="Arial"/>
                <a:cs typeface="Arial"/>
                <a:sym typeface="Arial"/>
              </a:rPr>
              <a:t>Expert Meeting objectives</a:t>
            </a:r>
            <a:endParaRPr b="1" sz="1800">
              <a:latin typeface="Arial"/>
              <a:ea typeface="Arial"/>
              <a:cs typeface="Arial"/>
              <a:sym typeface="Arial"/>
            </a:endParaRPr>
          </a:p>
          <a:p>
            <a:pPr indent="0" lvl="0" marL="457200" rtl="0" algn="l">
              <a:spcBef>
                <a:spcPts val="0"/>
              </a:spcBef>
              <a:spcAft>
                <a:spcPts val="0"/>
              </a:spcAft>
              <a:buNone/>
            </a:pPr>
            <a:r>
              <a:t/>
            </a:r>
            <a:endParaRPr sz="1800">
              <a:latin typeface="Arial"/>
              <a:ea typeface="Arial"/>
              <a:cs typeface="Arial"/>
              <a:sym typeface="Arial"/>
            </a:endParaRPr>
          </a:p>
          <a:p>
            <a:pPr indent="-342900" lvl="0" marL="457200" rtl="0" algn="l">
              <a:spcBef>
                <a:spcPts val="0"/>
              </a:spcBef>
              <a:spcAft>
                <a:spcPts val="0"/>
              </a:spcAft>
              <a:buSzPts val="1800"/>
              <a:buFont typeface="Arial"/>
              <a:buChar char="❖"/>
            </a:pPr>
            <a:r>
              <a:rPr lang="en-GB" sz="1800">
                <a:latin typeface="Arial"/>
                <a:ea typeface="Arial"/>
                <a:cs typeface="Arial"/>
                <a:sym typeface="Arial"/>
              </a:rPr>
              <a:t>Foster dialogue between IPCC TFI and Earth Observation (EO) practitioners with the aim of identifying:</a:t>
            </a:r>
            <a:endParaRPr sz="1800">
              <a:latin typeface="Arial"/>
              <a:ea typeface="Arial"/>
              <a:cs typeface="Arial"/>
              <a:sym typeface="Arial"/>
            </a:endParaRPr>
          </a:p>
          <a:p>
            <a:pPr indent="-342900" lvl="1" marL="914400" rtl="0" algn="l">
              <a:spcBef>
                <a:spcPts val="0"/>
              </a:spcBef>
              <a:spcAft>
                <a:spcPts val="0"/>
              </a:spcAft>
              <a:buSzPts val="1800"/>
              <a:buFont typeface="Arial"/>
              <a:buChar char="▪"/>
            </a:pPr>
            <a:r>
              <a:rPr lang="en-GB" sz="1800">
                <a:latin typeface="Arial"/>
                <a:ea typeface="Arial"/>
                <a:cs typeface="Arial"/>
                <a:sym typeface="Arial"/>
              </a:rPr>
              <a:t>potential for uses of EO data in estimation of national inventories;</a:t>
            </a:r>
            <a:endParaRPr sz="1800">
              <a:latin typeface="Arial"/>
              <a:ea typeface="Arial"/>
              <a:cs typeface="Arial"/>
              <a:sym typeface="Arial"/>
            </a:endParaRPr>
          </a:p>
          <a:p>
            <a:pPr indent="-342900" lvl="1" marL="914400" rtl="0" algn="l">
              <a:spcBef>
                <a:spcPts val="0"/>
              </a:spcBef>
              <a:spcAft>
                <a:spcPts val="0"/>
              </a:spcAft>
              <a:buSzPts val="1800"/>
              <a:buFont typeface="Arial"/>
              <a:buChar char="▪"/>
            </a:pPr>
            <a:r>
              <a:rPr lang="en-GB" sz="1800">
                <a:latin typeface="Arial"/>
                <a:ea typeface="Arial"/>
                <a:cs typeface="Arial"/>
                <a:sym typeface="Arial"/>
              </a:rPr>
              <a:t>issues for improving the QA processes of national inventories using EO data; and</a:t>
            </a:r>
            <a:endParaRPr sz="1800">
              <a:latin typeface="Arial"/>
              <a:ea typeface="Arial"/>
              <a:cs typeface="Arial"/>
              <a:sym typeface="Arial"/>
            </a:endParaRPr>
          </a:p>
          <a:p>
            <a:pPr indent="-342900" lvl="1" marL="914400" rtl="0" algn="l">
              <a:spcBef>
                <a:spcPts val="0"/>
              </a:spcBef>
              <a:spcAft>
                <a:spcPts val="0"/>
              </a:spcAft>
              <a:buSzPts val="1800"/>
              <a:buFont typeface="Arial"/>
              <a:buChar char="▪"/>
            </a:pPr>
            <a:r>
              <a:rPr lang="en-GB" sz="1800">
                <a:latin typeface="Arial"/>
                <a:ea typeface="Arial"/>
                <a:cs typeface="Arial"/>
                <a:sym typeface="Arial"/>
              </a:rPr>
              <a:t>possibilities for data suppliers to the IPCC TFI Emission Factor DataBase; and</a:t>
            </a:r>
            <a:endParaRPr sz="1800">
              <a:latin typeface="Arial"/>
              <a:ea typeface="Arial"/>
              <a:cs typeface="Arial"/>
              <a:sym typeface="Arial"/>
            </a:endParaRPr>
          </a:p>
          <a:p>
            <a:pPr indent="-342900" lvl="1" marL="914400" rtl="0" algn="l">
              <a:spcBef>
                <a:spcPts val="0"/>
              </a:spcBef>
              <a:spcAft>
                <a:spcPts val="0"/>
              </a:spcAft>
              <a:buSzPts val="1800"/>
              <a:buFont typeface="Arial"/>
              <a:buChar char="▪"/>
            </a:pPr>
            <a:r>
              <a:rPr lang="en-GB" sz="1800">
                <a:latin typeface="Arial"/>
                <a:ea typeface="Arial"/>
                <a:cs typeface="Arial"/>
                <a:sym typeface="Arial"/>
              </a:rPr>
              <a:t>recommendations on the need for new IPCC methodological guidance on the use of EO data and systems in national GHG inventories.</a:t>
            </a:r>
            <a:endParaRPr sz="1800">
              <a:latin typeface="Arial"/>
              <a:ea typeface="Arial"/>
              <a:cs typeface="Arial"/>
              <a:sym typeface="Arial"/>
            </a:endParaRPr>
          </a:p>
          <a:p>
            <a:pPr indent="0" lvl="0" marL="457200" rtl="0" algn="l">
              <a:spcBef>
                <a:spcPts val="0"/>
              </a:spcBef>
              <a:spcAft>
                <a:spcPts val="0"/>
              </a:spcAft>
              <a:buNone/>
            </a:pPr>
            <a:r>
              <a:t/>
            </a:r>
            <a:endParaRPr sz="1800">
              <a:latin typeface="Arial"/>
              <a:ea typeface="Arial"/>
              <a:cs typeface="Arial"/>
              <a:sym typeface="Arial"/>
            </a:endParaRPr>
          </a:p>
          <a:p>
            <a:pPr indent="0" lvl="0" marL="12700" rtl="0" algn="l">
              <a:lnSpc>
                <a:spcPct val="125454"/>
              </a:lnSpc>
              <a:spcBef>
                <a:spcPts val="1000"/>
              </a:spcBef>
              <a:spcAft>
                <a:spcPts val="0"/>
              </a:spcAft>
              <a:buClr>
                <a:schemeClr val="dk1"/>
              </a:buClr>
              <a:buSzPts val="1100"/>
              <a:buFont typeface="Arial"/>
              <a:buNone/>
            </a:pPr>
            <a:r>
              <a:rPr lang="en-GB" sz="1800">
                <a:latin typeface="Arial"/>
                <a:ea typeface="Arial"/>
                <a:cs typeface="Arial"/>
                <a:sym typeface="Arial"/>
              </a:rPr>
              <a:t>Draft paper from TFI </a:t>
            </a:r>
            <a:r>
              <a:rPr lang="en-GB" sz="1800" u="sng">
                <a:solidFill>
                  <a:schemeClr val="hlink"/>
                </a:solidFill>
                <a:latin typeface="Arial"/>
                <a:ea typeface="Arial"/>
                <a:cs typeface="Arial"/>
                <a:sym typeface="Arial"/>
                <a:hlinkClick r:id="rId3"/>
              </a:rPr>
              <a:t>here</a:t>
            </a:r>
            <a:r>
              <a:rPr lang="en-GB" sz="1800">
                <a:latin typeface="Arial"/>
                <a:ea typeface="Arial"/>
                <a:cs typeface="Arial"/>
                <a:sym typeface="Arial"/>
              </a:rPr>
              <a:t>.</a:t>
            </a:r>
            <a:endParaRPr sz="1800">
              <a:latin typeface="Arial"/>
              <a:ea typeface="Arial"/>
              <a:cs typeface="Arial"/>
              <a:sym typeface="Arial"/>
            </a:endParaRPr>
          </a:p>
          <a:p>
            <a:pPr indent="0" lvl="0" marL="12700" rtl="0" algn="l">
              <a:lnSpc>
                <a:spcPct val="125454"/>
              </a:lnSpc>
              <a:spcBef>
                <a:spcPts val="1000"/>
              </a:spcBef>
              <a:spcAft>
                <a:spcPts val="0"/>
              </a:spcAft>
              <a:buClr>
                <a:schemeClr val="dk1"/>
              </a:buClr>
              <a:buSzPts val="1100"/>
              <a:buFont typeface="Arial"/>
              <a:buNone/>
            </a:pPr>
            <a:r>
              <a:t/>
            </a:r>
            <a:endParaRPr sz="1800"/>
          </a:p>
          <a:p>
            <a:pPr indent="0" lvl="0" marL="0" rtl="0" algn="l">
              <a:spcBef>
                <a:spcPts val="1000"/>
              </a:spcBef>
              <a:spcAft>
                <a:spcPts val="0"/>
              </a:spcAft>
              <a:buNone/>
            </a:pPr>
            <a:r>
              <a:t/>
            </a:r>
            <a:endParaRPr sz="2600"/>
          </a:p>
        </p:txBody>
      </p:sp>
      <p:sp>
        <p:nvSpPr>
          <p:cNvPr id="103" name="Google Shape;103;p13"/>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solidFill>
                  <a:srgbClr val="FFFFFF"/>
                </a:solidFill>
              </a:rPr>
              <a:t>Discussion items – Expert Mtg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4"/>
          <p:cNvSpPr txBox="1"/>
          <p:nvPr>
            <p:ph idx="1" type="body"/>
          </p:nvPr>
        </p:nvSpPr>
        <p:spPr>
          <a:xfrm>
            <a:off x="348308" y="1250208"/>
            <a:ext cx="11495400" cy="4662900"/>
          </a:xfrm>
          <a:prstGeom prst="rect">
            <a:avLst/>
          </a:prstGeom>
        </p:spPr>
        <p:txBody>
          <a:bodyPr anchorCtr="0" anchor="t" bIns="45700" lIns="91425" spcFirstLastPara="1" rIns="91425" wrap="square" tIns="45700">
            <a:noAutofit/>
          </a:bodyPr>
          <a:lstStyle/>
          <a:p>
            <a:pPr indent="0" lvl="0" marL="12700" rtl="0" algn="l">
              <a:lnSpc>
                <a:spcPct val="125454"/>
              </a:lnSpc>
              <a:spcBef>
                <a:spcPts val="1000"/>
              </a:spcBef>
              <a:spcAft>
                <a:spcPts val="0"/>
              </a:spcAft>
              <a:buClr>
                <a:schemeClr val="dk1"/>
              </a:buClr>
              <a:buSzPts val="1100"/>
              <a:buFont typeface="Arial"/>
              <a:buNone/>
            </a:pPr>
            <a:r>
              <a:rPr lang="en-GB" sz="2600"/>
              <a:t>❖</a:t>
            </a:r>
            <a:r>
              <a:rPr b="1" lang="en-GB" sz="1800"/>
              <a:t> Background</a:t>
            </a:r>
            <a:endParaRPr b="1" sz="1800"/>
          </a:p>
          <a:p>
            <a:pPr indent="-342900" lvl="0" marL="457200" rtl="0" algn="l">
              <a:spcBef>
                <a:spcPts val="0"/>
              </a:spcBef>
              <a:spcAft>
                <a:spcPts val="0"/>
              </a:spcAft>
              <a:buSzPts val="1800"/>
              <a:buFont typeface="Arial"/>
              <a:buChar char="❖"/>
            </a:pPr>
            <a:r>
              <a:rPr lang="en-GB" sz="1800">
                <a:latin typeface="Arial"/>
                <a:ea typeface="Arial"/>
                <a:cs typeface="Arial"/>
                <a:sym typeface="Arial"/>
              </a:rPr>
              <a:t>The take up of these EO data for use in the estimation of national greenhouse gas inventories or for quality assurance processes by inventory practitioners has been slow, however.</a:t>
            </a:r>
            <a:endParaRPr sz="1800">
              <a:latin typeface="Arial"/>
              <a:ea typeface="Arial"/>
              <a:cs typeface="Arial"/>
              <a:sym typeface="Arial"/>
            </a:endParaRPr>
          </a:p>
          <a:p>
            <a:pPr indent="-342900" lvl="0" marL="457200" rtl="0" algn="l">
              <a:spcBef>
                <a:spcPts val="0"/>
              </a:spcBef>
              <a:spcAft>
                <a:spcPts val="0"/>
              </a:spcAft>
              <a:buSzPts val="1800"/>
              <a:buFont typeface="Arial"/>
              <a:buChar char="❖"/>
            </a:pPr>
            <a:r>
              <a:rPr lang="en-GB" sz="1800">
                <a:latin typeface="Arial"/>
                <a:ea typeface="Arial"/>
                <a:cs typeface="Arial"/>
                <a:sym typeface="Arial"/>
              </a:rPr>
              <a:t>This Expert Meeting will support TFI core objectives by evaluating these emerging EO data and estimation techniques and making an assessment of the need for the development of future methodology guidance for national GHG inventories on these topics. </a:t>
            </a:r>
            <a:endParaRPr sz="1800">
              <a:latin typeface="Arial"/>
              <a:ea typeface="Arial"/>
              <a:cs typeface="Arial"/>
              <a:sym typeface="Arial"/>
            </a:endParaRPr>
          </a:p>
          <a:p>
            <a:pPr indent="0" lvl="0" marL="12700" rtl="0" algn="l">
              <a:lnSpc>
                <a:spcPct val="125454"/>
              </a:lnSpc>
              <a:spcBef>
                <a:spcPts val="1000"/>
              </a:spcBef>
              <a:spcAft>
                <a:spcPts val="0"/>
              </a:spcAft>
              <a:buNone/>
            </a:pPr>
            <a:r>
              <a:rPr lang="en-GB" sz="2600"/>
              <a:t>❖</a:t>
            </a:r>
            <a:r>
              <a:rPr b="1" lang="en-GB" sz="1800"/>
              <a:t> Scope</a:t>
            </a:r>
            <a:endParaRPr b="1" sz="1800"/>
          </a:p>
          <a:p>
            <a:pPr indent="-342900" lvl="0" marL="457200" rtl="0" algn="l">
              <a:spcBef>
                <a:spcPts val="0"/>
              </a:spcBef>
              <a:spcAft>
                <a:spcPts val="0"/>
              </a:spcAft>
              <a:buSzPts val="1800"/>
              <a:buFont typeface="Arial"/>
              <a:buChar char="❖"/>
            </a:pPr>
            <a:r>
              <a:rPr lang="en-GB" sz="1800">
                <a:latin typeface="Arial"/>
                <a:ea typeface="Arial"/>
                <a:cs typeface="Arial"/>
                <a:sym typeface="Arial"/>
              </a:rPr>
              <a:t>Will build on the IPCC Expert Meeting on Atmospheric Measurements held in 2022 and the Reconciling Land Emissions and sinks in 2024 which identified future work on EO systems in inventories should prioritise methane and F gas emissions and carbon emissions and sinks from AFOLU.</a:t>
            </a:r>
            <a:endParaRPr sz="1800">
              <a:latin typeface="Arial"/>
              <a:ea typeface="Arial"/>
              <a:cs typeface="Arial"/>
              <a:sym typeface="Arial"/>
            </a:endParaRPr>
          </a:p>
          <a:p>
            <a:pPr indent="-342900" lvl="0" marL="457200" rtl="0" algn="l">
              <a:spcBef>
                <a:spcPts val="0"/>
              </a:spcBef>
              <a:spcAft>
                <a:spcPts val="0"/>
              </a:spcAft>
              <a:buSzPts val="1800"/>
              <a:buFont typeface="Arial"/>
              <a:buChar char="❖"/>
            </a:pPr>
            <a:r>
              <a:rPr lang="en-GB" sz="1800">
                <a:latin typeface="Arial"/>
                <a:ea typeface="Arial"/>
                <a:cs typeface="Arial"/>
                <a:sym typeface="Arial"/>
              </a:rPr>
              <a:t>Held in conjunction with the Editorial Board and Data meeting for the IPCC TFI Emission Factor Database, with the aim of developing linkages and relationships between data suppliers of low cost EO data and the EFDB.</a:t>
            </a:r>
            <a:endParaRPr sz="1800">
              <a:latin typeface="Arial"/>
              <a:ea typeface="Arial"/>
              <a:cs typeface="Arial"/>
              <a:sym typeface="Arial"/>
            </a:endParaRPr>
          </a:p>
          <a:p>
            <a:pPr indent="0" lvl="0" marL="12700" rtl="0" algn="l">
              <a:lnSpc>
                <a:spcPct val="125454"/>
              </a:lnSpc>
              <a:spcBef>
                <a:spcPts val="1000"/>
              </a:spcBef>
              <a:spcAft>
                <a:spcPts val="0"/>
              </a:spcAft>
              <a:buClr>
                <a:schemeClr val="dk1"/>
              </a:buClr>
              <a:buSzPts val="1100"/>
              <a:buFont typeface="Arial"/>
              <a:buNone/>
            </a:pPr>
            <a:r>
              <a:rPr lang="en-GB" sz="1800">
                <a:latin typeface="Arial"/>
                <a:ea typeface="Arial"/>
                <a:cs typeface="Arial"/>
                <a:sym typeface="Arial"/>
              </a:rPr>
              <a:t>Draft paper from TFI </a:t>
            </a:r>
            <a:r>
              <a:rPr lang="en-GB" sz="1800" u="sng">
                <a:solidFill>
                  <a:schemeClr val="hlink"/>
                </a:solidFill>
                <a:latin typeface="Arial"/>
                <a:ea typeface="Arial"/>
                <a:cs typeface="Arial"/>
                <a:sym typeface="Arial"/>
                <a:hlinkClick r:id="rId3"/>
              </a:rPr>
              <a:t>here</a:t>
            </a:r>
            <a:r>
              <a:rPr lang="en-GB" sz="1800">
                <a:latin typeface="Arial"/>
                <a:ea typeface="Arial"/>
                <a:cs typeface="Arial"/>
                <a:sym typeface="Arial"/>
              </a:rPr>
              <a:t>.</a:t>
            </a:r>
            <a:endParaRPr sz="1800">
              <a:latin typeface="Arial"/>
              <a:ea typeface="Arial"/>
              <a:cs typeface="Arial"/>
              <a:sym typeface="Arial"/>
            </a:endParaRPr>
          </a:p>
          <a:p>
            <a:pPr indent="0" lvl="0" marL="12700" rtl="0" algn="l">
              <a:lnSpc>
                <a:spcPct val="125454"/>
              </a:lnSpc>
              <a:spcBef>
                <a:spcPts val="1000"/>
              </a:spcBef>
              <a:spcAft>
                <a:spcPts val="0"/>
              </a:spcAft>
              <a:buClr>
                <a:schemeClr val="dk1"/>
              </a:buClr>
              <a:buSzPts val="1100"/>
              <a:buFont typeface="Arial"/>
              <a:buNone/>
            </a:pPr>
            <a:r>
              <a:t/>
            </a:r>
            <a:endParaRPr sz="1800"/>
          </a:p>
          <a:p>
            <a:pPr indent="0" lvl="0" marL="0" rtl="0" algn="l">
              <a:spcBef>
                <a:spcPts val="1000"/>
              </a:spcBef>
              <a:spcAft>
                <a:spcPts val="0"/>
              </a:spcAft>
              <a:buNone/>
            </a:pPr>
            <a:r>
              <a:t/>
            </a:r>
            <a:endParaRPr sz="2600"/>
          </a:p>
        </p:txBody>
      </p:sp>
      <p:sp>
        <p:nvSpPr>
          <p:cNvPr id="109" name="Google Shape;109;p14"/>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solidFill>
                  <a:srgbClr val="FFFFFF"/>
                </a:solidFill>
              </a:rPr>
              <a:t>Discussion items – Expert Mtg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5"/>
          <p:cNvSpPr txBox="1"/>
          <p:nvPr>
            <p:ph idx="1" type="body"/>
          </p:nvPr>
        </p:nvSpPr>
        <p:spPr>
          <a:xfrm>
            <a:off x="348308" y="1250208"/>
            <a:ext cx="11495400" cy="4662900"/>
          </a:xfrm>
          <a:prstGeom prst="rect">
            <a:avLst/>
          </a:prstGeom>
        </p:spPr>
        <p:txBody>
          <a:bodyPr anchorCtr="0" anchor="t" bIns="45700" lIns="91425" spcFirstLastPara="1" rIns="91425" wrap="square" tIns="45700">
            <a:noAutofit/>
          </a:bodyPr>
          <a:lstStyle/>
          <a:p>
            <a:pPr indent="0" lvl="0" marL="12700" rtl="0" algn="l">
              <a:lnSpc>
                <a:spcPct val="125454"/>
              </a:lnSpc>
              <a:spcBef>
                <a:spcPts val="1000"/>
              </a:spcBef>
              <a:spcAft>
                <a:spcPts val="0"/>
              </a:spcAft>
              <a:buClr>
                <a:schemeClr val="dk1"/>
              </a:buClr>
              <a:buSzPts val="1100"/>
              <a:buFont typeface="Arial"/>
              <a:buNone/>
            </a:pPr>
            <a:r>
              <a:rPr lang="en-GB" sz="2600"/>
              <a:t>❖</a:t>
            </a:r>
            <a:r>
              <a:rPr b="1" lang="en-GB" sz="1800"/>
              <a:t> Steering Cttee</a:t>
            </a:r>
            <a:endParaRPr b="1" sz="1800"/>
          </a:p>
          <a:p>
            <a:pPr indent="-342900" lvl="0" marL="457200" rtl="0" algn="l">
              <a:spcBef>
                <a:spcPts val="0"/>
              </a:spcBef>
              <a:spcAft>
                <a:spcPts val="0"/>
              </a:spcAft>
              <a:buSzPts val="1800"/>
              <a:buFont typeface="Arial"/>
              <a:buChar char="❖"/>
            </a:pPr>
            <a:r>
              <a:rPr lang="en-GB" sz="1800">
                <a:latin typeface="Arial"/>
                <a:ea typeface="Arial"/>
                <a:cs typeface="Arial"/>
                <a:sym typeface="Arial"/>
              </a:rPr>
              <a:t>The meeting will be organized by TFI Bureau in cooperation with some members of the IPCC Bureau, and with input from CEOS, UNEP/WMO and FAO, and supported by the TFI TSU.</a:t>
            </a:r>
            <a:endParaRPr sz="1800">
              <a:latin typeface="Arial"/>
              <a:ea typeface="Arial"/>
              <a:cs typeface="Arial"/>
              <a:sym typeface="Arial"/>
            </a:endParaRPr>
          </a:p>
          <a:p>
            <a:pPr indent="0" lvl="0" marL="12700" rtl="0" algn="l">
              <a:lnSpc>
                <a:spcPct val="125454"/>
              </a:lnSpc>
              <a:spcBef>
                <a:spcPts val="1000"/>
              </a:spcBef>
              <a:spcAft>
                <a:spcPts val="0"/>
              </a:spcAft>
              <a:buNone/>
            </a:pPr>
            <a:r>
              <a:rPr lang="en-GB" sz="2600"/>
              <a:t>❖</a:t>
            </a:r>
            <a:r>
              <a:rPr b="1" lang="en-GB" sz="1800"/>
              <a:t> Details</a:t>
            </a:r>
            <a:endParaRPr b="1" sz="1800"/>
          </a:p>
          <a:p>
            <a:pPr indent="-342900" lvl="0" marL="457200" rtl="0" algn="l">
              <a:spcBef>
                <a:spcPts val="0"/>
              </a:spcBef>
              <a:spcAft>
                <a:spcPts val="0"/>
              </a:spcAft>
              <a:buSzPts val="1800"/>
              <a:buFont typeface="Arial"/>
              <a:buChar char="❖"/>
            </a:pPr>
            <a:r>
              <a:rPr lang="en-GB" sz="1800">
                <a:latin typeface="Arial"/>
                <a:ea typeface="Arial"/>
                <a:cs typeface="Arial"/>
                <a:sym typeface="Arial"/>
              </a:rPr>
              <a:t>Timing, location all TBD</a:t>
            </a:r>
            <a:endParaRPr sz="1800">
              <a:latin typeface="Arial"/>
              <a:ea typeface="Arial"/>
              <a:cs typeface="Arial"/>
              <a:sym typeface="Arial"/>
            </a:endParaRPr>
          </a:p>
          <a:p>
            <a:pPr indent="-342900" lvl="0" marL="457200" rtl="0" algn="l">
              <a:spcBef>
                <a:spcPts val="0"/>
              </a:spcBef>
              <a:spcAft>
                <a:spcPts val="0"/>
              </a:spcAft>
              <a:buSzPts val="1800"/>
              <a:buFont typeface="Arial"/>
              <a:buChar char="❖"/>
            </a:pPr>
            <a:r>
              <a:rPr lang="en-GB" sz="1800">
                <a:latin typeface="Arial"/>
                <a:ea typeface="Arial"/>
                <a:cs typeface="Arial"/>
                <a:sym typeface="Arial"/>
              </a:rPr>
              <a:t>Participants: National Greenhouse Gas Inventory practitioners, IPCC Guidelines practitioners, Earth observation data system practitioners (including CEOS and WMO), EFDB Editorial Board members</a:t>
            </a:r>
            <a:endParaRPr sz="1800">
              <a:latin typeface="Arial"/>
              <a:ea typeface="Arial"/>
              <a:cs typeface="Arial"/>
              <a:sym typeface="Arial"/>
            </a:endParaRPr>
          </a:p>
          <a:p>
            <a:pPr indent="0" lvl="0" marL="457200" rtl="0" algn="l">
              <a:spcBef>
                <a:spcPts val="0"/>
              </a:spcBef>
              <a:spcAft>
                <a:spcPts val="0"/>
              </a:spcAft>
              <a:buNone/>
            </a:pPr>
            <a:r>
              <a:t/>
            </a:r>
            <a:endParaRPr sz="1800">
              <a:latin typeface="Arial"/>
              <a:ea typeface="Arial"/>
              <a:cs typeface="Arial"/>
              <a:sym typeface="Arial"/>
            </a:endParaRPr>
          </a:p>
          <a:p>
            <a:pPr indent="-342900" lvl="0" marL="457200" rtl="0" algn="l">
              <a:spcBef>
                <a:spcPts val="0"/>
              </a:spcBef>
              <a:spcAft>
                <a:spcPts val="0"/>
              </a:spcAft>
              <a:buSzPts val="1800"/>
              <a:buFont typeface="Arial"/>
              <a:buChar char="❖"/>
            </a:pPr>
            <a:r>
              <a:rPr b="1" lang="en-GB" sz="1800">
                <a:latin typeface="Arial"/>
                <a:ea typeface="Arial"/>
                <a:cs typeface="Arial"/>
                <a:sym typeface="Arial"/>
              </a:rPr>
              <a:t>Budget</a:t>
            </a:r>
            <a:endParaRPr b="1" sz="1800">
              <a:latin typeface="Arial"/>
              <a:ea typeface="Arial"/>
              <a:cs typeface="Arial"/>
              <a:sym typeface="Arial"/>
            </a:endParaRPr>
          </a:p>
          <a:p>
            <a:pPr indent="-342900" lvl="0" marL="457200" rtl="0" algn="l">
              <a:spcBef>
                <a:spcPts val="0"/>
              </a:spcBef>
              <a:spcAft>
                <a:spcPts val="0"/>
              </a:spcAft>
              <a:buSzPts val="1800"/>
              <a:buFont typeface="Arial"/>
              <a:buChar char="❖"/>
            </a:pPr>
            <a:r>
              <a:rPr lang="en-GB" sz="1800">
                <a:latin typeface="Arial"/>
                <a:ea typeface="Arial"/>
                <a:cs typeface="Arial"/>
                <a:sym typeface="Arial"/>
              </a:rPr>
              <a:t>Contingency expert meeting workshop (40 travel supports). Editorial Board and EFDB data meeting (21 travel supports).</a:t>
            </a:r>
            <a:endParaRPr sz="1800">
              <a:latin typeface="Arial"/>
              <a:ea typeface="Arial"/>
              <a:cs typeface="Arial"/>
              <a:sym typeface="Arial"/>
            </a:endParaRPr>
          </a:p>
          <a:p>
            <a:pPr indent="0" lvl="0" marL="0" rtl="0" algn="l">
              <a:spcBef>
                <a:spcPts val="0"/>
              </a:spcBef>
              <a:spcAft>
                <a:spcPts val="0"/>
              </a:spcAft>
              <a:buNone/>
            </a:pPr>
            <a:r>
              <a:t/>
            </a:r>
            <a:endParaRPr sz="1800">
              <a:latin typeface="Arial"/>
              <a:ea typeface="Arial"/>
              <a:cs typeface="Arial"/>
              <a:sym typeface="Arial"/>
            </a:endParaRPr>
          </a:p>
          <a:p>
            <a:pPr indent="0" lvl="0" marL="0" rtl="0" algn="l">
              <a:spcBef>
                <a:spcPts val="0"/>
              </a:spcBef>
              <a:spcAft>
                <a:spcPts val="0"/>
              </a:spcAft>
              <a:buNone/>
            </a:pPr>
            <a:r>
              <a:rPr lang="en-GB" sz="1800">
                <a:latin typeface="Arial"/>
                <a:ea typeface="Arial"/>
                <a:cs typeface="Arial"/>
                <a:sym typeface="Arial"/>
              </a:rPr>
              <a:t>Draft paper from TFI </a:t>
            </a:r>
            <a:r>
              <a:rPr lang="en-GB" sz="1800" u="sng">
                <a:solidFill>
                  <a:schemeClr val="hlink"/>
                </a:solidFill>
                <a:latin typeface="Arial"/>
                <a:ea typeface="Arial"/>
                <a:cs typeface="Arial"/>
                <a:sym typeface="Arial"/>
                <a:hlinkClick r:id="rId3"/>
              </a:rPr>
              <a:t>here</a:t>
            </a:r>
            <a:r>
              <a:rPr lang="en-GB" sz="1800">
                <a:latin typeface="Arial"/>
                <a:ea typeface="Arial"/>
                <a:cs typeface="Arial"/>
                <a:sym typeface="Arial"/>
              </a:rPr>
              <a:t>.</a:t>
            </a:r>
            <a:endParaRPr sz="1800">
              <a:latin typeface="Arial"/>
              <a:ea typeface="Arial"/>
              <a:cs typeface="Arial"/>
              <a:sym typeface="Arial"/>
            </a:endParaRPr>
          </a:p>
          <a:p>
            <a:pPr indent="0" lvl="0" marL="12700" rtl="0" algn="l">
              <a:lnSpc>
                <a:spcPct val="125454"/>
              </a:lnSpc>
              <a:spcBef>
                <a:spcPts val="1000"/>
              </a:spcBef>
              <a:spcAft>
                <a:spcPts val="0"/>
              </a:spcAft>
              <a:buClr>
                <a:schemeClr val="dk1"/>
              </a:buClr>
              <a:buSzPts val="1100"/>
              <a:buFont typeface="Arial"/>
              <a:buNone/>
            </a:pPr>
            <a:r>
              <a:t/>
            </a:r>
            <a:endParaRPr sz="1800"/>
          </a:p>
          <a:p>
            <a:pPr indent="0" lvl="0" marL="0" rtl="0" algn="l">
              <a:spcBef>
                <a:spcPts val="1000"/>
              </a:spcBef>
              <a:spcAft>
                <a:spcPts val="0"/>
              </a:spcAft>
              <a:buNone/>
            </a:pPr>
            <a:r>
              <a:t/>
            </a:r>
            <a:endParaRPr sz="2600"/>
          </a:p>
        </p:txBody>
      </p:sp>
      <p:sp>
        <p:nvSpPr>
          <p:cNvPr id="115" name="Google Shape;115;p15"/>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solidFill>
                  <a:srgbClr val="FFFFFF"/>
                </a:solidFill>
              </a:rPr>
              <a:t>Discussion items – Expert Mtg</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