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Montserrat SemiBold"/>
      <p:regular r:id="rId19"/>
      <p:bold r:id="rId20"/>
      <p:italic r:id="rId21"/>
      <p:boldItalic r:id="rId22"/>
    </p:embeddedFont>
    <p:embeddedFont>
      <p:font typeface="Lobster"/>
      <p:regular r:id="rId23"/>
    </p:embeddedFont>
    <p:embeddedFont>
      <p:font typeface="Montserrat"/>
      <p:regular r:id="rId24"/>
      <p:bold r:id="rId25"/>
      <p:italic r:id="rId26"/>
      <p:boldItalic r:id="rId27"/>
    </p:embeddedFont>
    <p:embeddedFont>
      <p:font typeface="Montserrat Medium"/>
      <p:regular r:id="rId28"/>
      <p:bold r:id="rId29"/>
      <p:italic r:id="rId30"/>
      <p:boldItalic r:id="rId31"/>
    </p:embeddedFont>
    <p:embeddedFont>
      <p:font typeface="Average"/>
      <p:regular r:id="rId32"/>
    </p:embeddedFont>
    <p:embeddedFont>
      <p:font typeface="Barlow SemiBold"/>
      <p:regular r:id="rId33"/>
      <p:bold r:id="rId34"/>
      <p:italic r:id="rId35"/>
      <p:boldItalic r:id="rId36"/>
    </p:embeddedFont>
    <p:embeddedFont>
      <p:font typeface="Barlow"/>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Barlow-boldItalic.fntdata"/><Relationship Id="rId20" Type="http://schemas.openxmlformats.org/officeDocument/2006/relationships/font" Target="fonts/MontserratSemiBold-bold.fntdata"/><Relationship Id="rId22" Type="http://schemas.openxmlformats.org/officeDocument/2006/relationships/font" Target="fonts/MontserratSemiBold-boldItalic.fntdata"/><Relationship Id="rId21" Type="http://schemas.openxmlformats.org/officeDocument/2006/relationships/font" Target="fonts/MontserratSemiBold-italic.fntdata"/><Relationship Id="rId24" Type="http://schemas.openxmlformats.org/officeDocument/2006/relationships/font" Target="fonts/Montserrat-regular.fntdata"/><Relationship Id="rId23" Type="http://schemas.openxmlformats.org/officeDocument/2006/relationships/font" Target="fonts/Lobster-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MontserratMedium-regular.fntdata"/><Relationship Id="rId27" Type="http://schemas.openxmlformats.org/officeDocument/2006/relationships/font" Target="fonts/Montserrat-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Medium-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Medium-boldItalic.fntdata"/><Relationship Id="rId30" Type="http://schemas.openxmlformats.org/officeDocument/2006/relationships/font" Target="fonts/MontserratMedium-italic.fntdata"/><Relationship Id="rId11" Type="http://schemas.openxmlformats.org/officeDocument/2006/relationships/slide" Target="slides/slide7.xml"/><Relationship Id="rId33" Type="http://schemas.openxmlformats.org/officeDocument/2006/relationships/font" Target="fonts/BarlowSemiBold-regular.fntdata"/><Relationship Id="rId10" Type="http://schemas.openxmlformats.org/officeDocument/2006/relationships/slide" Target="slides/slide6.xml"/><Relationship Id="rId32" Type="http://schemas.openxmlformats.org/officeDocument/2006/relationships/font" Target="fonts/Average-regular.fntdata"/><Relationship Id="rId13" Type="http://schemas.openxmlformats.org/officeDocument/2006/relationships/slide" Target="slides/slide9.xml"/><Relationship Id="rId35" Type="http://schemas.openxmlformats.org/officeDocument/2006/relationships/font" Target="fonts/BarlowSemiBold-italic.fntdata"/><Relationship Id="rId12" Type="http://schemas.openxmlformats.org/officeDocument/2006/relationships/slide" Target="slides/slide8.xml"/><Relationship Id="rId34" Type="http://schemas.openxmlformats.org/officeDocument/2006/relationships/font" Target="fonts/BarlowSemiBold-bold.fntdata"/><Relationship Id="rId15" Type="http://schemas.openxmlformats.org/officeDocument/2006/relationships/slide" Target="slides/slide11.xml"/><Relationship Id="rId37" Type="http://schemas.openxmlformats.org/officeDocument/2006/relationships/font" Target="fonts/Barlow-regular.fntdata"/><Relationship Id="rId14" Type="http://schemas.openxmlformats.org/officeDocument/2006/relationships/slide" Target="slides/slide10.xml"/><Relationship Id="rId36" Type="http://schemas.openxmlformats.org/officeDocument/2006/relationships/font" Target="fonts/BarlowSemiBold-boldItalic.fntdata"/><Relationship Id="rId17" Type="http://schemas.openxmlformats.org/officeDocument/2006/relationships/slide" Target="slides/slide13.xml"/><Relationship Id="rId39" Type="http://schemas.openxmlformats.org/officeDocument/2006/relationships/font" Target="fonts/Barlow-italic.fntdata"/><Relationship Id="rId16" Type="http://schemas.openxmlformats.org/officeDocument/2006/relationships/slide" Target="slides/slide12.xml"/><Relationship Id="rId38" Type="http://schemas.openxmlformats.org/officeDocument/2006/relationships/font" Target="fonts/Barlow-bold.fntdata"/><Relationship Id="rId19" Type="http://schemas.openxmlformats.org/officeDocument/2006/relationships/font" Target="fonts/MontserratSemiBold-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37b04db7f5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g37b04db7f5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7b04db7f5b_2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7b04db7f5b_2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7b04db7f5b_2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7b04db7f5b_2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7b04db7f5b_2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7b04db7f5b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7c8bbfc19d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7c8bbfc19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7c8bbfc19d_1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7c8bbfc19d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7b04db7f5b_0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7b04db7f5b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7cc00a94a6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7cc00a94a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7b04db7f5b_2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7b04db7f5b_2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7b04db7f5b_2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7b04db7f5b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7b04db7f5b_2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7b04db7f5b_2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7b04db7f5b_2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7b04db7f5b_2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INV-01:  The OCO-2 V11 MIP is underway with international participation.  This activity still represents the best practice to date for the exploitation of satellite assets to infer global fluxes.  These include protocols for data delivery and a robust validation approach against independent observations.   However, this activity does not meet the stringent latency requirements of G3W (the last time I checked).  It is important for other CEOS members to develop analogous MIPs, especially for GOSAT-GW and MicroCarb—followed by CO2M.  The continued operation of OCO-2 and OCO-3 is uncertain given US executive priorities. This increases the urgency of their initiation.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INV-02: One of the emerging activities within OCO-2 V11 MIP is the calculation of uncertainties and spatial correlations of the top-down inversions. The idea is to be able to calculate the error correlation of the flux estimates between, say, France and Germany.   This activity is also working to reproduce the stocktake results from Bryne et al with the updated fluxes, which will include years up to 2024.</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7b04db7f5b_2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7b04db7f5b_2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7b04db7f5b_2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7b04db7f5b_2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4.jpg"/><Relationship Id="rId4" Type="http://schemas.openxmlformats.org/officeDocument/2006/relationships/image" Target="../media/image3.jpg"/><Relationship Id="rId5" Type="http://schemas.openxmlformats.org/officeDocument/2006/relationships/image" Target="../media/image8.png"/><Relationship Id="rId6" Type="http://schemas.openxmlformats.org/officeDocument/2006/relationships/image" Target="../media/image6.png"/><Relationship Id="rId7" Type="http://schemas.openxmlformats.org/officeDocument/2006/relationships/image" Target="../media/image1.png"/><Relationship Id="rId8"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GClimate)">
  <p:cSld name="Title Slide_1">
    <p:bg>
      <p:bgPr>
        <a:solidFill>
          <a:schemeClr val="dk2"/>
        </a:solidFill>
      </p:bgPr>
    </p:bg>
    <p:spTree>
      <p:nvGrpSpPr>
        <p:cNvPr id="6" name="Shape 6"/>
        <p:cNvGrpSpPr/>
        <p:nvPr/>
      </p:nvGrpSpPr>
      <p:grpSpPr>
        <a:xfrm>
          <a:off x="0" y="0"/>
          <a:ext cx="0" cy="0"/>
          <a:chOff x="0" y="0"/>
          <a:chExt cx="0" cy="0"/>
        </a:xfrm>
      </p:grpSpPr>
      <p:sp>
        <p:nvSpPr>
          <p:cNvPr id="7" name="Google Shape;7;p2"/>
          <p:cNvSpPr/>
          <p:nvPr/>
        </p:nvSpPr>
        <p:spPr>
          <a:xfrm flipH="1">
            <a:off x="7882594" y="57065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 name="Google Shape;8;p2"/>
          <p:cNvSpPr/>
          <p:nvPr/>
        </p:nvSpPr>
        <p:spPr>
          <a:xfrm flipH="1">
            <a:off x="-10031326" y="-4219917"/>
            <a:ext cx="12215481" cy="6870483"/>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9" name="Google Shape;9;p2"/>
          <p:cNvPicPr preferRelativeResize="0"/>
          <p:nvPr/>
        </p:nvPicPr>
        <p:blipFill rotWithShape="1">
          <a:blip r:embed="rId2">
            <a:alphaModFix/>
          </a:blip>
          <a:srcRect b="0" l="0" r="0" t="0"/>
          <a:stretch/>
        </p:blipFill>
        <p:spPr>
          <a:xfrm>
            <a:off x="334474" y="198875"/>
            <a:ext cx="2217500" cy="1221350"/>
          </a:xfrm>
          <a:prstGeom prst="rect">
            <a:avLst/>
          </a:prstGeom>
          <a:noFill/>
          <a:ln>
            <a:noFill/>
          </a:ln>
          <a:effectLst>
            <a:outerShdw blurRad="50800" rotWithShape="0" algn="tl" dir="2700000" dist="38100">
              <a:srgbClr val="000000">
                <a:alpha val="40000"/>
              </a:srgbClr>
            </a:outerShdw>
          </a:effectLst>
        </p:spPr>
      </p:pic>
      <p:pic>
        <p:nvPicPr>
          <p:cNvPr id="10" name="Google Shape;10;p2"/>
          <p:cNvPicPr preferRelativeResize="0"/>
          <p:nvPr/>
        </p:nvPicPr>
        <p:blipFill rotWithShape="1">
          <a:blip r:embed="rId3">
            <a:alphaModFix amt="58999"/>
          </a:blip>
          <a:srcRect b="-20377" l="-1707" r="40713" t="37272"/>
          <a:stretch/>
        </p:blipFill>
        <p:spPr>
          <a:xfrm rot="5400000">
            <a:off x="8593714" y="3233611"/>
            <a:ext cx="3574673" cy="3617100"/>
          </a:xfrm>
          <a:prstGeom prst="rect">
            <a:avLst/>
          </a:prstGeom>
          <a:noFill/>
          <a:ln>
            <a:noFill/>
          </a:ln>
        </p:spPr>
      </p:pic>
      <p:sp>
        <p:nvSpPr>
          <p:cNvPr id="11" name="Google Shape;11;p2"/>
          <p:cNvSpPr txBox="1"/>
          <p:nvPr>
            <p:ph type="title"/>
          </p:nvPr>
        </p:nvSpPr>
        <p:spPr>
          <a:xfrm>
            <a:off x="2072700" y="1886575"/>
            <a:ext cx="8046600" cy="23550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lt1"/>
              </a:buClr>
              <a:buSzPts val="6000"/>
              <a:buFont typeface="Montserrat Medium"/>
              <a:buNone/>
              <a:defRPr b="0" i="0" sz="6000" u="none" cap="none" strike="noStrike">
                <a:solidFill>
                  <a:schemeClr val="lt1"/>
                </a:solidFill>
                <a:latin typeface="Montserrat Medium"/>
                <a:ea typeface="Montserrat Medium"/>
                <a:cs typeface="Montserrat Medium"/>
                <a:sym typeface="Montserrat Medium"/>
              </a:defRPr>
            </a:lvl1pPr>
            <a:lvl2pPr lvl="1"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2pPr>
            <a:lvl3pPr lvl="2"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3pPr>
            <a:lvl4pPr lvl="3"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4pPr>
            <a:lvl5pPr lvl="4"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5pPr>
            <a:lvl6pPr lvl="5"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6pPr>
            <a:lvl7pPr lvl="6"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7pPr>
            <a:lvl8pPr lvl="7"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8pPr>
            <a:lvl9pPr lvl="8"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9pPr>
          </a:lstStyle>
          <a:p/>
        </p:txBody>
      </p:sp>
      <p:grpSp>
        <p:nvGrpSpPr>
          <p:cNvPr id="12" name="Google Shape;12;p2"/>
          <p:cNvGrpSpPr/>
          <p:nvPr/>
        </p:nvGrpSpPr>
        <p:grpSpPr>
          <a:xfrm>
            <a:off x="8662376" y="198877"/>
            <a:ext cx="3384923" cy="1059125"/>
            <a:chOff x="-7013547" y="6156743"/>
            <a:chExt cx="4139060" cy="1295091"/>
          </a:xfrm>
        </p:grpSpPr>
        <p:pic>
          <p:nvPicPr>
            <p:cNvPr id="13" name="Google Shape;13;p2"/>
            <p:cNvPicPr preferRelativeResize="0"/>
            <p:nvPr/>
          </p:nvPicPr>
          <p:blipFill rotWithShape="1">
            <a:blip r:embed="rId4">
              <a:alphaModFix/>
            </a:blip>
            <a:srcRect b="23006" l="10790" r="65874" t="22772"/>
            <a:stretch/>
          </p:blipFill>
          <p:spPr>
            <a:xfrm>
              <a:off x="-7013547" y="6156743"/>
              <a:ext cx="1245077" cy="1295091"/>
            </a:xfrm>
            <a:prstGeom prst="rect">
              <a:avLst/>
            </a:prstGeom>
            <a:noFill/>
            <a:ln>
              <a:noFill/>
            </a:ln>
            <a:effectLst>
              <a:outerShdw blurRad="57150" rotWithShape="0" algn="bl" dir="5400000" dist="19050">
                <a:srgbClr val="000000">
                  <a:alpha val="49803"/>
                </a:srgbClr>
              </a:outerShdw>
            </a:effectLst>
          </p:spPr>
        </p:pic>
        <p:pic>
          <p:nvPicPr>
            <p:cNvPr id="14" name="Google Shape;14;p2"/>
            <p:cNvPicPr preferRelativeResize="0"/>
            <p:nvPr/>
          </p:nvPicPr>
          <p:blipFill rotWithShape="1">
            <a:blip r:embed="rId5">
              <a:alphaModFix/>
            </a:blip>
            <a:srcRect b="28523" l="34127" r="11634" t="31914"/>
            <a:stretch/>
          </p:blipFill>
          <p:spPr>
            <a:xfrm>
              <a:off x="-5768470" y="6375042"/>
              <a:ext cx="2893983" cy="944944"/>
            </a:xfrm>
            <a:prstGeom prst="rect">
              <a:avLst/>
            </a:prstGeom>
            <a:noFill/>
            <a:ln>
              <a:noFill/>
            </a:ln>
            <a:effectLst>
              <a:outerShdw blurRad="57150" rotWithShape="0" algn="bl" dir="5400000" dist="19050">
                <a:srgbClr val="000000">
                  <a:alpha val="49803"/>
                </a:srgbClr>
              </a:outerShdw>
            </a:effectLst>
          </p:spPr>
        </p:pic>
      </p:grpSp>
      <p:sp>
        <p:nvSpPr>
          <p:cNvPr id="15" name="Google Shape;15;p2"/>
          <p:cNvSpPr txBox="1"/>
          <p:nvPr/>
        </p:nvSpPr>
        <p:spPr>
          <a:xfrm>
            <a:off x="0" y="5919000"/>
            <a:ext cx="2444100" cy="939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1" i="0" lang="en-GB" sz="2100" u="none" cap="none" strike="noStrike">
                <a:solidFill>
                  <a:schemeClr val="lt1"/>
                </a:solidFill>
                <a:latin typeface="Lobster"/>
                <a:ea typeface="Lobster"/>
                <a:cs typeface="Lobster"/>
                <a:sym typeface="Lobster"/>
              </a:rPr>
              <a:t>WGClimate</a:t>
            </a:r>
            <a:endParaRPr b="1" i="0" sz="2100" u="none" cap="none" strike="noStrike">
              <a:solidFill>
                <a:schemeClr val="lt1"/>
              </a:solidFill>
              <a:latin typeface="Lobster"/>
              <a:ea typeface="Lobster"/>
              <a:cs typeface="Lobster"/>
              <a:sym typeface="Lobster"/>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Barlow"/>
                <a:ea typeface="Barlow"/>
                <a:cs typeface="Barlow"/>
                <a:sym typeface="Barlow"/>
              </a:rPr>
              <a:t>The Joint CEOS-CGMS Working Group on Climate</a:t>
            </a:r>
            <a:endParaRPr b="1" i="0" sz="1400" u="none" cap="none" strike="noStrike">
              <a:solidFill>
                <a:schemeClr val="lt1"/>
              </a:solidFill>
              <a:latin typeface="Barlow"/>
              <a:ea typeface="Barlow"/>
              <a:cs typeface="Barlow"/>
              <a:sym typeface="Barlow"/>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6" name="Shape 16"/>
        <p:cNvGrpSpPr/>
        <p:nvPr/>
      </p:nvGrpSpPr>
      <p:grpSpPr>
        <a:xfrm>
          <a:off x="0" y="0"/>
          <a:ext cx="0" cy="0"/>
          <a:chOff x="0" y="0"/>
          <a:chExt cx="0" cy="0"/>
        </a:xfrm>
      </p:grpSpPr>
      <p:sp>
        <p:nvSpPr>
          <p:cNvPr id="17" name="Google Shape;17;p3"/>
          <p:cNvSpPr/>
          <p:nvPr/>
        </p:nvSpPr>
        <p:spPr>
          <a:xfrm>
            <a:off x="0" y="1"/>
            <a:ext cx="12192000" cy="103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8" name="Google Shape;18;p3"/>
          <p:cNvPicPr preferRelativeResize="0"/>
          <p:nvPr/>
        </p:nvPicPr>
        <p:blipFill rotWithShape="1">
          <a:blip r:embed="rId2">
            <a:alphaModFix amt="34000"/>
          </a:blip>
          <a:srcRect b="35419" l="51339" r="-2839" t="39269"/>
          <a:stretch/>
        </p:blipFill>
        <p:spPr>
          <a:xfrm flipH="1">
            <a:off x="9304423" y="0"/>
            <a:ext cx="2887577" cy="1037492"/>
          </a:xfrm>
          <a:prstGeom prst="rect">
            <a:avLst/>
          </a:prstGeom>
          <a:noFill/>
          <a:ln>
            <a:noFill/>
          </a:ln>
        </p:spPr>
      </p:pic>
      <p:grpSp>
        <p:nvGrpSpPr>
          <p:cNvPr id="19" name="Google Shape;19;p3"/>
          <p:cNvGrpSpPr/>
          <p:nvPr/>
        </p:nvGrpSpPr>
        <p:grpSpPr>
          <a:xfrm>
            <a:off x="10113332" y="274853"/>
            <a:ext cx="2154863" cy="964667"/>
            <a:chOff x="7336150" y="-5375"/>
            <a:chExt cx="2317556" cy="1037500"/>
          </a:xfrm>
        </p:grpSpPr>
        <p:pic>
          <p:nvPicPr>
            <p:cNvPr id="20" name="Google Shape;20;p3"/>
            <p:cNvPicPr preferRelativeResize="0"/>
            <p:nvPr/>
          </p:nvPicPr>
          <p:blipFill rotWithShape="1">
            <a:blip r:embed="rId3">
              <a:alphaModFix/>
            </a:blip>
            <a:srcRect b="0" l="0" r="0" t="0"/>
            <a:stretch/>
          </p:blipFill>
          <p:spPr>
            <a:xfrm>
              <a:off x="7336150" y="-5375"/>
              <a:ext cx="2317556" cy="1037500"/>
            </a:xfrm>
            <a:prstGeom prst="rect">
              <a:avLst/>
            </a:prstGeom>
            <a:noFill/>
            <a:ln>
              <a:noFill/>
            </a:ln>
          </p:spPr>
        </p:pic>
        <p:pic>
          <p:nvPicPr>
            <p:cNvPr id="21" name="Google Shape;21;p3"/>
            <p:cNvPicPr preferRelativeResize="0"/>
            <p:nvPr/>
          </p:nvPicPr>
          <p:blipFill rotWithShape="1">
            <a:blip r:embed="rId4">
              <a:alphaModFix/>
            </a:blip>
            <a:srcRect b="0" l="34128" r="0" t="0"/>
            <a:stretch/>
          </p:blipFill>
          <p:spPr>
            <a:xfrm>
              <a:off x="8127051" y="-5375"/>
              <a:ext cx="1526655" cy="1037500"/>
            </a:xfrm>
            <a:prstGeom prst="rect">
              <a:avLst/>
            </a:prstGeom>
            <a:noFill/>
            <a:ln>
              <a:noFill/>
            </a:ln>
          </p:spPr>
        </p:pic>
      </p:grpSp>
      <p:pic>
        <p:nvPicPr>
          <p:cNvPr id="22" name="Google Shape;22;p3"/>
          <p:cNvPicPr preferRelativeResize="0"/>
          <p:nvPr/>
        </p:nvPicPr>
        <p:blipFill rotWithShape="1">
          <a:blip r:embed="rId5">
            <a:alphaModFix/>
          </a:blip>
          <a:srcRect b="0" l="0" r="0" t="0"/>
          <a:stretch/>
        </p:blipFill>
        <p:spPr>
          <a:xfrm>
            <a:off x="10786300" y="92175"/>
            <a:ext cx="1191325" cy="472000"/>
          </a:xfrm>
          <a:prstGeom prst="rect">
            <a:avLst/>
          </a:prstGeom>
          <a:noFill/>
          <a:ln>
            <a:noFill/>
          </a:ln>
          <a:effectLst>
            <a:outerShdw blurRad="50800" rotWithShape="0" algn="tl" dir="2700000" dist="38100">
              <a:srgbClr val="000000">
                <a:alpha val="40000"/>
              </a:srgbClr>
            </a:outerShdw>
          </a:effectLst>
        </p:spPr>
      </p:pic>
      <p:sp>
        <p:nvSpPr>
          <p:cNvPr id="23" name="Google Shape;23;p3"/>
          <p:cNvSpPr/>
          <p:nvPr/>
        </p:nvSpPr>
        <p:spPr>
          <a:xfrm>
            <a:off x="-1778" y="6574604"/>
            <a:ext cx="121938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4" name="Google Shape;24;p3"/>
          <p:cNvSpPr/>
          <p:nvPr/>
        </p:nvSpPr>
        <p:spPr>
          <a:xfrm flipH="1" rot="10800000">
            <a:off x="-4504" y="6540563"/>
            <a:ext cx="12196500" cy="59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5" name="Google Shape;25;p3"/>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chemeClr val="accent1"/>
                </a:solidFill>
                <a:latin typeface="Barlow SemiBold"/>
                <a:ea typeface="Barlow SemiBold"/>
                <a:cs typeface="Barlow SemiBold"/>
                <a:sym typeface="Barlow SemiBold"/>
              </a:rPr>
              <a:t>Slide </a:t>
            </a:r>
            <a:fld id="{00000000-1234-1234-1234-123412341234}" type="slidenum">
              <a:rPr b="0" i="0" lang="en-GB" sz="1400" u="none" cap="none" strike="noStrike">
                <a:solidFill>
                  <a:schemeClr val="accent1"/>
                </a:solidFill>
                <a:latin typeface="Barlow SemiBold"/>
                <a:ea typeface="Barlow SemiBold"/>
                <a:cs typeface="Barlow SemiBold"/>
                <a:sym typeface="Barlow SemiBold"/>
              </a:rPr>
              <a:t>‹#›</a:t>
            </a:fld>
            <a:endParaRPr b="0" i="0" sz="1400" u="none" cap="none" strike="noStrike">
              <a:solidFill>
                <a:schemeClr val="accent1"/>
              </a:solidFill>
              <a:latin typeface="Barlow SemiBold"/>
              <a:ea typeface="Barlow SemiBold"/>
              <a:cs typeface="Barlow SemiBold"/>
              <a:sym typeface="Barlow SemiBold"/>
            </a:endParaRPr>
          </a:p>
        </p:txBody>
      </p:sp>
      <p:sp>
        <p:nvSpPr>
          <p:cNvPr id="26" name="Google Shape;26;p3"/>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GB">
                <a:solidFill>
                  <a:schemeClr val="accent1"/>
                </a:solidFill>
                <a:latin typeface="Montserrat SemiBold"/>
                <a:ea typeface="Montserrat SemiBold"/>
                <a:cs typeface="Montserrat SemiBold"/>
                <a:sym typeface="Montserrat SemiBold"/>
              </a:rPr>
              <a:t>SIT Technical Workshop 2025</a:t>
            </a:r>
            <a:r>
              <a:rPr b="0" i="0" lang="en-GB" sz="1400" u="none" cap="none" strike="noStrike">
                <a:solidFill>
                  <a:schemeClr val="accent1"/>
                </a:solidFill>
                <a:latin typeface="Montserrat SemiBold"/>
                <a:ea typeface="Montserrat SemiBold"/>
                <a:cs typeface="Montserrat SemiBold"/>
                <a:sym typeface="Montserrat SemiBold"/>
              </a:rPr>
              <a:t> | </a:t>
            </a:r>
            <a:r>
              <a:rPr lang="en-GB">
                <a:solidFill>
                  <a:schemeClr val="accent1"/>
                </a:solidFill>
                <a:latin typeface="Montserrat SemiBold"/>
                <a:ea typeface="Montserrat SemiBold"/>
                <a:cs typeface="Montserrat SemiBold"/>
                <a:sym typeface="Montserrat SemiBold"/>
              </a:rPr>
              <a:t>9-11 September</a:t>
            </a:r>
            <a:r>
              <a:rPr b="0" i="0" lang="en-GB" sz="1400" u="none" cap="none" strike="noStrike">
                <a:solidFill>
                  <a:schemeClr val="accent1"/>
                </a:solidFill>
                <a:latin typeface="Montserrat SemiBold"/>
                <a:ea typeface="Montserrat SemiBold"/>
                <a:cs typeface="Montserrat SemiBold"/>
                <a:sym typeface="Montserrat SemiBold"/>
              </a:rPr>
              <a:t>, 2025</a:t>
            </a:r>
            <a:endParaRPr b="0" i="0" sz="1400" u="none" cap="none" strike="noStrike">
              <a:solidFill>
                <a:schemeClr val="accent1"/>
              </a:solidFill>
              <a:latin typeface="Montserrat SemiBold"/>
              <a:ea typeface="Montserrat SemiBold"/>
              <a:cs typeface="Montserrat SemiBold"/>
              <a:sym typeface="Montserrat SemiBold"/>
            </a:endParaRPr>
          </a:p>
        </p:txBody>
      </p:sp>
      <p:sp>
        <p:nvSpPr>
          <p:cNvPr id="27" name="Google Shape;27;p3"/>
          <p:cNvSpPr txBox="1"/>
          <p:nvPr>
            <p:ph idx="1" type="body"/>
          </p:nvPr>
        </p:nvSpPr>
        <p:spPr>
          <a:xfrm>
            <a:off x="276008" y="1220858"/>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28" name="Google Shape;28;p3"/>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 name="Google Shape;29;p3"/>
          <p:cNvSpPr txBox="1"/>
          <p:nvPr/>
        </p:nvSpPr>
        <p:spPr>
          <a:xfrm>
            <a:off x="10547800" y="5883750"/>
            <a:ext cx="1668300" cy="661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300"/>
              <a:buFont typeface="Arial"/>
              <a:buNone/>
            </a:pPr>
            <a:r>
              <a:rPr b="1" i="0" lang="en-GB" sz="1300" u="none" cap="none" strike="noStrike">
                <a:solidFill>
                  <a:schemeClr val="dk2"/>
                </a:solidFill>
                <a:latin typeface="Lobster"/>
                <a:ea typeface="Lobster"/>
                <a:cs typeface="Lobster"/>
                <a:sym typeface="Lobster"/>
              </a:rPr>
              <a:t>WGClimate</a:t>
            </a:r>
            <a:endParaRPr b="1" i="0" sz="1300" u="none" cap="none" strike="noStrike">
              <a:solidFill>
                <a:schemeClr val="dk2"/>
              </a:solidFill>
              <a:latin typeface="Lobster"/>
              <a:ea typeface="Lobster"/>
              <a:cs typeface="Lobster"/>
              <a:sym typeface="Lobster"/>
            </a:endParaRPr>
          </a:p>
          <a:p>
            <a:pPr indent="0" lvl="0" marL="0" marR="0" rtl="0" algn="r">
              <a:lnSpc>
                <a:spcPct val="100000"/>
              </a:lnSpc>
              <a:spcBef>
                <a:spcPts val="0"/>
              </a:spcBef>
              <a:spcAft>
                <a:spcPts val="0"/>
              </a:spcAft>
              <a:buClr>
                <a:srgbClr val="000000"/>
              </a:buClr>
              <a:buSzPts val="900"/>
              <a:buFont typeface="Arial"/>
              <a:buNone/>
            </a:pPr>
            <a:r>
              <a:rPr b="1" i="0" lang="en-GB" sz="900" u="none" cap="none" strike="noStrike">
                <a:solidFill>
                  <a:schemeClr val="dk2"/>
                </a:solidFill>
                <a:latin typeface="Barlow"/>
                <a:ea typeface="Barlow"/>
                <a:cs typeface="Barlow"/>
                <a:sym typeface="Barlow"/>
              </a:rPr>
              <a:t>The Joint CEOS-CGMS Working Group on Climate</a:t>
            </a:r>
            <a:endParaRPr b="1" i="0" sz="900" u="none" cap="none" strike="noStrike">
              <a:solidFill>
                <a:schemeClr val="dk2"/>
              </a:solidFill>
              <a:latin typeface="Barlow"/>
              <a:ea typeface="Barlow"/>
              <a:cs typeface="Barlow"/>
              <a:sym typeface="Barlow"/>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EOS)">
  <p:cSld name="Title Slide">
    <p:spTree>
      <p:nvGrpSpPr>
        <p:cNvPr id="30" name="Shape 30"/>
        <p:cNvGrpSpPr/>
        <p:nvPr/>
      </p:nvGrpSpPr>
      <p:grpSpPr>
        <a:xfrm>
          <a:off x="0" y="0"/>
          <a:ext cx="0" cy="0"/>
          <a:chOff x="0" y="0"/>
          <a:chExt cx="0" cy="0"/>
        </a:xfrm>
      </p:grpSpPr>
      <p:pic>
        <p:nvPicPr>
          <p:cNvPr id="31" name="Google Shape;31;p4"/>
          <p:cNvPicPr preferRelativeResize="0"/>
          <p:nvPr/>
        </p:nvPicPr>
        <p:blipFill rotWithShape="1">
          <a:blip r:embed="rId2">
            <a:alphaModFix/>
          </a:blip>
          <a:srcRect b="0" l="0" r="0" t="0"/>
          <a:stretch/>
        </p:blipFill>
        <p:spPr>
          <a:xfrm>
            <a:off x="3301750" y="2265730"/>
            <a:ext cx="8288156" cy="2756714"/>
          </a:xfrm>
          <a:prstGeom prst="rect">
            <a:avLst/>
          </a:prstGeom>
          <a:noFill/>
          <a:ln>
            <a:noFill/>
          </a:ln>
        </p:spPr>
      </p:pic>
      <p:pic>
        <p:nvPicPr>
          <p:cNvPr id="32" name="Google Shape;32;p4"/>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33" name="Google Shape;33;p4"/>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34" name="Google Shape;34;p4"/>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 name="Google Shape;35;p4"/>
          <p:cNvSpPr/>
          <p:nvPr/>
        </p:nvSpPr>
        <p:spPr>
          <a:xfrm flipH="1">
            <a:off x="-21101" y="-14542"/>
            <a:ext cx="12215481" cy="6870483"/>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36" name="Google Shape;36;p4"/>
          <p:cNvPicPr preferRelativeResize="0"/>
          <p:nvPr/>
        </p:nvPicPr>
        <p:blipFill rotWithShape="1">
          <a:blip r:embed="rId5">
            <a:alphaModFix/>
          </a:blip>
          <a:srcRect b="0" l="0" r="0" t="0"/>
          <a:stretch/>
        </p:blipFill>
        <p:spPr>
          <a:xfrm>
            <a:off x="56845" y="5532418"/>
            <a:ext cx="2337760" cy="1287582"/>
          </a:xfrm>
          <a:prstGeom prst="rect">
            <a:avLst/>
          </a:prstGeom>
          <a:noFill/>
          <a:ln>
            <a:noFill/>
          </a:ln>
          <a:effectLst>
            <a:outerShdw blurRad="50800" rotWithShape="0" algn="tl" dir="2700000" dist="38100">
              <a:srgbClr val="000000">
                <a:alpha val="40000"/>
              </a:srgbClr>
            </a:outerShdw>
          </a:effectLst>
        </p:spPr>
      </p:pic>
      <p:pic>
        <p:nvPicPr>
          <p:cNvPr id="37" name="Google Shape;37;p4"/>
          <p:cNvPicPr preferRelativeResize="0"/>
          <p:nvPr/>
        </p:nvPicPr>
        <p:blipFill rotWithShape="1">
          <a:blip r:embed="rId6">
            <a:alphaModFix amt="34000"/>
          </a:blip>
          <a:srcRect b="-8773" l="32582" r="8554" t="2399"/>
          <a:stretch/>
        </p:blipFill>
        <p:spPr>
          <a:xfrm rot="5400000">
            <a:off x="5734365" y="-1016162"/>
            <a:ext cx="5455200" cy="7480800"/>
          </a:xfrm>
          <a:prstGeom prst="rtTriangle">
            <a:avLst/>
          </a:prstGeom>
          <a:noFill/>
          <a:ln>
            <a:noFill/>
          </a:ln>
        </p:spPr>
      </p:pic>
      <p:pic>
        <p:nvPicPr>
          <p:cNvPr id="38" name="Google Shape;38;p4"/>
          <p:cNvPicPr preferRelativeResize="0"/>
          <p:nvPr/>
        </p:nvPicPr>
        <p:blipFill rotWithShape="1">
          <a:blip r:embed="rId6">
            <a:alphaModFix amt="34000"/>
          </a:blip>
          <a:srcRect b="672" l="54016" r="11355" t="36081"/>
          <a:stretch/>
        </p:blipFill>
        <p:spPr>
          <a:xfrm rot="-5400000">
            <a:off x="5792644" y="4820060"/>
            <a:ext cx="1719600" cy="2366700"/>
          </a:xfrm>
          <a:prstGeom prst="rtTriangle">
            <a:avLst/>
          </a:prstGeom>
          <a:noFill/>
          <a:ln>
            <a:noFill/>
          </a:ln>
        </p:spPr>
      </p:pic>
      <p:sp>
        <p:nvSpPr>
          <p:cNvPr id="39" name="Google Shape;39;p4"/>
          <p:cNvSpPr txBox="1"/>
          <p:nvPr>
            <p:ph type="title"/>
          </p:nvPr>
        </p:nvSpPr>
        <p:spPr>
          <a:xfrm>
            <a:off x="176047" y="175938"/>
            <a:ext cx="6157200" cy="39726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0" name="Google Shape;40;p4"/>
          <p:cNvPicPr preferRelativeResize="0"/>
          <p:nvPr/>
        </p:nvPicPr>
        <p:blipFill rotWithShape="1">
          <a:blip r:embed="rId7">
            <a:alphaModFix/>
          </a:blip>
          <a:srcRect b="0" l="0" r="65873" t="0"/>
          <a:stretch/>
        </p:blipFill>
        <p:spPr>
          <a:xfrm>
            <a:off x="-418625" y="3902750"/>
            <a:ext cx="1554175" cy="2038775"/>
          </a:xfrm>
          <a:prstGeom prst="rect">
            <a:avLst/>
          </a:prstGeom>
          <a:noFill/>
          <a:ln>
            <a:noFill/>
          </a:ln>
          <a:effectLst>
            <a:outerShdw blurRad="57150" rotWithShape="0" algn="bl" dir="5400000" dist="19050">
              <a:srgbClr val="000000">
                <a:alpha val="49803"/>
              </a:srgbClr>
            </a:outerShdw>
          </a:effectLst>
        </p:spPr>
      </p:pic>
      <p:pic>
        <p:nvPicPr>
          <p:cNvPr id="41" name="Google Shape;41;p4"/>
          <p:cNvPicPr preferRelativeResize="0"/>
          <p:nvPr/>
        </p:nvPicPr>
        <p:blipFill rotWithShape="1">
          <a:blip r:embed="rId8">
            <a:alphaModFix/>
          </a:blip>
          <a:srcRect b="0" l="34128" r="0" t="0"/>
          <a:stretch/>
        </p:blipFill>
        <p:spPr>
          <a:xfrm>
            <a:off x="1135555" y="3902750"/>
            <a:ext cx="2999990" cy="2038774"/>
          </a:xfrm>
          <a:prstGeom prst="rect">
            <a:avLst/>
          </a:prstGeom>
          <a:noFill/>
          <a:ln>
            <a:noFill/>
          </a:ln>
          <a:effectLst>
            <a:outerShdw blurRad="57150" rotWithShape="0" algn="bl" dir="5400000" dist="19050">
              <a:srgbClr val="000000">
                <a:alpha val="49803"/>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and Content_1">
    <p:spTree>
      <p:nvGrpSpPr>
        <p:cNvPr id="42" name="Shape 42"/>
        <p:cNvGrpSpPr/>
        <p:nvPr/>
      </p:nvGrpSpPr>
      <p:grpSpPr>
        <a:xfrm>
          <a:off x="0" y="0"/>
          <a:ext cx="0" cy="0"/>
          <a:chOff x="0" y="0"/>
          <a:chExt cx="0" cy="0"/>
        </a:xfrm>
      </p:grpSpPr>
      <p:sp>
        <p:nvSpPr>
          <p:cNvPr id="43" name="Google Shape;43;p5"/>
          <p:cNvSpPr/>
          <p:nvPr/>
        </p:nvSpPr>
        <p:spPr>
          <a:xfrm>
            <a:off x="0" y="1"/>
            <a:ext cx="12192000" cy="103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40" r="-2841" t="39268"/>
          <a:stretch/>
        </p:blipFill>
        <p:spPr>
          <a:xfrm flipH="1">
            <a:off x="9304423" y="0"/>
            <a:ext cx="2887577" cy="1037492"/>
          </a:xfrm>
          <a:prstGeom prst="rect">
            <a:avLst/>
          </a:prstGeom>
          <a:noFill/>
          <a:ln>
            <a:noFill/>
          </a:ln>
        </p:spPr>
      </p:pic>
      <p:grpSp>
        <p:nvGrpSpPr>
          <p:cNvPr id="45" name="Google Shape;45;p5"/>
          <p:cNvGrpSpPr/>
          <p:nvPr/>
        </p:nvGrpSpPr>
        <p:grpSpPr>
          <a:xfrm>
            <a:off x="10113332" y="274853"/>
            <a:ext cx="2154863" cy="964667"/>
            <a:chOff x="7336150" y="-5375"/>
            <a:chExt cx="2317556" cy="1037500"/>
          </a:xfrm>
        </p:grpSpPr>
        <p:pic>
          <p:nvPicPr>
            <p:cNvPr id="46" name="Google Shape;46;p5"/>
            <p:cNvPicPr preferRelativeResize="0"/>
            <p:nvPr/>
          </p:nvPicPr>
          <p:blipFill rotWithShape="1">
            <a:blip r:embed="rId3">
              <a:alphaModFix/>
            </a:blip>
            <a:srcRect b="0" l="0" r="0" t="0"/>
            <a:stretch/>
          </p:blipFill>
          <p:spPr>
            <a:xfrm>
              <a:off x="7336150" y="-5375"/>
              <a:ext cx="2317556" cy="1037500"/>
            </a:xfrm>
            <a:prstGeom prst="rect">
              <a:avLst/>
            </a:prstGeom>
            <a:noFill/>
            <a:ln>
              <a:noFill/>
            </a:ln>
          </p:spPr>
        </p:pic>
        <p:pic>
          <p:nvPicPr>
            <p:cNvPr id="47" name="Google Shape;47;p5"/>
            <p:cNvPicPr preferRelativeResize="0"/>
            <p:nvPr/>
          </p:nvPicPr>
          <p:blipFill rotWithShape="1">
            <a:blip r:embed="rId4">
              <a:alphaModFix/>
            </a:blip>
            <a:srcRect b="0" l="34128" r="0" t="0"/>
            <a:stretch/>
          </p:blipFill>
          <p:spPr>
            <a:xfrm>
              <a:off x="8127051" y="-5375"/>
              <a:ext cx="1526655" cy="1037500"/>
            </a:xfrm>
            <a:prstGeom prst="rect">
              <a:avLst/>
            </a:prstGeom>
            <a:noFill/>
            <a:ln>
              <a:noFill/>
            </a:ln>
          </p:spPr>
        </p:pic>
      </p:grpSp>
      <p:pic>
        <p:nvPicPr>
          <p:cNvPr id="48" name="Google Shape;48;p5"/>
          <p:cNvPicPr preferRelativeResize="0"/>
          <p:nvPr/>
        </p:nvPicPr>
        <p:blipFill rotWithShape="1">
          <a:blip r:embed="rId5">
            <a:alphaModFix/>
          </a:blip>
          <a:srcRect b="0" l="0" r="0" t="0"/>
          <a:stretch/>
        </p:blipFill>
        <p:spPr>
          <a:xfrm>
            <a:off x="10786300" y="92175"/>
            <a:ext cx="1191325" cy="472000"/>
          </a:xfrm>
          <a:prstGeom prst="rect">
            <a:avLst/>
          </a:prstGeom>
          <a:noFill/>
          <a:ln>
            <a:noFill/>
          </a:ln>
          <a:effectLst>
            <a:outerShdw blurRad="50800" rotWithShape="0" algn="tl" dir="2700000" dist="38100">
              <a:srgbClr val="000000">
                <a:alpha val="40000"/>
              </a:srgbClr>
            </a:outerShdw>
          </a:effectLst>
        </p:spPr>
      </p:pic>
      <p:sp>
        <p:nvSpPr>
          <p:cNvPr id="49" name="Google Shape;49;p5"/>
          <p:cNvSpPr/>
          <p:nvPr/>
        </p:nvSpPr>
        <p:spPr>
          <a:xfrm>
            <a:off x="-1778" y="6574604"/>
            <a:ext cx="121938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0" name="Google Shape;50;p5"/>
          <p:cNvSpPr/>
          <p:nvPr/>
        </p:nvSpPr>
        <p:spPr>
          <a:xfrm flipH="1" rot="10800000">
            <a:off x="-4504" y="6540563"/>
            <a:ext cx="12196500" cy="59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1" name="Google Shape;51;p5"/>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chemeClr val="accent1"/>
                </a:solidFill>
                <a:latin typeface="Barlow SemiBold"/>
                <a:ea typeface="Barlow SemiBold"/>
                <a:cs typeface="Barlow SemiBold"/>
                <a:sym typeface="Barlow SemiBold"/>
              </a:rPr>
              <a:t>Slide </a:t>
            </a:r>
            <a:fld id="{00000000-1234-1234-1234-123412341234}" type="slidenum">
              <a:rPr b="0" i="0" lang="en-GB" sz="1400" u="none" cap="none" strike="noStrike">
                <a:solidFill>
                  <a:schemeClr val="accent1"/>
                </a:solidFill>
                <a:latin typeface="Barlow SemiBold"/>
                <a:ea typeface="Barlow SemiBold"/>
                <a:cs typeface="Barlow SemiBold"/>
                <a:sym typeface="Barlow SemiBold"/>
              </a:rPr>
              <a:t>‹#›</a:t>
            </a:fld>
            <a:endParaRPr b="0" i="0" sz="1400" u="none" cap="none" strike="noStrike">
              <a:solidFill>
                <a:schemeClr val="accent1"/>
              </a:solidFill>
              <a:latin typeface="Barlow SemiBold"/>
              <a:ea typeface="Barlow SemiBold"/>
              <a:cs typeface="Barlow SemiBold"/>
              <a:sym typeface="Barlow SemiBold"/>
            </a:endParaRPr>
          </a:p>
        </p:txBody>
      </p:sp>
      <p:sp>
        <p:nvSpPr>
          <p:cNvPr id="52" name="Google Shape;52;p5"/>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3" name="Google Shape;53;p5"/>
          <p:cNvSpPr txBox="1"/>
          <p:nvPr/>
        </p:nvSpPr>
        <p:spPr>
          <a:xfrm>
            <a:off x="10547800" y="5883750"/>
            <a:ext cx="1668300" cy="661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300"/>
              <a:buFont typeface="Arial"/>
              <a:buNone/>
            </a:pPr>
            <a:r>
              <a:rPr b="1" i="0" lang="en-GB" sz="1300" u="none" cap="none" strike="noStrike">
                <a:solidFill>
                  <a:schemeClr val="dk2"/>
                </a:solidFill>
                <a:latin typeface="Lobster"/>
                <a:ea typeface="Lobster"/>
                <a:cs typeface="Lobster"/>
                <a:sym typeface="Lobster"/>
              </a:rPr>
              <a:t>WGClimate</a:t>
            </a:r>
            <a:endParaRPr b="1" i="0" sz="1300" u="none" cap="none" strike="noStrike">
              <a:solidFill>
                <a:schemeClr val="dk2"/>
              </a:solidFill>
              <a:latin typeface="Lobster"/>
              <a:ea typeface="Lobster"/>
              <a:cs typeface="Lobster"/>
              <a:sym typeface="Lobster"/>
            </a:endParaRPr>
          </a:p>
          <a:p>
            <a:pPr indent="0" lvl="0" marL="0" marR="0" rtl="0" algn="r">
              <a:lnSpc>
                <a:spcPct val="100000"/>
              </a:lnSpc>
              <a:spcBef>
                <a:spcPts val="0"/>
              </a:spcBef>
              <a:spcAft>
                <a:spcPts val="0"/>
              </a:spcAft>
              <a:buClr>
                <a:srgbClr val="000000"/>
              </a:buClr>
              <a:buSzPts val="900"/>
              <a:buFont typeface="Arial"/>
              <a:buNone/>
            </a:pPr>
            <a:r>
              <a:rPr b="1" i="0" lang="en-GB" sz="900" u="none" cap="none" strike="noStrike">
                <a:solidFill>
                  <a:schemeClr val="dk2"/>
                </a:solidFill>
                <a:latin typeface="Barlow"/>
                <a:ea typeface="Barlow"/>
                <a:cs typeface="Barlow"/>
                <a:sym typeface="Barlow"/>
              </a:rPr>
              <a:t>The Joint CEOS-CGMS Working Group on Climate</a:t>
            </a:r>
            <a:endParaRPr b="1" i="0" sz="900" u="none" cap="none" strike="noStrike">
              <a:solidFill>
                <a:schemeClr val="dk2"/>
              </a:solidFill>
              <a:latin typeface="Barlow"/>
              <a:ea typeface="Barlow"/>
              <a:cs typeface="Barlow"/>
              <a:sym typeface="Barlow"/>
            </a:endParaRPr>
          </a:p>
        </p:txBody>
      </p:sp>
      <p:sp>
        <p:nvSpPr>
          <p:cNvPr id="54" name="Google Shape;54;p5"/>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GB">
                <a:solidFill>
                  <a:schemeClr val="accent1"/>
                </a:solidFill>
                <a:latin typeface="Montserrat SemiBold"/>
                <a:ea typeface="Montserrat SemiBold"/>
                <a:cs typeface="Montserrat SemiBold"/>
                <a:sym typeface="Montserrat SemiBold"/>
              </a:rPr>
              <a:t>SIT Technical Workshop 2025</a:t>
            </a:r>
            <a:r>
              <a:rPr b="0" i="0" lang="en-GB" sz="1400" u="none" cap="none" strike="noStrike">
                <a:solidFill>
                  <a:schemeClr val="accent1"/>
                </a:solidFill>
                <a:latin typeface="Montserrat SemiBold"/>
                <a:ea typeface="Montserrat SemiBold"/>
                <a:cs typeface="Montserrat SemiBold"/>
                <a:sym typeface="Montserrat SemiBold"/>
              </a:rPr>
              <a:t> | </a:t>
            </a:r>
            <a:r>
              <a:rPr lang="en-GB">
                <a:solidFill>
                  <a:schemeClr val="accent1"/>
                </a:solidFill>
                <a:latin typeface="Montserrat SemiBold"/>
                <a:ea typeface="Montserrat SemiBold"/>
                <a:cs typeface="Montserrat SemiBold"/>
                <a:sym typeface="Montserrat SemiBold"/>
              </a:rPr>
              <a:t>9-11 September</a:t>
            </a:r>
            <a:r>
              <a:rPr b="0" i="0" lang="en-GB" sz="1400" u="none" cap="none" strike="noStrike">
                <a:solidFill>
                  <a:schemeClr val="accent1"/>
                </a:solidFill>
                <a:latin typeface="Montserrat SemiBold"/>
                <a:ea typeface="Montserrat SemiBold"/>
                <a:cs typeface="Montserrat SemiBold"/>
                <a:sym typeface="Montserrat SemiBold"/>
              </a:rPr>
              <a:t>, 2025</a:t>
            </a:r>
            <a:endParaRPr b="0" i="0" sz="1400" u="none" cap="none" strike="noStrike">
              <a:solidFill>
                <a:schemeClr val="accent1"/>
              </a:solidFill>
              <a:latin typeface="Montserrat SemiBold"/>
              <a:ea typeface="Montserrat SemiBold"/>
              <a:cs typeface="Montserrat SemiBold"/>
              <a:sym typeface="Montserrat SemiBo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image" Target="../media/image21.png"/><Relationship Id="rId5"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eorc.jaxa.jp/GOSAT/GHGs_Vical/" TargetMode="External"/><Relationship Id="rId4" Type="http://schemas.openxmlformats.org/officeDocument/2006/relationships/hyperlink" Target="https://www.eorc.jaxa.jp/GOSAT/Matchup_forCal/top_matchup_viewer.html" TargetMode="External"/><Relationship Id="rId5"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6"/>
          <p:cNvSpPr txBox="1"/>
          <p:nvPr>
            <p:ph type="title"/>
          </p:nvPr>
        </p:nvSpPr>
        <p:spPr>
          <a:xfrm>
            <a:off x="2072700" y="1544150"/>
            <a:ext cx="8046600" cy="23550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lt1"/>
              </a:buClr>
              <a:buSzPts val="8000"/>
              <a:buFont typeface="Arial"/>
              <a:buNone/>
            </a:pPr>
            <a:r>
              <a:rPr lang="en-GB" sz="7500"/>
              <a:t>Greenhouse Gas Task Team</a:t>
            </a:r>
            <a:endParaRPr sz="7500"/>
          </a:p>
          <a:p>
            <a:pPr indent="0" lvl="0" marL="0" rtl="0" algn="ctr">
              <a:lnSpc>
                <a:spcPct val="115000"/>
              </a:lnSpc>
              <a:spcBef>
                <a:spcPts val="0"/>
              </a:spcBef>
              <a:spcAft>
                <a:spcPts val="0"/>
              </a:spcAft>
              <a:buClr>
                <a:schemeClr val="lt1"/>
              </a:buClr>
              <a:buSzPts val="8000"/>
              <a:buFont typeface="Arial"/>
              <a:buNone/>
            </a:pPr>
            <a:r>
              <a:t/>
            </a:r>
            <a:endParaRPr sz="7500"/>
          </a:p>
        </p:txBody>
      </p:sp>
      <p:sp>
        <p:nvSpPr>
          <p:cNvPr id="60" name="Google Shape;60;p6"/>
          <p:cNvSpPr/>
          <p:nvPr/>
        </p:nvSpPr>
        <p:spPr>
          <a:xfrm>
            <a:off x="7311425" y="4603751"/>
            <a:ext cx="4833000" cy="2185800"/>
          </a:xfrm>
          <a:prstGeom prst="rect">
            <a:avLst/>
          </a:prstGeom>
          <a:noFill/>
          <a:ln>
            <a:noFill/>
          </a:ln>
        </p:spPr>
        <p:txBody>
          <a:bodyPr anchorCtr="0" anchor="t" bIns="0" lIns="0" spcFirstLastPara="1" rIns="0" wrap="square" tIns="0">
            <a:noAutofit/>
          </a:bodyPr>
          <a:lstStyle/>
          <a:p>
            <a:pPr indent="0" lvl="0" marL="0" rtl="0" algn="r">
              <a:lnSpc>
                <a:spcPct val="130000"/>
              </a:lnSpc>
              <a:spcBef>
                <a:spcPts val="0"/>
              </a:spcBef>
              <a:spcAft>
                <a:spcPts val="0"/>
              </a:spcAft>
              <a:buClr>
                <a:schemeClr val="dk1"/>
              </a:buClr>
              <a:buFont typeface="Arial"/>
              <a:buNone/>
            </a:pPr>
            <a:r>
              <a:rPr b="1" lang="en-GB" sz="1800">
                <a:solidFill>
                  <a:schemeClr val="lt1"/>
                </a:solidFill>
                <a:latin typeface="Montserrat"/>
                <a:ea typeface="Montserrat"/>
                <a:cs typeface="Montserrat"/>
                <a:sym typeface="Montserrat"/>
              </a:rPr>
              <a:t>Yasjka Meijer</a:t>
            </a:r>
            <a:endParaRPr b="1" sz="1800">
              <a:solidFill>
                <a:schemeClr val="lt1"/>
              </a:solidFill>
              <a:latin typeface="Montserrat"/>
              <a:ea typeface="Montserrat"/>
              <a:cs typeface="Montserrat"/>
              <a:sym typeface="Montserrat"/>
            </a:endParaRPr>
          </a:p>
          <a:p>
            <a:pPr indent="0" lvl="0" marL="0" rtl="0" algn="r">
              <a:lnSpc>
                <a:spcPct val="130000"/>
              </a:lnSpc>
              <a:spcBef>
                <a:spcPts val="0"/>
              </a:spcBef>
              <a:spcAft>
                <a:spcPts val="0"/>
              </a:spcAft>
              <a:buClr>
                <a:schemeClr val="dk1"/>
              </a:buClr>
              <a:buFont typeface="Arial"/>
              <a:buNone/>
            </a:pPr>
            <a:r>
              <a:rPr b="1" lang="en-GB" sz="1800">
                <a:solidFill>
                  <a:schemeClr val="lt1"/>
                </a:solidFill>
                <a:latin typeface="Montserrat"/>
                <a:ea typeface="Montserrat"/>
                <a:cs typeface="Montserrat"/>
                <a:sym typeface="Montserrat"/>
              </a:rPr>
              <a:t>ESA, GHG-TT Lead</a:t>
            </a:r>
            <a:endParaRPr sz="1000">
              <a:solidFill>
                <a:schemeClr val="lt1"/>
              </a:solidFill>
              <a:latin typeface="Montserrat"/>
              <a:ea typeface="Montserrat"/>
              <a:cs typeface="Montserrat"/>
              <a:sym typeface="Montserrat"/>
            </a:endParaRPr>
          </a:p>
          <a:p>
            <a:pPr indent="0" lvl="0" marL="0" rtl="0" algn="r">
              <a:lnSpc>
                <a:spcPct val="130000"/>
              </a:lnSpc>
              <a:spcBef>
                <a:spcPts val="0"/>
              </a:spcBef>
              <a:spcAft>
                <a:spcPts val="0"/>
              </a:spcAft>
              <a:buClr>
                <a:schemeClr val="dk1"/>
              </a:buClr>
              <a:buFont typeface="Arial"/>
              <a:buNone/>
            </a:pPr>
            <a:r>
              <a:rPr b="1" lang="en-GB" sz="1800">
                <a:solidFill>
                  <a:schemeClr val="lt1"/>
                </a:solidFill>
                <a:latin typeface="Montserrat"/>
                <a:ea typeface="Montserrat"/>
                <a:cs typeface="Montserrat"/>
                <a:sym typeface="Montserrat"/>
              </a:rPr>
              <a:t>Agenda Item 4.1</a:t>
            </a:r>
            <a:endParaRPr sz="1000">
              <a:solidFill>
                <a:schemeClr val="lt1"/>
              </a:solidFill>
              <a:latin typeface="Montserrat"/>
              <a:ea typeface="Montserrat"/>
              <a:cs typeface="Montserrat"/>
              <a:sym typeface="Montserrat"/>
            </a:endParaRPr>
          </a:p>
          <a:p>
            <a:pPr indent="0" lvl="0" marL="0" rtl="0" algn="r">
              <a:lnSpc>
                <a:spcPct val="130000"/>
              </a:lnSpc>
              <a:spcBef>
                <a:spcPts val="0"/>
              </a:spcBef>
              <a:spcAft>
                <a:spcPts val="0"/>
              </a:spcAft>
              <a:buClr>
                <a:schemeClr val="dk1"/>
              </a:buClr>
              <a:buFont typeface="Arial"/>
              <a:buNone/>
            </a:pPr>
            <a:r>
              <a:rPr b="1" lang="en-GB" sz="1800">
                <a:solidFill>
                  <a:schemeClr val="lt1"/>
                </a:solidFill>
                <a:latin typeface="Montserrat"/>
                <a:ea typeface="Montserrat"/>
                <a:cs typeface="Montserrat"/>
                <a:sym typeface="Montserrat"/>
              </a:rPr>
              <a:t>SIT TW 2025</a:t>
            </a:r>
            <a:endParaRPr b="1" sz="1800">
              <a:solidFill>
                <a:schemeClr val="lt1"/>
              </a:solidFill>
              <a:latin typeface="Montserrat"/>
              <a:ea typeface="Montserrat"/>
              <a:cs typeface="Montserrat"/>
              <a:sym typeface="Montserrat"/>
            </a:endParaRPr>
          </a:p>
          <a:p>
            <a:pPr indent="0" lvl="0" marL="0" rtl="0" algn="r">
              <a:lnSpc>
                <a:spcPct val="130000"/>
              </a:lnSpc>
              <a:spcBef>
                <a:spcPts val="0"/>
              </a:spcBef>
              <a:spcAft>
                <a:spcPts val="0"/>
              </a:spcAft>
              <a:buClr>
                <a:schemeClr val="dk1"/>
              </a:buClr>
              <a:buFont typeface="Arial"/>
              <a:buNone/>
            </a:pPr>
            <a:r>
              <a:rPr b="1" lang="en-GB" sz="1800">
                <a:solidFill>
                  <a:schemeClr val="lt1"/>
                </a:solidFill>
                <a:latin typeface="Montserrat"/>
                <a:ea typeface="Montserrat"/>
                <a:cs typeface="Montserrat"/>
                <a:sym typeface="Montserrat"/>
              </a:rPr>
              <a:t>Darmstadt, Germany</a:t>
            </a:r>
            <a:endParaRPr b="1" sz="1800">
              <a:solidFill>
                <a:schemeClr val="lt1"/>
              </a:solidFill>
              <a:latin typeface="Montserrat"/>
              <a:ea typeface="Montserrat"/>
              <a:cs typeface="Montserrat"/>
              <a:sym typeface="Montserrat"/>
            </a:endParaRPr>
          </a:p>
          <a:p>
            <a:pPr indent="0" lvl="0" marL="0" rtl="0" algn="r">
              <a:lnSpc>
                <a:spcPct val="130000"/>
              </a:lnSpc>
              <a:spcBef>
                <a:spcPts val="0"/>
              </a:spcBef>
              <a:spcAft>
                <a:spcPts val="0"/>
              </a:spcAft>
              <a:buClr>
                <a:schemeClr val="dk1"/>
              </a:buClr>
              <a:buFont typeface="Arial"/>
              <a:buNone/>
            </a:pPr>
            <a:r>
              <a:rPr b="1" lang="en-GB" sz="1800">
                <a:solidFill>
                  <a:schemeClr val="lt1"/>
                </a:solidFill>
                <a:latin typeface="Montserrat"/>
                <a:ea typeface="Montserrat"/>
                <a:cs typeface="Montserrat"/>
                <a:sym typeface="Montserrat"/>
              </a:rPr>
              <a:t>9-11 September, 2025</a:t>
            </a:r>
            <a:endParaRPr b="1" sz="1800">
              <a:solidFill>
                <a:schemeClr val="l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5"/>
          <p:cNvSpPr txBox="1"/>
          <p:nvPr>
            <p:ph idx="1" type="body"/>
          </p:nvPr>
        </p:nvSpPr>
        <p:spPr>
          <a:xfrm>
            <a:off x="433000" y="1273625"/>
            <a:ext cx="11168400" cy="4947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lang="en-GB"/>
              <a:t>Extraordinary WMO council meeting is to confirm that </a:t>
            </a:r>
            <a:r>
              <a:rPr lang="en-GB"/>
              <a:t>G3W will continue in new form</a:t>
            </a:r>
            <a:endParaRPr/>
          </a:p>
          <a:p>
            <a:pPr indent="-406400" lvl="0" marL="457200" rtl="0" algn="l">
              <a:spcBef>
                <a:spcPts val="1000"/>
              </a:spcBef>
              <a:spcAft>
                <a:spcPts val="0"/>
              </a:spcAft>
              <a:buSzPts val="2800"/>
              <a:buChar char="❖"/>
            </a:pPr>
            <a:r>
              <a:rPr lang="en-GB"/>
              <a:t>G3W would be  integrated in existing WMO matrix infrastructure</a:t>
            </a:r>
            <a:endParaRPr/>
          </a:p>
          <a:p>
            <a:pPr indent="-406400" lvl="0" marL="457200" rtl="0" algn="l">
              <a:spcBef>
                <a:spcPts val="1000"/>
              </a:spcBef>
              <a:spcAft>
                <a:spcPts val="0"/>
              </a:spcAft>
              <a:buSzPts val="2800"/>
              <a:buChar char="❖"/>
            </a:pPr>
            <a:r>
              <a:rPr lang="en-GB"/>
              <a:t>G3W &lt;&gt; GHG-TT virtual meeting , date pending G3W way forward</a:t>
            </a:r>
            <a:endParaRPr/>
          </a:p>
          <a:p>
            <a:pPr indent="-406400" lvl="0" marL="457200" rtl="0" algn="l">
              <a:spcBef>
                <a:spcPts val="1000"/>
              </a:spcBef>
              <a:spcAft>
                <a:spcPts val="0"/>
              </a:spcAft>
              <a:buSzPts val="2800"/>
              <a:buChar char="❖"/>
            </a:pPr>
            <a:r>
              <a:rPr lang="en-GB"/>
              <a:t>PoC vis-a-vis GHG Task Team is Oksana Tarasova</a:t>
            </a:r>
            <a:endParaRPr/>
          </a:p>
        </p:txBody>
      </p:sp>
      <p:sp>
        <p:nvSpPr>
          <p:cNvPr id="124" name="Google Shape;124;p15"/>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G3W Update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6"/>
          <p:cNvSpPr txBox="1"/>
          <p:nvPr>
            <p:ph idx="1" type="body"/>
          </p:nvPr>
        </p:nvSpPr>
        <p:spPr>
          <a:xfrm>
            <a:off x="176050" y="1252999"/>
            <a:ext cx="11495400" cy="4968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GB" sz="2500"/>
              <a:t>Lead: GHG TT</a:t>
            </a:r>
            <a:endParaRPr sz="2500"/>
          </a:p>
          <a:p>
            <a:pPr indent="-387350" lvl="0" marL="457200" rtl="0" algn="l">
              <a:spcBef>
                <a:spcPts val="1000"/>
              </a:spcBef>
              <a:spcAft>
                <a:spcPts val="0"/>
              </a:spcAft>
              <a:buSzPts val="2500"/>
              <a:buChar char="❖"/>
            </a:pPr>
            <a:r>
              <a:rPr lang="en-GB" sz="2500"/>
              <a:t>UNFCCC also recognises this need, see item 3.2</a:t>
            </a:r>
            <a:endParaRPr sz="2500"/>
          </a:p>
          <a:p>
            <a:pPr indent="-387350" lvl="0" marL="457200" rtl="0" algn="l">
              <a:spcBef>
                <a:spcPts val="1000"/>
              </a:spcBef>
              <a:spcAft>
                <a:spcPts val="0"/>
              </a:spcAft>
              <a:buSzPts val="2500"/>
              <a:buChar char="❖"/>
            </a:pPr>
            <a:r>
              <a:rPr lang="en-GB" sz="2500"/>
              <a:t>Various Agencies provide remote sensing training sessions </a:t>
            </a:r>
            <a:br>
              <a:rPr lang="en-GB" sz="2500"/>
            </a:br>
            <a:r>
              <a:rPr lang="en-GB" sz="2500"/>
              <a:t>→ → agreed to share </a:t>
            </a:r>
            <a:r>
              <a:rPr lang="en-GB" sz="2500"/>
              <a:t>presentations</a:t>
            </a:r>
            <a:endParaRPr sz="2500"/>
          </a:p>
        </p:txBody>
      </p:sp>
      <p:sp>
        <p:nvSpPr>
          <p:cNvPr id="130" name="Google Shape;130;p16"/>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Capacity Building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7"/>
          <p:cNvSpPr txBox="1"/>
          <p:nvPr>
            <p:ph idx="1" type="body"/>
          </p:nvPr>
        </p:nvSpPr>
        <p:spPr>
          <a:xfrm>
            <a:off x="311950" y="1363525"/>
            <a:ext cx="8074800" cy="4857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GB"/>
              <a:t>Leads: 	Paul Green (NPL) &amp; </a:t>
            </a:r>
            <a:br>
              <a:rPr lang="en-GB"/>
            </a:br>
            <a:r>
              <a:rPr lang="en-GB"/>
              <a:t>			John Worden (NASA/JPL)</a:t>
            </a:r>
            <a:endParaRPr sz="2200"/>
          </a:p>
          <a:p>
            <a:pPr indent="-406400" lvl="0" marL="457200" rtl="0" algn="l">
              <a:spcBef>
                <a:spcPts val="1000"/>
              </a:spcBef>
              <a:spcAft>
                <a:spcPts val="0"/>
              </a:spcAft>
              <a:buSzPts val="2800"/>
              <a:buChar char="❖"/>
            </a:pPr>
            <a:r>
              <a:rPr lang="en-GB"/>
              <a:t>F</a:t>
            </a:r>
            <a:r>
              <a:rPr lang="en-GB"/>
              <a:t>irst document completed!</a:t>
            </a:r>
            <a:endParaRPr/>
          </a:p>
          <a:p>
            <a:pPr indent="-406400" lvl="0" marL="457200" rtl="0" algn="l">
              <a:spcBef>
                <a:spcPts val="1000"/>
              </a:spcBef>
              <a:spcAft>
                <a:spcPts val="0"/>
              </a:spcAft>
              <a:buSzPts val="2800"/>
              <a:buChar char="❖"/>
            </a:pPr>
            <a:r>
              <a:rPr lang="en-GB"/>
              <a:t>More details in (next) item 4.2</a:t>
            </a:r>
            <a:endParaRPr/>
          </a:p>
        </p:txBody>
      </p:sp>
      <p:sp>
        <p:nvSpPr>
          <p:cNvPr id="136" name="Google Shape;136;p17"/>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4000"/>
              <a:t>Methane Common Practices</a:t>
            </a:r>
            <a:endParaRPr sz="4000"/>
          </a:p>
        </p:txBody>
      </p:sp>
      <p:pic>
        <p:nvPicPr>
          <p:cNvPr id="137" name="Google Shape;137;p17"/>
          <p:cNvPicPr preferRelativeResize="0"/>
          <p:nvPr/>
        </p:nvPicPr>
        <p:blipFill>
          <a:blip r:embed="rId3">
            <a:alphaModFix/>
          </a:blip>
          <a:stretch>
            <a:fillRect/>
          </a:stretch>
        </p:blipFill>
        <p:spPr>
          <a:xfrm>
            <a:off x="8077343" y="1363525"/>
            <a:ext cx="3566732" cy="46629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8"/>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Other topics &amp; Outlook</a:t>
            </a:r>
            <a:endParaRPr/>
          </a:p>
        </p:txBody>
      </p:sp>
      <p:sp>
        <p:nvSpPr>
          <p:cNvPr id="143" name="Google Shape;143;p18"/>
          <p:cNvSpPr txBox="1"/>
          <p:nvPr>
            <p:ph idx="1" type="body"/>
          </p:nvPr>
        </p:nvSpPr>
        <p:spPr>
          <a:xfrm>
            <a:off x="324225" y="1273625"/>
            <a:ext cx="11495400" cy="4947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lang="en-GB"/>
              <a:t>GHG mission portal, see agenda item 4.3</a:t>
            </a:r>
            <a:endParaRPr/>
          </a:p>
          <a:p>
            <a:pPr indent="-406400" lvl="0" marL="457200" rtl="0" algn="l">
              <a:spcBef>
                <a:spcPts val="1000"/>
              </a:spcBef>
              <a:spcAft>
                <a:spcPts val="0"/>
              </a:spcAft>
              <a:buSzPts val="2800"/>
              <a:buChar char="❖"/>
            </a:pPr>
            <a:r>
              <a:rPr lang="en-GB"/>
              <a:t>IMEO, see agenda item 4.4</a:t>
            </a:r>
            <a:endParaRPr/>
          </a:p>
          <a:p>
            <a:pPr indent="0" lvl="0" marL="0" rtl="0" algn="l">
              <a:spcBef>
                <a:spcPts val="1000"/>
              </a:spcBef>
              <a:spcAft>
                <a:spcPts val="0"/>
              </a:spcAft>
              <a:buNone/>
            </a:pPr>
            <a:r>
              <a:t/>
            </a:r>
            <a:endParaRPr b="1" sz="1600"/>
          </a:p>
          <a:p>
            <a:pPr indent="0" lvl="0" marL="0" rtl="0" algn="l">
              <a:spcBef>
                <a:spcPts val="0"/>
              </a:spcBef>
              <a:spcAft>
                <a:spcPts val="0"/>
              </a:spcAft>
              <a:buNone/>
            </a:pPr>
            <a:r>
              <a:rPr b="1" lang="en-GB">
                <a:solidFill>
                  <a:srgbClr val="CC0000"/>
                </a:solidFill>
              </a:rPr>
              <a:t>Arigatō JAXA</a:t>
            </a:r>
            <a:r>
              <a:rPr b="1" lang="en-GB"/>
              <a:t> for supporting the GHG Monitoring efforts</a:t>
            </a:r>
            <a:endParaRPr b="1"/>
          </a:p>
          <a:p>
            <a:pPr indent="0" lvl="0" marL="0" rtl="0" algn="l">
              <a:spcBef>
                <a:spcPts val="1000"/>
              </a:spcBef>
              <a:spcAft>
                <a:spcPts val="0"/>
              </a:spcAft>
              <a:buNone/>
            </a:pPr>
            <a:r>
              <a:t/>
            </a:r>
            <a:endParaRPr/>
          </a:p>
          <a:p>
            <a:pPr indent="-406400" lvl="0" marL="457200" rtl="0" algn="l">
              <a:spcBef>
                <a:spcPts val="1000"/>
              </a:spcBef>
              <a:spcAft>
                <a:spcPts val="0"/>
              </a:spcAft>
              <a:buSzPts val="2800"/>
              <a:buChar char="❖"/>
            </a:pPr>
            <a:r>
              <a:rPr lang="en-GB"/>
              <a:t>Next GHG Task Team meeting will be again jointly with WGClimate in February in Harwell, UK</a:t>
            </a:r>
            <a:endParaRPr/>
          </a:p>
          <a:p>
            <a:pPr indent="-406400" lvl="0" marL="457200" rtl="0" algn="l">
              <a:spcBef>
                <a:spcPts val="1000"/>
              </a:spcBef>
              <a:spcAft>
                <a:spcPts val="0"/>
              </a:spcAft>
              <a:buSzPts val="2800"/>
              <a:buChar char="❖"/>
            </a:pPr>
            <a:r>
              <a:rPr lang="en-GB"/>
              <a:t>Continue in coming years will be a challenge….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9"/>
          <p:cNvSpPr txBox="1"/>
          <p:nvPr>
            <p:ph idx="1" type="body"/>
          </p:nvPr>
        </p:nvSpPr>
        <p:spPr>
          <a:xfrm>
            <a:off x="324225" y="2356475"/>
            <a:ext cx="11495400" cy="3864900"/>
          </a:xfrm>
          <a:prstGeom prst="rect">
            <a:avLst/>
          </a:prstGeom>
        </p:spPr>
        <p:txBody>
          <a:bodyPr anchorCtr="0" anchor="t" bIns="45700" lIns="91425" spcFirstLastPara="1" rIns="91425" wrap="square" tIns="45700">
            <a:noAutofit/>
          </a:bodyPr>
          <a:lstStyle/>
          <a:p>
            <a:pPr indent="0" lvl="0" marL="50800" rtl="0" algn="ctr">
              <a:lnSpc>
                <a:spcPct val="115000"/>
              </a:lnSpc>
              <a:spcBef>
                <a:spcPts val="1000"/>
              </a:spcBef>
              <a:spcAft>
                <a:spcPts val="0"/>
              </a:spcAft>
              <a:buClr>
                <a:schemeClr val="dk1"/>
              </a:buClr>
              <a:buSzPts val="1100"/>
              <a:buFont typeface="Arial"/>
              <a:buNone/>
            </a:pPr>
            <a:r>
              <a:rPr lang="en-GB" sz="3200"/>
              <a:t>Time for questions</a:t>
            </a:r>
            <a:endParaRPr sz="3200"/>
          </a:p>
          <a:p>
            <a:pPr indent="0" lvl="0" marL="50800" rtl="0" algn="ctr">
              <a:lnSpc>
                <a:spcPct val="115000"/>
              </a:lnSpc>
              <a:spcBef>
                <a:spcPts val="1000"/>
              </a:spcBef>
              <a:spcAft>
                <a:spcPts val="0"/>
              </a:spcAft>
              <a:buClr>
                <a:schemeClr val="dk1"/>
              </a:buClr>
              <a:buSzPts val="1100"/>
              <a:buFont typeface="Arial"/>
              <a:buNone/>
            </a:pPr>
            <a:r>
              <a:rPr lang="en-GB" sz="3200"/>
              <a:t>and discussion</a:t>
            </a:r>
            <a:endParaRPr sz="3200"/>
          </a:p>
          <a:p>
            <a:pPr indent="0" lvl="0" marL="50800" rtl="0" algn="ctr">
              <a:lnSpc>
                <a:spcPct val="115000"/>
              </a:lnSpc>
              <a:spcBef>
                <a:spcPts val="1000"/>
              </a:spcBef>
              <a:spcAft>
                <a:spcPts val="0"/>
              </a:spcAft>
              <a:buClr>
                <a:schemeClr val="dk1"/>
              </a:buClr>
              <a:buSzPts val="1100"/>
              <a:buFont typeface="Arial"/>
              <a:buNone/>
            </a:pPr>
            <a:r>
              <a:rPr lang="en-GB" sz="3200"/>
              <a:t>THANKS!</a:t>
            </a:r>
            <a:endParaRPr sz="3200"/>
          </a:p>
          <a:p>
            <a:pPr indent="0" lvl="0" marL="0" rtl="0" algn="l">
              <a:spcBef>
                <a:spcPts val="10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7"/>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4000"/>
              <a:t>Greenhouse Gas Missions</a:t>
            </a:r>
            <a:endParaRPr sz="4000"/>
          </a:p>
        </p:txBody>
      </p:sp>
      <p:sp>
        <p:nvSpPr>
          <p:cNvPr id="66" name="Google Shape;66;p7"/>
          <p:cNvSpPr txBox="1"/>
          <p:nvPr>
            <p:ph idx="1" type="body"/>
          </p:nvPr>
        </p:nvSpPr>
        <p:spPr>
          <a:xfrm>
            <a:off x="107150" y="1191875"/>
            <a:ext cx="11553600" cy="5347200"/>
          </a:xfrm>
          <a:prstGeom prst="rect">
            <a:avLst/>
          </a:prstGeom>
        </p:spPr>
        <p:txBody>
          <a:bodyPr anchorCtr="0" anchor="t" bIns="45700" lIns="91425" spcFirstLastPara="1" rIns="91425" wrap="square" tIns="45700">
            <a:noAutofit/>
          </a:bodyPr>
          <a:lstStyle/>
          <a:p>
            <a:pPr indent="-393700" lvl="0" marL="457200" rtl="0" algn="l">
              <a:spcBef>
                <a:spcPts val="1000"/>
              </a:spcBef>
              <a:spcAft>
                <a:spcPts val="0"/>
              </a:spcAft>
              <a:buSzPts val="2600"/>
              <a:buChar char="❖"/>
            </a:pPr>
            <a:r>
              <a:rPr lang="en-GB" sz="2600"/>
              <a:t>International constellation is </a:t>
            </a:r>
            <a:r>
              <a:rPr b="1" lang="en-GB" sz="2600"/>
              <a:t>EXPANDING</a:t>
            </a:r>
            <a:r>
              <a:rPr lang="en-GB" sz="2600"/>
              <a:t> in 2025</a:t>
            </a:r>
            <a:endParaRPr sz="2600"/>
          </a:p>
          <a:p>
            <a:pPr indent="-406400" lvl="0" marL="457200" rtl="0" algn="l">
              <a:lnSpc>
                <a:spcPct val="150000"/>
              </a:lnSpc>
              <a:spcBef>
                <a:spcPts val="1000"/>
              </a:spcBef>
              <a:spcAft>
                <a:spcPts val="0"/>
              </a:spcAft>
              <a:buSzPts val="2800"/>
              <a:buChar char="❖"/>
            </a:pPr>
            <a:r>
              <a:rPr lang="en-GB" sz="2600"/>
              <a:t>Successful </a:t>
            </a:r>
            <a:r>
              <a:rPr lang="en-GB" sz="2600"/>
              <a:t>launch</a:t>
            </a:r>
            <a:r>
              <a:rPr lang="en-GB" sz="2600"/>
              <a:t> of:</a:t>
            </a:r>
            <a:br>
              <a:rPr lang="en-GB" sz="2600"/>
            </a:br>
            <a:r>
              <a:rPr b="1" lang="en-GB" sz="2600"/>
              <a:t>GOSAT-GW on 29 June</a:t>
            </a:r>
            <a:br>
              <a:rPr lang="en-GB" sz="800"/>
            </a:br>
            <a:r>
              <a:rPr b="1" lang="en-GB" sz="2600"/>
              <a:t>MicroCarb on 26 July</a:t>
            </a:r>
            <a:br>
              <a:rPr lang="en-GB" sz="800"/>
            </a:br>
            <a:r>
              <a:rPr b="1" lang="en-GB" sz="2600"/>
              <a:t>Sentinel-5 on 12 August</a:t>
            </a:r>
            <a:r>
              <a:rPr lang="en-GB" sz="2600"/>
              <a:t> </a:t>
            </a:r>
            <a:br>
              <a:rPr lang="en-GB" sz="2600"/>
            </a:br>
            <a:r>
              <a:rPr lang="en-GB" sz="2600"/>
              <a:t>(on MetOp-SG-A1)</a:t>
            </a:r>
            <a:endParaRPr sz="2600"/>
          </a:p>
          <a:p>
            <a:pPr indent="-393700" lvl="0" marL="457200" rtl="0" algn="l">
              <a:spcBef>
                <a:spcPts val="1000"/>
              </a:spcBef>
              <a:spcAft>
                <a:spcPts val="0"/>
              </a:spcAft>
              <a:buSzPts val="2600"/>
              <a:buChar char="❖"/>
            </a:pPr>
            <a:r>
              <a:rPr lang="en-GB" sz="2600"/>
              <a:t>Overview on GHG Mission Portal, </a:t>
            </a:r>
            <a:br>
              <a:rPr lang="en-GB" sz="2600"/>
            </a:br>
            <a:r>
              <a:rPr lang="en-GB" sz="2600"/>
              <a:t>see item 4.3</a:t>
            </a:r>
            <a:endParaRPr sz="2600"/>
          </a:p>
        </p:txBody>
      </p:sp>
      <p:pic>
        <p:nvPicPr>
          <p:cNvPr id="67" name="Google Shape;67;p7"/>
          <p:cNvPicPr preferRelativeResize="0"/>
          <p:nvPr/>
        </p:nvPicPr>
        <p:blipFill rotWithShape="1">
          <a:blip r:embed="rId3">
            <a:alphaModFix/>
          </a:blip>
          <a:srcRect b="49962" l="0" r="0" t="0"/>
          <a:stretch/>
        </p:blipFill>
        <p:spPr>
          <a:xfrm>
            <a:off x="6235325" y="4212500"/>
            <a:ext cx="3389301" cy="2261252"/>
          </a:xfrm>
          <a:prstGeom prst="rect">
            <a:avLst/>
          </a:prstGeom>
          <a:noFill/>
          <a:ln>
            <a:noFill/>
          </a:ln>
        </p:spPr>
      </p:pic>
      <p:pic>
        <p:nvPicPr>
          <p:cNvPr id="68" name="Google Shape;68;p7"/>
          <p:cNvPicPr preferRelativeResize="0"/>
          <p:nvPr/>
        </p:nvPicPr>
        <p:blipFill>
          <a:blip r:embed="rId4">
            <a:alphaModFix/>
          </a:blip>
          <a:stretch>
            <a:fillRect/>
          </a:stretch>
        </p:blipFill>
        <p:spPr>
          <a:xfrm>
            <a:off x="9726150" y="1120949"/>
            <a:ext cx="2366025" cy="4616099"/>
          </a:xfrm>
          <a:prstGeom prst="rect">
            <a:avLst/>
          </a:prstGeom>
          <a:noFill/>
          <a:ln>
            <a:noFill/>
          </a:ln>
        </p:spPr>
      </p:pic>
      <p:pic>
        <p:nvPicPr>
          <p:cNvPr id="69" name="Google Shape;69;p7"/>
          <p:cNvPicPr preferRelativeResize="0"/>
          <p:nvPr/>
        </p:nvPicPr>
        <p:blipFill rotWithShape="1">
          <a:blip r:embed="rId5">
            <a:alphaModFix/>
          </a:blip>
          <a:srcRect b="4908" l="12911" r="5780" t="19699"/>
          <a:stretch/>
        </p:blipFill>
        <p:spPr>
          <a:xfrm>
            <a:off x="5305389" y="1817400"/>
            <a:ext cx="4319225" cy="2261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8"/>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4000"/>
              <a:t>Greenhouse Gas Roadmap Issue 2</a:t>
            </a:r>
            <a:endParaRPr sz="4000"/>
          </a:p>
        </p:txBody>
      </p:sp>
      <p:sp>
        <p:nvSpPr>
          <p:cNvPr id="75" name="Google Shape;75;p8"/>
          <p:cNvSpPr txBox="1"/>
          <p:nvPr>
            <p:ph idx="1" type="body"/>
          </p:nvPr>
        </p:nvSpPr>
        <p:spPr>
          <a:xfrm>
            <a:off x="324225" y="1291400"/>
            <a:ext cx="7567500" cy="4929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lang="en-GB"/>
              <a:t>Endorsed at CEOS Plenary 2024</a:t>
            </a:r>
            <a:endParaRPr/>
          </a:p>
          <a:p>
            <a:pPr indent="-406400" lvl="0" marL="457200" rtl="0" algn="l">
              <a:spcBef>
                <a:spcPts val="1000"/>
              </a:spcBef>
              <a:spcAft>
                <a:spcPts val="0"/>
              </a:spcAft>
              <a:buSzPts val="2800"/>
              <a:buChar char="❖"/>
            </a:pPr>
            <a:r>
              <a:rPr lang="en-GB"/>
              <a:t>Supplemented by Annex C Actions:</a:t>
            </a:r>
            <a:endParaRPr/>
          </a:p>
          <a:p>
            <a:pPr indent="-381000" lvl="1" marL="914400" rtl="0" algn="l">
              <a:spcBef>
                <a:spcPts val="0"/>
              </a:spcBef>
              <a:spcAft>
                <a:spcPts val="0"/>
              </a:spcAft>
              <a:buSzPts val="2400"/>
              <a:buChar char="▪"/>
            </a:pPr>
            <a:r>
              <a:rPr lang="en-GB"/>
              <a:t>21 near-term actions identified covering </a:t>
            </a:r>
            <a:br>
              <a:rPr lang="en-GB"/>
            </a:br>
            <a:r>
              <a:rPr lang="en-GB"/>
              <a:t>8 thematic areas described in next slides</a:t>
            </a:r>
            <a:endParaRPr/>
          </a:p>
        </p:txBody>
      </p:sp>
      <p:pic>
        <p:nvPicPr>
          <p:cNvPr id="76" name="Google Shape;76;p8" title="Screenshot 2025-09-04 at 10.01.25 am.png"/>
          <p:cNvPicPr preferRelativeResize="0"/>
          <p:nvPr/>
        </p:nvPicPr>
        <p:blipFill>
          <a:blip r:embed="rId3">
            <a:alphaModFix/>
          </a:blip>
          <a:stretch>
            <a:fillRect/>
          </a:stretch>
        </p:blipFill>
        <p:spPr>
          <a:xfrm>
            <a:off x="8480000" y="1291400"/>
            <a:ext cx="3198876" cy="4558950"/>
          </a:xfrm>
          <a:prstGeom prst="rect">
            <a:avLst/>
          </a:prstGeom>
          <a:noFill/>
          <a:ln>
            <a:noFill/>
          </a:ln>
          <a:effectLst>
            <a:outerShdw blurRad="57150" rotWithShape="0" algn="bl" dir="5400000" dist="19050">
              <a:srgbClr val="000000">
                <a:alpha val="50000"/>
              </a:srgbClr>
            </a:outerShdw>
          </a:effectLst>
        </p:spPr>
      </p:pic>
      <p:pic>
        <p:nvPicPr>
          <p:cNvPr id="77" name="Google Shape;77;p8" title="Chart"/>
          <p:cNvPicPr preferRelativeResize="0"/>
          <p:nvPr/>
        </p:nvPicPr>
        <p:blipFill>
          <a:blip r:embed="rId4">
            <a:alphaModFix/>
          </a:blip>
          <a:stretch>
            <a:fillRect/>
          </a:stretch>
        </p:blipFill>
        <p:spPr>
          <a:xfrm>
            <a:off x="1252100" y="3429799"/>
            <a:ext cx="4656951" cy="2879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9"/>
          <p:cNvSpPr txBox="1"/>
          <p:nvPr>
            <p:ph idx="1" type="body"/>
          </p:nvPr>
        </p:nvSpPr>
        <p:spPr>
          <a:xfrm>
            <a:off x="202050" y="1088100"/>
            <a:ext cx="11495400" cy="5151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GB" sz="2400"/>
              <a:t>Lead: John Worden (NASA/JPL)</a:t>
            </a:r>
            <a:endParaRPr sz="2400"/>
          </a:p>
          <a:p>
            <a:pPr indent="-381000" lvl="0" marL="457200" rtl="0" algn="l">
              <a:spcBef>
                <a:spcPts val="1000"/>
              </a:spcBef>
              <a:spcAft>
                <a:spcPts val="0"/>
              </a:spcAft>
              <a:buSzPts val="2400"/>
              <a:buChar char="❖"/>
            </a:pPr>
            <a:r>
              <a:rPr lang="en-GB" sz="2400"/>
              <a:t>Sensor Characterization to Meet Stakeholder Requirements</a:t>
            </a:r>
            <a:endParaRPr sz="2400"/>
          </a:p>
          <a:p>
            <a:pPr indent="-361950" lvl="1" marL="914400" rtl="0" algn="l">
              <a:lnSpc>
                <a:spcPct val="115000"/>
              </a:lnSpc>
              <a:spcBef>
                <a:spcPts val="0"/>
              </a:spcBef>
              <a:spcAft>
                <a:spcPts val="0"/>
              </a:spcAft>
              <a:buSzPts val="2100"/>
              <a:buChar char="▪"/>
            </a:pPr>
            <a:r>
              <a:rPr lang="en-GB" sz="2100"/>
              <a:t>Reviewed annually by AC-VC &amp; IWGGMS</a:t>
            </a:r>
            <a:endParaRPr sz="2100"/>
          </a:p>
          <a:p>
            <a:pPr indent="-381000" lvl="0" marL="457200" rtl="0" algn="l">
              <a:spcBef>
                <a:spcPts val="1000"/>
              </a:spcBef>
              <a:spcAft>
                <a:spcPts val="0"/>
              </a:spcAft>
              <a:buSzPts val="2400"/>
              <a:buChar char="❖"/>
            </a:pPr>
            <a:r>
              <a:rPr lang="en-GB" sz="2400"/>
              <a:t>Track Instrument type and mission timeline</a:t>
            </a:r>
            <a:endParaRPr sz="2400"/>
          </a:p>
          <a:p>
            <a:pPr indent="-361950" lvl="1" marL="914400" rtl="0" algn="l">
              <a:lnSpc>
                <a:spcPct val="115000"/>
              </a:lnSpc>
              <a:spcBef>
                <a:spcPts val="0"/>
              </a:spcBef>
              <a:spcAft>
                <a:spcPts val="0"/>
              </a:spcAft>
              <a:buSzPts val="2100"/>
              <a:buChar char="▪"/>
            </a:pPr>
            <a:r>
              <a:rPr lang="en-GB" sz="2100"/>
              <a:t>Via GHG Portal - see item 4.3</a:t>
            </a:r>
            <a:endParaRPr sz="2100"/>
          </a:p>
          <a:p>
            <a:pPr indent="-361950" lvl="1" marL="914400" rtl="0" algn="l">
              <a:lnSpc>
                <a:spcPct val="115000"/>
              </a:lnSpc>
              <a:spcBef>
                <a:spcPts val="0"/>
              </a:spcBef>
              <a:spcAft>
                <a:spcPts val="0"/>
              </a:spcAft>
              <a:buSzPts val="2100"/>
              <a:buChar char="▪"/>
            </a:pPr>
            <a:r>
              <a:rPr lang="en-GB" sz="2100"/>
              <a:t>Working to invite commercial providers to participate in AC-VC meetings</a:t>
            </a:r>
            <a:endParaRPr sz="2100"/>
          </a:p>
          <a:p>
            <a:pPr indent="-381000" lvl="0" marL="457200" rtl="0" algn="l">
              <a:spcBef>
                <a:spcPts val="1000"/>
              </a:spcBef>
              <a:spcAft>
                <a:spcPts val="0"/>
              </a:spcAft>
              <a:buSzPts val="2400"/>
              <a:buChar char="❖"/>
            </a:pPr>
            <a:r>
              <a:rPr lang="en-GB" sz="2400"/>
              <a:t>Track &amp; evaluate other </a:t>
            </a:r>
            <a:r>
              <a:rPr lang="en-GB" sz="2400"/>
              <a:t>measurements</a:t>
            </a:r>
            <a:r>
              <a:rPr lang="en-GB" sz="2400"/>
              <a:t> of tracers of carbon cycle</a:t>
            </a:r>
            <a:endParaRPr sz="2400"/>
          </a:p>
          <a:p>
            <a:pPr indent="-361950" lvl="1" marL="914400" rtl="0" algn="l">
              <a:lnSpc>
                <a:spcPct val="115000"/>
              </a:lnSpc>
              <a:spcBef>
                <a:spcPts val="0"/>
              </a:spcBef>
              <a:spcAft>
                <a:spcPts val="0"/>
              </a:spcAft>
              <a:buSzPts val="2100"/>
              <a:buChar char="▪"/>
            </a:pPr>
            <a:r>
              <a:rPr lang="en-GB" sz="2100"/>
              <a:t>Tracked by AC-VC</a:t>
            </a:r>
            <a:endParaRPr sz="2100"/>
          </a:p>
          <a:p>
            <a:pPr indent="-381000" lvl="0" marL="457200" rtl="0" algn="l">
              <a:spcBef>
                <a:spcPts val="1000"/>
              </a:spcBef>
              <a:spcAft>
                <a:spcPts val="0"/>
              </a:spcAft>
              <a:buSzPts val="2400"/>
              <a:buChar char="❖"/>
            </a:pPr>
            <a:r>
              <a:rPr lang="en-GB" sz="2400"/>
              <a:t>Identify Measurement Gaps	</a:t>
            </a:r>
            <a:endParaRPr sz="2400"/>
          </a:p>
          <a:p>
            <a:pPr indent="-361950" lvl="1" marL="914400" rtl="0" algn="l">
              <a:lnSpc>
                <a:spcPct val="115000"/>
              </a:lnSpc>
              <a:spcBef>
                <a:spcPts val="0"/>
              </a:spcBef>
              <a:spcAft>
                <a:spcPts val="0"/>
              </a:spcAft>
              <a:buSzPts val="2100"/>
              <a:buChar char="▪"/>
            </a:pPr>
            <a:r>
              <a:rPr lang="en-GB" sz="2100"/>
              <a:t>Tracked by AC-VC &amp; GCOS</a:t>
            </a:r>
            <a:endParaRPr sz="2100"/>
          </a:p>
        </p:txBody>
      </p:sp>
      <p:sp>
        <p:nvSpPr>
          <p:cNvPr id="83" name="Google Shape;83;p9"/>
          <p:cNvSpPr txBox="1"/>
          <p:nvPr>
            <p:ph type="title"/>
          </p:nvPr>
        </p:nvSpPr>
        <p:spPr>
          <a:xfrm>
            <a:off x="447825" y="0"/>
            <a:ext cx="9345000" cy="108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300"/>
              <a:t>Sensor Development and </a:t>
            </a:r>
            <a:br>
              <a:rPr lang="en-GB" sz="3300"/>
            </a:br>
            <a:r>
              <a:rPr lang="en-GB" sz="3300"/>
              <a:t>Constellation Architectures</a:t>
            </a:r>
            <a:endParaRPr sz="33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0"/>
          <p:cNvSpPr txBox="1"/>
          <p:nvPr>
            <p:ph idx="1" type="body"/>
          </p:nvPr>
        </p:nvSpPr>
        <p:spPr>
          <a:xfrm>
            <a:off x="176050" y="1277525"/>
            <a:ext cx="6346200" cy="26415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GB" sz="2200"/>
              <a:t>Lead: Hiroshi Suto (JAXA)</a:t>
            </a:r>
            <a:endParaRPr sz="2200"/>
          </a:p>
          <a:p>
            <a:pPr indent="-368300" lvl="0" marL="457200" rtl="0" algn="l">
              <a:spcBef>
                <a:spcPts val="1000"/>
              </a:spcBef>
              <a:spcAft>
                <a:spcPts val="0"/>
              </a:spcAft>
              <a:buSzPts val="2200"/>
              <a:buChar char="❖"/>
            </a:pPr>
            <a:r>
              <a:rPr lang="en-GB" sz="2200"/>
              <a:t>Railroad Valley Campaign 2025:</a:t>
            </a:r>
            <a:endParaRPr sz="2200"/>
          </a:p>
          <a:p>
            <a:pPr indent="-355600" lvl="1" marL="809999" rtl="0" algn="l">
              <a:spcBef>
                <a:spcPts val="0"/>
              </a:spcBef>
              <a:spcAft>
                <a:spcPts val="0"/>
              </a:spcAft>
              <a:buSzPts val="2000"/>
              <a:buChar char="▪"/>
            </a:pPr>
            <a:r>
              <a:rPr lang="en-GB" sz="2000"/>
              <a:t>GOSAT, OCO-2, OCO-3, TROPOMI, GOSAT-2, TEMPO</a:t>
            </a:r>
            <a:endParaRPr sz="2000"/>
          </a:p>
          <a:p>
            <a:pPr indent="-355600" lvl="1" marL="809999" rtl="0" algn="l">
              <a:spcBef>
                <a:spcPts val="0"/>
              </a:spcBef>
              <a:spcAft>
                <a:spcPts val="0"/>
              </a:spcAft>
              <a:buSzPts val="2000"/>
              <a:buChar char="▪"/>
            </a:pPr>
            <a:r>
              <a:rPr lang="en-GB" sz="2000"/>
              <a:t>GOSAT-GW will join the Fall campaign</a:t>
            </a:r>
            <a:endParaRPr sz="2000"/>
          </a:p>
          <a:p>
            <a:pPr indent="-355600" lvl="1" marL="809999" rtl="0" algn="l">
              <a:spcBef>
                <a:spcPts val="0"/>
              </a:spcBef>
              <a:spcAft>
                <a:spcPts val="0"/>
              </a:spcAft>
              <a:buSzPts val="2000"/>
              <a:buChar char="▪"/>
            </a:pPr>
            <a:r>
              <a:rPr lang="en-GB" sz="2000"/>
              <a:t>Sentinel-5 and MicroCarb also invited</a:t>
            </a:r>
            <a:endParaRPr sz="2000"/>
          </a:p>
        </p:txBody>
      </p:sp>
      <p:sp>
        <p:nvSpPr>
          <p:cNvPr id="89" name="Google Shape;89;p10"/>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4000"/>
              <a:t>Calibration and Level 1 Products</a:t>
            </a:r>
            <a:endParaRPr sz="4000"/>
          </a:p>
        </p:txBody>
      </p:sp>
      <p:sp>
        <p:nvSpPr>
          <p:cNvPr id="90" name="Google Shape;90;p10"/>
          <p:cNvSpPr txBox="1"/>
          <p:nvPr/>
        </p:nvSpPr>
        <p:spPr>
          <a:xfrm>
            <a:off x="176050" y="4036256"/>
            <a:ext cx="10713000" cy="22314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1000"/>
              </a:spcBef>
              <a:spcAft>
                <a:spcPts val="0"/>
              </a:spcAft>
              <a:buClr>
                <a:schemeClr val="dk1"/>
              </a:buClr>
              <a:buSzPts val="2200"/>
              <a:buFont typeface="Montserrat"/>
              <a:buChar char="❖"/>
            </a:pPr>
            <a:r>
              <a:rPr b="1" lang="en-GB" sz="2200">
                <a:solidFill>
                  <a:schemeClr val="dk1"/>
                </a:solidFill>
                <a:latin typeface="Montserrat"/>
                <a:ea typeface="Montserrat"/>
                <a:cs typeface="Montserrat"/>
                <a:sym typeface="Montserrat"/>
              </a:rPr>
              <a:t>V</a:t>
            </a:r>
            <a:r>
              <a:rPr b="1" lang="en-GB" sz="2200">
                <a:solidFill>
                  <a:schemeClr val="dk1"/>
                </a:solidFill>
                <a:latin typeface="Montserrat"/>
                <a:ea typeface="Montserrat"/>
                <a:cs typeface="Montserrat"/>
                <a:sym typeface="Montserrat"/>
              </a:rPr>
              <a:t>icarious calibration porta </a:t>
            </a:r>
            <a:r>
              <a:rPr lang="en-GB" sz="2200">
                <a:solidFill>
                  <a:schemeClr val="dk1"/>
                </a:solidFill>
                <a:latin typeface="Montserrat"/>
                <a:ea typeface="Montserrat"/>
                <a:cs typeface="Montserrat"/>
                <a:sym typeface="Montserrat"/>
              </a:rPr>
              <a:t>has been u</a:t>
            </a:r>
            <a:r>
              <a:rPr lang="en-GB" sz="2200">
                <a:solidFill>
                  <a:schemeClr val="dk1"/>
                </a:solidFill>
                <a:latin typeface="Montserrat"/>
                <a:ea typeface="Montserrat"/>
                <a:cs typeface="Montserrat"/>
                <a:sym typeface="Montserrat"/>
              </a:rPr>
              <a:t>pdated:</a:t>
            </a:r>
            <a:endParaRPr sz="2200">
              <a:solidFill>
                <a:schemeClr val="dk1"/>
              </a:solidFill>
              <a:latin typeface="Montserrat"/>
              <a:ea typeface="Montserrat"/>
              <a:cs typeface="Montserrat"/>
              <a:sym typeface="Montserrat"/>
            </a:endParaRPr>
          </a:p>
          <a:p>
            <a:pPr indent="-349250" lvl="1" marL="914400" rtl="0" algn="l">
              <a:lnSpc>
                <a:spcPct val="115000"/>
              </a:lnSpc>
              <a:spcBef>
                <a:spcPts val="0"/>
              </a:spcBef>
              <a:spcAft>
                <a:spcPts val="0"/>
              </a:spcAft>
              <a:buClr>
                <a:schemeClr val="dk1"/>
              </a:buClr>
              <a:buSzPts val="1900"/>
              <a:buFont typeface="Montserrat"/>
              <a:buChar char="▪"/>
            </a:pPr>
            <a:r>
              <a:rPr lang="en-GB" sz="1900" u="sng">
                <a:solidFill>
                  <a:schemeClr val="hlink"/>
                </a:solidFill>
                <a:latin typeface="Montserrat"/>
                <a:ea typeface="Montserrat"/>
                <a:cs typeface="Montserrat"/>
                <a:sym typeface="Montserrat"/>
                <a:hlinkClick r:id="rId3"/>
              </a:rPr>
              <a:t>https://www.eorc.jaxa.jp/GOSAT/GHGs_Vical/</a:t>
            </a:r>
            <a:r>
              <a:rPr lang="en-GB" sz="1900">
                <a:solidFill>
                  <a:schemeClr val="dk1"/>
                </a:solidFill>
                <a:latin typeface="Montserrat"/>
                <a:ea typeface="Montserrat"/>
                <a:cs typeface="Montserrat"/>
                <a:sym typeface="Montserrat"/>
              </a:rPr>
              <a:t> </a:t>
            </a:r>
            <a:endParaRPr sz="1900">
              <a:solidFill>
                <a:schemeClr val="dk1"/>
              </a:solidFill>
              <a:latin typeface="Montserrat"/>
              <a:ea typeface="Montserrat"/>
              <a:cs typeface="Montserrat"/>
              <a:sym typeface="Montserrat"/>
            </a:endParaRPr>
          </a:p>
          <a:p>
            <a:pPr indent="-368300" lvl="0" marL="457200" rtl="0" algn="l">
              <a:lnSpc>
                <a:spcPct val="115000"/>
              </a:lnSpc>
              <a:spcBef>
                <a:spcPts val="1000"/>
              </a:spcBef>
              <a:spcAft>
                <a:spcPts val="0"/>
              </a:spcAft>
              <a:buClr>
                <a:schemeClr val="dk1"/>
              </a:buClr>
              <a:buSzPts val="2200"/>
              <a:buFont typeface="Montserrat"/>
              <a:buChar char="❖"/>
            </a:pPr>
            <a:r>
              <a:rPr b="1" lang="en-GB" sz="2200">
                <a:solidFill>
                  <a:schemeClr val="dk1"/>
                </a:solidFill>
                <a:latin typeface="Montserrat"/>
                <a:ea typeface="Montserrat"/>
                <a:cs typeface="Montserrat"/>
                <a:sym typeface="Montserrat"/>
              </a:rPr>
              <a:t>M</a:t>
            </a:r>
            <a:r>
              <a:rPr b="1" lang="en-GB" sz="2200">
                <a:solidFill>
                  <a:schemeClr val="dk1"/>
                </a:solidFill>
                <a:latin typeface="Montserrat"/>
                <a:ea typeface="Montserrat"/>
                <a:cs typeface="Montserrat"/>
                <a:sym typeface="Montserrat"/>
              </a:rPr>
              <a:t>atch-up dataviewer</a:t>
            </a:r>
            <a:r>
              <a:rPr lang="en-GB" sz="2200">
                <a:solidFill>
                  <a:schemeClr val="dk1"/>
                </a:solidFill>
                <a:latin typeface="Montserrat"/>
                <a:ea typeface="Montserrat"/>
                <a:cs typeface="Montserrat"/>
                <a:sym typeface="Montserrat"/>
              </a:rPr>
              <a:t> was created </a:t>
            </a:r>
            <a:r>
              <a:rPr lang="en-GB" sz="2200">
                <a:solidFill>
                  <a:schemeClr val="dk1"/>
                </a:solidFill>
                <a:latin typeface="Montserrat"/>
                <a:ea typeface="Montserrat"/>
                <a:cs typeface="Montserrat"/>
                <a:sym typeface="Montserrat"/>
              </a:rPr>
              <a:t>comparing</a:t>
            </a:r>
            <a:r>
              <a:rPr lang="en-GB" sz="2200">
                <a:solidFill>
                  <a:schemeClr val="dk1"/>
                </a:solidFill>
                <a:latin typeface="Montserrat"/>
                <a:ea typeface="Montserrat"/>
                <a:cs typeface="Montserrat"/>
                <a:sym typeface="Montserrat"/>
              </a:rPr>
              <a:t> GHG sensors</a:t>
            </a:r>
            <a:endParaRPr sz="2200">
              <a:solidFill>
                <a:schemeClr val="dk1"/>
              </a:solidFill>
              <a:latin typeface="Montserrat"/>
              <a:ea typeface="Montserrat"/>
              <a:cs typeface="Montserrat"/>
              <a:sym typeface="Montserrat"/>
            </a:endParaRPr>
          </a:p>
          <a:p>
            <a:pPr indent="-349250" lvl="1" marL="914400" rtl="0" algn="l">
              <a:lnSpc>
                <a:spcPct val="115000"/>
              </a:lnSpc>
              <a:spcBef>
                <a:spcPts val="0"/>
              </a:spcBef>
              <a:spcAft>
                <a:spcPts val="0"/>
              </a:spcAft>
              <a:buClr>
                <a:schemeClr val="dk1"/>
              </a:buClr>
              <a:buSzPts val="1900"/>
              <a:buFont typeface="Montserrat"/>
              <a:buChar char="▪"/>
            </a:pPr>
            <a:r>
              <a:rPr lang="en-GB" sz="1900" u="sng">
                <a:solidFill>
                  <a:schemeClr val="hlink"/>
                </a:solidFill>
                <a:latin typeface="Montserrat"/>
                <a:ea typeface="Montserrat"/>
                <a:cs typeface="Montserrat"/>
                <a:sym typeface="Montserrat"/>
                <a:hlinkClick r:id="rId4"/>
              </a:rPr>
              <a:t>https://www.eorc.jaxa.jp/GOSAT/Matchup_forCal/top_matchup_viewer.html</a:t>
            </a:r>
            <a:r>
              <a:rPr lang="en-GB" sz="1900">
                <a:solidFill>
                  <a:schemeClr val="dk1"/>
                </a:solidFill>
                <a:latin typeface="Montserrat"/>
                <a:ea typeface="Montserrat"/>
                <a:cs typeface="Montserrat"/>
                <a:sym typeface="Montserrat"/>
              </a:rPr>
              <a:t> </a:t>
            </a:r>
            <a:endParaRPr sz="1900">
              <a:solidFill>
                <a:schemeClr val="dk1"/>
              </a:solidFill>
              <a:latin typeface="Montserrat"/>
              <a:ea typeface="Montserrat"/>
              <a:cs typeface="Montserrat"/>
              <a:sym typeface="Montserrat"/>
            </a:endParaRPr>
          </a:p>
          <a:p>
            <a:pPr indent="-368300" lvl="0" marL="457200" rtl="0" algn="l">
              <a:lnSpc>
                <a:spcPct val="115000"/>
              </a:lnSpc>
              <a:spcBef>
                <a:spcPts val="1000"/>
              </a:spcBef>
              <a:spcAft>
                <a:spcPts val="0"/>
              </a:spcAft>
              <a:buClr>
                <a:schemeClr val="dk1"/>
              </a:buClr>
              <a:buSzPts val="2200"/>
              <a:buFont typeface="Montserrat"/>
              <a:buChar char="❖"/>
            </a:pPr>
            <a:r>
              <a:rPr b="1" lang="en-GB" sz="2200">
                <a:solidFill>
                  <a:schemeClr val="dk1"/>
                </a:solidFill>
                <a:latin typeface="Montserrat"/>
                <a:ea typeface="Montserrat"/>
                <a:cs typeface="Montserrat"/>
                <a:sym typeface="Montserrat"/>
              </a:rPr>
              <a:t>CMA</a:t>
            </a:r>
            <a:r>
              <a:rPr lang="en-GB" sz="2200">
                <a:solidFill>
                  <a:schemeClr val="dk1"/>
                </a:solidFill>
                <a:latin typeface="Montserrat"/>
                <a:ea typeface="Montserrat"/>
                <a:cs typeface="Montserrat"/>
                <a:sym typeface="Montserrat"/>
              </a:rPr>
              <a:t> is also performing regular campaigns in Gobi Desert</a:t>
            </a:r>
            <a:endParaRPr sz="1900">
              <a:solidFill>
                <a:schemeClr val="dk1"/>
              </a:solidFill>
              <a:latin typeface="Montserrat"/>
              <a:ea typeface="Montserrat"/>
              <a:cs typeface="Montserrat"/>
              <a:sym typeface="Montserrat"/>
            </a:endParaRPr>
          </a:p>
        </p:txBody>
      </p:sp>
      <p:pic>
        <p:nvPicPr>
          <p:cNvPr id="91" name="Google Shape;91;p10"/>
          <p:cNvPicPr preferRelativeResize="0"/>
          <p:nvPr/>
        </p:nvPicPr>
        <p:blipFill>
          <a:blip r:embed="rId5">
            <a:alphaModFix/>
          </a:blip>
          <a:stretch>
            <a:fillRect/>
          </a:stretch>
        </p:blipFill>
        <p:spPr>
          <a:xfrm>
            <a:off x="6594063" y="1277525"/>
            <a:ext cx="5152825" cy="2771949"/>
          </a:xfrm>
          <a:prstGeom prst="rect">
            <a:avLst/>
          </a:prstGeom>
          <a:noFill/>
          <a:ln>
            <a:noFill/>
          </a:ln>
        </p:spPr>
      </p:pic>
      <p:sp>
        <p:nvSpPr>
          <p:cNvPr id="92" name="Google Shape;92;p10"/>
          <p:cNvSpPr txBox="1"/>
          <p:nvPr/>
        </p:nvSpPr>
        <p:spPr>
          <a:xfrm>
            <a:off x="6945075" y="955050"/>
            <a:ext cx="4450800" cy="415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000"/>
              </a:spcBef>
              <a:spcAft>
                <a:spcPts val="0"/>
              </a:spcAft>
              <a:buNone/>
            </a:pPr>
            <a:r>
              <a:rPr b="1" lang="en-GB" sz="1500">
                <a:solidFill>
                  <a:schemeClr val="dk1"/>
                </a:solidFill>
                <a:latin typeface="Montserrat"/>
                <a:ea typeface="Montserrat"/>
                <a:cs typeface="Montserrat"/>
                <a:sym typeface="Montserrat"/>
              </a:rPr>
              <a:t>2025 Fall Campaign Schedule</a:t>
            </a:r>
            <a:endParaRPr b="1" sz="1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1"/>
          <p:cNvSpPr txBox="1"/>
          <p:nvPr/>
        </p:nvSpPr>
        <p:spPr>
          <a:xfrm rot="-1036356">
            <a:off x="2804255" y="5032948"/>
            <a:ext cx="3198859" cy="1142392"/>
          </a:xfrm>
          <a:prstGeom prst="rect">
            <a:avLst/>
          </a:prstGeom>
          <a:noFill/>
          <a:ln>
            <a:noFill/>
          </a:ln>
        </p:spPr>
        <p:txBody>
          <a:bodyPr anchorCtr="0" anchor="t" bIns="111225" lIns="111225" spcFirstLastPara="1" rIns="111225" wrap="square" tIns="111225">
            <a:spAutoFit/>
          </a:bodyPr>
          <a:lstStyle/>
          <a:p>
            <a:pPr indent="0" lvl="0" marL="0" rtl="0" algn="l">
              <a:spcBef>
                <a:spcPts val="0"/>
              </a:spcBef>
              <a:spcAft>
                <a:spcPts val="0"/>
              </a:spcAft>
              <a:buNone/>
            </a:pPr>
            <a:r>
              <a:rPr b="1" lang="en-GB" sz="5961">
                <a:solidFill>
                  <a:schemeClr val="dk1"/>
                </a:solidFill>
              </a:rPr>
              <a:t>DRAFT</a:t>
            </a:r>
            <a:endParaRPr b="1" sz="5961">
              <a:solidFill>
                <a:schemeClr val="dk1"/>
              </a:solidFill>
            </a:endParaRPr>
          </a:p>
        </p:txBody>
      </p:sp>
      <p:sp>
        <p:nvSpPr>
          <p:cNvPr id="98" name="Google Shape;98;p11"/>
          <p:cNvSpPr txBox="1"/>
          <p:nvPr>
            <p:ph idx="1" type="body"/>
          </p:nvPr>
        </p:nvSpPr>
        <p:spPr>
          <a:xfrm>
            <a:off x="176050" y="1136850"/>
            <a:ext cx="11495400" cy="3446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GB" sz="2300"/>
              <a:t>Leads: Ruediger Lang (EUMETSAT), Dave Crisp</a:t>
            </a:r>
            <a:endParaRPr sz="2300"/>
          </a:p>
          <a:p>
            <a:pPr indent="-374650" lvl="0" marL="457200" rtl="0" algn="l">
              <a:lnSpc>
                <a:spcPct val="115000"/>
              </a:lnSpc>
              <a:spcBef>
                <a:spcPts val="1000"/>
              </a:spcBef>
              <a:spcAft>
                <a:spcPts val="0"/>
              </a:spcAft>
              <a:buSzPts val="2300"/>
              <a:buChar char="❖"/>
            </a:pPr>
            <a:r>
              <a:rPr lang="en-GB" sz="2300"/>
              <a:t>Algorithms for </a:t>
            </a:r>
            <a:r>
              <a:rPr b="1" lang="en-GB" sz="2300"/>
              <a:t>Intercomparison</a:t>
            </a:r>
            <a:r>
              <a:rPr lang="en-GB" sz="2300"/>
              <a:t>: Aerosol scattering</a:t>
            </a:r>
            <a:endParaRPr sz="2300"/>
          </a:p>
          <a:p>
            <a:pPr indent="-349250" lvl="1" marL="914400" rtl="0" algn="l">
              <a:lnSpc>
                <a:spcPct val="115000"/>
              </a:lnSpc>
              <a:spcBef>
                <a:spcPts val="0"/>
              </a:spcBef>
              <a:spcAft>
                <a:spcPts val="0"/>
              </a:spcAft>
              <a:buSzPts val="1900"/>
              <a:buChar char="▪"/>
            </a:pPr>
            <a:r>
              <a:rPr lang="en-GB" sz="1900"/>
              <a:t>NASA-funded project led by Chris O’Dell (CSU)</a:t>
            </a:r>
            <a:endParaRPr sz="1900"/>
          </a:p>
          <a:p>
            <a:pPr indent="-349250" lvl="1" marL="914400" rtl="0" algn="l">
              <a:lnSpc>
                <a:spcPct val="115000"/>
              </a:lnSpc>
              <a:spcBef>
                <a:spcPts val="0"/>
              </a:spcBef>
              <a:spcAft>
                <a:spcPts val="0"/>
              </a:spcAft>
              <a:buSzPts val="1900"/>
              <a:buChar char="▪"/>
            </a:pPr>
            <a:r>
              <a:rPr lang="en-GB" sz="1900"/>
              <a:t>Focus on CO</a:t>
            </a:r>
            <a:r>
              <a:rPr baseline="-25000" lang="en-GB" sz="1900"/>
              <a:t>2</a:t>
            </a:r>
            <a:r>
              <a:rPr lang="en-GB" sz="1900"/>
              <a:t> and global/regional fluxes</a:t>
            </a:r>
            <a:endParaRPr sz="1900"/>
          </a:p>
          <a:p>
            <a:pPr indent="-349250" lvl="1" marL="914400" rtl="0" algn="l">
              <a:lnSpc>
                <a:spcPct val="115000"/>
              </a:lnSpc>
              <a:spcBef>
                <a:spcPts val="0"/>
              </a:spcBef>
              <a:spcAft>
                <a:spcPts val="0"/>
              </a:spcAft>
              <a:buSzPts val="1900"/>
              <a:buChar char="▪"/>
            </a:pPr>
            <a:r>
              <a:rPr lang="en-GB" sz="1900"/>
              <a:t>Simulations will be run over Q4 2025, initial results in Q1 2026</a:t>
            </a:r>
            <a:endParaRPr sz="2300"/>
          </a:p>
          <a:p>
            <a:pPr indent="-374650" lvl="0" marL="457200" rtl="0" algn="l">
              <a:spcBef>
                <a:spcPts val="1000"/>
              </a:spcBef>
              <a:spcAft>
                <a:spcPts val="0"/>
              </a:spcAft>
              <a:buSzPts val="2300"/>
              <a:buChar char="❖"/>
            </a:pPr>
            <a:r>
              <a:rPr lang="en-GB" sz="2300"/>
              <a:t>Track L2 </a:t>
            </a:r>
            <a:r>
              <a:rPr b="1" lang="en-GB" sz="2300"/>
              <a:t>Validation</a:t>
            </a:r>
            <a:r>
              <a:rPr lang="en-GB" sz="2300"/>
              <a:t> Capabilities, Evolving Needs and Gaps</a:t>
            </a:r>
            <a:endParaRPr sz="2300"/>
          </a:p>
          <a:p>
            <a:pPr indent="-349250" lvl="1" marL="914400" rtl="0" algn="l">
              <a:lnSpc>
                <a:spcPct val="115000"/>
              </a:lnSpc>
              <a:spcBef>
                <a:spcPts val="0"/>
              </a:spcBef>
              <a:spcAft>
                <a:spcPts val="0"/>
              </a:spcAft>
              <a:buSzPts val="1900"/>
              <a:buChar char="▪"/>
            </a:pPr>
            <a:r>
              <a:rPr lang="en-GB" sz="1900"/>
              <a:t>Develop an operational system for validation</a:t>
            </a:r>
            <a:endParaRPr sz="1900"/>
          </a:p>
          <a:p>
            <a:pPr indent="-374650" lvl="0" marL="457200" marR="0" rtl="0" algn="l">
              <a:lnSpc>
                <a:spcPct val="115000"/>
              </a:lnSpc>
              <a:spcBef>
                <a:spcPts val="1000"/>
              </a:spcBef>
              <a:spcAft>
                <a:spcPts val="0"/>
              </a:spcAft>
              <a:buSzPts val="2300"/>
              <a:buChar char="❖"/>
            </a:pPr>
            <a:r>
              <a:rPr lang="en-GB" sz="2300"/>
              <a:t>Discussing the L2 </a:t>
            </a:r>
            <a:r>
              <a:rPr b="1" lang="en-GB" sz="2300"/>
              <a:t>product requirements</a:t>
            </a:r>
            <a:r>
              <a:rPr lang="en-GB" sz="2300"/>
              <a:t> for a system like G3W:</a:t>
            </a:r>
            <a:endParaRPr sz="2300"/>
          </a:p>
        </p:txBody>
      </p:sp>
      <p:sp>
        <p:nvSpPr>
          <p:cNvPr id="99" name="Google Shape;99;p11"/>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4000"/>
              <a:t>Level 2 Products and Validation</a:t>
            </a:r>
            <a:endParaRPr sz="4000"/>
          </a:p>
        </p:txBody>
      </p:sp>
      <p:pic>
        <p:nvPicPr>
          <p:cNvPr id="100" name="Google Shape;100;p11"/>
          <p:cNvPicPr preferRelativeResize="0"/>
          <p:nvPr/>
        </p:nvPicPr>
        <p:blipFill>
          <a:blip r:embed="rId3">
            <a:alphaModFix amt="85000"/>
          </a:blip>
          <a:stretch>
            <a:fillRect/>
          </a:stretch>
        </p:blipFill>
        <p:spPr>
          <a:xfrm>
            <a:off x="1337450" y="4765350"/>
            <a:ext cx="5494514" cy="1580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2"/>
          <p:cNvSpPr txBox="1"/>
          <p:nvPr>
            <p:ph idx="1" type="body"/>
          </p:nvPr>
        </p:nvSpPr>
        <p:spPr>
          <a:xfrm>
            <a:off x="125550" y="1097550"/>
            <a:ext cx="11940900" cy="5342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GB" sz="2500"/>
              <a:t>Leads: Kevin Bowman (NASA/JPL), Frederic C</a:t>
            </a:r>
            <a:r>
              <a:rPr lang="en-GB" sz="2500"/>
              <a:t>hevallier</a:t>
            </a:r>
            <a:r>
              <a:rPr lang="en-GB" sz="2500"/>
              <a:t> (LSCE)</a:t>
            </a:r>
            <a:endParaRPr sz="2500"/>
          </a:p>
          <a:p>
            <a:pPr indent="-387350" lvl="0" marL="457200" rtl="0" algn="l">
              <a:spcBef>
                <a:spcPts val="1000"/>
              </a:spcBef>
              <a:spcAft>
                <a:spcPts val="0"/>
              </a:spcAft>
              <a:buSzPts val="2500"/>
              <a:buChar char="❖"/>
            </a:pPr>
            <a:r>
              <a:rPr lang="en-GB" sz="2500"/>
              <a:t>G3W Applications:</a:t>
            </a:r>
            <a:endParaRPr sz="2500"/>
          </a:p>
          <a:p>
            <a:pPr indent="-361950" lvl="1" marL="914400" rtl="0" algn="l">
              <a:spcBef>
                <a:spcPts val="0"/>
              </a:spcBef>
              <a:spcAft>
                <a:spcPts val="0"/>
              </a:spcAft>
              <a:buSzPts val="2100"/>
              <a:buChar char="▪"/>
            </a:pPr>
            <a:r>
              <a:rPr lang="en-GB" sz="2100"/>
              <a:t>Model Intercomparison Project (MIP) is underway with international participation</a:t>
            </a:r>
            <a:endParaRPr sz="2100"/>
          </a:p>
          <a:p>
            <a:pPr indent="-361950" lvl="1" marL="914400" rtl="0" algn="l">
              <a:spcBef>
                <a:spcPts val="0"/>
              </a:spcBef>
              <a:spcAft>
                <a:spcPts val="0"/>
              </a:spcAft>
              <a:buSzPts val="2100"/>
              <a:buChar char="▪"/>
            </a:pPr>
            <a:r>
              <a:rPr lang="en-GB" sz="2100"/>
              <a:t>Capabilities do not meet stringent latency requirements of G3W </a:t>
            </a:r>
            <a:endParaRPr sz="2100"/>
          </a:p>
          <a:p>
            <a:pPr indent="0" lvl="0" marL="0" rtl="0" algn="l">
              <a:spcBef>
                <a:spcPts val="1000"/>
              </a:spcBef>
              <a:spcAft>
                <a:spcPts val="0"/>
              </a:spcAft>
              <a:buNone/>
            </a:pPr>
            <a:r>
              <a:t/>
            </a:r>
            <a:endParaRPr sz="1000"/>
          </a:p>
          <a:p>
            <a:pPr indent="-387350" lvl="0" marL="457200" rtl="0" algn="l">
              <a:spcBef>
                <a:spcPts val="1000"/>
              </a:spcBef>
              <a:spcAft>
                <a:spcPts val="0"/>
              </a:spcAft>
              <a:buSzPts val="2500"/>
              <a:buChar char="❖"/>
            </a:pPr>
            <a:r>
              <a:rPr lang="en-GB" sz="2500"/>
              <a:t>UNFCCC National Reporting</a:t>
            </a:r>
            <a:endParaRPr sz="2500"/>
          </a:p>
          <a:p>
            <a:pPr indent="-361950" lvl="1" marL="914400" rtl="0" algn="l">
              <a:spcBef>
                <a:spcPts val="0"/>
              </a:spcBef>
              <a:spcAft>
                <a:spcPts val="0"/>
              </a:spcAft>
              <a:buSzPts val="2100"/>
              <a:buChar char="▪"/>
            </a:pPr>
            <a:r>
              <a:rPr lang="en-GB" sz="2100"/>
              <a:t>Estimating the error correlation of flux estimates between </a:t>
            </a:r>
            <a:br>
              <a:rPr lang="en-GB" sz="2100"/>
            </a:br>
            <a:r>
              <a:rPr lang="en-GB" sz="2100"/>
              <a:t>neighbouring</a:t>
            </a:r>
            <a:r>
              <a:rPr lang="en-GB" sz="2100"/>
              <a:t> countries (e.g. France and Germany)</a:t>
            </a:r>
            <a:endParaRPr sz="2100"/>
          </a:p>
          <a:p>
            <a:pPr indent="-361950" lvl="1" marL="914400" rtl="0" algn="l">
              <a:spcBef>
                <a:spcPts val="0"/>
              </a:spcBef>
              <a:spcAft>
                <a:spcPts val="0"/>
              </a:spcAft>
              <a:buSzPts val="2100"/>
              <a:buChar char="▪"/>
            </a:pPr>
            <a:r>
              <a:rPr lang="en-GB" sz="2100"/>
              <a:t>Aiming to reproduce the GST results from Bryne et al with updated fluxes</a:t>
            </a:r>
            <a:endParaRPr sz="2100"/>
          </a:p>
          <a:p>
            <a:pPr indent="0" lvl="0" marL="0" rtl="0" algn="l">
              <a:spcBef>
                <a:spcPts val="1000"/>
              </a:spcBef>
              <a:spcAft>
                <a:spcPts val="0"/>
              </a:spcAft>
              <a:buNone/>
            </a:pPr>
            <a:r>
              <a:t/>
            </a:r>
            <a:endParaRPr sz="1000"/>
          </a:p>
          <a:p>
            <a:pPr indent="-387350" lvl="0" marL="457200" rtl="0" algn="l">
              <a:spcBef>
                <a:spcPts val="1000"/>
              </a:spcBef>
              <a:spcAft>
                <a:spcPts val="0"/>
              </a:spcAft>
              <a:buSzPts val="2500"/>
              <a:buChar char="❖"/>
            </a:pPr>
            <a:r>
              <a:rPr lang="en-GB" sz="2500"/>
              <a:t>Coordinating with AFOLU &amp; </a:t>
            </a:r>
            <a:r>
              <a:rPr lang="en-GB" sz="2500"/>
              <a:t>Aquatic</a:t>
            </a:r>
            <a:r>
              <a:rPr lang="en-GB" sz="2500"/>
              <a:t> Carbon Teams on this topic</a:t>
            </a:r>
            <a:endParaRPr sz="2500"/>
          </a:p>
        </p:txBody>
      </p:sp>
      <p:sp>
        <p:nvSpPr>
          <p:cNvPr id="106" name="Google Shape;106;p12"/>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600"/>
              <a:t>Flux Inversion Modelling and Validation</a:t>
            </a:r>
            <a:endParaRPr sz="3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3"/>
          <p:cNvSpPr txBox="1"/>
          <p:nvPr>
            <p:ph idx="1" type="body"/>
          </p:nvPr>
        </p:nvSpPr>
        <p:spPr>
          <a:xfrm>
            <a:off x="324225" y="1294250"/>
            <a:ext cx="11495400" cy="4927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GB" sz="2500"/>
              <a:t>Lead: Richard Engelen (ECMWF)</a:t>
            </a:r>
            <a:endParaRPr sz="2500"/>
          </a:p>
          <a:p>
            <a:pPr indent="-387350" lvl="0" marL="457200" rtl="0" algn="l">
              <a:spcBef>
                <a:spcPts val="1000"/>
              </a:spcBef>
              <a:spcAft>
                <a:spcPts val="0"/>
              </a:spcAft>
              <a:buSzPts val="2500"/>
              <a:buChar char="❖"/>
            </a:pPr>
            <a:r>
              <a:rPr lang="en-GB" sz="2500"/>
              <a:t>Activities on hold until G3W plans are defined</a:t>
            </a:r>
            <a:endParaRPr sz="2500"/>
          </a:p>
          <a:p>
            <a:pPr indent="-361950" lvl="1" marL="914400" rtl="0" algn="l">
              <a:spcBef>
                <a:spcPts val="1000"/>
              </a:spcBef>
              <a:spcAft>
                <a:spcPts val="0"/>
              </a:spcAft>
              <a:buSzPts val="2100"/>
              <a:buChar char="▪"/>
            </a:pPr>
            <a:r>
              <a:rPr lang="en-GB" sz="2100"/>
              <a:t>GHG-TT will support the system required by G3W</a:t>
            </a:r>
            <a:endParaRPr sz="2100"/>
          </a:p>
          <a:p>
            <a:pPr indent="-387350" lvl="0" marL="457200" rtl="0" algn="l">
              <a:spcBef>
                <a:spcPts val="1000"/>
              </a:spcBef>
              <a:spcAft>
                <a:spcPts val="1000"/>
              </a:spcAft>
              <a:buSzPts val="2500"/>
              <a:buChar char="❖"/>
            </a:pPr>
            <a:r>
              <a:rPr lang="en-GB" sz="2500"/>
              <a:t>Capacity sharing</a:t>
            </a:r>
            <a:r>
              <a:rPr lang="en-GB" sz="2500"/>
              <a:t> between regional GHG Centres </a:t>
            </a:r>
            <a:br>
              <a:rPr lang="en-GB" sz="2500"/>
            </a:br>
            <a:r>
              <a:rPr lang="en-GB" sz="2500"/>
              <a:t>(e.g. Copernicus, Japan, US)</a:t>
            </a:r>
            <a:endParaRPr sz="2500"/>
          </a:p>
        </p:txBody>
      </p:sp>
      <p:sp>
        <p:nvSpPr>
          <p:cNvPr id="112" name="Google Shape;112;p13"/>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System Development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4"/>
          <p:cNvSpPr txBox="1"/>
          <p:nvPr>
            <p:ph idx="1" type="body"/>
          </p:nvPr>
        </p:nvSpPr>
        <p:spPr>
          <a:xfrm>
            <a:off x="176050" y="1097549"/>
            <a:ext cx="11495400" cy="52491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GB" sz="2500"/>
              <a:t>Lead: Mark Dowell (EC-JRC)</a:t>
            </a:r>
            <a:endParaRPr sz="2500"/>
          </a:p>
          <a:p>
            <a:pPr indent="-387350" lvl="0" marL="457200" rtl="0" algn="l">
              <a:spcBef>
                <a:spcPts val="1000"/>
              </a:spcBef>
              <a:spcAft>
                <a:spcPts val="0"/>
              </a:spcAft>
              <a:buSzPts val="2500"/>
              <a:buChar char="❖"/>
            </a:pPr>
            <a:r>
              <a:rPr lang="en-GB" sz="2500"/>
              <a:t>UNFCCC Engagement - Earth Information Day 2025, see item 3.2</a:t>
            </a:r>
            <a:endParaRPr sz="2500"/>
          </a:p>
          <a:p>
            <a:pPr indent="0" lvl="0" marL="0" rtl="0" algn="l">
              <a:spcBef>
                <a:spcPts val="0"/>
              </a:spcBef>
              <a:spcAft>
                <a:spcPts val="0"/>
              </a:spcAft>
              <a:buNone/>
            </a:pPr>
            <a:r>
              <a:t/>
            </a:r>
            <a:endParaRPr sz="800"/>
          </a:p>
          <a:p>
            <a:pPr indent="-387350" lvl="0" marL="457200" rtl="0" algn="l">
              <a:spcBef>
                <a:spcPts val="1000"/>
              </a:spcBef>
              <a:spcAft>
                <a:spcPts val="0"/>
              </a:spcAft>
              <a:buSzPts val="2500"/>
              <a:buChar char="❖"/>
            </a:pPr>
            <a:r>
              <a:rPr lang="en-GB" sz="2500"/>
              <a:t>GST Parties - 'BYO Inventory Compiler'</a:t>
            </a:r>
            <a:endParaRPr sz="2500"/>
          </a:p>
          <a:p>
            <a:pPr indent="-361950" lvl="1" marL="914400" rtl="0" algn="l">
              <a:spcBef>
                <a:spcPts val="0"/>
              </a:spcBef>
              <a:spcAft>
                <a:spcPts val="0"/>
              </a:spcAft>
              <a:buSzPts val="2100"/>
              <a:buChar char="▪"/>
            </a:pPr>
            <a:r>
              <a:rPr lang="en-GB" sz="2100"/>
              <a:t>Harwell meeting was a success and will be repeated in other regions</a:t>
            </a:r>
            <a:endParaRPr sz="2100"/>
          </a:p>
          <a:p>
            <a:pPr indent="-361950" lvl="1" marL="914400" rtl="0" algn="l">
              <a:spcBef>
                <a:spcPts val="0"/>
              </a:spcBef>
              <a:spcAft>
                <a:spcPts val="0"/>
              </a:spcAft>
              <a:buSzPts val="2100"/>
              <a:buChar char="▪"/>
            </a:pPr>
            <a:r>
              <a:rPr lang="en-GB" sz="2100"/>
              <a:t>Suggestion to work with the annual </a:t>
            </a:r>
            <a:r>
              <a:rPr b="1" lang="en-GB" sz="2100"/>
              <a:t>Workshop on Greenhouse Gas Inventories in Asia</a:t>
            </a:r>
            <a:r>
              <a:rPr lang="en-GB" sz="2100"/>
              <a:t> organised by NIES (Japan)</a:t>
            </a:r>
            <a:endParaRPr sz="2100"/>
          </a:p>
          <a:p>
            <a:pPr indent="-387350" lvl="0" marL="457200" rtl="0" algn="l">
              <a:spcBef>
                <a:spcPts val="1000"/>
              </a:spcBef>
              <a:spcAft>
                <a:spcPts val="0"/>
              </a:spcAft>
              <a:buSzPts val="2500"/>
              <a:buChar char="❖"/>
            </a:pPr>
            <a:r>
              <a:rPr lang="en-GB" sz="2500"/>
              <a:t>GST Parties - SilvaCarbon model, </a:t>
            </a:r>
            <a:r>
              <a:rPr lang="en-GB" sz="2500"/>
              <a:t>see item 3.3</a:t>
            </a:r>
            <a:endParaRPr sz="2500"/>
          </a:p>
          <a:p>
            <a:pPr indent="0" lvl="0" marL="0" rtl="0" algn="l">
              <a:spcBef>
                <a:spcPts val="0"/>
              </a:spcBef>
              <a:spcAft>
                <a:spcPts val="0"/>
              </a:spcAft>
              <a:buNone/>
            </a:pPr>
            <a:r>
              <a:t/>
            </a:r>
            <a:endParaRPr sz="800"/>
          </a:p>
          <a:p>
            <a:pPr indent="-387350" lvl="0" marL="457200" marR="0" rtl="0" algn="l">
              <a:lnSpc>
                <a:spcPct val="115000"/>
              </a:lnSpc>
              <a:spcBef>
                <a:spcPts val="1000"/>
              </a:spcBef>
              <a:spcAft>
                <a:spcPts val="0"/>
              </a:spcAft>
              <a:buSzPts val="2500"/>
              <a:buChar char="❖"/>
            </a:pPr>
            <a:r>
              <a:rPr lang="en-GB" sz="2500"/>
              <a:t>GCP &amp; RECCAP, Clement Albergel (ESA) is CEOS POC</a:t>
            </a:r>
            <a:endParaRPr sz="2500"/>
          </a:p>
          <a:p>
            <a:pPr indent="-387350" lvl="0" marL="457200" marR="0" rtl="0" algn="l">
              <a:lnSpc>
                <a:spcPct val="115000"/>
              </a:lnSpc>
              <a:spcBef>
                <a:spcPts val="1000"/>
              </a:spcBef>
              <a:spcAft>
                <a:spcPts val="0"/>
              </a:spcAft>
              <a:buSzPts val="2500"/>
              <a:buChar char="❖"/>
            </a:pPr>
            <a:r>
              <a:rPr lang="en-GB" sz="2500"/>
              <a:t>IMEO, see item 4.4</a:t>
            </a:r>
            <a:endParaRPr sz="2500"/>
          </a:p>
          <a:p>
            <a:pPr indent="-387350" lvl="0" marL="457200" marR="0" rtl="0" algn="l">
              <a:lnSpc>
                <a:spcPct val="115000"/>
              </a:lnSpc>
              <a:spcBef>
                <a:spcPts val="1000"/>
              </a:spcBef>
              <a:spcAft>
                <a:spcPts val="0"/>
              </a:spcAft>
              <a:buSzPts val="2500"/>
              <a:buChar char="❖"/>
            </a:pPr>
            <a:r>
              <a:rPr lang="en-GB" sz="2500"/>
              <a:t>G3W   →→  next slide</a:t>
            </a:r>
            <a:endParaRPr sz="2500"/>
          </a:p>
        </p:txBody>
      </p:sp>
      <p:sp>
        <p:nvSpPr>
          <p:cNvPr id="118" name="Google Shape;118;p14"/>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4000"/>
              <a:t>Fostering Stakeholder </a:t>
            </a:r>
            <a:r>
              <a:rPr lang="en-GB" sz="4000"/>
              <a:t>Engagement</a:t>
            </a:r>
            <a:endParaRPr sz="4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