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7"/>
  </p:notesMasterIdLst>
  <p:sldIdLst>
    <p:sldId id="256" r:id="rId3"/>
    <p:sldId id="257" r:id="rId4"/>
    <p:sldId id="258" r:id="rId5"/>
    <p:sldId id="259" r:id="rId6"/>
    <p:sldId id="260" r:id="rId7"/>
    <p:sldId id="261" r:id="rId8"/>
    <p:sldId id="262" r:id="rId9"/>
    <p:sldId id="275" r:id="rId10"/>
    <p:sldId id="276" r:id="rId11"/>
    <p:sldId id="265" r:id="rId12"/>
    <p:sldId id="3450" r:id="rId13"/>
    <p:sldId id="266" r:id="rId14"/>
    <p:sldId id="268" r:id="rId15"/>
    <p:sldId id="273" r:id="rId16"/>
  </p:sldIdLst>
  <p:sldSz cx="12192000" cy="6858000"/>
  <p:notesSz cx="6858000" cy="9144000"/>
  <p:embeddedFontLst>
    <p:embeddedFont>
      <p:font typeface="Montserrat" panose="000005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ghj2EmWy1PlF4+TzlPXecDCuLo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0C3122-AAF7-4988-BC85-F989B70D79A5}" v="34" dt="2025-09-08T10:42:43.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4.fntdata"/><Relationship Id="rId42"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Green" userId="caf6c794-dca9-4727-97b5-ac03ca56c508" providerId="ADAL" clId="{EA0C3122-AAF7-4988-BC85-F989B70D79A5}"/>
    <pc:docChg chg="undo custSel addSld delSld modSld sldOrd modMainMaster">
      <pc:chgData name="Paul Green" userId="caf6c794-dca9-4727-97b5-ac03ca56c508" providerId="ADAL" clId="{EA0C3122-AAF7-4988-BC85-F989B70D79A5}" dt="2025-09-08T10:43:42.895" v="2179" actId="1076"/>
      <pc:docMkLst>
        <pc:docMk/>
      </pc:docMkLst>
      <pc:sldChg chg="addSp delSp modSp mod">
        <pc:chgData name="Paul Green" userId="caf6c794-dca9-4727-97b5-ac03ca56c508" providerId="ADAL" clId="{EA0C3122-AAF7-4988-BC85-F989B70D79A5}" dt="2025-09-08T10:43:42.895" v="2179" actId="1076"/>
        <pc:sldMkLst>
          <pc:docMk/>
          <pc:sldMk cId="0" sldId="256"/>
        </pc:sldMkLst>
        <pc:spChg chg="add mod">
          <ac:chgData name="Paul Green" userId="caf6c794-dca9-4727-97b5-ac03ca56c508" providerId="ADAL" clId="{EA0C3122-AAF7-4988-BC85-F989B70D79A5}" dt="2025-09-08T10:38:47.556" v="2138"/>
          <ac:spMkLst>
            <pc:docMk/>
            <pc:sldMk cId="0" sldId="256"/>
            <ac:spMk id="4" creationId="{ABE23AC3-2F6A-03A7-D1D2-18E02BA93B08}"/>
          </ac:spMkLst>
        </pc:spChg>
        <pc:spChg chg="mod">
          <ac:chgData name="Paul Green" userId="caf6c794-dca9-4727-97b5-ac03ca56c508" providerId="ADAL" clId="{EA0C3122-AAF7-4988-BC85-F989B70D79A5}" dt="2025-09-05T14:10:47.102" v="23" actId="255"/>
          <ac:spMkLst>
            <pc:docMk/>
            <pc:sldMk cId="0" sldId="256"/>
            <ac:spMk id="66" creationId="{00000000-0000-0000-0000-000000000000}"/>
          </ac:spMkLst>
        </pc:spChg>
        <pc:spChg chg="mod">
          <ac:chgData name="Paul Green" userId="caf6c794-dca9-4727-97b5-ac03ca56c508" providerId="ADAL" clId="{EA0C3122-AAF7-4988-BC85-F989B70D79A5}" dt="2025-09-08T10:43:42.895" v="2179" actId="1076"/>
          <ac:spMkLst>
            <pc:docMk/>
            <pc:sldMk cId="0" sldId="256"/>
            <ac:spMk id="67" creationId="{00000000-0000-0000-0000-000000000000}"/>
          </ac:spMkLst>
        </pc:spChg>
        <pc:picChg chg="add del mod">
          <ac:chgData name="Paul Green" userId="caf6c794-dca9-4727-97b5-ac03ca56c508" providerId="ADAL" clId="{EA0C3122-AAF7-4988-BC85-F989B70D79A5}" dt="2025-09-08T10:39:11.715" v="2144"/>
          <ac:picMkLst>
            <pc:docMk/>
            <pc:sldMk cId="0" sldId="256"/>
            <ac:picMk id="3" creationId="{26B9E380-039A-F994-1E6D-C82E23B1EC32}"/>
          </ac:picMkLst>
        </pc:picChg>
        <pc:picChg chg="add mod">
          <ac:chgData name="Paul Green" userId="caf6c794-dca9-4727-97b5-ac03ca56c508" providerId="ADAL" clId="{EA0C3122-AAF7-4988-BC85-F989B70D79A5}" dt="2025-09-08T10:38:56.924" v="2139"/>
          <ac:picMkLst>
            <pc:docMk/>
            <pc:sldMk cId="0" sldId="256"/>
            <ac:picMk id="5" creationId="{E471638E-1E80-5151-8FA8-FBF2E299A6DC}"/>
          </ac:picMkLst>
        </pc:picChg>
        <pc:picChg chg="add mod">
          <ac:chgData name="Paul Green" userId="caf6c794-dca9-4727-97b5-ac03ca56c508" providerId="ADAL" clId="{EA0C3122-AAF7-4988-BC85-F989B70D79A5}" dt="2025-09-08T10:38:56.924" v="2139"/>
          <ac:picMkLst>
            <pc:docMk/>
            <pc:sldMk cId="0" sldId="256"/>
            <ac:picMk id="6" creationId="{99991957-3082-542B-D04B-DAD4E429D381}"/>
          </ac:picMkLst>
        </pc:picChg>
        <pc:picChg chg="add mod">
          <ac:chgData name="Paul Green" userId="caf6c794-dca9-4727-97b5-ac03ca56c508" providerId="ADAL" clId="{EA0C3122-AAF7-4988-BC85-F989B70D79A5}" dt="2025-09-08T10:38:56.924" v="2139"/>
          <ac:picMkLst>
            <pc:docMk/>
            <pc:sldMk cId="0" sldId="256"/>
            <ac:picMk id="7" creationId="{4ED778F2-1C3A-3764-EDE7-40E3BAB66F6E}"/>
          </ac:picMkLst>
        </pc:picChg>
        <pc:picChg chg="add mod">
          <ac:chgData name="Paul Green" userId="caf6c794-dca9-4727-97b5-ac03ca56c508" providerId="ADAL" clId="{EA0C3122-AAF7-4988-BC85-F989B70D79A5}" dt="2025-09-08T10:38:56.924" v="2139"/>
          <ac:picMkLst>
            <pc:docMk/>
            <pc:sldMk cId="0" sldId="256"/>
            <ac:picMk id="8" creationId="{062B5516-0736-6F7D-ED39-22927878B981}"/>
          </ac:picMkLst>
        </pc:picChg>
        <pc:picChg chg="add mod">
          <ac:chgData name="Paul Green" userId="caf6c794-dca9-4727-97b5-ac03ca56c508" providerId="ADAL" clId="{EA0C3122-AAF7-4988-BC85-F989B70D79A5}" dt="2025-09-08T10:38:56.924" v="2139"/>
          <ac:picMkLst>
            <pc:docMk/>
            <pc:sldMk cId="0" sldId="256"/>
            <ac:picMk id="9" creationId="{EF568F66-1844-341E-6245-BBC08F808F46}"/>
          </ac:picMkLst>
        </pc:picChg>
      </pc:sldChg>
      <pc:sldChg chg="modSp mod">
        <pc:chgData name="Paul Green" userId="caf6c794-dca9-4727-97b5-ac03ca56c508" providerId="ADAL" clId="{EA0C3122-AAF7-4988-BC85-F989B70D79A5}" dt="2025-09-08T10:40:44.533" v="2161" actId="1076"/>
        <pc:sldMkLst>
          <pc:docMk/>
          <pc:sldMk cId="0" sldId="257"/>
        </pc:sldMkLst>
        <pc:spChg chg="mod">
          <ac:chgData name="Paul Green" userId="caf6c794-dca9-4727-97b5-ac03ca56c508" providerId="ADAL" clId="{EA0C3122-AAF7-4988-BC85-F989B70D79A5}" dt="2025-09-08T10:40:44.533" v="2161" actId="1076"/>
          <ac:spMkLst>
            <pc:docMk/>
            <pc:sldMk cId="0" sldId="257"/>
            <ac:spMk id="74" creationId="{00000000-0000-0000-0000-000000000000}"/>
          </ac:spMkLst>
        </pc:spChg>
      </pc:sldChg>
      <pc:sldChg chg="modSp">
        <pc:chgData name="Paul Green" userId="caf6c794-dca9-4727-97b5-ac03ca56c508" providerId="ADAL" clId="{EA0C3122-AAF7-4988-BC85-F989B70D79A5}" dt="2025-09-08T10:41:08.922" v="2162"/>
        <pc:sldMkLst>
          <pc:docMk/>
          <pc:sldMk cId="0" sldId="261"/>
        </pc:sldMkLst>
        <pc:spChg chg="mod">
          <ac:chgData name="Paul Green" userId="caf6c794-dca9-4727-97b5-ac03ca56c508" providerId="ADAL" clId="{EA0C3122-AAF7-4988-BC85-F989B70D79A5}" dt="2025-09-08T10:41:08.922" v="2162"/>
          <ac:spMkLst>
            <pc:docMk/>
            <pc:sldMk cId="0" sldId="261"/>
            <ac:spMk id="111" creationId="{00000000-0000-0000-0000-000000000000}"/>
          </ac:spMkLst>
        </pc:spChg>
      </pc:sldChg>
      <pc:sldChg chg="addSp delSp modSp mod">
        <pc:chgData name="Paul Green" userId="caf6c794-dca9-4727-97b5-ac03ca56c508" providerId="ADAL" clId="{EA0C3122-AAF7-4988-BC85-F989B70D79A5}" dt="2025-09-08T10:41:30.185" v="2166" actId="1076"/>
        <pc:sldMkLst>
          <pc:docMk/>
          <pc:sldMk cId="0" sldId="262"/>
        </pc:sldMkLst>
        <pc:picChg chg="add mod">
          <ac:chgData name="Paul Green" userId="caf6c794-dca9-4727-97b5-ac03ca56c508" providerId="ADAL" clId="{EA0C3122-AAF7-4988-BC85-F989B70D79A5}" dt="2025-09-08T10:41:27.077" v="2165" actId="1076"/>
          <ac:picMkLst>
            <pc:docMk/>
            <pc:sldMk cId="0" sldId="262"/>
            <ac:picMk id="2" creationId="{1C2BA517-0C7C-536D-99A7-CDF94DC0DA58}"/>
          </ac:picMkLst>
        </pc:picChg>
        <pc:picChg chg="del">
          <ac:chgData name="Paul Green" userId="caf6c794-dca9-4727-97b5-ac03ca56c508" providerId="ADAL" clId="{EA0C3122-AAF7-4988-BC85-F989B70D79A5}" dt="2025-09-08T08:27:23.558" v="251" actId="478"/>
          <ac:picMkLst>
            <pc:docMk/>
            <pc:sldMk cId="0" sldId="262"/>
            <ac:picMk id="3" creationId="{821587B2-8691-1F84-87F0-8125E39CE0E6}"/>
          </ac:picMkLst>
        </pc:picChg>
        <pc:picChg chg="add mod">
          <ac:chgData name="Paul Green" userId="caf6c794-dca9-4727-97b5-ac03ca56c508" providerId="ADAL" clId="{EA0C3122-AAF7-4988-BC85-F989B70D79A5}" dt="2025-09-08T10:41:30.185" v="2166" actId="1076"/>
          <ac:picMkLst>
            <pc:docMk/>
            <pc:sldMk cId="0" sldId="262"/>
            <ac:picMk id="4" creationId="{03B78694-78A8-947F-DB19-8D1597DF5EFD}"/>
          </ac:picMkLst>
        </pc:picChg>
      </pc:sldChg>
      <pc:sldChg chg="add del">
        <pc:chgData name="Paul Green" userId="caf6c794-dca9-4727-97b5-ac03ca56c508" providerId="ADAL" clId="{EA0C3122-AAF7-4988-BC85-F989B70D79A5}" dt="2025-09-08T10:42:03.702" v="2172" actId="47"/>
        <pc:sldMkLst>
          <pc:docMk/>
          <pc:sldMk cId="0" sldId="263"/>
        </pc:sldMkLst>
      </pc:sldChg>
      <pc:sldChg chg="del">
        <pc:chgData name="Paul Green" userId="caf6c794-dca9-4727-97b5-ac03ca56c508" providerId="ADAL" clId="{EA0C3122-AAF7-4988-BC85-F989B70D79A5}" dt="2025-09-08T10:42:23.451" v="2174" actId="47"/>
        <pc:sldMkLst>
          <pc:docMk/>
          <pc:sldMk cId="0" sldId="264"/>
        </pc:sldMkLst>
      </pc:sldChg>
      <pc:sldChg chg="addSp delSp modSp mod">
        <pc:chgData name="Paul Green" userId="caf6c794-dca9-4727-97b5-ac03ca56c508" providerId="ADAL" clId="{EA0C3122-AAF7-4988-BC85-F989B70D79A5}" dt="2025-09-08T08:40:26.703" v="1048" actId="20577"/>
        <pc:sldMkLst>
          <pc:docMk/>
          <pc:sldMk cId="0" sldId="266"/>
        </pc:sldMkLst>
        <pc:spChg chg="mod">
          <ac:chgData name="Paul Green" userId="caf6c794-dca9-4727-97b5-ac03ca56c508" providerId="ADAL" clId="{EA0C3122-AAF7-4988-BC85-F989B70D79A5}" dt="2025-09-08T08:40:26.703" v="1048" actId="20577"/>
          <ac:spMkLst>
            <pc:docMk/>
            <pc:sldMk cId="0" sldId="266"/>
            <ac:spMk id="159" creationId="{00000000-0000-0000-0000-000000000000}"/>
          </ac:spMkLst>
        </pc:spChg>
        <pc:spChg chg="mod ord">
          <ac:chgData name="Paul Green" userId="caf6c794-dca9-4727-97b5-ac03ca56c508" providerId="ADAL" clId="{EA0C3122-AAF7-4988-BC85-F989B70D79A5}" dt="2025-09-08T08:08:04.691" v="203" actId="1076"/>
          <ac:spMkLst>
            <pc:docMk/>
            <pc:sldMk cId="0" sldId="266"/>
            <ac:spMk id="162" creationId="{00000000-0000-0000-0000-000000000000}"/>
          </ac:spMkLst>
        </pc:spChg>
        <pc:picChg chg="add del mod">
          <ac:chgData name="Paul Green" userId="caf6c794-dca9-4727-97b5-ac03ca56c508" providerId="ADAL" clId="{EA0C3122-AAF7-4988-BC85-F989B70D79A5}" dt="2025-09-08T08:05:59.745" v="148" actId="478"/>
          <ac:picMkLst>
            <pc:docMk/>
            <pc:sldMk cId="0" sldId="266"/>
            <ac:picMk id="3" creationId="{C1A6722F-A724-ED5A-6AF0-6CDB664101FF}"/>
          </ac:picMkLst>
        </pc:picChg>
        <pc:picChg chg="del">
          <ac:chgData name="Paul Green" userId="caf6c794-dca9-4727-97b5-ac03ca56c508" providerId="ADAL" clId="{EA0C3122-AAF7-4988-BC85-F989B70D79A5}" dt="2025-09-08T08:04:14.825" v="143" actId="478"/>
          <ac:picMkLst>
            <pc:docMk/>
            <pc:sldMk cId="0" sldId="266"/>
            <ac:picMk id="5" creationId="{129B38E0-1C5D-6DA7-2E4F-74D54FC42692}"/>
          </ac:picMkLst>
        </pc:picChg>
        <pc:picChg chg="add mod ord">
          <ac:chgData name="Paul Green" userId="caf6c794-dca9-4727-97b5-ac03ca56c508" providerId="ADAL" clId="{EA0C3122-AAF7-4988-BC85-F989B70D79A5}" dt="2025-09-08T08:08:02.461" v="202" actId="1076"/>
          <ac:picMkLst>
            <pc:docMk/>
            <pc:sldMk cId="0" sldId="266"/>
            <ac:picMk id="6" creationId="{D84B9B40-4082-4F9D-F2C0-3D2CD5671F30}"/>
          </ac:picMkLst>
        </pc:picChg>
      </pc:sldChg>
      <pc:sldChg chg="del">
        <pc:chgData name="Paul Green" userId="caf6c794-dca9-4727-97b5-ac03ca56c508" providerId="ADAL" clId="{EA0C3122-AAF7-4988-BC85-F989B70D79A5}" dt="2025-09-08T08:56:15.439" v="2036" actId="47"/>
        <pc:sldMkLst>
          <pc:docMk/>
          <pc:sldMk cId="0" sldId="267"/>
        </pc:sldMkLst>
      </pc:sldChg>
      <pc:sldChg chg="modSp mod ord">
        <pc:chgData name="Paul Green" userId="caf6c794-dca9-4727-97b5-ac03ca56c508" providerId="ADAL" clId="{EA0C3122-AAF7-4988-BC85-F989B70D79A5}" dt="2025-09-08T10:43:05.157" v="2177" actId="1076"/>
        <pc:sldMkLst>
          <pc:docMk/>
          <pc:sldMk cId="0" sldId="268"/>
        </pc:sldMkLst>
        <pc:spChg chg="mod">
          <ac:chgData name="Paul Green" userId="caf6c794-dca9-4727-97b5-ac03ca56c508" providerId="ADAL" clId="{EA0C3122-AAF7-4988-BC85-F989B70D79A5}" dt="2025-09-08T08:26:11.313" v="233" actId="6549"/>
          <ac:spMkLst>
            <pc:docMk/>
            <pc:sldMk cId="0" sldId="268"/>
            <ac:spMk id="175" creationId="{00000000-0000-0000-0000-000000000000}"/>
          </ac:spMkLst>
        </pc:spChg>
        <pc:spChg chg="mod">
          <ac:chgData name="Paul Green" userId="caf6c794-dca9-4727-97b5-ac03ca56c508" providerId="ADAL" clId="{EA0C3122-AAF7-4988-BC85-F989B70D79A5}" dt="2025-09-08T10:43:05.157" v="2177" actId="1076"/>
          <ac:spMkLst>
            <pc:docMk/>
            <pc:sldMk cId="0" sldId="268"/>
            <ac:spMk id="176" creationId="{00000000-0000-0000-0000-000000000000}"/>
          </ac:spMkLst>
        </pc:spChg>
      </pc:sldChg>
      <pc:sldChg chg="del">
        <pc:chgData name="Paul Green" userId="caf6c794-dca9-4727-97b5-ac03ca56c508" providerId="ADAL" clId="{EA0C3122-AAF7-4988-BC85-F989B70D79A5}" dt="2025-09-08T10:42:25.886" v="2175" actId="47"/>
        <pc:sldMkLst>
          <pc:docMk/>
          <pc:sldMk cId="2609238616" sldId="271"/>
        </pc:sldMkLst>
      </pc:sldChg>
      <pc:sldChg chg="modSp add del mod">
        <pc:chgData name="Paul Green" userId="caf6c794-dca9-4727-97b5-ac03ca56c508" providerId="ADAL" clId="{EA0C3122-AAF7-4988-BC85-F989B70D79A5}" dt="2025-09-08T08:56:10.513" v="2035" actId="47"/>
        <pc:sldMkLst>
          <pc:docMk/>
          <pc:sldMk cId="1601516027" sldId="272"/>
        </pc:sldMkLst>
        <pc:spChg chg="mod">
          <ac:chgData name="Paul Green" userId="caf6c794-dca9-4727-97b5-ac03ca56c508" providerId="ADAL" clId="{EA0C3122-AAF7-4988-BC85-F989B70D79A5}" dt="2025-09-08T08:55:40.896" v="2033" actId="20577"/>
          <ac:spMkLst>
            <pc:docMk/>
            <pc:sldMk cId="1601516027" sldId="272"/>
            <ac:spMk id="176" creationId="{07CD611E-5914-8E28-8E30-7C55590BD268}"/>
          </ac:spMkLst>
        </pc:spChg>
      </pc:sldChg>
      <pc:sldChg chg="modSp add mod">
        <pc:chgData name="Paul Green" userId="caf6c794-dca9-4727-97b5-ac03ca56c508" providerId="ADAL" clId="{EA0C3122-AAF7-4988-BC85-F989B70D79A5}" dt="2025-09-08T08:55:54.419" v="2034"/>
        <pc:sldMkLst>
          <pc:docMk/>
          <pc:sldMk cId="1191426390" sldId="273"/>
        </pc:sldMkLst>
        <pc:spChg chg="mod">
          <ac:chgData name="Paul Green" userId="caf6c794-dca9-4727-97b5-ac03ca56c508" providerId="ADAL" clId="{EA0C3122-AAF7-4988-BC85-F989B70D79A5}" dt="2025-09-08T08:51:45.092" v="1733" actId="20577"/>
          <ac:spMkLst>
            <pc:docMk/>
            <pc:sldMk cId="1191426390" sldId="273"/>
            <ac:spMk id="175" creationId="{C09343D0-F107-A357-7E86-692376A61306}"/>
          </ac:spMkLst>
        </pc:spChg>
        <pc:spChg chg="mod">
          <ac:chgData name="Paul Green" userId="caf6c794-dca9-4727-97b5-ac03ca56c508" providerId="ADAL" clId="{EA0C3122-AAF7-4988-BC85-F989B70D79A5}" dt="2025-09-08T08:55:54.419" v="2034"/>
          <ac:spMkLst>
            <pc:docMk/>
            <pc:sldMk cId="1191426390" sldId="273"/>
            <ac:spMk id="176" creationId="{0D0506D4-776D-CAA8-4ABC-A6CDC14229C3}"/>
          </ac:spMkLst>
        </pc:spChg>
      </pc:sldChg>
      <pc:sldChg chg="add del">
        <pc:chgData name="Paul Green" userId="caf6c794-dca9-4727-97b5-ac03ca56c508" providerId="ADAL" clId="{EA0C3122-AAF7-4988-BC85-F989B70D79A5}" dt="2025-09-08T10:42:02.573" v="2171" actId="47"/>
        <pc:sldMkLst>
          <pc:docMk/>
          <pc:sldMk cId="3213411233" sldId="274"/>
        </pc:sldMkLst>
      </pc:sldChg>
      <pc:sldChg chg="add">
        <pc:chgData name="Paul Green" userId="caf6c794-dca9-4727-97b5-ac03ca56c508" providerId="ADAL" clId="{EA0C3122-AAF7-4988-BC85-F989B70D79A5}" dt="2025-09-08T10:41:59.897" v="2170"/>
        <pc:sldMkLst>
          <pc:docMk/>
          <pc:sldMk cId="0" sldId="275"/>
        </pc:sldMkLst>
      </pc:sldChg>
      <pc:sldChg chg="add">
        <pc:chgData name="Paul Green" userId="caf6c794-dca9-4727-97b5-ac03ca56c508" providerId="ADAL" clId="{EA0C3122-AAF7-4988-BC85-F989B70D79A5}" dt="2025-09-08T10:42:21.051" v="2173"/>
        <pc:sldMkLst>
          <pc:docMk/>
          <pc:sldMk cId="0" sldId="276"/>
        </pc:sldMkLst>
      </pc:sldChg>
      <pc:sldChg chg="add">
        <pc:chgData name="Paul Green" userId="caf6c794-dca9-4727-97b5-ac03ca56c508" providerId="ADAL" clId="{EA0C3122-AAF7-4988-BC85-F989B70D79A5}" dt="2025-09-08T10:42:43.382" v="2176"/>
        <pc:sldMkLst>
          <pc:docMk/>
          <pc:sldMk cId="1063922718" sldId="3450"/>
        </pc:sldMkLst>
      </pc:sldChg>
      <pc:sldMasterChg chg="modSldLayout">
        <pc:chgData name="Paul Green" userId="caf6c794-dca9-4727-97b5-ac03ca56c508" providerId="ADAL" clId="{EA0C3122-AAF7-4988-BC85-F989B70D79A5}" dt="2025-09-08T08:09:06.878" v="207"/>
        <pc:sldMasterMkLst>
          <pc:docMk/>
          <pc:sldMasterMk cId="0" sldId="2147483648"/>
        </pc:sldMasterMkLst>
        <pc:sldLayoutChg chg="modSp">
          <pc:chgData name="Paul Green" userId="caf6c794-dca9-4727-97b5-ac03ca56c508" providerId="ADAL" clId="{EA0C3122-AAF7-4988-BC85-F989B70D79A5}" dt="2025-09-08T08:08:50.061" v="204"/>
          <pc:sldLayoutMkLst>
            <pc:docMk/>
            <pc:sldMasterMk cId="0" sldId="2147483648"/>
            <pc:sldLayoutMk cId="0" sldId="2147483650"/>
          </pc:sldLayoutMkLst>
          <pc:spChg chg="mod">
            <ac:chgData name="Paul Green" userId="caf6c794-dca9-4727-97b5-ac03ca56c508" providerId="ADAL" clId="{EA0C3122-AAF7-4988-BC85-F989B70D79A5}" dt="2025-09-08T08:08:50.061" v="204"/>
            <ac:spMkLst>
              <pc:docMk/>
              <pc:sldMasterMk cId="0" sldId="2147483648"/>
              <pc:sldLayoutMk cId="0" sldId="2147483650"/>
              <ac:spMk id="28" creationId="{00000000-0000-0000-0000-000000000000}"/>
            </ac:spMkLst>
          </pc:spChg>
        </pc:sldLayoutChg>
        <pc:sldLayoutChg chg="modSp">
          <pc:chgData name="Paul Green" userId="caf6c794-dca9-4727-97b5-ac03ca56c508" providerId="ADAL" clId="{EA0C3122-AAF7-4988-BC85-F989B70D79A5}" dt="2025-09-08T08:08:58.890" v="205"/>
          <pc:sldLayoutMkLst>
            <pc:docMk/>
            <pc:sldMasterMk cId="0" sldId="2147483648"/>
            <pc:sldLayoutMk cId="0" sldId="2147483651"/>
          </pc:sldLayoutMkLst>
          <pc:spChg chg="mod">
            <ac:chgData name="Paul Green" userId="caf6c794-dca9-4727-97b5-ac03ca56c508" providerId="ADAL" clId="{EA0C3122-AAF7-4988-BC85-F989B70D79A5}" dt="2025-09-08T08:08:58.890" v="205"/>
            <ac:spMkLst>
              <pc:docMk/>
              <pc:sldMasterMk cId="0" sldId="2147483648"/>
              <pc:sldLayoutMk cId="0" sldId="2147483651"/>
              <ac:spMk id="41" creationId="{00000000-0000-0000-0000-000000000000}"/>
            </ac:spMkLst>
          </pc:spChg>
        </pc:sldLayoutChg>
        <pc:sldLayoutChg chg="modSp">
          <pc:chgData name="Paul Green" userId="caf6c794-dca9-4727-97b5-ac03ca56c508" providerId="ADAL" clId="{EA0C3122-AAF7-4988-BC85-F989B70D79A5}" dt="2025-09-08T08:09:03.262" v="206"/>
          <pc:sldLayoutMkLst>
            <pc:docMk/>
            <pc:sldMasterMk cId="0" sldId="2147483648"/>
            <pc:sldLayoutMk cId="0" sldId="2147483652"/>
          </pc:sldLayoutMkLst>
          <pc:spChg chg="mod">
            <ac:chgData name="Paul Green" userId="caf6c794-dca9-4727-97b5-ac03ca56c508" providerId="ADAL" clId="{EA0C3122-AAF7-4988-BC85-F989B70D79A5}" dt="2025-09-08T08:09:03.262" v="206"/>
            <ac:spMkLst>
              <pc:docMk/>
              <pc:sldMasterMk cId="0" sldId="2147483648"/>
              <pc:sldLayoutMk cId="0" sldId="2147483652"/>
              <ac:spMk id="50" creationId="{00000000-0000-0000-0000-000000000000}"/>
            </ac:spMkLst>
          </pc:spChg>
        </pc:sldLayoutChg>
        <pc:sldLayoutChg chg="modSp">
          <pc:chgData name="Paul Green" userId="caf6c794-dca9-4727-97b5-ac03ca56c508" providerId="ADAL" clId="{EA0C3122-AAF7-4988-BC85-F989B70D79A5}" dt="2025-09-08T08:09:06.878" v="207"/>
          <pc:sldLayoutMkLst>
            <pc:docMk/>
            <pc:sldMasterMk cId="0" sldId="2147483648"/>
            <pc:sldLayoutMk cId="0" sldId="2147483653"/>
          </pc:sldLayoutMkLst>
          <pc:spChg chg="mod">
            <ac:chgData name="Paul Green" userId="caf6c794-dca9-4727-97b5-ac03ca56c508" providerId="ADAL" clId="{EA0C3122-AAF7-4988-BC85-F989B70D79A5}" dt="2025-09-08T08:09:06.878" v="207"/>
            <ac:spMkLst>
              <pc:docMk/>
              <pc:sldMasterMk cId="0" sldId="2147483648"/>
              <pc:sldLayoutMk cId="0" sldId="2147483653"/>
              <ac:spMk id="61" creationId="{00000000-0000-0000-0000-000000000000}"/>
            </ac:spMkLst>
          </pc:spChg>
        </pc:sldLayoutChg>
      </pc:sldMasterChg>
      <pc:sldMasterChg chg="modSldLayout">
        <pc:chgData name="Paul Green" userId="caf6c794-dca9-4727-97b5-ac03ca56c508" providerId="ADAL" clId="{EA0C3122-AAF7-4988-BC85-F989B70D79A5}" dt="2025-09-08T10:39:56.443" v="2154" actId="1076"/>
        <pc:sldMasterMkLst>
          <pc:docMk/>
          <pc:sldMasterMk cId="3912432495" sldId="2147483660"/>
        </pc:sldMasterMkLst>
        <pc:sldLayoutChg chg="addSp modSp mod">
          <pc:chgData name="Paul Green" userId="caf6c794-dca9-4727-97b5-ac03ca56c508" providerId="ADAL" clId="{EA0C3122-AAF7-4988-BC85-F989B70D79A5}" dt="2025-09-08T10:39:56.443" v="2154" actId="1076"/>
          <pc:sldLayoutMkLst>
            <pc:docMk/>
            <pc:sldMasterMk cId="3912432495" sldId="2147483660"/>
            <pc:sldLayoutMk cId="4272451381" sldId="2147483661"/>
          </pc:sldLayoutMkLst>
          <pc:picChg chg="add mod">
            <ac:chgData name="Paul Green" userId="caf6c794-dca9-4727-97b5-ac03ca56c508" providerId="ADAL" clId="{EA0C3122-AAF7-4988-BC85-F989B70D79A5}" dt="2025-09-08T10:39:56.443" v="2154" actId="1076"/>
            <ac:picMkLst>
              <pc:docMk/>
              <pc:sldMasterMk cId="3912432495" sldId="2147483660"/>
              <pc:sldLayoutMk cId="4272451381" sldId="2147483661"/>
              <ac:picMk id="2" creationId="{E7E68D83-53A4-EC2A-9F91-C5229A3D095D}"/>
            </ac:picMkLst>
          </pc:picChg>
          <pc:picChg chg="mod">
            <ac:chgData name="Paul Green" userId="caf6c794-dca9-4727-97b5-ac03ca56c508" providerId="ADAL" clId="{EA0C3122-AAF7-4988-BC85-F989B70D79A5}" dt="2025-09-08T10:39:54.207" v="2153" actId="1076"/>
            <ac:picMkLst>
              <pc:docMk/>
              <pc:sldMasterMk cId="3912432495" sldId="2147483660"/>
              <pc:sldLayoutMk cId="4272451381" sldId="2147483661"/>
              <ac:picMk id="17" creationId="{00000000-0000-0000-0000-000000000000}"/>
            </ac:picMkLst>
          </pc:picChg>
        </pc:sldLayoutChg>
        <pc:sldLayoutChg chg="modSp">
          <pc:chgData name="Paul Green" userId="caf6c794-dca9-4727-97b5-ac03ca56c508" providerId="ADAL" clId="{EA0C3122-AAF7-4988-BC85-F989B70D79A5}" dt="2025-09-08T08:09:13.921" v="208"/>
          <pc:sldLayoutMkLst>
            <pc:docMk/>
            <pc:sldMasterMk cId="3912432495" sldId="2147483660"/>
            <pc:sldLayoutMk cId="1914525438" sldId="2147483662"/>
          </pc:sldLayoutMkLst>
          <pc:spChg chg="mod">
            <ac:chgData name="Paul Green" userId="caf6c794-dca9-4727-97b5-ac03ca56c508" providerId="ADAL" clId="{EA0C3122-AAF7-4988-BC85-F989B70D79A5}" dt="2025-09-08T08:09:13.921" v="208"/>
            <ac:spMkLst>
              <pc:docMk/>
              <pc:sldMasterMk cId="3912432495" sldId="2147483660"/>
              <pc:sldLayoutMk cId="1914525438" sldId="2147483662"/>
              <ac:spMk id="28" creationId="{00000000-0000-0000-0000-000000000000}"/>
            </ac:spMkLst>
          </pc:spChg>
        </pc:sldLayoutChg>
        <pc:sldLayoutChg chg="modSp">
          <pc:chgData name="Paul Green" userId="caf6c794-dca9-4727-97b5-ac03ca56c508" providerId="ADAL" clId="{EA0C3122-AAF7-4988-BC85-F989B70D79A5}" dt="2025-09-08T08:09:17.760" v="209"/>
          <pc:sldLayoutMkLst>
            <pc:docMk/>
            <pc:sldMasterMk cId="3912432495" sldId="2147483660"/>
            <pc:sldLayoutMk cId="3077487041" sldId="2147483663"/>
          </pc:sldLayoutMkLst>
          <pc:spChg chg="mod">
            <ac:chgData name="Paul Green" userId="caf6c794-dca9-4727-97b5-ac03ca56c508" providerId="ADAL" clId="{EA0C3122-AAF7-4988-BC85-F989B70D79A5}" dt="2025-09-08T08:09:17.760" v="209"/>
            <ac:spMkLst>
              <pc:docMk/>
              <pc:sldMasterMk cId="3912432495" sldId="2147483660"/>
              <pc:sldLayoutMk cId="3077487041" sldId="2147483663"/>
              <ac:spMk id="41" creationId="{00000000-0000-0000-0000-000000000000}"/>
            </ac:spMkLst>
          </pc:spChg>
        </pc:sldLayoutChg>
        <pc:sldLayoutChg chg="modSp">
          <pc:chgData name="Paul Green" userId="caf6c794-dca9-4727-97b5-ac03ca56c508" providerId="ADAL" clId="{EA0C3122-AAF7-4988-BC85-F989B70D79A5}" dt="2025-09-08T08:09:21.250" v="210"/>
          <pc:sldLayoutMkLst>
            <pc:docMk/>
            <pc:sldMasterMk cId="3912432495" sldId="2147483660"/>
            <pc:sldLayoutMk cId="1579941631" sldId="2147483664"/>
          </pc:sldLayoutMkLst>
          <pc:spChg chg="mod">
            <ac:chgData name="Paul Green" userId="caf6c794-dca9-4727-97b5-ac03ca56c508" providerId="ADAL" clId="{EA0C3122-AAF7-4988-BC85-F989B70D79A5}" dt="2025-09-08T08:09:21.250" v="210"/>
            <ac:spMkLst>
              <pc:docMk/>
              <pc:sldMasterMk cId="3912432495" sldId="2147483660"/>
              <pc:sldLayoutMk cId="1579941631" sldId="2147483664"/>
              <ac:spMk id="50" creationId="{00000000-0000-0000-0000-000000000000}"/>
            </ac:spMkLst>
          </pc:spChg>
        </pc:sldLayoutChg>
        <pc:sldLayoutChg chg="modSp">
          <pc:chgData name="Paul Green" userId="caf6c794-dca9-4727-97b5-ac03ca56c508" providerId="ADAL" clId="{EA0C3122-AAF7-4988-BC85-F989B70D79A5}" dt="2025-09-08T08:09:25.032" v="211"/>
          <pc:sldLayoutMkLst>
            <pc:docMk/>
            <pc:sldMasterMk cId="3912432495" sldId="2147483660"/>
            <pc:sldLayoutMk cId="1996558411" sldId="2147483665"/>
          </pc:sldLayoutMkLst>
          <pc:spChg chg="mod">
            <ac:chgData name="Paul Green" userId="caf6c794-dca9-4727-97b5-ac03ca56c508" providerId="ADAL" clId="{EA0C3122-AAF7-4988-BC85-F989B70D79A5}" dt="2025-09-08T08:09:25.032" v="211"/>
            <ac:spMkLst>
              <pc:docMk/>
              <pc:sldMasterMk cId="3912432495" sldId="2147483660"/>
              <pc:sldLayoutMk cId="1996558411" sldId="2147483665"/>
              <ac:spMk id="61"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0460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0424D72A-BF18-C371-6356-B4E0AE8BD575}"/>
            </a:ext>
          </a:extLst>
        </p:cNvPr>
        <p:cNvGrpSpPr/>
        <p:nvPr/>
      </p:nvGrpSpPr>
      <p:grpSpPr>
        <a:xfrm>
          <a:off x="0" y="0"/>
          <a:ext cx="0" cy="0"/>
          <a:chOff x="0" y="0"/>
          <a:chExt cx="0" cy="0"/>
        </a:xfrm>
      </p:grpSpPr>
      <p:sp>
        <p:nvSpPr>
          <p:cNvPr id="171" name="Google Shape;171;p13:notes">
            <a:extLst>
              <a:ext uri="{FF2B5EF4-FFF2-40B4-BE49-F238E27FC236}">
                <a16:creationId xmlns:a16="http://schemas.microsoft.com/office/drawing/2014/main" id="{2590B25B-A55F-766B-2F43-FAD702BF594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13:notes">
            <a:extLst>
              <a:ext uri="{FF2B5EF4-FFF2-40B4-BE49-F238E27FC236}">
                <a16:creationId xmlns:a16="http://schemas.microsoft.com/office/drawing/2014/main" id="{DD9DD4C6-FF44-E86F-E5CF-55B15CD0D6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045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1" name="Google Shape;1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1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3" name="Google Shape;23;p1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1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1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6" name="Google Shape;26;p1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7" name="Google Shape;27;p1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Slide </a:t>
            </a:r>
            <a:fld id="{00000000-1234-1234-1234-123412341234}" type="slidenum">
              <a:rPr lang="en-US"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16"/>
          <p:cNvSpPr txBox="1"/>
          <p:nvPr/>
        </p:nvSpPr>
        <p:spPr>
          <a:xfrm>
            <a:off x="-24384" y="6562799"/>
            <a:ext cx="4925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b="1" dirty="0">
                <a:solidFill>
                  <a:schemeClr val="accent1"/>
                </a:solidFill>
                <a:latin typeface="Montserrat"/>
                <a:ea typeface="Montserrat"/>
                <a:cs typeface="Montserrat"/>
                <a:sym typeface="Montserrat"/>
              </a:rPr>
              <a:t>SIT TW 2025, 9-11 September 2025</a:t>
            </a:r>
          </a:p>
        </p:txBody>
      </p:sp>
      <p:sp>
        <p:nvSpPr>
          <p:cNvPr id="29" name="Google Shape;29;p16"/>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dirty="0"/>
          </a:p>
        </p:txBody>
      </p:sp>
      <p:sp>
        <p:nvSpPr>
          <p:cNvPr id="30" name="Google Shape;30;p1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17"/>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3" name="Google Shape;33;p17"/>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17"/>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17"/>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6" name="Google Shape;36;p17"/>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7" name="Google Shape;37;p17"/>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8" name="Google Shape;38;p17"/>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b="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39" name="Google Shape;39;p17"/>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Slide </a:t>
            </a:r>
            <a:fld id="{00000000-1234-1234-1234-123412341234}" type="slidenum">
              <a:rPr lang="en-US"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40" name="Google Shape;40;p17"/>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41" name="Google Shape;41;p17"/>
          <p:cNvSpPr txBox="1"/>
          <p:nvPr/>
        </p:nvSpPr>
        <p:spPr>
          <a:xfrm>
            <a:off x="-24384" y="6562799"/>
            <a:ext cx="4925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b="1" dirty="0">
                <a:solidFill>
                  <a:schemeClr val="accent1"/>
                </a:solidFill>
                <a:latin typeface="Montserrat"/>
                <a:ea typeface="Montserrat"/>
                <a:cs typeface="Montserrat"/>
                <a:sym typeface="Montserrat"/>
              </a:rPr>
              <a:t>SIT TW 2025, 9-11 September 2025</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18"/>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4" name="Google Shape;44;p18"/>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18"/>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18"/>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7" name="Google Shape;47;p18"/>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18"/>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Slide </a:t>
            </a:r>
            <a:fld id="{00000000-1234-1234-1234-123412341234}" type="slidenum">
              <a:rPr lang="en-US"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49" name="Google Shape;49;p18"/>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50" name="Google Shape;50;p18"/>
          <p:cNvSpPr txBox="1"/>
          <p:nvPr/>
        </p:nvSpPr>
        <p:spPr>
          <a:xfrm>
            <a:off x="-24384" y="6562799"/>
            <a:ext cx="4925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b="1" dirty="0">
                <a:solidFill>
                  <a:schemeClr val="accent1"/>
                </a:solidFill>
                <a:latin typeface="Montserrat"/>
                <a:ea typeface="Montserrat"/>
                <a:cs typeface="Montserrat"/>
                <a:sym typeface="Montserrat"/>
              </a:rPr>
              <a:t>SIT TW 2025, 9-11 September 2025</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19"/>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3" name="Google Shape;53;p19"/>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19"/>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19"/>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6" name="Google Shape;56;p19"/>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7" name="Google Shape;57;p19"/>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b="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b="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b="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b="0" i="0" u="none" strike="noStrike" cap="none">
                <a:solidFill>
                  <a:schemeClr val="dk1"/>
                </a:solidFill>
                <a:latin typeface="Montserrat"/>
                <a:ea typeface="Montserrat"/>
                <a:cs typeface="Montserrat"/>
                <a:sym typeface="Montserrat"/>
              </a:defRPr>
            </a:lvl9pPr>
          </a:lstStyle>
          <a:p>
            <a:endParaRPr/>
          </a:p>
        </p:txBody>
      </p:sp>
      <p:sp>
        <p:nvSpPr>
          <p:cNvPr id="58" name="Google Shape;58;p19"/>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b="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b="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b="0" i="0" u="none" strike="noStrike" cap="none">
                <a:solidFill>
                  <a:schemeClr val="dk1"/>
                </a:solidFill>
                <a:latin typeface="Montserrat"/>
                <a:ea typeface="Montserrat"/>
                <a:cs typeface="Montserrat"/>
                <a:sym typeface="Montserrat"/>
              </a:defRPr>
            </a:lvl9pPr>
          </a:lstStyle>
          <a:p>
            <a:endParaRPr/>
          </a:p>
        </p:txBody>
      </p:sp>
      <p:sp>
        <p:nvSpPr>
          <p:cNvPr id="59" name="Google Shape;59;p1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accent1"/>
                </a:solidFill>
                <a:latin typeface="Montserrat"/>
                <a:ea typeface="Montserrat"/>
                <a:cs typeface="Montserrat"/>
                <a:sym typeface="Montserrat"/>
              </a:rPr>
              <a:t>Slide </a:t>
            </a:r>
            <a:fld id="{00000000-1234-1234-1234-123412341234}" type="slidenum">
              <a:rPr lang="en-US"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60" name="Google Shape;60;p19"/>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61" name="Google Shape;61;p19"/>
          <p:cNvSpPr txBox="1"/>
          <p:nvPr/>
        </p:nvSpPr>
        <p:spPr>
          <a:xfrm>
            <a:off x="-24384" y="6562799"/>
            <a:ext cx="49257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b="1" dirty="0">
                <a:solidFill>
                  <a:schemeClr val="accent1"/>
                </a:solidFill>
                <a:latin typeface="Montserrat"/>
                <a:ea typeface="Montserrat"/>
                <a:cs typeface="Montserrat"/>
                <a:sym typeface="Montserrat"/>
              </a:rPr>
              <a:t>SIT TW 2025, 9-11 September 2025</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277322" y="5708795"/>
            <a:ext cx="2264852" cy="1111217"/>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Montserrat"/>
              <a:buNone/>
              <a:defRPr sz="80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 name="Picture 4">
            <a:extLst>
              <a:ext uri="{FF2B5EF4-FFF2-40B4-BE49-F238E27FC236}">
                <a16:creationId xmlns:a16="http://schemas.microsoft.com/office/drawing/2014/main" id="{E7E68D83-53A4-EC2A-9F91-C5229A3D095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8607" y="4758847"/>
            <a:ext cx="2881223" cy="128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451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Montserrat"/>
                <a:ea typeface="Montserrat"/>
                <a:cs typeface="Montserrat"/>
                <a:sym typeface="Montserrat"/>
              </a:rPr>
              <a:t>Slide </a:t>
            </a:r>
            <a:fld id="{00000000-1234-1234-1234-123412341234}" type="slidenum">
              <a:rPr lang="en-GB" sz="1400" b="1" i="0" u="none" strike="noStrike" cap="none">
                <a:solidFill>
                  <a:schemeClr val="accent1"/>
                </a:solidFill>
                <a:latin typeface="Montserrat"/>
                <a:ea typeface="Montserrat"/>
                <a:cs typeface="Montserrat"/>
                <a:sym typeface="Montserrat"/>
              </a:rPr>
              <a:t>‹#›</a:t>
            </a:fld>
            <a:endParaRPr sz="1400" b="1" i="0" u="none" strike="noStrike" cap="none">
              <a:solidFill>
                <a:schemeClr val="accent1"/>
              </a:solidFill>
              <a:latin typeface="Montserrat"/>
              <a:ea typeface="Montserrat"/>
              <a:cs typeface="Montserrat"/>
              <a:sym typeface="Montserrat"/>
            </a:endParaRPr>
          </a:p>
        </p:txBody>
      </p:sp>
      <p:sp>
        <p:nvSpPr>
          <p:cNvPr id="28" name="Google Shape;28;p3"/>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b="1" dirty="0">
                <a:solidFill>
                  <a:schemeClr val="accent1"/>
                </a:solidFill>
                <a:latin typeface="Montserrat"/>
                <a:ea typeface="Montserrat"/>
                <a:cs typeface="Montserrat"/>
                <a:sym typeface="Montserrat"/>
              </a:rPr>
              <a:t>SIT TW 2025, 9-11 September 2025</a:t>
            </a:r>
          </a:p>
        </p:txBody>
      </p:sp>
      <p:sp>
        <p:nvSpPr>
          <p:cNvPr id="29" name="Google Shape;29;p3"/>
          <p:cNvSpPr txBox="1">
            <a:spLocks noGrp="1"/>
          </p:cNvSpPr>
          <p:nvPr>
            <p:ph type="body" idx="1"/>
          </p:nvPr>
        </p:nvSpPr>
        <p:spPr>
          <a:xfrm>
            <a:off x="324233" y="1558533"/>
            <a:ext cx="11495400" cy="46629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914525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15000"/>
              </a:lnSpc>
              <a:spcBef>
                <a:spcPts val="10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1pPr>
            <a:lvl2pPr marL="914400" marR="0" lvl="1" indent="-381000" algn="l" rtl="0">
              <a:lnSpc>
                <a:spcPct val="115000"/>
              </a:lnSpc>
              <a:spcBef>
                <a:spcPts val="500"/>
              </a:spcBef>
              <a:spcAft>
                <a:spcPts val="0"/>
              </a:spcAft>
              <a:buClr>
                <a:schemeClr val="dk1"/>
              </a:buClr>
              <a:buSzPts val="2400"/>
              <a:buFont typeface="Montserrat"/>
              <a:buChar char="▪"/>
              <a:defRPr sz="2400" i="0" u="none" strike="noStrike" cap="none">
                <a:solidFill>
                  <a:schemeClr val="dk1"/>
                </a:solidFill>
                <a:latin typeface="Montserrat"/>
                <a:ea typeface="Montserrat"/>
                <a:cs typeface="Montserrat"/>
                <a:sym typeface="Montserrat"/>
              </a:defRPr>
            </a:lvl2pPr>
            <a:lvl3pPr marL="1371600" marR="0" lvl="2" indent="-355600" algn="l" rtl="0">
              <a:lnSpc>
                <a:spcPct val="115000"/>
              </a:lnSpc>
              <a:spcBef>
                <a:spcPts val="500"/>
              </a:spcBef>
              <a:spcAft>
                <a:spcPts val="0"/>
              </a:spcAft>
              <a:buClr>
                <a:schemeClr val="dk1"/>
              </a:buClr>
              <a:buSzPts val="2000"/>
              <a:buFont typeface="Montserrat"/>
              <a:buChar char="o"/>
              <a:defRPr sz="2000" i="0" u="none" strike="noStrike" cap="none">
                <a:solidFill>
                  <a:schemeClr val="dk1"/>
                </a:solidFill>
                <a:latin typeface="Montserrat"/>
                <a:ea typeface="Montserrat"/>
                <a:cs typeface="Montserrat"/>
                <a:sym typeface="Montserrat"/>
              </a:defRPr>
            </a:lvl3pPr>
            <a:lvl4pPr marL="1828800" marR="0" lvl="3"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4pPr>
            <a:lvl5pPr marL="2286000" marR="0" lvl="4" indent="-342900" algn="l" rtl="0">
              <a:lnSpc>
                <a:spcPct val="115000"/>
              </a:lnSpc>
              <a:spcBef>
                <a:spcPts val="500"/>
              </a:spcBef>
              <a:spcAft>
                <a:spcPts val="0"/>
              </a:spcAft>
              <a:buClr>
                <a:schemeClr val="dk1"/>
              </a:buClr>
              <a:buSzPts val="1800"/>
              <a:buFont typeface="Montserrat"/>
              <a:buChar char="•"/>
              <a:defRPr sz="18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41" name="Google Shape;41;p4"/>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b="1" dirty="0">
                <a:solidFill>
                  <a:schemeClr val="accent1"/>
                </a:solidFill>
                <a:latin typeface="Montserrat"/>
                <a:ea typeface="Montserrat"/>
                <a:cs typeface="Montserrat"/>
                <a:sym typeface="Montserrat"/>
              </a:rPr>
              <a:t>SIT TW 2025, 9-11 September 2025</a:t>
            </a:r>
          </a:p>
        </p:txBody>
      </p:sp>
    </p:spTree>
    <p:extLst>
      <p:ext uri="{BB962C8B-B14F-4D97-AF65-F5344CB8AC3E}">
        <p14:creationId xmlns:p14="http://schemas.microsoft.com/office/powerpoint/2010/main" val="307748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50" name="Google Shape;50;p5"/>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b="1" dirty="0">
                <a:solidFill>
                  <a:schemeClr val="accent1"/>
                </a:solidFill>
                <a:latin typeface="Montserrat"/>
                <a:ea typeface="Montserrat"/>
                <a:cs typeface="Montserrat"/>
                <a:sym typeface="Montserrat"/>
              </a:rPr>
              <a:t>SIT TW 2025, 9-11 September 2025</a:t>
            </a:r>
          </a:p>
        </p:txBody>
      </p:sp>
    </p:spTree>
    <p:extLst>
      <p:ext uri="{BB962C8B-B14F-4D97-AF65-F5344CB8AC3E}">
        <p14:creationId xmlns:p14="http://schemas.microsoft.com/office/powerpoint/2010/main" val="157994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15000"/>
              </a:lnSpc>
              <a:spcBef>
                <a:spcPts val="1000"/>
              </a:spcBef>
              <a:spcAft>
                <a:spcPts val="0"/>
              </a:spcAft>
              <a:buClr>
                <a:schemeClr val="dk1"/>
              </a:buClr>
              <a:buSzPts val="3200"/>
              <a:buFont typeface="Montserrat"/>
              <a:buChar char="❖"/>
              <a:defRPr sz="3200" i="0" u="none" strike="noStrike" cap="none">
                <a:solidFill>
                  <a:schemeClr val="dk1"/>
                </a:solidFill>
                <a:latin typeface="Montserrat"/>
                <a:ea typeface="Montserrat"/>
                <a:cs typeface="Montserrat"/>
                <a:sym typeface="Montserrat"/>
              </a:defRPr>
            </a:lvl1pPr>
            <a:lvl2pPr marL="914400" marR="0" lvl="1" indent="-406400" algn="l" rtl="0">
              <a:lnSpc>
                <a:spcPct val="115000"/>
              </a:lnSpc>
              <a:spcBef>
                <a:spcPts val="500"/>
              </a:spcBef>
              <a:spcAft>
                <a:spcPts val="0"/>
              </a:spcAft>
              <a:buClr>
                <a:schemeClr val="dk1"/>
              </a:buClr>
              <a:buSzPts val="2800"/>
              <a:buFont typeface="Montserrat"/>
              <a:buChar char="▪"/>
              <a:defRPr sz="2800" i="0" u="none" strike="noStrike" cap="none">
                <a:solidFill>
                  <a:schemeClr val="dk1"/>
                </a:solidFill>
                <a:latin typeface="Montserrat"/>
                <a:ea typeface="Montserrat"/>
                <a:cs typeface="Montserrat"/>
                <a:sym typeface="Montserrat"/>
              </a:defRPr>
            </a:lvl2pPr>
            <a:lvl3pPr marL="1371600" marR="0" lvl="2" indent="-381000" algn="l" rtl="0">
              <a:lnSpc>
                <a:spcPct val="115000"/>
              </a:lnSpc>
              <a:spcBef>
                <a:spcPts val="500"/>
              </a:spcBef>
              <a:spcAft>
                <a:spcPts val="0"/>
              </a:spcAft>
              <a:buClr>
                <a:schemeClr val="dk1"/>
              </a:buClr>
              <a:buSzPts val="2400"/>
              <a:buFont typeface="Montserrat"/>
              <a:buChar char="o"/>
              <a:defRPr sz="2400" i="0" u="none" strike="noStrike" cap="none">
                <a:solidFill>
                  <a:schemeClr val="dk1"/>
                </a:solidFill>
                <a:latin typeface="Montserrat"/>
                <a:ea typeface="Montserrat"/>
                <a:cs typeface="Montserrat"/>
                <a:sym typeface="Montserrat"/>
              </a:defRPr>
            </a:lvl3pPr>
            <a:lvl4pPr marL="1828800" marR="0" lvl="3"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4pPr>
            <a:lvl5pPr marL="2286000" marR="0" lvl="4"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5pPr>
            <a:lvl6pPr marL="2743200" marR="0" lvl="5"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6pPr>
            <a:lvl7pPr marL="3200400" marR="0" lvl="6"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7pPr>
            <a:lvl8pPr marL="3657600" marR="0" lvl="7"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8pPr>
            <a:lvl9pPr marL="4114800" marR="0" lvl="8" indent="-355600" algn="l" rtl="0">
              <a:lnSpc>
                <a:spcPct val="115000"/>
              </a:lnSpc>
              <a:spcBef>
                <a:spcPts val="500"/>
              </a:spcBef>
              <a:spcAft>
                <a:spcPts val="0"/>
              </a:spcAft>
              <a:buClr>
                <a:schemeClr val="dk1"/>
              </a:buClr>
              <a:buSzPts val="20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1000"/>
              </a:spcBef>
              <a:spcAft>
                <a:spcPts val="0"/>
              </a:spcAft>
              <a:buClr>
                <a:schemeClr val="dk1"/>
              </a:buClr>
              <a:buSzPts val="1600"/>
              <a:buFont typeface="Montserrat"/>
              <a:buNone/>
              <a:defRPr sz="1600" i="0" u="none" strike="noStrike" cap="none">
                <a:solidFill>
                  <a:schemeClr val="dk1"/>
                </a:solidFill>
                <a:latin typeface="Montserrat"/>
                <a:ea typeface="Montserrat"/>
                <a:cs typeface="Montserrat"/>
                <a:sym typeface="Montserrat"/>
              </a:defRPr>
            </a:lvl1pPr>
            <a:lvl2pPr marL="914400" marR="0" lvl="1" indent="-228600" algn="l" rtl="0">
              <a:lnSpc>
                <a:spcPct val="115000"/>
              </a:lnSpc>
              <a:spcBef>
                <a:spcPts val="500"/>
              </a:spcBef>
              <a:spcAft>
                <a:spcPts val="0"/>
              </a:spcAft>
              <a:buClr>
                <a:schemeClr val="dk1"/>
              </a:buClr>
              <a:buSzPts val="1400"/>
              <a:buFont typeface="Montserrat"/>
              <a:buNone/>
              <a:defRPr sz="1400" i="0" u="none" strike="noStrike" cap="none">
                <a:solidFill>
                  <a:schemeClr val="dk1"/>
                </a:solidFill>
                <a:latin typeface="Montserrat"/>
                <a:ea typeface="Montserrat"/>
                <a:cs typeface="Montserrat"/>
                <a:sym typeface="Montserrat"/>
              </a:defRPr>
            </a:lvl2pPr>
            <a:lvl3pPr marL="1371600" marR="0" lvl="2" indent="-228600" algn="l" rtl="0">
              <a:lnSpc>
                <a:spcPct val="115000"/>
              </a:lnSpc>
              <a:spcBef>
                <a:spcPts val="500"/>
              </a:spcBef>
              <a:spcAft>
                <a:spcPts val="0"/>
              </a:spcAft>
              <a:buClr>
                <a:schemeClr val="dk1"/>
              </a:buClr>
              <a:buSzPts val="1200"/>
              <a:buFont typeface="Montserrat"/>
              <a:buNone/>
              <a:defRPr sz="1200" i="0" u="none" strike="noStrike" cap="none">
                <a:solidFill>
                  <a:schemeClr val="dk1"/>
                </a:solidFill>
                <a:latin typeface="Montserrat"/>
                <a:ea typeface="Montserrat"/>
                <a:cs typeface="Montserrat"/>
                <a:sym typeface="Montserrat"/>
              </a:defRPr>
            </a:lvl3pPr>
            <a:lvl4pPr marL="1828800" marR="0" lvl="3"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4pPr>
            <a:lvl5pPr marL="2286000" marR="0" lvl="4"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5pPr>
            <a:lvl6pPr marL="2743200" marR="0" lvl="5"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6pPr>
            <a:lvl7pPr marL="3200400" marR="0" lvl="6"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7pPr>
            <a:lvl8pPr marL="3657600" marR="0" lvl="7"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8pPr>
            <a:lvl9pPr marL="4114800" marR="0" lvl="8" indent="-228600" algn="l" rtl="0">
              <a:lnSpc>
                <a:spcPct val="115000"/>
              </a:lnSpc>
              <a:spcBef>
                <a:spcPts val="500"/>
              </a:spcBef>
              <a:spcAft>
                <a:spcPts val="0"/>
              </a:spcAft>
              <a:buClr>
                <a:schemeClr val="dk1"/>
              </a:buClr>
              <a:buSzPts val="1000"/>
              <a:buFont typeface="Montserrat"/>
              <a:buNone/>
              <a:defRPr sz="1000" i="0" u="none" strike="noStrike" cap="none">
                <a:solidFill>
                  <a:schemeClr val="dk1"/>
                </a:solidFill>
                <a:latin typeface="Montserrat"/>
                <a:ea typeface="Montserrat"/>
                <a:cs typeface="Montserrat"/>
                <a:sym typeface="Montserrat"/>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Montserrat"/>
                <a:ea typeface="Montserrat"/>
                <a:cs typeface="Montserrat"/>
                <a:sym typeface="Montserrat"/>
              </a:rPr>
              <a:t>Slide </a:t>
            </a:r>
            <a:fld id="{00000000-1234-1234-1234-123412341234}" type="slidenum">
              <a:rPr lang="en-GB" sz="1400" b="1">
                <a:solidFill>
                  <a:schemeClr val="accent1"/>
                </a:solidFill>
                <a:latin typeface="Montserrat"/>
                <a:ea typeface="Montserrat"/>
                <a:cs typeface="Montserrat"/>
                <a:sym typeface="Montserrat"/>
              </a:rPr>
              <a:t>‹#›</a:t>
            </a:fld>
            <a:endParaRPr sz="1400" b="1">
              <a:solidFill>
                <a:schemeClr val="accent1"/>
              </a:solidFill>
              <a:latin typeface="Montserrat"/>
              <a:ea typeface="Montserrat"/>
              <a:cs typeface="Montserrat"/>
              <a:sym typeface="Montserrat"/>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Montserrat"/>
              <a:buNone/>
              <a:defRPr sz="4400" i="0" u="none" strike="noStrike" cap="none">
                <a:solidFill>
                  <a:schemeClr val="lt1"/>
                </a:solidFill>
                <a:latin typeface="Montserrat"/>
                <a:ea typeface="Montserrat"/>
                <a:cs typeface="Montserrat"/>
                <a:sym typeface="Montserrat"/>
              </a:defRPr>
            </a:lvl1pPr>
            <a:lvl2pPr lvl="1">
              <a:spcBef>
                <a:spcPts val="0"/>
              </a:spcBef>
              <a:spcAft>
                <a:spcPts val="0"/>
              </a:spcAft>
              <a:buSzPts val="1400"/>
              <a:buFont typeface="Montserrat"/>
              <a:buNone/>
              <a:defRPr sz="1800">
                <a:latin typeface="Montserrat"/>
                <a:ea typeface="Montserrat"/>
                <a:cs typeface="Montserrat"/>
                <a:sym typeface="Montserrat"/>
              </a:defRPr>
            </a:lvl2pPr>
            <a:lvl3pPr lvl="2">
              <a:spcBef>
                <a:spcPts val="0"/>
              </a:spcBef>
              <a:spcAft>
                <a:spcPts val="0"/>
              </a:spcAft>
              <a:buSzPts val="1400"/>
              <a:buFont typeface="Montserrat"/>
              <a:buNone/>
              <a:defRPr sz="1800">
                <a:latin typeface="Montserrat"/>
                <a:ea typeface="Montserrat"/>
                <a:cs typeface="Montserrat"/>
                <a:sym typeface="Montserrat"/>
              </a:defRPr>
            </a:lvl3pPr>
            <a:lvl4pPr lvl="3">
              <a:spcBef>
                <a:spcPts val="0"/>
              </a:spcBef>
              <a:spcAft>
                <a:spcPts val="0"/>
              </a:spcAft>
              <a:buSzPts val="1400"/>
              <a:buFont typeface="Montserrat"/>
              <a:buNone/>
              <a:defRPr sz="1800">
                <a:latin typeface="Montserrat"/>
                <a:ea typeface="Montserrat"/>
                <a:cs typeface="Montserrat"/>
                <a:sym typeface="Montserrat"/>
              </a:defRPr>
            </a:lvl4pPr>
            <a:lvl5pPr lvl="4">
              <a:spcBef>
                <a:spcPts val="0"/>
              </a:spcBef>
              <a:spcAft>
                <a:spcPts val="0"/>
              </a:spcAft>
              <a:buSzPts val="1400"/>
              <a:buFont typeface="Montserrat"/>
              <a:buNone/>
              <a:defRPr sz="1800">
                <a:latin typeface="Montserrat"/>
                <a:ea typeface="Montserrat"/>
                <a:cs typeface="Montserrat"/>
                <a:sym typeface="Montserrat"/>
              </a:defRPr>
            </a:lvl5pPr>
            <a:lvl6pPr lvl="5">
              <a:spcBef>
                <a:spcPts val="0"/>
              </a:spcBef>
              <a:spcAft>
                <a:spcPts val="0"/>
              </a:spcAft>
              <a:buSzPts val="1400"/>
              <a:buFont typeface="Montserrat"/>
              <a:buNone/>
              <a:defRPr sz="1800">
                <a:latin typeface="Montserrat"/>
                <a:ea typeface="Montserrat"/>
                <a:cs typeface="Montserrat"/>
                <a:sym typeface="Montserrat"/>
              </a:defRPr>
            </a:lvl6pPr>
            <a:lvl7pPr lvl="6">
              <a:spcBef>
                <a:spcPts val="0"/>
              </a:spcBef>
              <a:spcAft>
                <a:spcPts val="0"/>
              </a:spcAft>
              <a:buSzPts val="1400"/>
              <a:buFont typeface="Montserrat"/>
              <a:buNone/>
              <a:defRPr sz="1800">
                <a:latin typeface="Montserrat"/>
                <a:ea typeface="Montserrat"/>
                <a:cs typeface="Montserrat"/>
                <a:sym typeface="Montserrat"/>
              </a:defRPr>
            </a:lvl7pPr>
            <a:lvl8pPr lvl="7">
              <a:spcBef>
                <a:spcPts val="0"/>
              </a:spcBef>
              <a:spcAft>
                <a:spcPts val="0"/>
              </a:spcAft>
              <a:buSzPts val="1400"/>
              <a:buFont typeface="Montserrat"/>
              <a:buNone/>
              <a:defRPr sz="1800">
                <a:latin typeface="Montserrat"/>
                <a:ea typeface="Montserrat"/>
                <a:cs typeface="Montserrat"/>
                <a:sym typeface="Montserrat"/>
              </a:defRPr>
            </a:lvl8pPr>
            <a:lvl9pPr lvl="8">
              <a:spcBef>
                <a:spcPts val="0"/>
              </a:spcBef>
              <a:spcAft>
                <a:spcPts val="0"/>
              </a:spcAft>
              <a:buSzPts val="1400"/>
              <a:buFont typeface="Montserrat"/>
              <a:buNone/>
              <a:defRPr sz="1800">
                <a:latin typeface="Montserrat"/>
                <a:ea typeface="Montserrat"/>
                <a:cs typeface="Montserrat"/>
                <a:sym typeface="Montserrat"/>
              </a:defRPr>
            </a:lvl9pPr>
          </a:lstStyle>
          <a:p>
            <a:endParaRPr/>
          </a:p>
        </p:txBody>
      </p:sp>
      <p:sp>
        <p:nvSpPr>
          <p:cNvPr id="61" name="Google Shape;61;p6"/>
          <p:cNvSpPr txBox="1"/>
          <p:nvPr/>
        </p:nvSpPr>
        <p:spPr>
          <a:xfrm>
            <a:off x="-24375" y="6562800"/>
            <a:ext cx="5875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a-DK" b="1" dirty="0">
                <a:solidFill>
                  <a:schemeClr val="accent1"/>
                </a:solidFill>
                <a:latin typeface="Montserrat"/>
                <a:ea typeface="Montserrat"/>
                <a:cs typeface="Montserrat"/>
                <a:sym typeface="Montserrat"/>
              </a:rPr>
              <a:t>SIT TW 2025, 9-11 September 2025</a:t>
            </a:r>
          </a:p>
        </p:txBody>
      </p:sp>
    </p:spTree>
    <p:extLst>
      <p:ext uri="{BB962C8B-B14F-4D97-AF65-F5344CB8AC3E}">
        <p14:creationId xmlns:p14="http://schemas.microsoft.com/office/powerpoint/2010/main" val="19965584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 name="Google Shape;7;p14"/>
          <p:cNvPicPr preferRelativeResize="0"/>
          <p:nvPr/>
        </p:nvPicPr>
        <p:blipFill rotWithShape="1">
          <a:blip r:embed="rId6">
            <a:alphaModFix amt="34000"/>
          </a:blip>
          <a:srcRect l="51339" t="39269" r="-2839" b="35419"/>
          <a:stretch/>
        </p:blipFill>
        <p:spPr>
          <a:xfrm flipH="1">
            <a:off x="9304422" y="0"/>
            <a:ext cx="2887578" cy="1037492"/>
          </a:xfrm>
          <a:prstGeom prst="rect">
            <a:avLst/>
          </a:prstGeom>
          <a:noFill/>
          <a:ln>
            <a:noFill/>
          </a:ln>
        </p:spPr>
      </p:pic>
      <p:pic>
        <p:nvPicPr>
          <p:cNvPr id="8" name="Google Shape;8;p14"/>
          <p:cNvPicPr preferRelativeResize="0"/>
          <p:nvPr/>
        </p:nvPicPr>
        <p:blipFill rotWithShape="1">
          <a:blip r:embed="rId7">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 name="Google Shape;10;p1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91243249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zenodo.org/records/17047789" TargetMode="External"/><Relationship Id="rId4" Type="http://schemas.openxmlformats.org/officeDocument/2006/relationships/hyperlink" Target="https://ceos.org/publications-key-document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oeil.secure.europarl.europa.eu/oeil/popups/ficheprocedure.do?reference=2021/0423(COD)&amp;l=en" TargetMode="External"/><Relationship Id="rId5" Type="http://schemas.openxmlformats.org/officeDocument/2006/relationships/image" Target="../media/image11.png"/><Relationship Id="rId4" Type="http://schemas.openxmlformats.org/officeDocument/2006/relationships/hyperlink" Target="https://www.epa.gov/controlling-air-pollution-oil-and-natural-gas-operations/epas-final-rule-oil-and-natural-ga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assets.publishing.service.gov.uk/government/uploads/system/uploads/attachment_data/file/1031805/CCS0821102722-006_Green_Finance_Paper_2021_v6_Web_Accessible.pdf" TargetMode="External"/><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50" y="175950"/>
            <a:ext cx="10805894" cy="3972600"/>
          </a:xfrm>
          <a:prstGeom prst="rect">
            <a:avLst/>
          </a:prstGeom>
          <a:noFill/>
          <a:ln>
            <a:noFill/>
          </a:ln>
        </p:spPr>
        <p:txBody>
          <a:bodyPr spcFirstLastPara="1" wrap="square" lIns="91425" tIns="45700" rIns="91425" bIns="45700" anchor="t" anchorCtr="0">
            <a:noAutofit/>
          </a:bodyPr>
          <a:lstStyle/>
          <a:p>
            <a:pPr lvl="0">
              <a:lnSpc>
                <a:spcPct val="115000"/>
              </a:lnSpc>
            </a:pPr>
            <a:r>
              <a:rPr lang="en-GB" sz="5400" dirty="0"/>
              <a:t>SIT Technical Workshop 2025</a:t>
            </a:r>
            <a:br>
              <a:rPr lang="en-GB" sz="7500" dirty="0"/>
            </a:br>
            <a:r>
              <a:rPr lang="en-GB" sz="2000" dirty="0"/>
              <a:t>.</a:t>
            </a:r>
            <a:br>
              <a:rPr lang="en-GB" sz="7500" dirty="0"/>
            </a:br>
            <a:r>
              <a:rPr lang="en-GB" sz="4000" i="1" dirty="0">
                <a:latin typeface="Montserrat"/>
                <a:ea typeface="Montserrat"/>
                <a:cs typeface="Montserrat"/>
                <a:sym typeface="Montserrat"/>
              </a:rPr>
              <a:t>Common Practices for Quantifying Methane Emissions from </a:t>
            </a:r>
            <a:br>
              <a:rPr lang="en-GB" sz="4000" i="1" dirty="0">
                <a:latin typeface="Montserrat"/>
                <a:ea typeface="Montserrat"/>
                <a:cs typeface="Montserrat"/>
                <a:sym typeface="Montserrat"/>
              </a:rPr>
            </a:br>
            <a:r>
              <a:rPr lang="en-GB" sz="4000" i="1" dirty="0">
                <a:latin typeface="Montserrat"/>
                <a:ea typeface="Montserrat"/>
                <a:cs typeface="Montserrat"/>
                <a:sym typeface="Montserrat"/>
              </a:rPr>
              <a:t>Plumes Detected by </a:t>
            </a:r>
            <a:br>
              <a:rPr lang="en-GB" sz="4000" i="1" dirty="0">
                <a:latin typeface="Montserrat"/>
                <a:ea typeface="Montserrat"/>
                <a:cs typeface="Montserrat"/>
                <a:sym typeface="Montserrat"/>
              </a:rPr>
            </a:br>
            <a:r>
              <a:rPr lang="en-GB" sz="4000" i="1" dirty="0">
                <a:latin typeface="Montserrat"/>
                <a:ea typeface="Montserrat"/>
                <a:cs typeface="Montserrat"/>
                <a:sym typeface="Montserrat"/>
              </a:rPr>
              <a:t>Remote Sensing</a:t>
            </a:r>
            <a:endParaRPr sz="4000" i="1" dirty="0">
              <a:latin typeface="Montserrat"/>
              <a:ea typeface="Montserrat"/>
              <a:cs typeface="Montserrat"/>
              <a:sym typeface="Montserrat"/>
            </a:endParaRPr>
          </a:p>
        </p:txBody>
      </p:sp>
      <p:sp>
        <p:nvSpPr>
          <p:cNvPr id="67" name="Google Shape;67;p7"/>
          <p:cNvSpPr/>
          <p:nvPr/>
        </p:nvSpPr>
        <p:spPr>
          <a:xfrm>
            <a:off x="7282144" y="3429000"/>
            <a:ext cx="4833000" cy="260520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endParaRPr kumimoji="0" sz="2200" b="1" i="0" u="none" strike="noStrike" kern="0" cap="none" spc="0" normalizeH="0" baseline="0" noProof="0" dirty="0">
              <a:ln>
                <a:noFill/>
              </a:ln>
              <a:solidFill>
                <a:srgbClr val="33445F"/>
              </a:solidFill>
              <a:effectLst/>
              <a:uLnTx/>
              <a:uFillTx/>
              <a:latin typeface="Montserrat"/>
              <a:ea typeface="Montserrat"/>
              <a:cs typeface="Montserrat"/>
              <a:sym typeface="Montserrat"/>
            </a:endParaRP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GB" sz="1700" b="1" i="0" u="none" strike="noStrike" kern="0" cap="none" spc="0" normalizeH="0" baseline="0" noProof="0" dirty="0">
                <a:ln>
                  <a:noFill/>
                </a:ln>
                <a:solidFill>
                  <a:srgbClr val="33445F"/>
                </a:solidFill>
                <a:effectLst/>
                <a:uLnTx/>
                <a:uFillTx/>
                <a:latin typeface="Montserrat"/>
                <a:ea typeface="Montserrat"/>
                <a:cs typeface="Montserrat"/>
                <a:sym typeface="Montserrat"/>
              </a:rPr>
              <a:t>Paul Green</a:t>
            </a:r>
            <a:r>
              <a:rPr lang="en-GB" sz="1700" b="1" dirty="0">
                <a:solidFill>
                  <a:srgbClr val="33445F"/>
                </a:solidFill>
                <a:latin typeface="Montserrat"/>
                <a:ea typeface="Montserrat"/>
                <a:cs typeface="Montserrat"/>
                <a:sym typeface="Montserrat"/>
              </a:rPr>
              <a:t> (</a:t>
            </a:r>
            <a:r>
              <a:rPr kumimoji="0" lang="en-GB" sz="1700" b="1" i="0" u="none" strike="noStrike" kern="0" cap="none" spc="0" normalizeH="0" baseline="0" noProof="0" dirty="0">
                <a:ln>
                  <a:noFill/>
                </a:ln>
                <a:solidFill>
                  <a:srgbClr val="33445F"/>
                </a:solidFill>
                <a:effectLst/>
                <a:uLnTx/>
                <a:uFillTx/>
                <a:latin typeface="Montserrat"/>
                <a:ea typeface="Montserrat"/>
                <a:cs typeface="Montserrat"/>
                <a:sym typeface="Montserrat"/>
              </a:rPr>
              <a:t>NPL/UKSA)</a:t>
            </a:r>
          </a:p>
          <a:p>
            <a:pPr lvl="0" algn="r">
              <a:lnSpc>
                <a:spcPct val="130000"/>
              </a:lnSpc>
              <a:defRPr/>
            </a:pPr>
            <a:r>
              <a:rPr lang="en-GB" sz="1700" b="1" dirty="0">
                <a:solidFill>
                  <a:srgbClr val="33445F"/>
                </a:solidFill>
                <a:latin typeface="Montserrat"/>
                <a:ea typeface="Montserrat"/>
                <a:cs typeface="Montserrat"/>
                <a:sym typeface="Montserrat"/>
              </a:rPr>
              <a:t>John Worden (JPL)</a:t>
            </a:r>
          </a:p>
          <a:p>
            <a:pPr algn="r">
              <a:lnSpc>
                <a:spcPct val="130000"/>
              </a:lnSpc>
              <a:defRPr/>
            </a:pPr>
            <a:r>
              <a:rPr lang="en-GB" sz="1700" b="1" dirty="0">
                <a:solidFill>
                  <a:srgbClr val="33445F"/>
                </a:solidFill>
                <a:latin typeface="Montserrat"/>
                <a:ea typeface="Montserrat"/>
                <a:cs typeface="Montserrat"/>
                <a:sym typeface="Montserrat"/>
              </a:rPr>
              <a:t>Evan Sherwin (LLBL)</a:t>
            </a:r>
          </a:p>
          <a:p>
            <a:pPr lvl="0" algn="r">
              <a:lnSpc>
                <a:spcPct val="130000"/>
              </a:lnSpc>
              <a:defRPr/>
            </a:pPr>
            <a:r>
              <a:rPr lang="en-GB" sz="1700" b="1" dirty="0">
                <a:solidFill>
                  <a:srgbClr val="33445F"/>
                </a:solidFill>
                <a:latin typeface="Montserrat"/>
                <a:ea typeface="Montserrat"/>
                <a:cs typeface="Montserrat"/>
                <a:sym typeface="Montserrat"/>
              </a:rPr>
              <a:t> Annmarie Eldering (NIST) </a:t>
            </a:r>
            <a:r>
              <a:rPr kumimoji="0" lang="en-GB" sz="1700" b="1" i="0" u="none" strike="noStrike" kern="0" cap="none" spc="0" normalizeH="0" baseline="0" noProof="0" dirty="0">
                <a:ln>
                  <a:noFill/>
                </a:ln>
                <a:solidFill>
                  <a:srgbClr val="33445F"/>
                </a:solidFill>
                <a:effectLst/>
                <a:uLnTx/>
                <a:uFillTx/>
                <a:latin typeface="Montserrat"/>
                <a:ea typeface="Montserrat"/>
                <a:cs typeface="Montserrat"/>
                <a:sym typeface="Montserrat"/>
              </a:rPr>
              <a:t> </a:t>
            </a:r>
          </a:p>
          <a:p>
            <a:pPr marL="0" marR="0" lvl="0" indent="0" algn="r" defTabSz="914400" rtl="0" eaLnBrk="1" fontAlgn="auto" latinLnBrk="0" hangingPunct="1">
              <a:lnSpc>
                <a:spcPct val="130000"/>
              </a:lnSpc>
              <a:spcBef>
                <a:spcPts val="0"/>
              </a:spcBef>
              <a:spcAft>
                <a:spcPts val="0"/>
              </a:spcAft>
              <a:buClr>
                <a:srgbClr val="000000"/>
              </a:buClr>
              <a:buSzTx/>
              <a:buFont typeface="Arial"/>
              <a:buNone/>
              <a:tabLst/>
              <a:defRPr/>
            </a:pPr>
            <a:r>
              <a:rPr kumimoji="0" lang="en-GB" sz="1700" b="1" i="0" u="none" strike="noStrike" kern="0" cap="none" spc="0" normalizeH="0" baseline="0" noProof="0" dirty="0">
                <a:ln>
                  <a:noFill/>
                </a:ln>
                <a:solidFill>
                  <a:srgbClr val="33445F"/>
                </a:solidFill>
                <a:effectLst/>
                <a:uLnTx/>
                <a:uFillTx/>
                <a:latin typeface="Montserrat"/>
                <a:ea typeface="Montserrat"/>
                <a:cs typeface="Montserrat"/>
                <a:sym typeface="Montserrat"/>
              </a:rPr>
              <a:t>&amp; wider GHG task team </a:t>
            </a:r>
            <a:endParaRPr kumimoji="0" sz="1700" b="0" i="0" u="none" strike="noStrike" kern="0" cap="none" spc="0" normalizeH="0" baseline="0" noProof="0" dirty="0">
              <a:ln>
                <a:noFill/>
              </a:ln>
              <a:solidFill>
                <a:srgbClr val="000000"/>
              </a:solidFill>
              <a:effectLst/>
              <a:uLnTx/>
              <a:uFillTx/>
              <a:latin typeface="Montserrat"/>
              <a:ea typeface="Montserrat"/>
              <a:cs typeface="Montserrat"/>
              <a:sym typeface="Montserrat"/>
            </a:endParaRPr>
          </a:p>
          <a:p>
            <a:pPr lvl="0" algn="r">
              <a:lnSpc>
                <a:spcPct val="130000"/>
              </a:lnSpc>
              <a:buClr>
                <a:schemeClr val="dk1"/>
              </a:buClr>
            </a:pPr>
            <a:r>
              <a:rPr lang="en-GB" sz="1700" b="1" dirty="0">
                <a:solidFill>
                  <a:schemeClr val="accent1"/>
                </a:solidFill>
                <a:latin typeface="Montserrat"/>
                <a:ea typeface="Montserrat"/>
                <a:cs typeface="Montserrat"/>
                <a:sym typeface="Montserrat"/>
              </a:rPr>
              <a:t>Agenda Item 4.2</a:t>
            </a:r>
            <a:endParaRPr lang="en-GB" sz="1700" dirty="0">
              <a:solidFill>
                <a:schemeClr val="dk1"/>
              </a:solidFill>
              <a:latin typeface="Montserrat"/>
              <a:ea typeface="Montserrat"/>
              <a:cs typeface="Montserrat"/>
              <a:sym typeface="Montserrat"/>
            </a:endParaRPr>
          </a:p>
          <a:p>
            <a:pPr lvl="0" algn="r">
              <a:lnSpc>
                <a:spcPct val="130000"/>
              </a:lnSpc>
              <a:buClr>
                <a:schemeClr val="dk1"/>
              </a:buClr>
            </a:pPr>
            <a:r>
              <a:rPr lang="en-GB" sz="1700" b="1" dirty="0">
                <a:solidFill>
                  <a:schemeClr val="accent1"/>
                </a:solidFill>
                <a:latin typeface="Montserrat"/>
                <a:ea typeface="Montserrat"/>
                <a:cs typeface="Montserrat"/>
                <a:sym typeface="Montserrat"/>
              </a:rPr>
              <a:t>SIT TW 2025</a:t>
            </a:r>
          </a:p>
          <a:p>
            <a:pPr lvl="0" algn="r">
              <a:lnSpc>
                <a:spcPct val="130000"/>
              </a:lnSpc>
              <a:buClr>
                <a:schemeClr val="dk1"/>
              </a:buClr>
            </a:pPr>
            <a:r>
              <a:rPr lang="en-GB" sz="1700" b="1" dirty="0">
                <a:solidFill>
                  <a:schemeClr val="accent1"/>
                </a:solidFill>
                <a:latin typeface="Montserrat"/>
                <a:ea typeface="Montserrat"/>
                <a:cs typeface="Montserrat"/>
                <a:sym typeface="Montserrat"/>
              </a:rPr>
              <a:t>Darmstadt, Germany</a:t>
            </a:r>
          </a:p>
          <a:p>
            <a:pPr lvl="0" algn="r">
              <a:lnSpc>
                <a:spcPct val="130000"/>
              </a:lnSpc>
              <a:buClr>
                <a:schemeClr val="dk1"/>
              </a:buClr>
            </a:pPr>
            <a:r>
              <a:rPr lang="en-GB" sz="1700" b="1" dirty="0">
                <a:solidFill>
                  <a:schemeClr val="accent1"/>
                </a:solidFill>
                <a:latin typeface="Montserrat"/>
                <a:ea typeface="Montserrat"/>
                <a:cs typeface="Montserrat"/>
                <a:sym typeface="Montserrat"/>
              </a:rPr>
              <a:t>9-11 September,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4000"/>
              <a:t>Quality Assessment framework</a:t>
            </a:r>
            <a:endParaRPr/>
          </a:p>
        </p:txBody>
      </p:sp>
      <p:pic>
        <p:nvPicPr>
          <p:cNvPr id="150" name="Google Shape;150;p10"/>
          <p:cNvPicPr preferRelativeResize="0"/>
          <p:nvPr/>
        </p:nvPicPr>
        <p:blipFill rotWithShape="1">
          <a:blip r:embed="rId3">
            <a:alphaModFix/>
          </a:blip>
          <a:srcRect/>
          <a:stretch/>
        </p:blipFill>
        <p:spPr>
          <a:xfrm>
            <a:off x="197765" y="2289556"/>
            <a:ext cx="5782574" cy="3831179"/>
          </a:xfrm>
          <a:prstGeom prst="rect">
            <a:avLst/>
          </a:prstGeom>
          <a:noFill/>
          <a:ln>
            <a:noFill/>
          </a:ln>
        </p:spPr>
      </p:pic>
      <p:sp>
        <p:nvSpPr>
          <p:cNvPr id="151" name="Google Shape;151;p10"/>
          <p:cNvSpPr txBox="1"/>
          <p:nvPr/>
        </p:nvSpPr>
        <p:spPr>
          <a:xfrm>
            <a:off x="1709313" y="6142391"/>
            <a:ext cx="3249186" cy="365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ontserrat"/>
                <a:ea typeface="Montserrat"/>
                <a:cs typeface="Montserrat"/>
                <a:sym typeface="Montserrat"/>
              </a:rPr>
              <a:t>Column Enhancement</a:t>
            </a:r>
            <a:endParaRPr/>
          </a:p>
        </p:txBody>
      </p:sp>
      <p:pic>
        <p:nvPicPr>
          <p:cNvPr id="152" name="Google Shape;152;p10"/>
          <p:cNvPicPr preferRelativeResize="0"/>
          <p:nvPr/>
        </p:nvPicPr>
        <p:blipFill rotWithShape="1">
          <a:blip r:embed="rId4">
            <a:alphaModFix/>
          </a:blip>
          <a:srcRect b="18942"/>
          <a:stretch/>
        </p:blipFill>
        <p:spPr>
          <a:xfrm>
            <a:off x="5980339" y="2267900"/>
            <a:ext cx="5839069" cy="3619935"/>
          </a:xfrm>
          <a:prstGeom prst="rect">
            <a:avLst/>
          </a:prstGeom>
          <a:noFill/>
          <a:ln>
            <a:noFill/>
          </a:ln>
        </p:spPr>
      </p:pic>
      <p:sp>
        <p:nvSpPr>
          <p:cNvPr id="153" name="Google Shape;153;p10"/>
          <p:cNvSpPr txBox="1"/>
          <p:nvPr/>
        </p:nvSpPr>
        <p:spPr>
          <a:xfrm>
            <a:off x="8292149" y="6092371"/>
            <a:ext cx="16342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Montserrat"/>
                <a:ea typeface="Montserrat"/>
                <a:cs typeface="Montserrat"/>
                <a:sym typeface="Montserrat"/>
              </a:rPr>
              <a:t>Emissions</a:t>
            </a:r>
            <a:endParaRPr/>
          </a:p>
        </p:txBody>
      </p:sp>
      <p:sp>
        <p:nvSpPr>
          <p:cNvPr id="154" name="Google Shape;154;p10"/>
          <p:cNvSpPr txBox="1"/>
          <p:nvPr/>
        </p:nvSpPr>
        <p:spPr>
          <a:xfrm>
            <a:off x="176048" y="1225133"/>
            <a:ext cx="11643360" cy="775084"/>
          </a:xfrm>
          <a:prstGeom prst="rect">
            <a:avLst/>
          </a:prstGeom>
          <a:noFill/>
          <a:ln>
            <a:noFill/>
          </a:ln>
        </p:spPr>
        <p:txBody>
          <a:bodyPr spcFirstLastPara="1" wrap="square" lIns="91425" tIns="45700" rIns="91425" bIns="45700" anchor="t" anchorCtr="0">
            <a:spAutoFit/>
          </a:bodyPr>
          <a:lstStyle/>
          <a:p>
            <a:pPr marL="457200" marR="0" lvl="0" indent="-406400" algn="l" rtl="0">
              <a:lnSpc>
                <a:spcPct val="115000"/>
              </a:lnSpc>
              <a:spcBef>
                <a:spcPts val="0"/>
              </a:spcBef>
              <a:spcAft>
                <a:spcPts val="0"/>
              </a:spcAft>
              <a:buClr>
                <a:schemeClr val="dk1"/>
              </a:buClr>
              <a:buSzPts val="2800"/>
              <a:buFont typeface="Montserrat"/>
              <a:buChar char="❖"/>
            </a:pPr>
            <a:r>
              <a:rPr lang="en-US" sz="2000" b="0" i="0" u="none" strike="noStrike" cap="none">
                <a:solidFill>
                  <a:schemeClr val="dk1"/>
                </a:solidFill>
                <a:latin typeface="Montserrat"/>
                <a:ea typeface="Montserrat"/>
                <a:cs typeface="Montserrat"/>
                <a:sym typeface="Montserrat"/>
              </a:rPr>
              <a:t>Quality Assessment framework aligned with that developed within EDAP / CSDA for consistency across GHGs and other ECVs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165792" y="197441"/>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3200" dirty="0"/>
              <a:t>Best practice as an enabler</a:t>
            </a:r>
            <a:endParaRPr sz="3200" dirty="0"/>
          </a:p>
        </p:txBody>
      </p:sp>
      <p:sp>
        <p:nvSpPr>
          <p:cNvPr id="154" name="Google Shape;154;p10"/>
          <p:cNvSpPr txBox="1"/>
          <p:nvPr/>
        </p:nvSpPr>
        <p:spPr>
          <a:xfrm>
            <a:off x="176048" y="1384360"/>
            <a:ext cx="11643360" cy="1047939"/>
          </a:xfrm>
          <a:prstGeom prst="rect">
            <a:avLst/>
          </a:prstGeom>
          <a:noFill/>
          <a:ln>
            <a:noFill/>
          </a:ln>
        </p:spPr>
        <p:txBody>
          <a:bodyPr spcFirstLastPara="1" wrap="square" lIns="91425" tIns="45700" rIns="91425" bIns="45700" anchor="t" anchorCtr="0">
            <a:spAutoFit/>
          </a:bodyPr>
          <a:lstStyle/>
          <a:p>
            <a:pPr marL="457200" marR="0" lvl="0" indent="-406400" algn="l" rtl="0">
              <a:lnSpc>
                <a:spcPct val="115000"/>
              </a:lnSpc>
              <a:spcBef>
                <a:spcPts val="0"/>
              </a:spcBef>
              <a:spcAft>
                <a:spcPts val="0"/>
              </a:spcAft>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Build on previous CEOS work on best practises in the public and new space domains and want to partner with key parallel programmes and stakeholders to add value as an underpinning framework to enable reporting in the public and commercial sectors </a:t>
            </a:r>
          </a:p>
        </p:txBody>
      </p:sp>
      <p:pic>
        <p:nvPicPr>
          <p:cNvPr id="2" name="Picture 1">
            <a:extLst>
              <a:ext uri="{FF2B5EF4-FFF2-40B4-BE49-F238E27FC236}">
                <a16:creationId xmlns:a16="http://schemas.microsoft.com/office/drawing/2014/main" id="{996C8EF5-49A6-2BEA-987C-77B70DA4086A}"/>
              </a:ext>
            </a:extLst>
          </p:cNvPr>
          <p:cNvPicPr>
            <a:picLocks noChangeAspect="1"/>
          </p:cNvPicPr>
          <p:nvPr/>
        </p:nvPicPr>
        <p:blipFill>
          <a:blip r:embed="rId3"/>
          <a:stretch>
            <a:fillRect/>
          </a:stretch>
        </p:blipFill>
        <p:spPr>
          <a:xfrm>
            <a:off x="9436020" y="2983113"/>
            <a:ext cx="2029880" cy="2630437"/>
          </a:xfrm>
          <a:prstGeom prst="rect">
            <a:avLst/>
          </a:prstGeom>
        </p:spPr>
      </p:pic>
      <p:pic>
        <p:nvPicPr>
          <p:cNvPr id="3" name="Picture 2">
            <a:extLst>
              <a:ext uri="{FF2B5EF4-FFF2-40B4-BE49-F238E27FC236}">
                <a16:creationId xmlns:a16="http://schemas.microsoft.com/office/drawing/2014/main" id="{D2C8C8EB-9BD0-2ACF-CF07-F387845E143D}"/>
              </a:ext>
            </a:extLst>
          </p:cNvPr>
          <p:cNvPicPr>
            <a:picLocks noChangeAspect="1"/>
          </p:cNvPicPr>
          <p:nvPr/>
        </p:nvPicPr>
        <p:blipFill>
          <a:blip r:embed="rId4"/>
          <a:stretch>
            <a:fillRect/>
          </a:stretch>
        </p:blipFill>
        <p:spPr>
          <a:xfrm>
            <a:off x="918542" y="2990922"/>
            <a:ext cx="1875683" cy="2634139"/>
          </a:xfrm>
          <a:prstGeom prst="rect">
            <a:avLst/>
          </a:prstGeom>
        </p:spPr>
      </p:pic>
      <p:pic>
        <p:nvPicPr>
          <p:cNvPr id="4" name="Picture 2" descr="Cover">
            <a:extLst>
              <a:ext uri="{FF2B5EF4-FFF2-40B4-BE49-F238E27FC236}">
                <a16:creationId xmlns:a16="http://schemas.microsoft.com/office/drawing/2014/main" id="{35BDA0EE-8F1F-95ED-4BDC-AFE905B37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158" y="2983113"/>
            <a:ext cx="1875683" cy="26497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237AE34-CA6C-7B28-76F6-595DD8F4B8D3}"/>
              </a:ext>
            </a:extLst>
          </p:cNvPr>
          <p:cNvPicPr>
            <a:picLocks noChangeAspect="1"/>
          </p:cNvPicPr>
          <p:nvPr/>
        </p:nvPicPr>
        <p:blipFill>
          <a:blip r:embed="rId6"/>
          <a:stretch>
            <a:fillRect/>
          </a:stretch>
        </p:blipFill>
        <p:spPr>
          <a:xfrm>
            <a:off x="2947687" y="2979411"/>
            <a:ext cx="2044347" cy="2634139"/>
          </a:xfrm>
          <a:prstGeom prst="rect">
            <a:avLst/>
          </a:prstGeom>
        </p:spPr>
      </p:pic>
      <p:pic>
        <p:nvPicPr>
          <p:cNvPr id="6" name="Picture 5">
            <a:extLst>
              <a:ext uri="{FF2B5EF4-FFF2-40B4-BE49-F238E27FC236}">
                <a16:creationId xmlns:a16="http://schemas.microsoft.com/office/drawing/2014/main" id="{66C07155-BA61-20CB-864C-94B399993998}"/>
              </a:ext>
            </a:extLst>
          </p:cNvPr>
          <p:cNvPicPr>
            <a:picLocks noChangeAspect="1"/>
          </p:cNvPicPr>
          <p:nvPr/>
        </p:nvPicPr>
        <p:blipFill>
          <a:blip r:embed="rId7"/>
          <a:stretch>
            <a:fillRect/>
          </a:stretch>
        </p:blipFill>
        <p:spPr>
          <a:xfrm>
            <a:off x="7199965" y="2983113"/>
            <a:ext cx="2029880" cy="2861129"/>
          </a:xfrm>
          <a:prstGeom prst="rect">
            <a:avLst/>
          </a:prstGeom>
        </p:spPr>
      </p:pic>
      <p:sp>
        <p:nvSpPr>
          <p:cNvPr id="7" name="TextBox 6">
            <a:extLst>
              <a:ext uri="{FF2B5EF4-FFF2-40B4-BE49-F238E27FC236}">
                <a16:creationId xmlns:a16="http://schemas.microsoft.com/office/drawing/2014/main" id="{DD53064B-5323-A89B-A052-02306052235B}"/>
              </a:ext>
            </a:extLst>
          </p:cNvPr>
          <p:cNvSpPr txBox="1"/>
          <p:nvPr/>
        </p:nvSpPr>
        <p:spPr>
          <a:xfrm>
            <a:off x="1082749" y="5659576"/>
            <a:ext cx="1601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596"/>
                </a:solidFill>
                <a:effectLst/>
                <a:uLnTx/>
                <a:uFillTx/>
                <a:latin typeface="Arial"/>
                <a:ea typeface="+mn-ea"/>
                <a:cs typeface="+mn-cs"/>
              </a:rPr>
              <a:t>UNFCCC</a:t>
            </a:r>
          </a:p>
        </p:txBody>
      </p:sp>
      <p:sp>
        <p:nvSpPr>
          <p:cNvPr id="8" name="TextBox 7">
            <a:extLst>
              <a:ext uri="{FF2B5EF4-FFF2-40B4-BE49-F238E27FC236}">
                <a16:creationId xmlns:a16="http://schemas.microsoft.com/office/drawing/2014/main" id="{31A7856E-4233-275E-6865-7DC2382DA843}"/>
              </a:ext>
            </a:extLst>
          </p:cNvPr>
          <p:cNvSpPr txBox="1"/>
          <p:nvPr/>
        </p:nvSpPr>
        <p:spPr>
          <a:xfrm>
            <a:off x="3027567" y="5647996"/>
            <a:ext cx="188458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596"/>
                </a:solidFill>
                <a:effectLst/>
                <a:uLnTx/>
                <a:uFillTx/>
                <a:latin typeface="Arial"/>
                <a:ea typeface="+mn-ea"/>
                <a:cs typeface="+mn-cs"/>
              </a:rPr>
              <a:t>CEOS roadmap</a:t>
            </a:r>
          </a:p>
        </p:txBody>
      </p:sp>
      <p:sp>
        <p:nvSpPr>
          <p:cNvPr id="9" name="TextBox 8">
            <a:extLst>
              <a:ext uri="{FF2B5EF4-FFF2-40B4-BE49-F238E27FC236}">
                <a16:creationId xmlns:a16="http://schemas.microsoft.com/office/drawing/2014/main" id="{666D2A4E-27E8-7E1B-0407-F6619C27D120}"/>
              </a:ext>
            </a:extLst>
          </p:cNvPr>
          <p:cNvSpPr txBox="1"/>
          <p:nvPr/>
        </p:nvSpPr>
        <p:spPr>
          <a:xfrm>
            <a:off x="5255146" y="5659576"/>
            <a:ext cx="16145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596"/>
                </a:solidFill>
                <a:effectLst/>
                <a:uLnTx/>
                <a:uFillTx/>
                <a:latin typeface="Arial"/>
                <a:ea typeface="+mn-ea"/>
                <a:cs typeface="+mn-cs"/>
              </a:rPr>
              <a:t>UNEP IMEO</a:t>
            </a:r>
          </a:p>
        </p:txBody>
      </p:sp>
      <p:sp>
        <p:nvSpPr>
          <p:cNvPr id="10" name="TextBox 9">
            <a:extLst>
              <a:ext uri="{FF2B5EF4-FFF2-40B4-BE49-F238E27FC236}">
                <a16:creationId xmlns:a16="http://schemas.microsoft.com/office/drawing/2014/main" id="{691C6AF5-A4E5-A88A-CDE7-F1D5A93D058E}"/>
              </a:ext>
            </a:extLst>
          </p:cNvPr>
          <p:cNvSpPr txBox="1"/>
          <p:nvPr/>
        </p:nvSpPr>
        <p:spPr>
          <a:xfrm>
            <a:off x="7482725" y="5637707"/>
            <a:ext cx="16145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596"/>
                </a:solidFill>
                <a:effectLst/>
                <a:uLnTx/>
                <a:uFillTx/>
                <a:latin typeface="Arial"/>
                <a:ea typeface="+mn-ea"/>
                <a:cs typeface="+mn-cs"/>
              </a:rPr>
              <a:t>WMO G3W</a:t>
            </a:r>
          </a:p>
        </p:txBody>
      </p:sp>
      <p:sp>
        <p:nvSpPr>
          <p:cNvPr id="11" name="TextBox 10">
            <a:extLst>
              <a:ext uri="{FF2B5EF4-FFF2-40B4-BE49-F238E27FC236}">
                <a16:creationId xmlns:a16="http://schemas.microsoft.com/office/drawing/2014/main" id="{F7A7C14F-FAD0-03E7-0993-A03DD2EA6CA0}"/>
              </a:ext>
            </a:extLst>
          </p:cNvPr>
          <p:cNvSpPr txBox="1"/>
          <p:nvPr/>
        </p:nvSpPr>
        <p:spPr>
          <a:xfrm>
            <a:off x="9552656" y="5650382"/>
            <a:ext cx="19132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5596"/>
                </a:solidFill>
                <a:effectLst/>
                <a:uLnTx/>
                <a:uFillTx/>
                <a:latin typeface="Arial"/>
                <a:ea typeface="+mn-ea"/>
                <a:cs typeface="+mn-cs"/>
              </a:rPr>
              <a:t>US GHG Centre</a:t>
            </a:r>
          </a:p>
        </p:txBody>
      </p:sp>
      <p:sp>
        <p:nvSpPr>
          <p:cNvPr id="12" name="TextBox 11">
            <a:extLst>
              <a:ext uri="{FF2B5EF4-FFF2-40B4-BE49-F238E27FC236}">
                <a16:creationId xmlns:a16="http://schemas.microsoft.com/office/drawing/2014/main" id="{9C58465C-486E-9ED5-C1CF-2800310A85B1}"/>
              </a:ext>
            </a:extLst>
          </p:cNvPr>
          <p:cNvSpPr txBox="1"/>
          <p:nvPr/>
        </p:nvSpPr>
        <p:spPr>
          <a:xfrm>
            <a:off x="1235149" y="5811976"/>
            <a:ext cx="16018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5596"/>
                </a:solidFill>
                <a:effectLst/>
                <a:uLnTx/>
                <a:uFillTx/>
                <a:latin typeface="Arial"/>
                <a:ea typeface="+mn-ea"/>
                <a:cs typeface="+mn-cs"/>
              </a:rPr>
              <a:t>UNFCCC</a:t>
            </a:r>
          </a:p>
        </p:txBody>
      </p:sp>
    </p:spTree>
    <p:extLst>
      <p:ext uri="{BB962C8B-B14F-4D97-AF65-F5344CB8AC3E}">
        <p14:creationId xmlns:p14="http://schemas.microsoft.com/office/powerpoint/2010/main" val="1063922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6" name="Picture 5">
            <a:extLst>
              <a:ext uri="{FF2B5EF4-FFF2-40B4-BE49-F238E27FC236}">
                <a16:creationId xmlns:a16="http://schemas.microsoft.com/office/drawing/2014/main" id="{D84B9B40-4082-4F9D-F2C0-3D2CD5671F30}"/>
              </a:ext>
            </a:extLst>
          </p:cNvPr>
          <p:cNvPicPr>
            <a:picLocks noChangeAspect="1"/>
          </p:cNvPicPr>
          <p:nvPr/>
        </p:nvPicPr>
        <p:blipFill>
          <a:blip r:embed="rId3"/>
          <a:stretch>
            <a:fillRect/>
          </a:stretch>
        </p:blipFill>
        <p:spPr>
          <a:xfrm>
            <a:off x="280230" y="3706252"/>
            <a:ext cx="11583404" cy="2682472"/>
          </a:xfrm>
          <a:prstGeom prst="rect">
            <a:avLst/>
          </a:prstGeom>
        </p:spPr>
      </p:pic>
      <p:sp>
        <p:nvSpPr>
          <p:cNvPr id="159" name="Google Shape;159;p11"/>
          <p:cNvSpPr txBox="1">
            <a:spLocks noGrp="1"/>
          </p:cNvSpPr>
          <p:nvPr>
            <p:ph type="body" idx="1"/>
          </p:nvPr>
        </p:nvSpPr>
        <p:spPr>
          <a:xfrm>
            <a:off x="324232" y="1228595"/>
            <a:ext cx="11495400" cy="2606266"/>
          </a:xfrm>
          <a:prstGeom prst="rect">
            <a:avLst/>
          </a:prstGeom>
          <a:noFill/>
          <a:ln>
            <a:noFill/>
          </a:ln>
        </p:spPr>
        <p:txBody>
          <a:bodyPr spcFirstLastPara="1" wrap="square" lIns="91425" tIns="45700" rIns="91425" bIns="45700" anchor="t" anchorCtr="0">
            <a:noAutofit/>
          </a:bodyPr>
          <a:lstStyle/>
          <a:p>
            <a:pPr marL="457200" lvl="0" indent="-406400" algn="l" rtl="0">
              <a:lnSpc>
                <a:spcPct val="115000"/>
              </a:lnSpc>
              <a:spcBef>
                <a:spcPts val="1000"/>
              </a:spcBef>
              <a:spcAft>
                <a:spcPts val="0"/>
              </a:spcAft>
              <a:buSzPts val="2800"/>
              <a:buChar char="❖"/>
            </a:pPr>
            <a:r>
              <a:rPr lang="en-US" sz="2000" dirty="0"/>
              <a:t>2024 – outline development &amp; peer review</a:t>
            </a:r>
            <a:endParaRPr sz="2000" dirty="0"/>
          </a:p>
          <a:p>
            <a:pPr marL="457200" lvl="0" indent="-406400" algn="l" rtl="0">
              <a:lnSpc>
                <a:spcPct val="115000"/>
              </a:lnSpc>
              <a:spcBef>
                <a:spcPts val="1000"/>
              </a:spcBef>
              <a:spcAft>
                <a:spcPts val="0"/>
              </a:spcAft>
              <a:buSzPts val="2800"/>
              <a:buChar char="❖"/>
            </a:pPr>
            <a:r>
              <a:rPr lang="en-US" sz="2000" dirty="0"/>
              <a:t>2025 – detailed completion, peer review &amp; v1 finalization for Summer 2025</a:t>
            </a:r>
          </a:p>
          <a:p>
            <a:pPr lvl="1" indent="-406400">
              <a:spcBef>
                <a:spcPts val="1000"/>
              </a:spcBef>
              <a:buSzPts val="2800"/>
              <a:buChar char="❖"/>
            </a:pPr>
            <a:r>
              <a:rPr lang="en-GB" sz="2000" dirty="0"/>
              <a:t>v1.0 endorsed by CEOS &amp; CGMS in August 2025</a:t>
            </a:r>
          </a:p>
          <a:p>
            <a:pPr lvl="1" indent="-406400">
              <a:spcBef>
                <a:spcPts val="1000"/>
              </a:spcBef>
              <a:buSzPts val="2800"/>
              <a:buChar char="❖"/>
            </a:pPr>
            <a:r>
              <a:rPr lang="en-GB" sz="2000" dirty="0"/>
              <a:t>Available at </a:t>
            </a:r>
            <a:r>
              <a:rPr lang="en-GB" sz="2000" dirty="0">
                <a:hlinkClick r:id="rId4"/>
              </a:rPr>
              <a:t>https://ceos.org/publications-key-documents/</a:t>
            </a:r>
            <a:r>
              <a:rPr lang="en-GB" sz="2000" dirty="0"/>
              <a:t> and directly at </a:t>
            </a:r>
            <a:r>
              <a:rPr lang="en-GB" sz="2000" dirty="0">
                <a:hlinkClick r:id="rId5" tooltip="Original URL: https://zenodo.org/records/17047789. Click or tap if you trust this link."/>
              </a:rPr>
              <a:t>https://zenodo.org/records/17047789</a:t>
            </a:r>
            <a:endParaRPr sz="2000" dirty="0"/>
          </a:p>
        </p:txBody>
      </p:sp>
      <p:sp>
        <p:nvSpPr>
          <p:cNvPr id="160" name="Google Shape;160;p11"/>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4000"/>
              <a:t>Progress and timeline</a:t>
            </a:r>
            <a:endParaRPr/>
          </a:p>
        </p:txBody>
      </p:sp>
      <p:sp>
        <p:nvSpPr>
          <p:cNvPr id="162" name="Google Shape;162;p11"/>
          <p:cNvSpPr/>
          <p:nvPr/>
        </p:nvSpPr>
        <p:spPr>
          <a:xfrm rot="10800000">
            <a:off x="10128050" y="5523721"/>
            <a:ext cx="367646" cy="635180"/>
          </a:xfrm>
          <a:prstGeom prst="downArrow">
            <a:avLst>
              <a:gd name="adj1" fmla="val 50000"/>
              <a:gd name="adj2" fmla="val 50000"/>
            </a:avLst>
          </a:prstGeom>
          <a:solidFill>
            <a:schemeClr val="accent6"/>
          </a:solidFill>
          <a:ln w="25400" cap="flat" cmpd="sng">
            <a:solidFill>
              <a:srgbClr val="581D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3"/>
          <p:cNvSpPr txBox="1"/>
          <p:nvPr/>
        </p:nvSpPr>
        <p:spPr>
          <a:xfrm>
            <a:off x="357100" y="1290950"/>
            <a:ext cx="11631900" cy="12695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700" b="1" i="0" u="none" strike="noStrike" cap="none">
                <a:solidFill>
                  <a:schemeClr val="dk1"/>
                </a:solidFill>
                <a:latin typeface="Montserrat"/>
                <a:ea typeface="Montserrat"/>
                <a:cs typeface="Montserrat"/>
                <a:sym typeface="Montserrat"/>
              </a:rPr>
              <a:t> </a:t>
            </a:r>
            <a:endParaRPr sz="1700" b="1" i="0" u="none" strike="noStrike" cap="none">
              <a:solidFill>
                <a:schemeClr val="dk1"/>
              </a:solidFill>
              <a:latin typeface="Montserrat"/>
              <a:ea typeface="Montserrat"/>
              <a:cs typeface="Montserrat"/>
              <a:sym typeface="Montserrat"/>
            </a:endParaRPr>
          </a:p>
          <a:p>
            <a:pPr marL="914400" marR="0" lvl="0" indent="0" algn="l" rtl="0">
              <a:lnSpc>
                <a:spcPct val="150000"/>
              </a:lnSpc>
              <a:spcBef>
                <a:spcPts val="0"/>
              </a:spcBef>
              <a:spcAft>
                <a:spcPts val="0"/>
              </a:spcAft>
              <a:buClr>
                <a:srgbClr val="000000"/>
              </a:buClr>
              <a:buSzPts val="1700"/>
              <a:buFont typeface="Arial"/>
              <a:buNone/>
            </a:pPr>
            <a:endParaRPr sz="1700" b="1" i="0" u="none" strike="noStrike" cap="none">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700"/>
              <a:buFont typeface="Arial"/>
              <a:buNone/>
            </a:pPr>
            <a:endParaRPr sz="1700" b="1" i="1" u="none" strike="noStrike" cap="none">
              <a:solidFill>
                <a:schemeClr val="accent2"/>
              </a:solidFill>
              <a:latin typeface="Montserrat"/>
              <a:ea typeface="Montserrat"/>
              <a:cs typeface="Montserrat"/>
              <a:sym typeface="Montserrat"/>
            </a:endParaRPr>
          </a:p>
        </p:txBody>
      </p:sp>
      <p:sp>
        <p:nvSpPr>
          <p:cNvPr id="175" name="Google Shape;175;p13"/>
          <p:cNvSpPr txBox="1"/>
          <p:nvPr/>
        </p:nvSpPr>
        <p:spPr>
          <a:xfrm>
            <a:off x="48900" y="113016"/>
            <a:ext cx="108050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Montserrat"/>
                <a:ea typeface="Montserrat"/>
                <a:cs typeface="Montserrat"/>
                <a:sym typeface="Montserrat"/>
              </a:rPr>
              <a:t>Next Steps</a:t>
            </a:r>
            <a:endParaRPr dirty="0"/>
          </a:p>
        </p:txBody>
      </p:sp>
      <p:sp>
        <p:nvSpPr>
          <p:cNvPr id="176" name="Google Shape;176;p13"/>
          <p:cNvSpPr txBox="1"/>
          <p:nvPr/>
        </p:nvSpPr>
        <p:spPr>
          <a:xfrm>
            <a:off x="48900" y="1290950"/>
            <a:ext cx="11786000" cy="6432490"/>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800"/>
            </a:pPr>
            <a:r>
              <a:rPr lang="en-US" sz="2000" b="1" i="0" u="none" strike="noStrike" cap="none" dirty="0">
                <a:solidFill>
                  <a:srgbClr val="000000"/>
                </a:solidFill>
                <a:latin typeface="Montserrat"/>
                <a:ea typeface="Montserrat"/>
                <a:cs typeface="Montserrat"/>
                <a:sym typeface="Montserrat"/>
              </a:rPr>
              <a:t>Facility scale / Plume Detected emissions</a:t>
            </a:r>
          </a:p>
          <a:p>
            <a:pPr marL="285750" marR="0" lvl="0" indent="-285750" algn="l" rtl="0">
              <a:lnSpc>
                <a:spcPct val="100000"/>
              </a:lnSpc>
              <a:spcBef>
                <a:spcPts val="0"/>
              </a:spcBef>
              <a:spcAft>
                <a:spcPts val="0"/>
              </a:spcAft>
              <a:buClr>
                <a:srgbClr val="000000"/>
              </a:buClr>
              <a:buSzPts val="1800"/>
              <a:buFont typeface="Noto Sans Symbols"/>
              <a:buChar char="❖"/>
            </a:pPr>
            <a:endParaRPr lang="en-US" sz="1800" dirty="0">
              <a:latin typeface="Montserrat"/>
              <a:ea typeface="Montserrat"/>
              <a:cs typeface="Montserrat"/>
              <a:sym typeface="Montserrat"/>
            </a:endParaRPr>
          </a:p>
          <a:p>
            <a:pPr marL="285750" lvl="2" indent="-285750">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Implementation plan to develop first adopters – expected to be two commercial producers (GHGSat and </a:t>
            </a:r>
            <a:r>
              <a:rPr lang="en-US" sz="1800" b="0" i="0" u="none" strike="noStrike" cap="none" dirty="0" err="1">
                <a:solidFill>
                  <a:srgbClr val="000000"/>
                </a:solidFill>
                <a:latin typeface="Montserrat"/>
                <a:ea typeface="Montserrat"/>
                <a:cs typeface="Montserrat"/>
                <a:sym typeface="Montserrat"/>
              </a:rPr>
              <a:t>CarbonMapper</a:t>
            </a:r>
            <a:r>
              <a:rPr lang="en-US" sz="1800" b="0" i="0" u="none" strike="noStrike" cap="none" dirty="0">
                <a:solidFill>
                  <a:srgbClr val="000000"/>
                </a:solidFill>
                <a:latin typeface="Montserrat"/>
                <a:ea typeface="Montserrat"/>
                <a:cs typeface="Montserrat"/>
                <a:sym typeface="Montserrat"/>
              </a:rPr>
              <a:t>) – extend to </a:t>
            </a:r>
            <a:r>
              <a:rPr lang="en-US" sz="1800" b="0" i="0" u="none" strike="noStrike" cap="none" dirty="0" err="1">
                <a:solidFill>
                  <a:srgbClr val="000000"/>
                </a:solidFill>
                <a:latin typeface="Montserrat"/>
                <a:ea typeface="Montserrat"/>
                <a:cs typeface="Montserrat"/>
                <a:sym typeface="Montserrat"/>
              </a:rPr>
              <a:t>MethaneSat</a:t>
            </a:r>
            <a:endParaRPr lang="en-US" sz="1800" dirty="0">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dirty="0">
                <a:latin typeface="Montserrat"/>
                <a:ea typeface="Montserrat"/>
                <a:cs typeface="Montserrat"/>
                <a:sym typeface="Montserrat"/>
              </a:rPr>
              <a:t>Continued engagement with UNEP IMEO in their adoption within the MARS program and beyond together with UN Climate &amp; Clean Air Coalition (via short-lived climate pollutants initiative) &amp; Global Methane Pledge – to advance with CCAC, GMP champions and best practices team to advance.</a:t>
            </a:r>
          </a:p>
          <a:p>
            <a:pPr marL="285750" marR="0" lvl="0" indent="-285750" algn="l" rtl="0">
              <a:lnSpc>
                <a:spcPct val="100000"/>
              </a:lnSpc>
              <a:spcBef>
                <a:spcPts val="0"/>
              </a:spcBef>
              <a:spcAft>
                <a:spcPts val="0"/>
              </a:spcAft>
              <a:buClr>
                <a:srgbClr val="000000"/>
              </a:buClr>
              <a:buSzPts val="1800"/>
              <a:buFont typeface="Noto Sans Symbols"/>
              <a:buChar char="❖"/>
            </a:pPr>
            <a:r>
              <a:rPr lang="en-US" sz="1800" dirty="0">
                <a:latin typeface="Montserrat"/>
                <a:ea typeface="Montserrat"/>
                <a:cs typeface="Montserrat"/>
                <a:sym typeface="Montserrat"/>
              </a:rPr>
              <a:t>Represented at COP-30 via SA statement, CCAC and user community advocacy (IMEO, O&amp;G and finance users) </a:t>
            </a:r>
          </a:p>
          <a:p>
            <a:pPr marR="0" lvl="0" algn="l" rtl="0">
              <a:lnSpc>
                <a:spcPct val="100000"/>
              </a:lnSpc>
              <a:spcBef>
                <a:spcPts val="0"/>
              </a:spcBef>
              <a:spcAft>
                <a:spcPts val="0"/>
              </a:spcAft>
              <a:buClr>
                <a:srgbClr val="000000"/>
              </a:buClr>
              <a:buSzPts val="1800"/>
            </a:pPr>
            <a:endParaRPr lang="en-US" sz="1800" dirty="0">
              <a:latin typeface="Montserrat"/>
              <a:ea typeface="Montserrat"/>
              <a:cs typeface="Montserrat"/>
              <a:sym typeface="Montserrat"/>
            </a:endParaRPr>
          </a:p>
          <a:p>
            <a:pPr marR="0" lvl="0" algn="l" rtl="0">
              <a:lnSpc>
                <a:spcPct val="100000"/>
              </a:lnSpc>
              <a:spcBef>
                <a:spcPts val="0"/>
              </a:spcBef>
              <a:spcAft>
                <a:spcPts val="0"/>
              </a:spcAft>
              <a:buClr>
                <a:srgbClr val="000000"/>
              </a:buClr>
              <a:buSzPts val="1800"/>
            </a:pPr>
            <a:r>
              <a:rPr lang="en-US" sz="1800" dirty="0">
                <a:latin typeface="Montserrat"/>
                <a:ea typeface="Montserrat"/>
                <a:cs typeface="Montserrat"/>
                <a:sym typeface="Montserrat"/>
              </a:rPr>
              <a:t>Towards v2.0 ‘good practice’ - a</a:t>
            </a:r>
            <a:r>
              <a:rPr lang="en-US" sz="1800" b="0" i="0" u="none" strike="noStrike" cap="none" dirty="0">
                <a:solidFill>
                  <a:srgbClr val="000000"/>
                </a:solidFill>
                <a:latin typeface="Montserrat"/>
                <a:ea typeface="Montserrat"/>
                <a:cs typeface="Montserrat"/>
                <a:sym typeface="Montserrat"/>
              </a:rPr>
              <a:t>ctivity progressed by AC-VC and GHG task team. </a:t>
            </a:r>
          </a:p>
          <a:p>
            <a:pPr marR="0" lvl="0" algn="l" rtl="0">
              <a:lnSpc>
                <a:spcPct val="100000"/>
              </a:lnSpc>
              <a:spcBef>
                <a:spcPts val="0"/>
              </a:spcBef>
              <a:spcAft>
                <a:spcPts val="0"/>
              </a:spcAft>
              <a:buClr>
                <a:srgbClr val="000000"/>
              </a:buClr>
              <a:buSzPts val="1800"/>
            </a:pPr>
            <a:endParaRPr dirty="0"/>
          </a:p>
          <a:p>
            <a:pPr marL="285750" marR="0" lvl="0" indent="-285750" algn="l" rtl="0">
              <a:lnSpc>
                <a:spcPct val="100000"/>
              </a:lnSpc>
              <a:spcBef>
                <a:spcPts val="0"/>
              </a:spcBef>
              <a:spcAft>
                <a:spcPts val="0"/>
              </a:spcAft>
              <a:buClr>
                <a:srgbClr val="000000"/>
              </a:buClr>
              <a:buSzPts val="1800"/>
              <a:buFont typeface="Noto Sans Symbols"/>
              <a:buChar char="❖"/>
            </a:pPr>
            <a:r>
              <a:rPr lang="en-GB" sz="1800" b="0" i="0" u="none" strike="noStrike" cap="none" dirty="0">
                <a:solidFill>
                  <a:srgbClr val="000000"/>
                </a:solidFill>
                <a:latin typeface="Montserrat"/>
                <a:ea typeface="Montserrat"/>
                <a:cs typeface="Montserrat"/>
                <a:sym typeface="Montserrat"/>
              </a:rPr>
              <a:t>Co-ordination of controlled release validation alongside academic partners</a:t>
            </a:r>
          </a:p>
          <a:p>
            <a:pPr marL="285750" indent="-285750">
              <a:buSzPts val="1800"/>
              <a:buFont typeface="Noto Sans Symbols"/>
              <a:buChar char="❖"/>
            </a:pPr>
            <a:r>
              <a:rPr lang="en-GB" sz="1800" dirty="0">
                <a:latin typeface="Montserrat"/>
              </a:rPr>
              <a:t>Studies to follow up v1.0 recommendations (and identified gaps)</a:t>
            </a:r>
          </a:p>
          <a:p>
            <a:pPr marL="285750" indent="-285750">
              <a:buSzPts val="1800"/>
              <a:buFont typeface="Noto Sans Symbols"/>
              <a:buChar char="❖"/>
            </a:pPr>
            <a:r>
              <a:rPr lang="en-GB" sz="1800" dirty="0">
                <a:latin typeface="Montserrat"/>
              </a:rPr>
              <a:t>L2 &amp; L4 intercomparison exercises wrapped up</a:t>
            </a:r>
          </a:p>
          <a:p>
            <a:pPr marL="285750" indent="-285750">
              <a:buSzPts val="1800"/>
              <a:buFont typeface="Noto Sans Symbols"/>
              <a:buChar char="❖"/>
            </a:pPr>
            <a:endParaRPr lang="en-GB" sz="1800" dirty="0">
              <a:latin typeface="Montserrat"/>
            </a:endParaRPr>
          </a:p>
          <a:p>
            <a:pPr marL="285750" indent="-285750">
              <a:buSzPts val="1800"/>
              <a:buFont typeface="Noto Sans Symbols"/>
              <a:buChar char="❖"/>
            </a:pPr>
            <a:r>
              <a:rPr lang="en-GB" sz="1800" dirty="0">
                <a:latin typeface="Montserrat"/>
              </a:rPr>
              <a:t>v2.0 (in a few years) to maintain relevance in evolving ecosystem and incorporate on-going studies to more from ‘common practice’ to ‘good practice’.  </a:t>
            </a:r>
            <a:endParaRPr sz="1800" dirty="0">
              <a:latin typeface="Montserrat"/>
            </a:endParaRPr>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Montserrat"/>
              <a:ea typeface="Montserrat"/>
              <a:cs typeface="Montserrat"/>
              <a:sym typeface="Montserrat"/>
            </a:endParaRPr>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a:extLst>
            <a:ext uri="{FF2B5EF4-FFF2-40B4-BE49-F238E27FC236}">
              <a16:creationId xmlns:a16="http://schemas.microsoft.com/office/drawing/2014/main" id="{EA73DBCD-59AE-8671-4820-B7B1F3D444A1}"/>
            </a:ext>
          </a:extLst>
        </p:cNvPr>
        <p:cNvGrpSpPr/>
        <p:nvPr/>
      </p:nvGrpSpPr>
      <p:grpSpPr>
        <a:xfrm>
          <a:off x="0" y="0"/>
          <a:ext cx="0" cy="0"/>
          <a:chOff x="0" y="0"/>
          <a:chExt cx="0" cy="0"/>
        </a:xfrm>
      </p:grpSpPr>
      <p:sp>
        <p:nvSpPr>
          <p:cNvPr id="174" name="Google Shape;174;p13">
            <a:extLst>
              <a:ext uri="{FF2B5EF4-FFF2-40B4-BE49-F238E27FC236}">
                <a16:creationId xmlns:a16="http://schemas.microsoft.com/office/drawing/2014/main" id="{1DFCF057-D2E8-B6ED-D862-1367814798A6}"/>
              </a:ext>
            </a:extLst>
          </p:cNvPr>
          <p:cNvSpPr txBox="1"/>
          <p:nvPr/>
        </p:nvSpPr>
        <p:spPr>
          <a:xfrm>
            <a:off x="357100" y="1290950"/>
            <a:ext cx="11631900" cy="12695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700" b="1" i="0" u="none" strike="noStrike" cap="none">
                <a:solidFill>
                  <a:schemeClr val="dk1"/>
                </a:solidFill>
                <a:latin typeface="Montserrat"/>
                <a:ea typeface="Montserrat"/>
                <a:cs typeface="Montserrat"/>
                <a:sym typeface="Montserrat"/>
              </a:rPr>
              <a:t> </a:t>
            </a:r>
            <a:endParaRPr sz="1700" b="1" i="0" u="none" strike="noStrike" cap="none">
              <a:solidFill>
                <a:schemeClr val="dk1"/>
              </a:solidFill>
              <a:latin typeface="Montserrat"/>
              <a:ea typeface="Montserrat"/>
              <a:cs typeface="Montserrat"/>
              <a:sym typeface="Montserrat"/>
            </a:endParaRPr>
          </a:p>
          <a:p>
            <a:pPr marL="914400" marR="0" lvl="0" indent="0" algn="l" rtl="0">
              <a:lnSpc>
                <a:spcPct val="150000"/>
              </a:lnSpc>
              <a:spcBef>
                <a:spcPts val="0"/>
              </a:spcBef>
              <a:spcAft>
                <a:spcPts val="0"/>
              </a:spcAft>
              <a:buClr>
                <a:srgbClr val="000000"/>
              </a:buClr>
              <a:buSzPts val="1700"/>
              <a:buFont typeface="Arial"/>
              <a:buNone/>
            </a:pPr>
            <a:endParaRPr sz="1700" b="1" i="0" u="none" strike="noStrike" cap="none">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700"/>
              <a:buFont typeface="Arial"/>
              <a:buNone/>
            </a:pPr>
            <a:endParaRPr sz="1700" b="1" i="1" u="none" strike="noStrike" cap="none">
              <a:solidFill>
                <a:schemeClr val="accent2"/>
              </a:solidFill>
              <a:latin typeface="Montserrat"/>
              <a:ea typeface="Montserrat"/>
              <a:cs typeface="Montserrat"/>
              <a:sym typeface="Montserrat"/>
            </a:endParaRPr>
          </a:p>
        </p:txBody>
      </p:sp>
      <p:sp>
        <p:nvSpPr>
          <p:cNvPr id="175" name="Google Shape;175;p13">
            <a:extLst>
              <a:ext uri="{FF2B5EF4-FFF2-40B4-BE49-F238E27FC236}">
                <a16:creationId xmlns:a16="http://schemas.microsoft.com/office/drawing/2014/main" id="{C09343D0-F107-A357-7E86-692376A61306}"/>
              </a:ext>
            </a:extLst>
          </p:cNvPr>
          <p:cNvSpPr txBox="1"/>
          <p:nvPr/>
        </p:nvSpPr>
        <p:spPr>
          <a:xfrm>
            <a:off x="48900" y="113016"/>
            <a:ext cx="108050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dirty="0">
                <a:solidFill>
                  <a:schemeClr val="lt1"/>
                </a:solidFill>
                <a:latin typeface="Montserrat"/>
                <a:ea typeface="Montserrat"/>
                <a:cs typeface="Montserrat"/>
                <a:sym typeface="Montserrat"/>
              </a:rPr>
              <a:t>Next Steps &amp; requests</a:t>
            </a:r>
            <a:endParaRPr dirty="0"/>
          </a:p>
        </p:txBody>
      </p:sp>
      <p:sp>
        <p:nvSpPr>
          <p:cNvPr id="176" name="Google Shape;176;p13">
            <a:extLst>
              <a:ext uri="{FF2B5EF4-FFF2-40B4-BE49-F238E27FC236}">
                <a16:creationId xmlns:a16="http://schemas.microsoft.com/office/drawing/2014/main" id="{0D0506D4-776D-CAA8-4ABC-A6CDC14229C3}"/>
              </a:ext>
            </a:extLst>
          </p:cNvPr>
          <p:cNvSpPr txBox="1"/>
          <p:nvPr/>
        </p:nvSpPr>
        <p:spPr>
          <a:xfrm>
            <a:off x="48900" y="1290950"/>
            <a:ext cx="11786000" cy="5139828"/>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800"/>
            </a:pPr>
            <a:r>
              <a:rPr lang="en-US" sz="2000" b="1" i="0" u="none" strike="noStrike" cap="none" dirty="0">
                <a:solidFill>
                  <a:srgbClr val="000000"/>
                </a:solidFill>
                <a:latin typeface="Montserrat"/>
                <a:ea typeface="Montserrat"/>
                <a:cs typeface="Montserrat"/>
                <a:sym typeface="Montserrat"/>
              </a:rPr>
              <a:t>Area flux mappers</a:t>
            </a:r>
          </a:p>
          <a:p>
            <a:pPr marL="285750" marR="0" lvl="0" indent="-285750" algn="l" rtl="0">
              <a:lnSpc>
                <a:spcPct val="100000"/>
              </a:lnSpc>
              <a:spcBef>
                <a:spcPts val="0"/>
              </a:spcBef>
              <a:spcAft>
                <a:spcPts val="0"/>
              </a:spcAft>
              <a:buClr>
                <a:srgbClr val="000000"/>
              </a:buClr>
              <a:buSzPts val="1800"/>
              <a:buFont typeface="Noto Sans Symbols"/>
              <a:buChar char="❖"/>
            </a:pPr>
            <a:endParaRPr lang="en-US" sz="1800" dirty="0">
              <a:latin typeface="Montserrat"/>
              <a:ea typeface="Montserrat"/>
              <a:cs typeface="Montserrat"/>
              <a:sym typeface="Montserrat"/>
            </a:endParaRPr>
          </a:p>
          <a:p>
            <a:pPr marL="285750" lvl="2" indent="-285750">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Motivated to provide more useful and accessible routes to use in GST2 (2027), the f</a:t>
            </a:r>
            <a:r>
              <a:rPr lang="en-US" sz="1800" dirty="0">
                <a:latin typeface="Montserrat"/>
                <a:ea typeface="Montserrat"/>
                <a:cs typeface="Montserrat"/>
                <a:sym typeface="Montserrat"/>
              </a:rPr>
              <a:t>ocus is on a unified offering on country-scale emission estimates.</a:t>
            </a:r>
            <a:endParaRPr lang="en-US" sz="1800" b="0" i="0" u="none" strike="noStrike" cap="none" dirty="0">
              <a:solidFill>
                <a:srgbClr val="000000"/>
              </a:solidFill>
              <a:latin typeface="Montserrat"/>
              <a:ea typeface="Montserrat"/>
              <a:cs typeface="Montserrat"/>
              <a:sym typeface="Montserrat"/>
            </a:endParaRPr>
          </a:p>
          <a:p>
            <a:pPr marL="285750" lvl="2" indent="-285750">
              <a:buSzPts val="1800"/>
              <a:buFont typeface="Noto Sans Symbols"/>
              <a:buChar char="❖"/>
            </a:pPr>
            <a:r>
              <a:rPr lang="en-US" sz="1800" dirty="0">
                <a:latin typeface="Montserrat"/>
                <a:ea typeface="Montserrat"/>
                <a:cs typeface="Montserrat"/>
                <a:sym typeface="Montserrat"/>
              </a:rPr>
              <a:t>Draws on existing initiatives OCO-MIP, RECCAP2 etc. </a:t>
            </a:r>
          </a:p>
          <a:p>
            <a:pPr marL="285750" lvl="2" indent="-285750">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Aim is to quantify, consolidate and (where possible) reduce uncertainties in estimates</a:t>
            </a:r>
          </a:p>
          <a:p>
            <a:pPr marL="285750" lvl="2" indent="-285750">
              <a:buSzPts val="1800"/>
              <a:buFont typeface="Noto Sans Symbols"/>
              <a:buChar char="❖"/>
            </a:pPr>
            <a:r>
              <a:rPr lang="en-US" sz="1800" dirty="0">
                <a:latin typeface="Montserrat"/>
                <a:ea typeface="Montserrat"/>
                <a:cs typeface="Montserrat"/>
                <a:sym typeface="Montserrat"/>
              </a:rPr>
              <a:t>Existing finance sector interest alongside academic.  </a:t>
            </a:r>
            <a:endParaRPr lang="en-US" sz="1800" b="0" i="0" u="none" strike="noStrike" cap="none" dirty="0">
              <a:solidFill>
                <a:srgbClr val="000000"/>
              </a:solidFill>
              <a:latin typeface="Montserrat"/>
              <a:ea typeface="Montserrat"/>
              <a:cs typeface="Montserrat"/>
              <a:sym typeface="Montserrat"/>
            </a:endParaRPr>
          </a:p>
          <a:p>
            <a:pPr marL="285750" lvl="2" indent="-285750">
              <a:buSzPts val="1800"/>
              <a:buFont typeface="Noto Sans Symbols"/>
              <a:buChar char="❖"/>
            </a:pPr>
            <a:r>
              <a:rPr lang="en-US" sz="1800" dirty="0">
                <a:latin typeface="Montserrat"/>
                <a:ea typeface="Montserrat"/>
                <a:cs typeface="Montserrat"/>
                <a:sym typeface="Montserrat"/>
              </a:rPr>
              <a:t>CO2 and CH4 may require slightly different approaches – as start from different levels of agreement and maturity.</a:t>
            </a:r>
            <a:endParaRPr lang="en-US" sz="1800" b="0" i="0" u="none" strike="noStrike" cap="none" dirty="0">
              <a:solidFill>
                <a:srgbClr val="000000"/>
              </a:solidFill>
              <a:latin typeface="Montserrat"/>
              <a:ea typeface="Montserrat"/>
              <a:cs typeface="Montserrat"/>
              <a:sym typeface="Montserrat"/>
            </a:endParaRPr>
          </a:p>
          <a:p>
            <a:pPr lvl="2">
              <a:buSzPts val="1800"/>
            </a:pPr>
            <a:endParaRPr lang="en-US" sz="1800" dirty="0">
              <a:latin typeface="Montserrat"/>
              <a:ea typeface="Montserrat"/>
              <a:cs typeface="Montserrat"/>
              <a:sym typeface="Montserrat"/>
            </a:endParaRPr>
          </a:p>
          <a:p>
            <a:pPr>
              <a:buSzPts val="1800"/>
            </a:pPr>
            <a:r>
              <a:rPr lang="en-US" sz="2000" b="1" dirty="0">
                <a:latin typeface="Montserrat"/>
                <a:sym typeface="Montserrat"/>
              </a:rPr>
              <a:t>Requests</a:t>
            </a:r>
          </a:p>
          <a:p>
            <a:pPr lvl="2">
              <a:buSzPts val="1800"/>
            </a:pPr>
            <a:endParaRPr lang="en-US" sz="1800" dirty="0">
              <a:latin typeface="Montserrat"/>
              <a:ea typeface="Montserrat"/>
              <a:cs typeface="Montserrat"/>
              <a:sym typeface="Montserrat"/>
            </a:endParaRPr>
          </a:p>
          <a:p>
            <a:pPr marL="285750" lvl="0" indent="-285750">
              <a:buSzPts val="1800"/>
              <a:buFont typeface="Noto Sans Symbols"/>
              <a:buChar char="❖"/>
            </a:pPr>
            <a:r>
              <a:rPr lang="en-GB" sz="1800" dirty="0">
                <a:latin typeface="Montserrat"/>
                <a:ea typeface="Montserrat"/>
                <a:cs typeface="Montserrat"/>
                <a:sym typeface="Montserrat"/>
              </a:rPr>
              <a:t>Continued support of effort to define best practices for quantifying and reporting emissions -  in time this effort is handed off to an appropriate  ”operational” focused organization after agreement between vested parties</a:t>
            </a:r>
          </a:p>
          <a:p>
            <a:pPr lvl="0">
              <a:buSzPts val="1800"/>
            </a:pPr>
            <a:endParaRPr lang="en-GB" sz="1800" dirty="0"/>
          </a:p>
          <a:p>
            <a:pPr marL="285750" lvl="0" indent="-285750">
              <a:buSzPts val="1800"/>
              <a:buFont typeface="Noto Sans Symbols"/>
              <a:buChar char="❖"/>
            </a:pPr>
            <a:r>
              <a:rPr lang="en-GB" sz="1800" dirty="0">
                <a:latin typeface="Montserrat"/>
                <a:ea typeface="Montserrat"/>
                <a:cs typeface="Montserrat"/>
                <a:sym typeface="Montserrat"/>
              </a:rPr>
              <a:t>Best practices actions added into the wider GHG TT roadmap</a:t>
            </a:r>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1191426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p:nvPr/>
        </p:nvSpPr>
        <p:spPr>
          <a:xfrm>
            <a:off x="357100" y="1290950"/>
            <a:ext cx="11631900" cy="12695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700" b="1" i="0" u="none" strike="noStrike" cap="none">
                <a:solidFill>
                  <a:schemeClr val="dk1"/>
                </a:solidFill>
                <a:latin typeface="Montserrat"/>
                <a:ea typeface="Montserrat"/>
                <a:cs typeface="Montserrat"/>
                <a:sym typeface="Montserrat"/>
              </a:rPr>
              <a:t> </a:t>
            </a:r>
            <a:endParaRPr sz="1700" b="1" i="0" u="none" strike="noStrike" cap="none">
              <a:solidFill>
                <a:schemeClr val="dk1"/>
              </a:solidFill>
              <a:latin typeface="Montserrat"/>
              <a:ea typeface="Montserrat"/>
              <a:cs typeface="Montserrat"/>
              <a:sym typeface="Montserrat"/>
            </a:endParaRPr>
          </a:p>
          <a:p>
            <a:pPr marL="914400" marR="0" lvl="0" indent="0" algn="l" rtl="0">
              <a:lnSpc>
                <a:spcPct val="150000"/>
              </a:lnSpc>
              <a:spcBef>
                <a:spcPts val="0"/>
              </a:spcBef>
              <a:spcAft>
                <a:spcPts val="0"/>
              </a:spcAft>
              <a:buClr>
                <a:srgbClr val="000000"/>
              </a:buClr>
              <a:buSzPts val="1700"/>
              <a:buFont typeface="Arial"/>
              <a:buNone/>
            </a:pPr>
            <a:endParaRPr sz="1700" b="1" i="0" u="none" strike="noStrike" cap="none">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700"/>
              <a:buFont typeface="Arial"/>
              <a:buNone/>
            </a:pPr>
            <a:endParaRPr sz="1700" b="1" i="1" u="none" strike="noStrike" cap="none">
              <a:solidFill>
                <a:schemeClr val="accent2"/>
              </a:solidFill>
              <a:latin typeface="Montserrat"/>
              <a:ea typeface="Montserrat"/>
              <a:cs typeface="Montserrat"/>
              <a:sym typeface="Montserrat"/>
            </a:endParaRPr>
          </a:p>
        </p:txBody>
      </p:sp>
      <p:sp>
        <p:nvSpPr>
          <p:cNvPr id="73" name="Google Shape;73;p2"/>
          <p:cNvSpPr txBox="1"/>
          <p:nvPr/>
        </p:nvSpPr>
        <p:spPr>
          <a:xfrm>
            <a:off x="206271" y="211738"/>
            <a:ext cx="1080505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Montserrat"/>
                <a:ea typeface="Montserrat"/>
                <a:cs typeface="Montserrat"/>
                <a:sym typeface="Montserrat"/>
              </a:rPr>
              <a:t>Motivation</a:t>
            </a:r>
            <a:endParaRPr/>
          </a:p>
        </p:txBody>
      </p:sp>
      <p:sp>
        <p:nvSpPr>
          <p:cNvPr id="74" name="Google Shape;74;p2"/>
          <p:cNvSpPr txBox="1"/>
          <p:nvPr/>
        </p:nvSpPr>
        <p:spPr>
          <a:xfrm>
            <a:off x="120604" y="1070281"/>
            <a:ext cx="11786100" cy="59092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The Global Methane Pledge (now signed by 155 countries) seeks to reduce methane emissions by 30% between 2020 and 2030</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lvl="0" indent="-285750">
              <a:buSzPts val="1800"/>
              <a:buFont typeface="Noto Sans Symbols"/>
              <a:buChar char="❖"/>
            </a:pPr>
            <a:r>
              <a:rPr lang="en-GB" sz="1800" dirty="0">
                <a:latin typeface="Montserrat"/>
                <a:ea typeface="Montserrat"/>
                <a:cs typeface="Montserrat"/>
                <a:sym typeface="Montserrat"/>
              </a:rPr>
              <a:t>Fugitive emissions / high emitters (emissions t&gt; 100 kg/hr) represent a substantial fraction of fossil and waste emissions. Estimated between 30% and 75% of O&amp;G emissions in some US production basins.</a:t>
            </a:r>
            <a:endParaRPr lang="en-GB" sz="1800"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Public and New Space observations of CO</a:t>
            </a:r>
            <a:r>
              <a:rPr lang="en-US" sz="1800" b="0" i="0" u="none" strike="noStrike" cap="none" baseline="-25000" dirty="0">
                <a:solidFill>
                  <a:srgbClr val="000000"/>
                </a:solidFill>
                <a:latin typeface="Montserrat"/>
                <a:ea typeface="Montserrat"/>
                <a:cs typeface="Montserrat"/>
                <a:sym typeface="Montserrat"/>
              </a:rPr>
              <a:t>2</a:t>
            </a:r>
            <a:r>
              <a:rPr lang="en-US" sz="1800" b="0" i="0" u="none" strike="noStrike" cap="none" dirty="0">
                <a:solidFill>
                  <a:srgbClr val="000000"/>
                </a:solidFill>
                <a:latin typeface="Montserrat"/>
                <a:ea typeface="Montserrat"/>
                <a:cs typeface="Montserrat"/>
                <a:sym typeface="Montserrat"/>
              </a:rPr>
              <a:t> and CH</a:t>
            </a:r>
            <a:r>
              <a:rPr lang="en-US" sz="1800" b="0" i="0" u="none" strike="noStrike" cap="none" baseline="-25000" dirty="0">
                <a:solidFill>
                  <a:srgbClr val="000000"/>
                </a:solidFill>
                <a:latin typeface="Montserrat"/>
                <a:ea typeface="Montserrat"/>
                <a:cs typeface="Montserrat"/>
                <a:sym typeface="Montserrat"/>
              </a:rPr>
              <a:t>4</a:t>
            </a:r>
            <a:r>
              <a:rPr lang="en-US" sz="1800" b="0" i="0" u="none" strike="noStrike" cap="none" dirty="0">
                <a:solidFill>
                  <a:srgbClr val="000000"/>
                </a:solidFill>
                <a:latin typeface="Montserrat"/>
                <a:ea typeface="Montserrat"/>
                <a:cs typeface="Montserrat"/>
                <a:sym typeface="Montserrat"/>
              </a:rPr>
              <a:t> are increasingly being used to identify high emitters to improve production efficiency of drilling, support regulation, and are likely needed for a functioning reporting obligations and carbon market. </a:t>
            </a:r>
            <a:r>
              <a:rPr lang="en-US" sz="1800" dirty="0">
                <a:latin typeface="Montserrat"/>
                <a:ea typeface="Montserrat"/>
                <a:cs typeface="Montserrat"/>
                <a:sym typeface="Montserrat"/>
              </a:rPr>
              <a:t>Despite the current geopolitics, the need for data is increasing, not reducing. </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Currently there are 3 missions dedicated to facility scale emissions monitoring, with another 10 expected in few years – in addition to the products generated from public data. </a:t>
            </a:r>
            <a:endParaRPr dirty="0"/>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a:p>
            <a:pPr marL="285750" marR="0" lvl="0" indent="-285750" algn="l" rtl="0">
              <a:lnSpc>
                <a:spcPct val="100000"/>
              </a:lnSpc>
              <a:spcBef>
                <a:spcPts val="0"/>
              </a:spcBef>
              <a:spcAft>
                <a:spcPts val="0"/>
              </a:spcAft>
              <a:buClr>
                <a:srgbClr val="000000"/>
              </a:buClr>
              <a:buSzPts val="1800"/>
              <a:buFont typeface="Noto Sans Symbols"/>
              <a:buChar char="❖"/>
            </a:pPr>
            <a:r>
              <a:rPr lang="en-US" sz="1800" b="0" i="0" u="none" strike="noStrike" cap="none" dirty="0">
                <a:solidFill>
                  <a:srgbClr val="000000"/>
                </a:solidFill>
                <a:latin typeface="Montserrat"/>
                <a:ea typeface="Montserrat"/>
                <a:cs typeface="Montserrat"/>
                <a:sym typeface="Montserrat"/>
              </a:rPr>
              <a:t>We need a set of </a:t>
            </a:r>
            <a:r>
              <a:rPr lang="en-US" sz="1800" dirty="0">
                <a:latin typeface="Montserrat"/>
                <a:ea typeface="Montserrat"/>
                <a:cs typeface="Montserrat"/>
                <a:sym typeface="Montserrat"/>
              </a:rPr>
              <a:t>“common”</a:t>
            </a:r>
            <a:r>
              <a:rPr lang="en-US" sz="1800" b="0" i="0" u="none" strike="noStrike" cap="none" dirty="0">
                <a:solidFill>
                  <a:srgbClr val="000000"/>
                </a:solidFill>
                <a:latin typeface="Montserrat"/>
                <a:ea typeface="Montserrat"/>
                <a:cs typeface="Montserrat"/>
                <a:sym typeface="Montserrat"/>
              </a:rPr>
              <a:t> practices for reporting VVUQ and QA for facility scale emissions so that producers of these data know what is expected by the community and (new) users know how the data should be generated and reported so that it can be trusted</a:t>
            </a:r>
            <a:endParaRPr dirty="0"/>
          </a:p>
          <a:p>
            <a:pPr marL="0" marR="0" lvl="0" indent="0" algn="l" rtl="0">
              <a:lnSpc>
                <a:spcPct val="100000"/>
              </a:lnSpc>
              <a:spcBef>
                <a:spcPts val="0"/>
              </a:spcBef>
              <a:spcAft>
                <a:spcPts val="0"/>
              </a:spcAft>
              <a:buNone/>
            </a:pPr>
            <a:endParaRPr sz="1800" b="0" i="0" u="none" strike="noStrike" cap="none" dirty="0">
              <a:solidFill>
                <a:srgbClr val="000000"/>
              </a:solidFill>
              <a:latin typeface="Montserrat"/>
              <a:ea typeface="Montserrat"/>
              <a:cs typeface="Montserrat"/>
              <a:sym typeface="Montserrat"/>
            </a:endParaRPr>
          </a:p>
          <a:p>
            <a:pPr marL="285750" marR="0" lvl="0" indent="-171450" algn="l" rtl="0">
              <a:lnSpc>
                <a:spcPct val="100000"/>
              </a:lnSpc>
              <a:spcBef>
                <a:spcPts val="0"/>
              </a:spcBef>
              <a:spcAft>
                <a:spcPts val="0"/>
              </a:spcAft>
              <a:buClr>
                <a:srgbClr val="000000"/>
              </a:buClr>
              <a:buSzPts val="1800"/>
              <a:buFont typeface="Noto Sans Symbols"/>
              <a:buNone/>
            </a:pPr>
            <a:endParaRPr sz="1800" b="0" i="0" u="none" strike="noStrike" cap="none" dirty="0">
              <a:solidFill>
                <a:srgbClr val="000000"/>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3"/>
          <p:cNvSpPr txBox="1"/>
          <p:nvPr/>
        </p:nvSpPr>
        <p:spPr>
          <a:xfrm>
            <a:off x="84592" y="0"/>
            <a:ext cx="10143489"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Montserrat"/>
                <a:ea typeface="Montserrat"/>
                <a:cs typeface="Montserrat"/>
                <a:sym typeface="Montserrat"/>
              </a:rPr>
              <a:t>Growing constellation of GHG concentrations observations from the global to the facility scale </a:t>
            </a:r>
            <a:endParaRPr sz="2800" b="0" i="0" u="none" strike="noStrike" cap="none">
              <a:solidFill>
                <a:srgbClr val="000000"/>
              </a:solidFill>
              <a:latin typeface="Montserrat"/>
              <a:ea typeface="Montserrat"/>
              <a:cs typeface="Montserrat"/>
              <a:sym typeface="Montserrat"/>
            </a:endParaRPr>
          </a:p>
        </p:txBody>
      </p:sp>
      <p:pic>
        <p:nvPicPr>
          <p:cNvPr id="80" name="Google Shape;80;p3"/>
          <p:cNvPicPr preferRelativeResize="0"/>
          <p:nvPr/>
        </p:nvPicPr>
        <p:blipFill rotWithShape="1">
          <a:blip r:embed="rId3">
            <a:alphaModFix/>
          </a:blip>
          <a:srcRect/>
          <a:stretch/>
        </p:blipFill>
        <p:spPr>
          <a:xfrm>
            <a:off x="773642" y="1798864"/>
            <a:ext cx="4939862" cy="3704897"/>
          </a:xfrm>
          <a:prstGeom prst="rect">
            <a:avLst/>
          </a:prstGeom>
          <a:noFill/>
          <a:ln>
            <a:noFill/>
          </a:ln>
        </p:spPr>
      </p:pic>
      <p:pic>
        <p:nvPicPr>
          <p:cNvPr id="81" name="Google Shape;81;p3"/>
          <p:cNvPicPr preferRelativeResize="0"/>
          <p:nvPr/>
        </p:nvPicPr>
        <p:blipFill rotWithShape="1">
          <a:blip r:embed="rId4">
            <a:alphaModFix/>
          </a:blip>
          <a:srcRect/>
          <a:stretch/>
        </p:blipFill>
        <p:spPr>
          <a:xfrm>
            <a:off x="6099864" y="1798864"/>
            <a:ext cx="4939863" cy="3704897"/>
          </a:xfrm>
          <a:prstGeom prst="rect">
            <a:avLst/>
          </a:prstGeom>
          <a:noFill/>
          <a:ln>
            <a:noFill/>
          </a:ln>
        </p:spPr>
      </p:pic>
      <p:sp>
        <p:nvSpPr>
          <p:cNvPr id="82" name="Google Shape;82;p3"/>
          <p:cNvSpPr txBox="1"/>
          <p:nvPr/>
        </p:nvSpPr>
        <p:spPr>
          <a:xfrm>
            <a:off x="773642" y="5765278"/>
            <a:ext cx="1107230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Montserrat"/>
                <a:ea typeface="Montserrat"/>
                <a:cs typeface="Montserrat"/>
                <a:sym typeface="Montserrat"/>
              </a:rPr>
              <a:t>These are now being used to derive carbon dioxide and methane emission (flux) estimates on a range of spatial and temporal scales</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4000"/>
              <a:t>New rules on Energy sector</a:t>
            </a:r>
            <a:endParaRPr/>
          </a:p>
        </p:txBody>
      </p:sp>
      <p:pic>
        <p:nvPicPr>
          <p:cNvPr id="88" name="Google Shape;88;p4"/>
          <p:cNvPicPr preferRelativeResize="0"/>
          <p:nvPr/>
        </p:nvPicPr>
        <p:blipFill rotWithShape="1">
          <a:blip r:embed="rId3">
            <a:alphaModFix/>
          </a:blip>
          <a:srcRect/>
          <a:stretch/>
        </p:blipFill>
        <p:spPr>
          <a:xfrm>
            <a:off x="6299351" y="1163907"/>
            <a:ext cx="4885569" cy="4550142"/>
          </a:xfrm>
          <a:prstGeom prst="rect">
            <a:avLst/>
          </a:prstGeom>
          <a:noFill/>
          <a:ln>
            <a:noFill/>
          </a:ln>
        </p:spPr>
      </p:pic>
      <p:sp>
        <p:nvSpPr>
          <p:cNvPr id="89" name="Google Shape;89;p4"/>
          <p:cNvSpPr txBox="1"/>
          <p:nvPr/>
        </p:nvSpPr>
        <p:spPr>
          <a:xfrm>
            <a:off x="7624120" y="5916107"/>
            <a:ext cx="3139796" cy="553998"/>
          </a:xfrm>
          <a:prstGeom prst="rect">
            <a:avLst/>
          </a:prstGeom>
          <a:noFill/>
          <a:ln w="12700"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https://www.epa.gov/controlling-air-pollution-oil-and-natural-gas-operations/epas-final-rule-oil-and-natural-gas</a:t>
            </a:r>
            <a:r>
              <a:rPr lang="en-US" sz="1000" b="0" i="0" u="none" strike="noStrike" cap="none">
                <a:solidFill>
                  <a:srgbClr val="000000"/>
                </a:solidFill>
                <a:latin typeface="Arial"/>
                <a:ea typeface="Arial"/>
                <a:cs typeface="Arial"/>
                <a:sym typeface="Arial"/>
              </a:rPr>
              <a:t> </a:t>
            </a:r>
            <a:endParaRPr/>
          </a:p>
        </p:txBody>
      </p:sp>
      <p:pic>
        <p:nvPicPr>
          <p:cNvPr id="90" name="Google Shape;90;p4"/>
          <p:cNvPicPr preferRelativeResize="0"/>
          <p:nvPr/>
        </p:nvPicPr>
        <p:blipFill rotWithShape="1">
          <a:blip r:embed="rId5">
            <a:alphaModFix/>
          </a:blip>
          <a:srcRect/>
          <a:stretch/>
        </p:blipFill>
        <p:spPr>
          <a:xfrm>
            <a:off x="613401" y="1163907"/>
            <a:ext cx="5396782" cy="4820027"/>
          </a:xfrm>
          <a:prstGeom prst="rect">
            <a:avLst/>
          </a:prstGeom>
          <a:noFill/>
          <a:ln>
            <a:noFill/>
          </a:ln>
        </p:spPr>
      </p:pic>
      <p:sp>
        <p:nvSpPr>
          <p:cNvPr id="91" name="Google Shape;91;p4"/>
          <p:cNvSpPr txBox="1"/>
          <p:nvPr/>
        </p:nvSpPr>
        <p:spPr>
          <a:xfrm>
            <a:off x="1755471" y="6069995"/>
            <a:ext cx="3114009" cy="400110"/>
          </a:xfrm>
          <a:prstGeom prst="rect">
            <a:avLst/>
          </a:prstGeom>
          <a:noFill/>
          <a:ln w="12700"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https://oeil.secure.europarl.europa.eu/oeil/popups/ficheprocedure.do?reference=2021/0423(COD)&amp;l=en</a:t>
            </a:r>
            <a:r>
              <a:rPr lang="en-US" sz="10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5"/>
          <p:cNvSpPr txBox="1">
            <a:spLocks noGrp="1"/>
          </p:cNvSpPr>
          <p:nvPr>
            <p:ph type="title"/>
          </p:nvPr>
        </p:nvSpPr>
        <p:spPr>
          <a:xfrm>
            <a:off x="176048" y="64676"/>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3200"/>
              <a:t>Corporate emissions and climate risk reporting </a:t>
            </a:r>
            <a:endParaRPr/>
          </a:p>
        </p:txBody>
      </p:sp>
      <p:pic>
        <p:nvPicPr>
          <p:cNvPr id="97" name="Google Shape;97;p5"/>
          <p:cNvPicPr preferRelativeResize="0"/>
          <p:nvPr/>
        </p:nvPicPr>
        <p:blipFill rotWithShape="1">
          <a:blip r:embed="rId3">
            <a:alphaModFix/>
          </a:blip>
          <a:srcRect/>
          <a:stretch/>
        </p:blipFill>
        <p:spPr>
          <a:xfrm>
            <a:off x="2183346" y="1989632"/>
            <a:ext cx="2223734" cy="1886872"/>
          </a:xfrm>
          <a:prstGeom prst="rect">
            <a:avLst/>
          </a:prstGeom>
          <a:noFill/>
          <a:ln>
            <a:noFill/>
          </a:ln>
        </p:spPr>
      </p:pic>
      <p:sp>
        <p:nvSpPr>
          <p:cNvPr id="98" name="Google Shape;98;p5"/>
          <p:cNvSpPr txBox="1"/>
          <p:nvPr/>
        </p:nvSpPr>
        <p:spPr>
          <a:xfrm>
            <a:off x="5720450" y="5229545"/>
            <a:ext cx="85205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a:solidFill>
                  <a:srgbClr val="000000"/>
                </a:solidFill>
                <a:latin typeface="Avenir"/>
                <a:ea typeface="Avenir"/>
                <a:cs typeface="Avenir"/>
                <a:sym typeface="Avenir"/>
              </a:rPr>
              <a:t>TCFD</a:t>
            </a:r>
            <a:endParaRPr/>
          </a:p>
        </p:txBody>
      </p:sp>
      <p:pic>
        <p:nvPicPr>
          <p:cNvPr id="99" name="Google Shape;99;p5"/>
          <p:cNvPicPr preferRelativeResize="0"/>
          <p:nvPr/>
        </p:nvPicPr>
        <p:blipFill rotWithShape="1">
          <a:blip r:embed="rId4">
            <a:alphaModFix/>
          </a:blip>
          <a:srcRect/>
          <a:stretch/>
        </p:blipFill>
        <p:spPr>
          <a:xfrm>
            <a:off x="581723" y="2371501"/>
            <a:ext cx="1968823" cy="2291218"/>
          </a:xfrm>
          <a:prstGeom prst="rect">
            <a:avLst/>
          </a:prstGeom>
          <a:noFill/>
          <a:ln>
            <a:noFill/>
          </a:ln>
          <a:effectLst>
            <a:outerShdw blurRad="50800" dist="38100" dir="2700000" algn="tl" rotWithShape="0">
              <a:srgbClr val="000000">
                <a:alpha val="40000"/>
              </a:srgbClr>
            </a:outerShdw>
          </a:effectLst>
        </p:spPr>
      </p:pic>
      <p:pic>
        <p:nvPicPr>
          <p:cNvPr id="100" name="Google Shape;100;p5"/>
          <p:cNvPicPr preferRelativeResize="0"/>
          <p:nvPr/>
        </p:nvPicPr>
        <p:blipFill rotWithShape="1">
          <a:blip r:embed="rId5">
            <a:alphaModFix/>
          </a:blip>
          <a:srcRect/>
          <a:stretch/>
        </p:blipFill>
        <p:spPr>
          <a:xfrm>
            <a:off x="8946385" y="1743301"/>
            <a:ext cx="2552700" cy="3571875"/>
          </a:xfrm>
          <a:prstGeom prst="rect">
            <a:avLst/>
          </a:prstGeom>
          <a:noFill/>
          <a:ln>
            <a:noFill/>
          </a:ln>
        </p:spPr>
      </p:pic>
      <p:pic>
        <p:nvPicPr>
          <p:cNvPr id="101" name="Google Shape;101;p5"/>
          <p:cNvPicPr preferRelativeResize="0"/>
          <p:nvPr/>
        </p:nvPicPr>
        <p:blipFill rotWithShape="1">
          <a:blip r:embed="rId6">
            <a:alphaModFix/>
          </a:blip>
          <a:srcRect/>
          <a:stretch/>
        </p:blipFill>
        <p:spPr>
          <a:xfrm>
            <a:off x="1334650" y="3303507"/>
            <a:ext cx="2165445" cy="2109132"/>
          </a:xfrm>
          <a:prstGeom prst="rect">
            <a:avLst/>
          </a:prstGeom>
          <a:noFill/>
          <a:ln>
            <a:noFill/>
          </a:ln>
          <a:effectLst>
            <a:outerShdw blurRad="50800" dist="38100" dir="2700000" algn="tl" rotWithShape="0">
              <a:srgbClr val="000000">
                <a:alpha val="40000"/>
              </a:srgbClr>
            </a:outerShdw>
          </a:effectLst>
        </p:spPr>
      </p:pic>
      <p:pic>
        <p:nvPicPr>
          <p:cNvPr id="102" name="Google Shape;102;p5"/>
          <p:cNvPicPr preferRelativeResize="0"/>
          <p:nvPr/>
        </p:nvPicPr>
        <p:blipFill rotWithShape="1">
          <a:blip r:embed="rId7">
            <a:alphaModFix/>
          </a:blip>
          <a:srcRect/>
          <a:stretch/>
        </p:blipFill>
        <p:spPr>
          <a:xfrm>
            <a:off x="5756756" y="1794682"/>
            <a:ext cx="2184402" cy="2618891"/>
          </a:xfrm>
          <a:prstGeom prst="rect">
            <a:avLst/>
          </a:prstGeom>
          <a:noFill/>
          <a:ln>
            <a:noFill/>
          </a:ln>
        </p:spPr>
      </p:pic>
      <p:pic>
        <p:nvPicPr>
          <p:cNvPr id="103" name="Google Shape;103;p5">
            <a:hlinkClick r:id="rId8"/>
          </p:cNvPr>
          <p:cNvPicPr preferRelativeResize="0"/>
          <p:nvPr/>
        </p:nvPicPr>
        <p:blipFill rotWithShape="1">
          <a:blip r:embed="rId9">
            <a:alphaModFix/>
          </a:blip>
          <a:srcRect/>
          <a:stretch/>
        </p:blipFill>
        <p:spPr>
          <a:xfrm>
            <a:off x="4797153" y="2616840"/>
            <a:ext cx="1903360" cy="2687974"/>
          </a:xfrm>
          <a:prstGeom prst="rect">
            <a:avLst/>
          </a:prstGeom>
          <a:noFill/>
          <a:ln>
            <a:noFill/>
          </a:ln>
          <a:effectLst>
            <a:outerShdw blurRad="50800" dist="38100" dir="2700000" algn="tl" rotWithShape="0">
              <a:srgbClr val="000000">
                <a:alpha val="40000"/>
              </a:srgbClr>
            </a:outerShdw>
          </a:effectLst>
        </p:spPr>
      </p:pic>
      <p:pic>
        <p:nvPicPr>
          <p:cNvPr id="104" name="Google Shape;104;p5"/>
          <p:cNvPicPr preferRelativeResize="0"/>
          <p:nvPr/>
        </p:nvPicPr>
        <p:blipFill rotWithShape="1">
          <a:blip r:embed="rId10">
            <a:alphaModFix/>
          </a:blip>
          <a:srcRect/>
          <a:stretch/>
        </p:blipFill>
        <p:spPr>
          <a:xfrm>
            <a:off x="6410072" y="3304173"/>
            <a:ext cx="1713871" cy="2211229"/>
          </a:xfrm>
          <a:prstGeom prst="rect">
            <a:avLst/>
          </a:prstGeom>
          <a:noFill/>
          <a:ln>
            <a:noFill/>
          </a:ln>
        </p:spPr>
      </p:pic>
      <p:sp>
        <p:nvSpPr>
          <p:cNvPr id="105" name="Google Shape;105;p5"/>
          <p:cNvSpPr txBox="1"/>
          <p:nvPr/>
        </p:nvSpPr>
        <p:spPr>
          <a:xfrm>
            <a:off x="610322" y="5742960"/>
            <a:ext cx="1107230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Montserrat"/>
                <a:ea typeface="Montserrat"/>
                <a:cs typeface="Montserrat"/>
                <a:sym typeface="Montserrat"/>
              </a:rPr>
              <a:t>Compulsory emissions &amp; climate risk reporting for listed companies in US and UK, together with voluntary schemes to maintain market competitiveness aligned with customer climate expectations  </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6"/>
          <p:cNvSpPr txBox="1">
            <a:spLocks noGrp="1"/>
          </p:cNvSpPr>
          <p:nvPr>
            <p:ph type="title"/>
          </p:nvPr>
        </p:nvSpPr>
        <p:spPr>
          <a:xfrm>
            <a:off x="100633" y="56387"/>
            <a:ext cx="10579936"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3200"/>
              <a:t>Identified community appetite</a:t>
            </a:r>
            <a:br>
              <a:rPr lang="en-US" sz="3200"/>
            </a:br>
            <a:r>
              <a:rPr lang="en-US" sz="3200"/>
              <a:t>with international buy-in</a:t>
            </a:r>
            <a:endParaRPr/>
          </a:p>
        </p:txBody>
      </p:sp>
      <p:sp>
        <p:nvSpPr>
          <p:cNvPr id="111" name="Google Shape;111;p6"/>
          <p:cNvSpPr txBox="1"/>
          <p:nvPr/>
        </p:nvSpPr>
        <p:spPr>
          <a:xfrm>
            <a:off x="218354" y="1020482"/>
            <a:ext cx="4789751" cy="4641627"/>
          </a:xfrm>
          <a:prstGeom prst="rect">
            <a:avLst/>
          </a:prstGeom>
          <a:noFill/>
          <a:ln>
            <a:noFill/>
          </a:ln>
        </p:spPr>
        <p:txBody>
          <a:bodyPr spcFirstLastPara="1" wrap="square" lIns="91425" tIns="45700" rIns="91425" bIns="45700" anchor="t" anchorCtr="0">
            <a:noAutofit/>
          </a:bodyPr>
          <a:lstStyle/>
          <a:p>
            <a:pPr marL="457200" lvl="0" indent="-406400">
              <a:lnSpc>
                <a:spcPct val="115000"/>
              </a:lnSpc>
              <a:spcBef>
                <a:spcPts val="1000"/>
              </a:spcBef>
              <a:buClr>
                <a:schemeClr val="dk1"/>
              </a:buClr>
              <a:buSzPts val="2800"/>
              <a:buFont typeface="Montserrat"/>
              <a:buChar char="❖"/>
            </a:pPr>
            <a:r>
              <a:rPr lang="en-GB" sz="1800" dirty="0">
                <a:solidFill>
                  <a:schemeClr val="dk1"/>
                </a:solidFill>
                <a:latin typeface="Montserrat"/>
                <a:ea typeface="Montserrat"/>
                <a:cs typeface="Montserrat"/>
                <a:sym typeface="Montserrat"/>
              </a:rPr>
              <a:t>COP28 -  UKSA-hosted event on the UAE-Space Agency Space Sustainability stand within the first ever COP ‘Space Pavilion’</a:t>
            </a:r>
            <a:endParaRPr lang="en-GB" sz="1800" dirty="0"/>
          </a:p>
          <a:p>
            <a:pPr marL="457200" lvl="0" indent="-406400">
              <a:lnSpc>
                <a:spcPct val="115000"/>
              </a:lnSpc>
              <a:spcBef>
                <a:spcPts val="1000"/>
              </a:spcBef>
              <a:buClr>
                <a:schemeClr val="dk1"/>
              </a:buClr>
              <a:buSzPts val="2800"/>
              <a:buFont typeface="Montserrat"/>
              <a:buChar char="❖"/>
            </a:pPr>
            <a:r>
              <a:rPr lang="en-GB" sz="1800" dirty="0">
                <a:solidFill>
                  <a:schemeClr val="dk1"/>
                </a:solidFill>
                <a:latin typeface="Montserrat"/>
                <a:ea typeface="Montserrat"/>
                <a:cs typeface="Montserrat"/>
                <a:sym typeface="Montserrat"/>
              </a:rPr>
              <a:t>Monitoring Methane from Space: Towards an Internationally Recognised Standard </a:t>
            </a:r>
          </a:p>
          <a:p>
            <a:pPr marL="457200" indent="-406400">
              <a:lnSpc>
                <a:spcPct val="115000"/>
              </a:lnSpc>
              <a:spcBef>
                <a:spcPts val="1000"/>
              </a:spcBef>
              <a:buClr>
                <a:schemeClr val="dk1"/>
              </a:buClr>
              <a:buSzPts val="2800"/>
              <a:buFont typeface="Montserrat"/>
              <a:buChar char="❖"/>
            </a:pPr>
            <a:r>
              <a:rPr lang="en-GB" sz="1800" dirty="0">
                <a:solidFill>
                  <a:schemeClr val="dk1"/>
                </a:solidFill>
                <a:latin typeface="Montserrat"/>
                <a:sym typeface="Montserrat"/>
              </a:rPr>
              <a:t>NIST-sponsored workshop for L0-L4 common practise – Jan 2024</a:t>
            </a:r>
            <a:endParaRPr lang="en-GB" sz="1800" dirty="0">
              <a:solidFill>
                <a:schemeClr val="dk1"/>
              </a:solidFill>
              <a:latin typeface="Montserrat"/>
            </a:endParaRPr>
          </a:p>
          <a:p>
            <a:pPr marL="457200" lvl="0" indent="-406400">
              <a:lnSpc>
                <a:spcPct val="115000"/>
              </a:lnSpc>
              <a:spcBef>
                <a:spcPts val="1000"/>
              </a:spcBef>
              <a:buClr>
                <a:schemeClr val="dk1"/>
              </a:buClr>
              <a:buSzPts val="2800"/>
              <a:buFont typeface="Montserrat"/>
              <a:buChar char="❖"/>
            </a:pPr>
            <a:r>
              <a:rPr lang="en-GB" sz="1800" dirty="0">
                <a:solidFill>
                  <a:schemeClr val="dk1"/>
                </a:solidFill>
                <a:latin typeface="Montserrat"/>
                <a:ea typeface="Montserrat"/>
                <a:cs typeface="Montserrat"/>
                <a:sym typeface="Montserrat"/>
              </a:rPr>
              <a:t>NPL hosted a UKSA-sponsored methane reporting standards workshop Feb 2024</a:t>
            </a:r>
            <a:endParaRPr lang="en-GB" sz="1800" dirty="0"/>
          </a:p>
          <a:p>
            <a:pPr marL="457200" lvl="0" indent="-406400">
              <a:lnSpc>
                <a:spcPct val="115000"/>
              </a:lnSpc>
              <a:spcBef>
                <a:spcPts val="1000"/>
              </a:spcBef>
              <a:buClr>
                <a:schemeClr val="dk1"/>
              </a:buClr>
              <a:buSzPts val="2800"/>
              <a:buFont typeface="Montserrat"/>
              <a:buChar char="❖"/>
            </a:pPr>
            <a:r>
              <a:rPr lang="en-GB" sz="1800" dirty="0">
                <a:solidFill>
                  <a:schemeClr val="dk1"/>
                </a:solidFill>
                <a:latin typeface="Montserrat"/>
                <a:ea typeface="Montserrat"/>
                <a:cs typeface="Montserrat"/>
                <a:sym typeface="Montserrat"/>
              </a:rPr>
              <a:t>Representation from CEOS member, commercial suppliers, academia &amp; users</a:t>
            </a:r>
            <a:endParaRPr lang="en-GB" sz="1800" dirty="0"/>
          </a:p>
        </p:txBody>
      </p:sp>
      <p:pic>
        <p:nvPicPr>
          <p:cNvPr id="112" name="Google Shape;112;p6" descr="Image"/>
          <p:cNvPicPr preferRelativeResize="0"/>
          <p:nvPr/>
        </p:nvPicPr>
        <p:blipFill rotWithShape="1">
          <a:blip r:embed="rId3">
            <a:alphaModFix/>
          </a:blip>
          <a:srcRect/>
          <a:stretch/>
        </p:blipFill>
        <p:spPr>
          <a:xfrm>
            <a:off x="5767570" y="1145670"/>
            <a:ext cx="3845351" cy="2613271"/>
          </a:xfrm>
          <a:prstGeom prst="rect">
            <a:avLst/>
          </a:prstGeom>
          <a:noFill/>
          <a:ln>
            <a:noFill/>
          </a:ln>
        </p:spPr>
      </p:pic>
      <p:pic>
        <p:nvPicPr>
          <p:cNvPr id="113" name="Google Shape;113;p6"/>
          <p:cNvPicPr preferRelativeResize="0"/>
          <p:nvPr/>
        </p:nvPicPr>
        <p:blipFill rotWithShape="1">
          <a:blip r:embed="rId4">
            <a:alphaModFix/>
          </a:blip>
          <a:srcRect/>
          <a:stretch/>
        </p:blipFill>
        <p:spPr>
          <a:xfrm>
            <a:off x="5120448" y="3819261"/>
            <a:ext cx="6893851" cy="2400288"/>
          </a:xfrm>
          <a:prstGeom prst="rect">
            <a:avLst/>
          </a:prstGeom>
          <a:noFill/>
          <a:ln>
            <a:noFill/>
          </a:ln>
        </p:spPr>
      </p:pic>
      <p:pic>
        <p:nvPicPr>
          <p:cNvPr id="114" name="Google Shape;114;p6"/>
          <p:cNvPicPr preferRelativeResize="0"/>
          <p:nvPr/>
        </p:nvPicPr>
        <p:blipFill rotWithShape="1">
          <a:blip r:embed="rId5">
            <a:alphaModFix/>
          </a:blip>
          <a:srcRect/>
          <a:stretch/>
        </p:blipFill>
        <p:spPr>
          <a:xfrm>
            <a:off x="9837606" y="1714500"/>
            <a:ext cx="1685925" cy="1714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7"/>
          <p:cNvSpPr txBox="1">
            <a:spLocks noGrp="1"/>
          </p:cNvSpPr>
          <p:nvPr>
            <p:ph type="body" idx="1"/>
          </p:nvPr>
        </p:nvSpPr>
        <p:spPr>
          <a:xfrm>
            <a:off x="313076" y="1390358"/>
            <a:ext cx="5996700" cy="46629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1000"/>
              </a:spcBef>
              <a:spcAft>
                <a:spcPts val="0"/>
              </a:spcAft>
              <a:buClr>
                <a:schemeClr val="dk1"/>
              </a:buClr>
              <a:buSzPts val="1600"/>
              <a:buFont typeface="Montserrat"/>
              <a:buChar char="❖"/>
            </a:pPr>
            <a:r>
              <a:rPr lang="en-US" sz="1800"/>
              <a:t>Common</a:t>
            </a:r>
            <a:r>
              <a:rPr lang="en-US" sz="1800">
                <a:latin typeface="Montserrat"/>
                <a:ea typeface="Montserrat"/>
                <a:cs typeface="Montserrat"/>
                <a:sym typeface="Montserrat"/>
              </a:rPr>
              <a:t> practices intended users are </a:t>
            </a:r>
            <a:endParaRPr/>
          </a:p>
          <a:p>
            <a:pPr marL="914400" lvl="1" indent="-349250" algn="l" rtl="0">
              <a:lnSpc>
                <a:spcPct val="115000"/>
              </a:lnSpc>
              <a:spcBef>
                <a:spcPts val="500"/>
              </a:spcBef>
              <a:spcAft>
                <a:spcPts val="0"/>
              </a:spcAft>
              <a:buSzPts val="1900"/>
              <a:buChar char="▪"/>
            </a:pPr>
            <a:r>
              <a:rPr lang="en-US" sz="1800">
                <a:latin typeface="Montserrat"/>
                <a:ea typeface="Montserrat"/>
                <a:cs typeface="Montserrat"/>
                <a:sym typeface="Montserrat"/>
              </a:rPr>
              <a:t>producers of these data (to know what is expected by the community)</a:t>
            </a:r>
            <a:endParaRPr/>
          </a:p>
          <a:p>
            <a:pPr marL="914400" lvl="1" indent="-349250" algn="l" rtl="0">
              <a:lnSpc>
                <a:spcPct val="115000"/>
              </a:lnSpc>
              <a:spcBef>
                <a:spcPts val="500"/>
              </a:spcBef>
              <a:spcAft>
                <a:spcPts val="0"/>
              </a:spcAft>
              <a:buSzPts val="1900"/>
              <a:buChar char="▪"/>
            </a:pPr>
            <a:r>
              <a:rPr lang="en-US" sz="1800">
                <a:latin typeface="Montserrat"/>
                <a:ea typeface="Montserrat"/>
                <a:cs typeface="Montserrat"/>
                <a:sym typeface="Montserrat"/>
              </a:rPr>
              <a:t>users of these data  (to understand how it should be generated and know how to use)</a:t>
            </a:r>
            <a:endParaRPr/>
          </a:p>
          <a:p>
            <a:pPr marL="457200" marR="0" lvl="0" indent="-330200" algn="l" rtl="0">
              <a:lnSpc>
                <a:spcPct val="115000"/>
              </a:lnSpc>
              <a:spcBef>
                <a:spcPts val="1000"/>
              </a:spcBef>
              <a:spcAft>
                <a:spcPts val="0"/>
              </a:spcAft>
              <a:buClr>
                <a:schemeClr val="dk1"/>
              </a:buClr>
              <a:buSzPts val="1600"/>
              <a:buFont typeface="Montserrat"/>
              <a:buChar char="❖"/>
            </a:pPr>
            <a:r>
              <a:rPr lang="en-US" sz="1800"/>
              <a:t>Overall structure</a:t>
            </a:r>
            <a:endParaRPr/>
          </a:p>
          <a:p>
            <a:pPr marL="914400" lvl="1" indent="-349250" algn="l" rtl="0">
              <a:lnSpc>
                <a:spcPct val="115000"/>
              </a:lnSpc>
              <a:spcBef>
                <a:spcPts val="500"/>
              </a:spcBef>
              <a:spcAft>
                <a:spcPts val="0"/>
              </a:spcAft>
              <a:buSzPts val="1900"/>
              <a:buChar char="▪"/>
            </a:pPr>
            <a:r>
              <a:rPr lang="en-US" sz="1400"/>
              <a:t>Motivation, remit and timeliness</a:t>
            </a:r>
            <a:endParaRPr/>
          </a:p>
          <a:p>
            <a:pPr marL="914400" lvl="1" indent="-349250" algn="l" rtl="0">
              <a:lnSpc>
                <a:spcPct val="115000"/>
              </a:lnSpc>
              <a:spcBef>
                <a:spcPts val="500"/>
              </a:spcBef>
              <a:spcAft>
                <a:spcPts val="0"/>
              </a:spcAft>
              <a:buSzPts val="1900"/>
              <a:buChar char="▪"/>
            </a:pPr>
            <a:r>
              <a:rPr lang="en-US" sz="1400"/>
              <a:t>Common practise for L0 to L4</a:t>
            </a:r>
            <a:endParaRPr/>
          </a:p>
          <a:p>
            <a:pPr marL="914400" lvl="1" indent="-349250" algn="l" rtl="0">
              <a:lnSpc>
                <a:spcPct val="115000"/>
              </a:lnSpc>
              <a:spcBef>
                <a:spcPts val="500"/>
              </a:spcBef>
              <a:spcAft>
                <a:spcPts val="0"/>
              </a:spcAft>
              <a:buSzPts val="1900"/>
              <a:buChar char="▪"/>
            </a:pPr>
            <a:r>
              <a:rPr lang="en-US" sz="1400"/>
              <a:t>Validation current art</a:t>
            </a:r>
            <a:endParaRPr/>
          </a:p>
          <a:p>
            <a:pPr marL="914400" lvl="1" indent="-349250" algn="l" rtl="0">
              <a:lnSpc>
                <a:spcPct val="115000"/>
              </a:lnSpc>
              <a:spcBef>
                <a:spcPts val="500"/>
              </a:spcBef>
              <a:spcAft>
                <a:spcPts val="0"/>
              </a:spcAft>
              <a:buSzPts val="1900"/>
              <a:buChar char="▪"/>
            </a:pPr>
            <a:r>
              <a:rPr lang="en-US" sz="1400"/>
              <a:t>Quality assessment framework</a:t>
            </a:r>
            <a:endParaRPr/>
          </a:p>
          <a:p>
            <a:pPr marL="457200" marR="0" lvl="0" indent="-330200" algn="l" rtl="0">
              <a:lnSpc>
                <a:spcPct val="115000"/>
              </a:lnSpc>
              <a:spcBef>
                <a:spcPts val="1000"/>
              </a:spcBef>
              <a:spcAft>
                <a:spcPts val="0"/>
              </a:spcAft>
              <a:buClr>
                <a:schemeClr val="dk1"/>
              </a:buClr>
              <a:buSzPts val="1600"/>
              <a:buFont typeface="Montserrat"/>
              <a:buChar char="❖"/>
            </a:pPr>
            <a:r>
              <a:rPr lang="en-US" sz="1800"/>
              <a:t>Integrates efforts across multiple agencies</a:t>
            </a:r>
            <a:endParaRPr/>
          </a:p>
        </p:txBody>
      </p:sp>
      <p:sp>
        <p:nvSpPr>
          <p:cNvPr id="120" name="Google Shape;120;p7"/>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2800"/>
              <a:t>Common practise structure &amp; contributors</a:t>
            </a:r>
            <a:endParaRPr/>
          </a:p>
        </p:txBody>
      </p:sp>
      <p:pic>
        <p:nvPicPr>
          <p:cNvPr id="4" name="Picture 3">
            <a:extLst>
              <a:ext uri="{FF2B5EF4-FFF2-40B4-BE49-F238E27FC236}">
                <a16:creationId xmlns:a16="http://schemas.microsoft.com/office/drawing/2014/main" id="{03B78694-78A8-947F-DB19-8D1597DF5EFD}"/>
              </a:ext>
            </a:extLst>
          </p:cNvPr>
          <p:cNvPicPr>
            <a:picLocks noChangeAspect="1"/>
          </p:cNvPicPr>
          <p:nvPr/>
        </p:nvPicPr>
        <p:blipFill>
          <a:blip r:embed="rId3"/>
          <a:stretch>
            <a:fillRect/>
          </a:stretch>
        </p:blipFill>
        <p:spPr>
          <a:xfrm>
            <a:off x="6332305" y="1499515"/>
            <a:ext cx="3119141" cy="4023560"/>
          </a:xfrm>
          <a:prstGeom prst="rect">
            <a:avLst/>
          </a:prstGeom>
        </p:spPr>
      </p:pic>
      <p:pic>
        <p:nvPicPr>
          <p:cNvPr id="2" name="Picture 1">
            <a:extLst>
              <a:ext uri="{FF2B5EF4-FFF2-40B4-BE49-F238E27FC236}">
                <a16:creationId xmlns:a16="http://schemas.microsoft.com/office/drawing/2014/main" id="{1C2BA517-0C7C-536D-99A7-CDF94DC0DA58}"/>
              </a:ext>
            </a:extLst>
          </p:cNvPr>
          <p:cNvPicPr>
            <a:picLocks noChangeAspect="1"/>
          </p:cNvPicPr>
          <p:nvPr/>
        </p:nvPicPr>
        <p:blipFill>
          <a:blip r:embed="rId4"/>
          <a:stretch>
            <a:fillRect/>
          </a:stretch>
        </p:blipFill>
        <p:spPr>
          <a:xfrm>
            <a:off x="9473975" y="1746684"/>
            <a:ext cx="2643693" cy="35292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8"/>
          <p:cNvSpPr txBox="1">
            <a:spLocks noGrp="1"/>
          </p:cNvSpPr>
          <p:nvPr>
            <p:ph type="title"/>
          </p:nvPr>
        </p:nvSpPr>
        <p:spPr>
          <a:xfrm>
            <a:off x="176134" y="228411"/>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3200" dirty="0"/>
              <a:t>Workflow Common Practice </a:t>
            </a:r>
            <a:endParaRPr sz="3200" dirty="0"/>
          </a:p>
        </p:txBody>
      </p:sp>
      <p:sp>
        <p:nvSpPr>
          <p:cNvPr id="127" name="Google Shape;127;p8"/>
          <p:cNvSpPr txBox="1"/>
          <p:nvPr/>
        </p:nvSpPr>
        <p:spPr>
          <a:xfrm>
            <a:off x="0" y="1732376"/>
            <a:ext cx="4440600" cy="4171358"/>
          </a:xfrm>
          <a:prstGeom prst="rect">
            <a:avLst/>
          </a:prstGeom>
          <a:noFill/>
          <a:ln>
            <a:noFill/>
          </a:ln>
        </p:spPr>
        <p:txBody>
          <a:bodyPr spcFirstLastPara="1" wrap="square" lIns="91425" tIns="45700" rIns="91425" bIns="45700" anchor="t" anchorCtr="0">
            <a:spAutoFit/>
          </a:bodyPr>
          <a:lstStyle/>
          <a:p>
            <a:pPr marL="457200" marR="0" lvl="0" indent="-381000" algn="l" rtl="0">
              <a:lnSpc>
                <a:spcPct val="115000"/>
              </a:lnSpc>
              <a:spcBef>
                <a:spcPts val="0"/>
              </a:spcBef>
              <a:spcAft>
                <a:spcPts val="0"/>
              </a:spcAft>
              <a:buClr>
                <a:schemeClr val="dk1"/>
              </a:buClr>
              <a:buSzPts val="2400"/>
              <a:buFont typeface="Montserrat"/>
              <a:buChar char="❖"/>
            </a:pPr>
            <a:r>
              <a:rPr lang="en-US" sz="1800" b="0" i="0" u="none" strike="noStrike" cap="none" dirty="0">
                <a:solidFill>
                  <a:schemeClr val="dk1"/>
                </a:solidFill>
                <a:latin typeface="Montserrat"/>
                <a:ea typeface="Montserrat"/>
                <a:cs typeface="Montserrat"/>
                <a:sym typeface="Montserrat"/>
              </a:rPr>
              <a:t>At a high level, all practitioners use the same sequence of steps in their workflows</a:t>
            </a:r>
            <a:endParaRPr sz="1800" dirty="0"/>
          </a:p>
          <a:p>
            <a:pPr marL="457200" marR="0" lvl="0" indent="-381000" algn="l" rtl="0">
              <a:lnSpc>
                <a:spcPct val="115000"/>
              </a:lnSpc>
              <a:spcBef>
                <a:spcPts val="1000"/>
              </a:spcBef>
              <a:spcAft>
                <a:spcPts val="0"/>
              </a:spcAft>
              <a:buClr>
                <a:schemeClr val="dk1"/>
              </a:buClr>
              <a:buSzPts val="2400"/>
              <a:buFont typeface="Montserrat"/>
              <a:buChar char="❖"/>
            </a:pPr>
            <a:r>
              <a:rPr lang="en-US" sz="1800" b="0" i="0" u="none" strike="noStrike" cap="none" dirty="0">
                <a:solidFill>
                  <a:schemeClr val="dk1"/>
                </a:solidFill>
                <a:latin typeface="Montserrat"/>
                <a:ea typeface="Montserrat"/>
                <a:cs typeface="Montserrat"/>
                <a:sym typeface="Montserrat"/>
              </a:rPr>
              <a:t>The details of implementation vary, increasingly later in the process (from concentration/enhancement to emissions estimates)</a:t>
            </a:r>
            <a:endParaRPr sz="1800" dirty="0"/>
          </a:p>
          <a:p>
            <a:pPr marL="457200" marR="0" lvl="0" indent="-381000" algn="l" rtl="0">
              <a:lnSpc>
                <a:spcPct val="115000"/>
              </a:lnSpc>
              <a:spcBef>
                <a:spcPts val="1000"/>
              </a:spcBef>
              <a:spcAft>
                <a:spcPts val="0"/>
              </a:spcAft>
              <a:buClr>
                <a:schemeClr val="dk1"/>
              </a:buClr>
              <a:buSzPts val="2400"/>
              <a:buFont typeface="Montserrat"/>
              <a:buChar char="❖"/>
            </a:pPr>
            <a:r>
              <a:rPr lang="en-US" sz="1800" b="0" i="0" u="none" strike="noStrike" cap="none" dirty="0">
                <a:solidFill>
                  <a:schemeClr val="dk1"/>
                </a:solidFill>
                <a:latin typeface="Montserrat"/>
                <a:ea typeface="Montserrat"/>
                <a:cs typeface="Montserrat"/>
                <a:sym typeface="Montserrat"/>
              </a:rPr>
              <a:t>Later plume detection, delineation and emission quantification steps require a human in the loop</a:t>
            </a:r>
            <a:endParaRPr sz="1800" dirty="0"/>
          </a:p>
        </p:txBody>
      </p:sp>
      <p:pic>
        <p:nvPicPr>
          <p:cNvPr id="2" name="Picture 2">
            <a:extLst>
              <a:ext uri="{FF2B5EF4-FFF2-40B4-BE49-F238E27FC236}">
                <a16:creationId xmlns:a16="http://schemas.microsoft.com/office/drawing/2014/main" id="{54F4700F-AD22-8C5F-1D13-1E3A5F7CE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591" y="1185461"/>
            <a:ext cx="6321127" cy="34125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FEA3B0-CA8F-341C-56AA-8D8056112CB7}"/>
              </a:ext>
            </a:extLst>
          </p:cNvPr>
          <p:cNvPicPr>
            <a:picLocks noChangeAspect="1"/>
          </p:cNvPicPr>
          <p:nvPr/>
        </p:nvPicPr>
        <p:blipFill>
          <a:blip r:embed="rId4"/>
          <a:stretch>
            <a:fillRect/>
          </a:stretch>
        </p:blipFill>
        <p:spPr>
          <a:xfrm>
            <a:off x="4869566" y="4692056"/>
            <a:ext cx="1753310" cy="1726474"/>
          </a:xfrm>
          <a:prstGeom prst="rect">
            <a:avLst/>
          </a:prstGeom>
        </p:spPr>
      </p:pic>
      <p:pic>
        <p:nvPicPr>
          <p:cNvPr id="4" name="Picture 3">
            <a:extLst>
              <a:ext uri="{FF2B5EF4-FFF2-40B4-BE49-F238E27FC236}">
                <a16:creationId xmlns:a16="http://schemas.microsoft.com/office/drawing/2014/main" id="{DDF4D00C-EB6B-E53B-8158-89DE33887CF8}"/>
              </a:ext>
            </a:extLst>
          </p:cNvPr>
          <p:cNvPicPr>
            <a:picLocks noChangeAspect="1"/>
          </p:cNvPicPr>
          <p:nvPr/>
        </p:nvPicPr>
        <p:blipFill>
          <a:blip r:embed="rId5"/>
          <a:stretch>
            <a:fillRect/>
          </a:stretch>
        </p:blipFill>
        <p:spPr>
          <a:xfrm>
            <a:off x="6978620" y="4692056"/>
            <a:ext cx="1837067" cy="1726474"/>
          </a:xfrm>
          <a:prstGeom prst="rect">
            <a:avLst/>
          </a:prstGeom>
        </p:spPr>
      </p:pic>
      <p:pic>
        <p:nvPicPr>
          <p:cNvPr id="6" name="Picture 5">
            <a:extLst>
              <a:ext uri="{FF2B5EF4-FFF2-40B4-BE49-F238E27FC236}">
                <a16:creationId xmlns:a16="http://schemas.microsoft.com/office/drawing/2014/main" id="{863F9FAF-400F-684E-B74C-83A96F7690BB}"/>
              </a:ext>
            </a:extLst>
          </p:cNvPr>
          <p:cNvPicPr>
            <a:picLocks noChangeAspect="1"/>
          </p:cNvPicPr>
          <p:nvPr/>
        </p:nvPicPr>
        <p:blipFill>
          <a:blip r:embed="rId6"/>
          <a:stretch>
            <a:fillRect/>
          </a:stretch>
        </p:blipFill>
        <p:spPr>
          <a:xfrm>
            <a:off x="9171431" y="4670619"/>
            <a:ext cx="1747911" cy="1747911"/>
          </a:xfrm>
          <a:prstGeom prst="rect">
            <a:avLst/>
          </a:prstGeom>
        </p:spPr>
      </p:pic>
      <p:sp>
        <p:nvSpPr>
          <p:cNvPr id="7" name="Google Shape;144;p9">
            <a:extLst>
              <a:ext uri="{FF2B5EF4-FFF2-40B4-BE49-F238E27FC236}">
                <a16:creationId xmlns:a16="http://schemas.microsoft.com/office/drawing/2014/main" id="{F197606F-AAD5-8477-322E-0C49B3915F30}"/>
              </a:ext>
            </a:extLst>
          </p:cNvPr>
          <p:cNvSpPr txBox="1"/>
          <p:nvPr/>
        </p:nvSpPr>
        <p:spPr>
          <a:xfrm>
            <a:off x="11071296" y="5710684"/>
            <a:ext cx="112070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000" dirty="0"/>
              <a:t>Credit (L-R):</a:t>
            </a:r>
          </a:p>
          <a:p>
            <a:pPr marL="0" marR="0" lvl="0" indent="0" algn="l" rtl="0">
              <a:lnSpc>
                <a:spcPct val="100000"/>
              </a:lnSpc>
              <a:spcBef>
                <a:spcPts val="0"/>
              </a:spcBef>
              <a:spcAft>
                <a:spcPts val="0"/>
              </a:spcAft>
              <a:buNone/>
            </a:pPr>
            <a:r>
              <a:rPr lang="en-GB" sz="1000" dirty="0"/>
              <a:t>GHGSat</a:t>
            </a:r>
          </a:p>
          <a:p>
            <a:pPr marL="0" marR="0" lvl="0" indent="0" algn="l" rtl="0">
              <a:lnSpc>
                <a:spcPct val="100000"/>
              </a:lnSpc>
              <a:spcBef>
                <a:spcPts val="0"/>
              </a:spcBef>
              <a:spcAft>
                <a:spcPts val="0"/>
              </a:spcAft>
              <a:buNone/>
            </a:pPr>
            <a:r>
              <a:rPr lang="en-GB" sz="1000" dirty="0" err="1"/>
              <a:t>MethaneSat</a:t>
            </a:r>
            <a:endParaRPr lang="en-GB" sz="1000" dirty="0"/>
          </a:p>
          <a:p>
            <a:pPr marL="0" marR="0" lvl="0" indent="0" algn="l" rtl="0">
              <a:lnSpc>
                <a:spcPct val="100000"/>
              </a:lnSpc>
              <a:spcBef>
                <a:spcPts val="0"/>
              </a:spcBef>
              <a:spcAft>
                <a:spcPts val="0"/>
              </a:spcAft>
              <a:buNone/>
            </a:pPr>
            <a:r>
              <a:rPr lang="en-GB" sz="1000" dirty="0" err="1"/>
              <a:t>CarbonMapper</a:t>
            </a:r>
            <a:endParaRPr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9"/>
          <p:cNvSpPr txBox="1">
            <a:spLocks noGrp="1"/>
          </p:cNvSpPr>
          <p:nvPr>
            <p:ph type="title"/>
          </p:nvPr>
        </p:nvSpPr>
        <p:spPr>
          <a:xfrm>
            <a:off x="176048" y="81795"/>
            <a:ext cx="9387000" cy="77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Montserrat"/>
              <a:buNone/>
            </a:pPr>
            <a:r>
              <a:rPr lang="en-US" sz="2900"/>
              <a:t>State of Practice for Validation – </a:t>
            </a:r>
            <a:endParaRPr sz="2900"/>
          </a:p>
          <a:p>
            <a:pPr marL="0" marR="0" lvl="0" indent="0" algn="l" rtl="0">
              <a:lnSpc>
                <a:spcPct val="90000"/>
              </a:lnSpc>
              <a:spcBef>
                <a:spcPts val="0"/>
              </a:spcBef>
              <a:spcAft>
                <a:spcPts val="0"/>
              </a:spcAft>
              <a:buClr>
                <a:schemeClr val="lt1"/>
              </a:buClr>
              <a:buSzPts val="4400"/>
              <a:buFont typeface="Montserrat"/>
              <a:buNone/>
            </a:pPr>
            <a:r>
              <a:rPr lang="en-US" sz="2900"/>
              <a:t>controlled release </a:t>
            </a:r>
            <a:endParaRPr sz="3300"/>
          </a:p>
        </p:txBody>
      </p:sp>
      <p:sp>
        <p:nvSpPr>
          <p:cNvPr id="134" name="Google Shape;134;p9"/>
          <p:cNvSpPr txBox="1"/>
          <p:nvPr/>
        </p:nvSpPr>
        <p:spPr>
          <a:xfrm>
            <a:off x="176048" y="1164762"/>
            <a:ext cx="6343956" cy="5153678"/>
          </a:xfrm>
          <a:prstGeom prst="rect">
            <a:avLst/>
          </a:prstGeom>
          <a:noFill/>
          <a:ln>
            <a:noFill/>
          </a:ln>
        </p:spPr>
        <p:txBody>
          <a:bodyPr spcFirstLastPara="1" wrap="square" lIns="91425" tIns="45700" rIns="91425" bIns="45700" anchor="t" anchorCtr="0">
            <a:spAutoFit/>
          </a:bodyPr>
          <a:lstStyle/>
          <a:p>
            <a:pPr marL="457200" indent="-406400">
              <a:lnSpc>
                <a:spcPct val="115000"/>
              </a:lnSpc>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Independent testing of space-based methane detection needed, including several new satellite programs launched last year</a:t>
            </a:r>
            <a:endParaRPr lang="en-US" sz="1800" b="0" i="0" u="none" strike="noStrike" cap="none" dirty="0">
              <a:solidFill>
                <a:schemeClr val="dk1"/>
              </a:solidFill>
              <a:latin typeface="Montserrat"/>
              <a:ea typeface="Montserrat"/>
              <a:cs typeface="Montserrat"/>
              <a:sym typeface="Montserrat"/>
            </a:endParaRPr>
          </a:p>
          <a:p>
            <a:pPr marL="457200" marR="0" lvl="0" indent="-406400" algn="l" rtl="0">
              <a:lnSpc>
                <a:spcPct val="115000"/>
              </a:lnSpc>
              <a:spcBef>
                <a:spcPts val="0"/>
              </a:spcBef>
              <a:spcAft>
                <a:spcPts val="0"/>
              </a:spcAft>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Cooperative and single-blind controlled release tests, building on 5+ years of satellite, airplane and ground sensor tests</a:t>
            </a:r>
          </a:p>
          <a:p>
            <a:pPr marL="457200" marR="0" lvl="0" indent="-406400" algn="l" rtl="0">
              <a:lnSpc>
                <a:spcPct val="115000"/>
              </a:lnSpc>
              <a:spcBef>
                <a:spcPts val="0"/>
              </a:spcBef>
              <a:spcAft>
                <a:spcPts val="0"/>
              </a:spcAft>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Expanded participation to 12+ methane satellite platforms and 15 analysis teams</a:t>
            </a:r>
          </a:p>
          <a:p>
            <a:pPr marL="50800" marR="0" lvl="0" algn="l" rtl="0">
              <a:lnSpc>
                <a:spcPct val="115000"/>
              </a:lnSpc>
              <a:spcBef>
                <a:spcPts val="0"/>
              </a:spcBef>
              <a:spcAft>
                <a:spcPts val="0"/>
              </a:spcAft>
              <a:buClr>
                <a:schemeClr val="dk1"/>
              </a:buClr>
              <a:buSzPts val="2800"/>
            </a:pPr>
            <a:endParaRPr lang="en-GB" sz="800" b="0" i="0" u="none" strike="noStrike" cap="none" dirty="0">
              <a:solidFill>
                <a:schemeClr val="dk1"/>
              </a:solidFill>
              <a:latin typeface="Montserrat"/>
              <a:ea typeface="Montserrat"/>
              <a:cs typeface="Montserrat"/>
              <a:sym typeface="Montserrat"/>
            </a:endParaRPr>
          </a:p>
          <a:p>
            <a:pPr marL="50800" marR="0" lvl="0" algn="l" rtl="0">
              <a:lnSpc>
                <a:spcPct val="115000"/>
              </a:lnSpc>
              <a:spcBef>
                <a:spcPts val="0"/>
              </a:spcBef>
              <a:spcAft>
                <a:spcPts val="0"/>
              </a:spcAft>
              <a:buClr>
                <a:schemeClr val="dk1"/>
              </a:buClr>
              <a:buSzPts val="2800"/>
            </a:pPr>
            <a:r>
              <a:rPr lang="en-GB" sz="1800" b="1" i="0" u="none" strike="noStrike" cap="none" dirty="0">
                <a:solidFill>
                  <a:schemeClr val="dk1"/>
                </a:solidFill>
                <a:latin typeface="Montserrat"/>
                <a:ea typeface="Montserrat"/>
                <a:cs typeface="Montserrat"/>
                <a:sym typeface="Montserrat"/>
              </a:rPr>
              <a:t>2024-2025</a:t>
            </a:r>
          </a:p>
          <a:p>
            <a:pPr marL="50800" marR="0" lvl="0" algn="l" rtl="0">
              <a:lnSpc>
                <a:spcPct val="115000"/>
              </a:lnSpc>
              <a:spcBef>
                <a:spcPts val="0"/>
              </a:spcBef>
              <a:spcAft>
                <a:spcPts val="0"/>
              </a:spcAft>
              <a:buClr>
                <a:schemeClr val="dk1"/>
              </a:buClr>
              <a:buSzPts val="2800"/>
            </a:pPr>
            <a:endParaRPr lang="en-GB" sz="800" i="0" u="none" strike="noStrike" cap="none" dirty="0">
              <a:solidFill>
                <a:schemeClr val="dk1"/>
              </a:solidFill>
              <a:latin typeface="Montserrat"/>
              <a:ea typeface="Montserrat"/>
              <a:cs typeface="Montserrat"/>
              <a:sym typeface="Montserrat"/>
            </a:endParaRPr>
          </a:p>
          <a:p>
            <a:pPr marL="457200" marR="0" lvl="0" indent="-406400" algn="l" rtl="0">
              <a:lnSpc>
                <a:spcPct val="115000"/>
              </a:lnSpc>
              <a:spcBef>
                <a:spcPts val="0"/>
              </a:spcBef>
              <a:spcAft>
                <a:spcPts val="0"/>
              </a:spcAft>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150 release (10-1500 kg/h) cooperative stage being analysed</a:t>
            </a:r>
          </a:p>
          <a:p>
            <a:pPr marL="457200" marR="0" lvl="0" indent="-406400" algn="l" rtl="0">
              <a:lnSpc>
                <a:spcPct val="115000"/>
              </a:lnSpc>
              <a:spcBef>
                <a:spcPts val="0"/>
              </a:spcBef>
              <a:spcAft>
                <a:spcPts val="0"/>
              </a:spcAft>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First single-blind stage “Phase 1” is ongoing in Q1 2025, data to be unblinded on May 1</a:t>
            </a:r>
          </a:p>
          <a:p>
            <a:pPr marL="457200" marR="0" lvl="0" indent="-406400" algn="l" rtl="0">
              <a:lnSpc>
                <a:spcPct val="115000"/>
              </a:lnSpc>
              <a:spcBef>
                <a:spcPts val="0"/>
              </a:spcBef>
              <a:spcAft>
                <a:spcPts val="0"/>
              </a:spcAft>
              <a:buClr>
                <a:schemeClr val="dk1"/>
              </a:buClr>
              <a:buSzPts val="2800"/>
              <a:buFont typeface="Montserrat"/>
              <a:buChar char="❖"/>
            </a:pPr>
            <a:r>
              <a:rPr lang="en-GB" sz="1800" b="0" i="0" u="none" strike="noStrike" cap="none" dirty="0">
                <a:solidFill>
                  <a:schemeClr val="dk1"/>
                </a:solidFill>
                <a:latin typeface="Montserrat"/>
                <a:ea typeface="Montserrat"/>
                <a:cs typeface="Montserrat"/>
                <a:sym typeface="Montserrat"/>
              </a:rPr>
              <a:t>Subsequent phases to follow with alternate testing configurations</a:t>
            </a:r>
          </a:p>
        </p:txBody>
      </p:sp>
      <p:grpSp>
        <p:nvGrpSpPr>
          <p:cNvPr id="135" name="Google Shape;135;p9"/>
          <p:cNvGrpSpPr/>
          <p:nvPr/>
        </p:nvGrpSpPr>
        <p:grpSpPr>
          <a:xfrm>
            <a:off x="6651000" y="1822595"/>
            <a:ext cx="4820464" cy="3531604"/>
            <a:chOff x="2726738" y="2156264"/>
            <a:chExt cx="6113397" cy="4479667"/>
          </a:xfrm>
        </p:grpSpPr>
        <p:pic>
          <p:nvPicPr>
            <p:cNvPr id="136" name="Google Shape;136;p9" descr="Map&#10;&#10;Description automatically generated"/>
            <p:cNvPicPr preferRelativeResize="0"/>
            <p:nvPr/>
          </p:nvPicPr>
          <p:blipFill rotWithShape="1">
            <a:blip r:embed="rId3">
              <a:alphaModFix/>
            </a:blip>
            <a:srcRect t="2298"/>
            <a:stretch/>
          </p:blipFill>
          <p:spPr>
            <a:xfrm>
              <a:off x="2726738" y="2156264"/>
              <a:ext cx="6113397" cy="4479667"/>
            </a:xfrm>
            <a:prstGeom prst="rect">
              <a:avLst/>
            </a:prstGeom>
            <a:noFill/>
            <a:ln w="19050" cap="flat" cmpd="sng">
              <a:solidFill>
                <a:schemeClr val="dk1"/>
              </a:solidFill>
              <a:prstDash val="solid"/>
              <a:round/>
              <a:headEnd type="none" w="sm" len="sm"/>
              <a:tailEnd type="none" w="sm" len="sm"/>
            </a:ln>
          </p:spPr>
        </p:pic>
        <p:sp>
          <p:nvSpPr>
            <p:cNvPr id="137" name="Google Shape;137;p9"/>
            <p:cNvSpPr/>
            <p:nvPr/>
          </p:nvSpPr>
          <p:spPr>
            <a:xfrm>
              <a:off x="5102087" y="3311561"/>
              <a:ext cx="1036629" cy="310393"/>
            </a:xfrm>
            <a:prstGeom prst="cloud">
              <a:avLst/>
            </a:prstGeom>
            <a:solidFill>
              <a:srgbClr val="D8D8D8"/>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a:t>
              </a:r>
              <a:endParaRPr/>
            </a:p>
          </p:txBody>
        </p:sp>
      </p:grpSp>
      <p:cxnSp>
        <p:nvCxnSpPr>
          <p:cNvPr id="138" name="Google Shape;138;p9"/>
          <p:cNvCxnSpPr>
            <a:cxnSpLocks/>
          </p:cNvCxnSpPr>
          <p:nvPr/>
        </p:nvCxnSpPr>
        <p:spPr>
          <a:xfrm>
            <a:off x="7049353" y="1684782"/>
            <a:ext cx="516047" cy="719012"/>
          </a:xfrm>
          <a:prstGeom prst="straightConnector1">
            <a:avLst/>
          </a:prstGeom>
          <a:noFill/>
          <a:ln w="38100" cap="flat" cmpd="sng">
            <a:solidFill>
              <a:srgbClr val="8C1515"/>
            </a:solidFill>
            <a:prstDash val="solid"/>
            <a:round/>
            <a:headEnd type="none" w="sm" len="sm"/>
            <a:tailEnd type="triangle" w="med" len="med"/>
          </a:ln>
        </p:spPr>
      </p:cxnSp>
      <p:sp>
        <p:nvSpPr>
          <p:cNvPr id="139" name="Google Shape;139;p9"/>
          <p:cNvSpPr txBox="1"/>
          <p:nvPr/>
        </p:nvSpPr>
        <p:spPr>
          <a:xfrm>
            <a:off x="8906335" y="2886303"/>
            <a:ext cx="12795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Metering and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release point</a:t>
            </a:r>
            <a:endParaRPr/>
          </a:p>
        </p:txBody>
      </p:sp>
      <p:sp>
        <p:nvSpPr>
          <p:cNvPr id="140" name="Google Shape;140;p9"/>
          <p:cNvSpPr txBox="1"/>
          <p:nvPr/>
        </p:nvSpPr>
        <p:spPr>
          <a:xfrm>
            <a:off x="9572435" y="4021099"/>
            <a:ext cx="14478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Gas trailers and</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pressure reg</a:t>
            </a:r>
            <a:endParaRPr/>
          </a:p>
        </p:txBody>
      </p:sp>
      <p:sp>
        <p:nvSpPr>
          <p:cNvPr id="141" name="Google Shape;141;p9"/>
          <p:cNvSpPr txBox="1"/>
          <p:nvPr/>
        </p:nvSpPr>
        <p:spPr>
          <a:xfrm>
            <a:off x="10020491" y="1913692"/>
            <a:ext cx="1180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Work station</a:t>
            </a:r>
            <a:endParaRPr/>
          </a:p>
        </p:txBody>
      </p:sp>
      <p:sp>
        <p:nvSpPr>
          <p:cNvPr id="142" name="Google Shape;142;p9"/>
          <p:cNvSpPr txBox="1"/>
          <p:nvPr/>
        </p:nvSpPr>
        <p:spPr>
          <a:xfrm>
            <a:off x="6651000" y="1164762"/>
            <a:ext cx="227337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10 m ultrasonic winds</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and meteorological station</a:t>
            </a:r>
            <a:endParaRPr/>
          </a:p>
        </p:txBody>
      </p:sp>
      <p:sp>
        <p:nvSpPr>
          <p:cNvPr id="144" name="Google Shape;144;p9"/>
          <p:cNvSpPr txBox="1"/>
          <p:nvPr/>
        </p:nvSpPr>
        <p:spPr>
          <a:xfrm>
            <a:off x="6520004" y="5488812"/>
            <a:ext cx="532084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dk1"/>
                </a:solidFill>
                <a:latin typeface="Montserrat"/>
                <a:ea typeface="Montserrat"/>
                <a:cs typeface="Montserrat"/>
                <a:sym typeface="Montserrat"/>
              </a:rPr>
              <a:t>Credit: A Brandt Stanford tinyurl.com/</a:t>
            </a:r>
            <a:r>
              <a:rPr lang="en-US" sz="1400" b="0" i="0" u="none" strike="noStrike" cap="none" dirty="0" err="1">
                <a:solidFill>
                  <a:schemeClr val="dk1"/>
                </a:solidFill>
                <a:latin typeface="Montserrat"/>
                <a:ea typeface="Montserrat"/>
                <a:cs typeface="Montserrat"/>
                <a:sym typeface="Montserrat"/>
              </a:rPr>
              <a:t>stanford</a:t>
            </a:r>
            <a:r>
              <a:rPr lang="en-US" sz="1400" b="0" i="0" u="none" strike="noStrike" cap="none" dirty="0">
                <a:solidFill>
                  <a:schemeClr val="dk1"/>
                </a:solidFill>
                <a:latin typeface="Montserrat"/>
                <a:ea typeface="Montserrat"/>
                <a:cs typeface="Montserrat"/>
                <a:sym typeface="Montserrat"/>
              </a:rPr>
              <a:t>-methane </a:t>
            </a:r>
            <a:endParaRPr sz="1400" b="0" i="0" u="none" strike="noStrike" cap="none"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1400" b="0" i="0" u="none" strike="noStrike" cap="none" dirty="0">
                <a:solidFill>
                  <a:schemeClr val="dk1"/>
                </a:solidFill>
                <a:latin typeface="Montserrat"/>
                <a:ea typeface="Montserrat"/>
                <a:cs typeface="Montserrat"/>
                <a:sym typeface="Montserrat"/>
              </a:rPr>
              <a:t>*Participants know location but not [on/off] or volume flow rate. Coriolis flow metering for leaks between 3 kg/h and 1500 kg/h</a:t>
            </a:r>
            <a:endParaRPr dirty="0"/>
          </a:p>
        </p:txBody>
      </p:sp>
    </p:spTree>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236</TotalTime>
  <Words>1169</Words>
  <Application>Microsoft Office PowerPoint</Application>
  <PresentationFormat>Widescreen</PresentationFormat>
  <Paragraphs>125</Paragraphs>
  <Slides>14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Montserrat</vt:lpstr>
      <vt:lpstr>Avenir</vt:lpstr>
      <vt:lpstr>Arial</vt:lpstr>
      <vt:lpstr>Noto Sans Symbols</vt:lpstr>
      <vt:lpstr>ceos</vt:lpstr>
      <vt:lpstr>2_ceos</vt:lpstr>
      <vt:lpstr>SIT Technical Workshop 2025 . Common Practices for Quantifying Methane Emissions from  Plumes Detected by  Remote Sensing</vt:lpstr>
      <vt:lpstr>PowerPoint Presentation</vt:lpstr>
      <vt:lpstr>PowerPoint Presentation</vt:lpstr>
      <vt:lpstr>New rules on Energy sector</vt:lpstr>
      <vt:lpstr>Corporate emissions and climate risk reporting </vt:lpstr>
      <vt:lpstr>Identified community appetite with international buy-in</vt:lpstr>
      <vt:lpstr>Common practise structure &amp; contributors</vt:lpstr>
      <vt:lpstr>Workflow Common Practice </vt:lpstr>
      <vt:lpstr>State of Practice for Validation –  controlled release </vt:lpstr>
      <vt:lpstr>Quality Assessment framework</vt:lpstr>
      <vt:lpstr>Best practice as an enabler</vt:lpstr>
      <vt:lpstr>Progress and timeline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 Green</dc:creator>
  <cp:lastModifiedBy>Paul Green</cp:lastModifiedBy>
  <cp:revision>2</cp:revision>
  <dcterms:modified xsi:type="dcterms:W3CDTF">2025-09-08T10:43:47Z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42e5d-23ae-44dc-94b5-8d31af46c61e_Enabled">
    <vt:lpwstr>true</vt:lpwstr>
  </property>
  <property fmtid="{D5CDD505-2E9C-101B-9397-08002B2CF9AE}" pid="3" name="MSIP_Label_e7f42e5d-23ae-44dc-94b5-8d31af46c61e_SetDate">
    <vt:lpwstr>2024-09-05T02:40:44Z</vt:lpwstr>
  </property>
  <property fmtid="{D5CDD505-2E9C-101B-9397-08002B2CF9AE}" pid="4" name="MSIP_Label_e7f42e5d-23ae-44dc-94b5-8d31af46c61e_Method">
    <vt:lpwstr>Privileged</vt:lpwstr>
  </property>
  <property fmtid="{D5CDD505-2E9C-101B-9397-08002B2CF9AE}" pid="5" name="MSIP_Label_e7f42e5d-23ae-44dc-94b5-8d31af46c61e_Name">
    <vt:lpwstr>Reviewed - not CUI - Export Controlled</vt:lpwstr>
  </property>
  <property fmtid="{D5CDD505-2E9C-101B-9397-08002B2CF9AE}" pid="6" name="MSIP_Label_e7f42e5d-23ae-44dc-94b5-8d31af46c61e_SiteId">
    <vt:lpwstr>545921e0-10ef-4398-8713-9832ac563dad</vt:lpwstr>
  </property>
  <property fmtid="{D5CDD505-2E9C-101B-9397-08002B2CF9AE}" pid="7" name="MSIP_Label_e7f42e5d-23ae-44dc-94b5-8d31af46c61e_ActionId">
    <vt:lpwstr>c82aa656-2847-4338-8dac-22e344726f1d</vt:lpwstr>
  </property>
  <property fmtid="{D5CDD505-2E9C-101B-9397-08002B2CF9AE}" pid="8" name="MSIP_Label_e7f42e5d-23ae-44dc-94b5-8d31af46c61e_ContentBits">
    <vt:lpwstr>0</vt:lpwstr>
  </property>
  <property fmtid="{D5CDD505-2E9C-101B-9397-08002B2CF9AE}" pid="9" name="MSIP_Label_9df4b5af-ab42-45d5-91e7-45583bed1b2a_Enabled">
    <vt:lpwstr>true</vt:lpwstr>
  </property>
  <property fmtid="{D5CDD505-2E9C-101B-9397-08002B2CF9AE}" pid="10" name="MSIP_Label_9df4b5af-ab42-45d5-91e7-45583bed1b2a_SetDate">
    <vt:lpwstr>2024-09-11T17:41:01Z</vt:lpwstr>
  </property>
  <property fmtid="{D5CDD505-2E9C-101B-9397-08002B2CF9AE}" pid="11" name="MSIP_Label_9df4b5af-ab42-45d5-91e7-45583bed1b2a_Method">
    <vt:lpwstr>Standard</vt:lpwstr>
  </property>
  <property fmtid="{D5CDD505-2E9C-101B-9397-08002B2CF9AE}" pid="12" name="MSIP_Label_9df4b5af-ab42-45d5-91e7-45583bed1b2a_Name">
    <vt:lpwstr>9df4b5af-ab42-45d5-91e7-45583bed1b2a</vt:lpwstr>
  </property>
  <property fmtid="{D5CDD505-2E9C-101B-9397-08002B2CF9AE}" pid="13" name="MSIP_Label_9df4b5af-ab42-45d5-91e7-45583bed1b2a_SiteId">
    <vt:lpwstr>601e5460-b1bf-49c0-bd2d-e76ffc186a8d</vt:lpwstr>
  </property>
  <property fmtid="{D5CDD505-2E9C-101B-9397-08002B2CF9AE}" pid="14" name="MSIP_Label_9df4b5af-ab42-45d5-91e7-45583bed1b2a_ActionId">
    <vt:lpwstr>772ba227-1d20-4830-ae04-787f9fcb99ea</vt:lpwstr>
  </property>
  <property fmtid="{D5CDD505-2E9C-101B-9397-08002B2CF9AE}" pid="15" name="MSIP_Label_9df4b5af-ab42-45d5-91e7-45583bed1b2a_ContentBits">
    <vt:lpwstr>0</vt:lpwstr>
  </property>
</Properties>
</file>