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g5t1wQMVCt3XjS4Eh5m4p665WC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Montserrat-bold.fntdata"/><Relationship Id="rId6" Type="http://schemas.openxmlformats.org/officeDocument/2006/relationships/slide" Target="slides/slide2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5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5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5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5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7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4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ceos.org/ghg/experiments" TargetMode="External"/><Relationship Id="rId4" Type="http://schemas.openxmlformats.org/officeDocument/2006/relationships/hyperlink" Target="https://airtable.com/apphCiY4iwGxjHS4A/shrBg7NSkfeHVsUDd/tblJ1wVrS6z26j6dW" TargetMode="External"/><Relationship Id="rId9" Type="http://schemas.openxmlformats.org/officeDocument/2006/relationships/hyperlink" Target="mailto:controlled-release-database+subscribe@googlegroups.com?subject=Subscribe&amp;body=Please%20add%20me%20to%20the%20group.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airtable.com/apphCiY4iwGxjHS4A/paglzCSssHxohyhMx/form" TargetMode="External"/><Relationship Id="rId7" Type="http://schemas.openxmlformats.org/officeDocument/2006/relationships/image" Target="../media/image10.png"/><Relationship Id="rId8" Type="http://schemas.openxmlformats.org/officeDocument/2006/relationships/hyperlink" Target="mailto:controlled-release-database@googlegroup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 Team </a:t>
            </a:r>
            <a:br>
              <a:rPr b="1" i="0" lang="en-GB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&amp; </a:t>
            </a: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Yasjka Meijer GHG TT</a:t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4.4</a:t>
            </a:r>
            <a:endParaRPr b="0" i="0" sz="1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 txBox="1"/>
          <p:nvPr>
            <p:ph type="title"/>
          </p:nvPr>
        </p:nvSpPr>
        <p:spPr>
          <a:xfrm>
            <a:off x="176050" y="175950"/>
            <a:ext cx="8932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IMEO Collaboration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Update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/>
        </p:nvSpPr>
        <p:spPr>
          <a:xfrm>
            <a:off x="365625" y="1438425"/>
            <a:ext cx="116919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IMEO WGs from Harvard meeting are considered </a:t>
            </a: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still very relevant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TT initiative to revitalise under CEOS leadership (co-lead with IMEO)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Stepwise approach: Use Case WG first, Roadmap WG to follow (and other to be assessed later)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 Case WG output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➢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Detailed use cases showing various source sectors &amp; varying stakeholder needs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➢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 these to (current) EO capabilities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 meeting was held on 11 March (Use Cases)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Most progress will follow through a shared document.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 Case document will be used to revitalise the Roadmap WG enabling it to set priorities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Roadmap WG to follow around  August-September 2025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0"/>
          <p:cNvSpPr txBox="1"/>
          <p:nvPr/>
        </p:nvSpPr>
        <p:spPr>
          <a:xfrm>
            <a:off x="94026" y="103250"/>
            <a:ext cx="9552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GB" sz="3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WG Revitalisation (Yasjka)</a:t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/>
          <p:nvPr/>
        </p:nvSpPr>
        <p:spPr>
          <a:xfrm>
            <a:off x="365625" y="1613875"/>
            <a:ext cx="114885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IMEO review provided on draft with helpful ideas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Hopes for IMEO roles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the publicity effort in Q3-Q4 2025, and align activities towards COP30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the engagement with producers and users (for O&amp;G fugitive methane)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Promote into IMEO-funded research projects 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Input into roadmap beyond O&amp;G fugitive methane, e.g. area mappers and diffuse sources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IMEO badge?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Next steps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1"/>
          <p:cNvSpPr txBox="1"/>
          <p:nvPr/>
        </p:nvSpPr>
        <p:spPr>
          <a:xfrm>
            <a:off x="94026" y="103250"/>
            <a:ext cx="9552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GB" sz="3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CH4 best practices (Paul)</a:t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/>
          <p:nvPr/>
        </p:nvSpPr>
        <p:spPr>
          <a:xfrm>
            <a:off x="365625" y="1613875"/>
            <a:ext cx="110319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Why, when and where? 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Initial idea is to have the workshop to discuss the Use Case WG output and initial Roadmap priority settings.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WG output required to progress beyond Harvard WS →→ in Q4 2025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Europe, two potential locations are offered (ECSAT/Harwell, SRON/Leiden)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 output of WGs 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Confirm/agree on priorities and required next steps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2"/>
          <p:cNvSpPr txBox="1"/>
          <p:nvPr/>
        </p:nvSpPr>
        <p:spPr>
          <a:xfrm>
            <a:off x="94026" y="103250"/>
            <a:ext cx="9552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GB" sz="2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IMEO-CEOS community workshop in 2025</a:t>
            </a:r>
            <a:endParaRPr b="0" i="0" sz="2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/>
          <p:nvPr>
            <p:ph idx="1" type="body"/>
          </p:nvPr>
        </p:nvSpPr>
        <p:spPr>
          <a:xfrm>
            <a:off x="288600" y="1313200"/>
            <a:ext cx="118257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Proceeding with Use Case WG and initial use cases</a:t>
            </a:r>
            <a:endParaRPr sz="2300"/>
          </a:p>
          <a:p>
            <a:pPr indent="-222250" lvl="1" marL="685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Char char="▪"/>
            </a:pPr>
            <a:r>
              <a:rPr lang="en-GB" sz="2300"/>
              <a:t>Participation still welcome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Finalise best practices and work with IMEO (et al) on adoption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Progress controlled release and obs database with IMEO - link to CEOS GHG Portal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Work with ASI/DLR/JAXA/JMA on tip and cue data access &amp; support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Agencies with active methane detection algorithms invited to notify GHG TT lead (Yasjka Meijer)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Late 2025 CEOS-IMEO workshop arrangements will be advised</a:t>
            </a:r>
            <a:endParaRPr sz="2300"/>
          </a:p>
        </p:txBody>
      </p:sp>
      <p:sp>
        <p:nvSpPr>
          <p:cNvPr id="149" name="Google Shape;149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Next steps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Remembering Manfredi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>
            <p:ph idx="1" type="body"/>
          </p:nvPr>
        </p:nvSpPr>
        <p:spPr>
          <a:xfrm>
            <a:off x="268325" y="1624100"/>
            <a:ext cx="11289600" cy="4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Manfredi Caltagirone, dedicated founder and leader of IMEO passed away in June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He was a big supporter for the CEOS-IMEO relationship and shared objectives</a:t>
            </a:r>
            <a:endParaRPr sz="1900"/>
          </a:p>
          <a:p>
            <a:pPr indent="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/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8374" y="2933425"/>
            <a:ext cx="3900225" cy="259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CEOS-IMEO heritage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3"/>
          <p:cNvSpPr txBox="1"/>
          <p:nvPr>
            <p:ph idx="1" type="body"/>
          </p:nvPr>
        </p:nvSpPr>
        <p:spPr>
          <a:xfrm>
            <a:off x="288600" y="1340050"/>
            <a:ext cx="11585700" cy="49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UNEP’s IMEO exists to provide open, reliable and actionable information to individuals with the aim to reduce methane emissions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CEOS started to engage with IMEO in 2021, via SIT Chair Team (AU)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Objective is to get CEOS agencies and their data closer to  the user – similar to GFOI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In June 2023, we organised a joint CEOS-IMEO Workshop in Harvard </a:t>
            </a:r>
            <a:br>
              <a:rPr lang="en-GB" sz="1900"/>
            </a:br>
            <a:r>
              <a:rPr lang="en-GB" sz="1900"/>
              <a:t>“International Coordination Workshop on Detection of Anthropogenic Methane Emissions from High-resolution Satellites”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Five IMEO working groups followed Harvard Workshop. They only met twice &amp; then stalled 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IMEO attended SIT-39 in Tokyo in April 2024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GHG TT (led by Yasjka) and SIT Chair Team upped engagement with IMEO in 2025 to push along our various ideas</a:t>
            </a: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Objectives today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4"/>
          <p:cNvSpPr txBox="1"/>
          <p:nvPr>
            <p:ph idx="1" type="body"/>
          </p:nvPr>
        </p:nvSpPr>
        <p:spPr>
          <a:xfrm>
            <a:off x="268325" y="1624100"/>
            <a:ext cx="11289600" cy="4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Update on IMEO activities of interest - and the CEOS-IMEO collaborations in particular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Seeking agencies support and/or participation to progress on (some) of these aspects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Feedback and guidance </a:t>
            </a:r>
            <a:endParaRPr sz="1900"/>
          </a:p>
          <a:p>
            <a:pPr indent="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Topics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5"/>
          <p:cNvSpPr txBox="1"/>
          <p:nvPr>
            <p:ph idx="1" type="body"/>
          </p:nvPr>
        </p:nvSpPr>
        <p:spPr>
          <a:xfrm>
            <a:off x="317225" y="1636325"/>
            <a:ext cx="11289600" cy="4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Tip-and-cue system &amp; data requests to CEOS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Controlled release &amp; observations database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IMEO WGs revitalisation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Methane best practices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CEOS-IMEO community workshop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AOB</a:t>
            </a:r>
            <a:endParaRPr sz="1900"/>
          </a:p>
          <a:p>
            <a:pPr indent="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/>
          <p:nvPr/>
        </p:nvSpPr>
        <p:spPr>
          <a:xfrm>
            <a:off x="0" y="1408800"/>
            <a:ext cx="7496175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 Chair and GHG TT engaged with ASI and DLR to facilitate access to PRISMA and EnMAP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ASI: In dialogue with IMEO and CEOS SIT Chair team on PRISMA access (see slide 8)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DLR: in close communication with IMEO office 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(see next slide)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94026" y="103250"/>
            <a:ext cx="955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GB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Tip and cue system – requests to CEOS</a:t>
            </a:r>
            <a:endParaRPr b="0" i="0" sz="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3550" y="2028325"/>
            <a:ext cx="4518451" cy="3388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>
            <p:ph idx="1" type="body"/>
          </p:nvPr>
        </p:nvSpPr>
        <p:spPr>
          <a:xfrm>
            <a:off x="324225" y="1254825"/>
            <a:ext cx="11495400" cy="51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EnMAP has been identified for the provision of methane source information.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Its value has been demonstrated by U. of Valencia during the past.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Exchange between IMEO and EnMAP mission manager works well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Currently, IMEO has defined area of interests which are included in a tasking scenario to serve as best as possible (priority etc.).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Caveat: Some hand-work is needed; some delay between tasking and pick-up.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Work on a semi-automatic solution in cooperation with IMEO:</a:t>
            </a:r>
            <a:endParaRPr sz="1800"/>
          </a:p>
          <a:p>
            <a:pPr indent="-3365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▪"/>
            </a:pPr>
            <a:r>
              <a:rPr lang="en-GB" sz="1700"/>
              <a:t>Pre-requisites /needs of IMEO identified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en-GB" sz="1700"/>
              <a:t>Discussion with DLR G/S team about the how to implement an effective solution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en-GB" sz="1700"/>
              <a:t>Baseline is not the official G/S archive, but the DLR-Geoservice platform, which currently allows the access to Level 2a standard products (at present land processor only)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en-GB" sz="1700"/>
              <a:t>Planning of IMEO extension to pick-up Level 1b is there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en-GB" sz="1700"/>
              <a:t>Currently, in Germany all budgets are preliminary and do not allow extra contracts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en-GB" sz="1700"/>
              <a:t>Should be included during mission extension, latest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800"/>
              <a:buNone/>
            </a:pPr>
            <a:r>
              <a:t/>
            </a:r>
            <a:endParaRPr sz="1800"/>
          </a:p>
        </p:txBody>
      </p:sp>
      <p:sp>
        <p:nvSpPr>
          <p:cNvPr id="105" name="Google Shape;105;p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EnMAP - IMEO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>
            <p:ph idx="1" type="body"/>
          </p:nvPr>
        </p:nvSpPr>
        <p:spPr>
          <a:xfrm>
            <a:off x="348300" y="1101262"/>
            <a:ext cx="11495400" cy="54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PRISMA has been identified for the provision of methane source information.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Its value has been demonstrated by U. of Valencia (Prof. Luis Guanter) and U. of Milano Bicocca (Prof. Roberto Colombo) during the past and still ongoing.</a:t>
            </a:r>
            <a:endParaRPr sz="2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ASI–IMEO–CEOS exchanges:</a:t>
            </a:r>
            <a:endParaRPr sz="2500"/>
          </a:p>
          <a:p>
            <a:pPr indent="-266700" lvl="1" marL="8572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</a:pPr>
            <a:r>
              <a:rPr lang="en-GB" sz="1100"/>
              <a:t>ASI confirmed interest in collaboration</a:t>
            </a:r>
            <a:endParaRPr sz="2100"/>
          </a:p>
          <a:p>
            <a:pPr indent="-266700" lvl="1" marL="8572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</a:pPr>
            <a:r>
              <a:rPr lang="en-GB" sz="1100"/>
              <a:t>IMEO proposed to share U. Valencia algorithm with ASI</a:t>
            </a:r>
            <a:endParaRPr sz="2100"/>
          </a:p>
          <a:p>
            <a:pPr indent="-266700" lvl="1" marL="8572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</a:pPr>
            <a:r>
              <a:rPr lang="en-GB" sz="1100"/>
              <a:t>IMEO requested to upgrade accounts to institutional level</a:t>
            </a:r>
            <a:endParaRPr sz="2100"/>
          </a:p>
          <a:p>
            <a:pPr indent="-266700" lvl="1" marL="8572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</a:pPr>
            <a:r>
              <a:rPr lang="en-GB" sz="1100"/>
              <a:t>Assessment of systematic acquisitions on areas of interest provided by IMEO</a:t>
            </a:r>
            <a:endParaRPr sz="2100"/>
          </a:p>
          <a:p>
            <a:pPr indent="-266700" lvl="0" marL="4000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Agreed actions: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</a:pPr>
            <a:r>
              <a:rPr lang="en-GB" sz="1100"/>
              <a:t>IMEO to send list of all potential areas of interest (global)</a:t>
            </a:r>
            <a:endParaRPr sz="2100"/>
          </a:p>
          <a:p>
            <a:pPr indent="-3238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</a:pPr>
            <a:r>
              <a:rPr lang="en-GB" sz="1100"/>
              <a:t>ASI to evaluate feasibility and suggest best approach</a:t>
            </a:r>
            <a:endParaRPr sz="2100"/>
          </a:p>
          <a:p>
            <a:pPr indent="-3238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</a:pPr>
            <a:r>
              <a:rPr lang="en-GB" sz="1100"/>
              <a:t>Possible increase of PRISMA data, subject  to the results of feasibility analysis</a:t>
            </a:r>
            <a:endParaRPr sz="21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Next steps: </a:t>
            </a:r>
            <a:endParaRPr sz="2500"/>
          </a:p>
          <a:p>
            <a:pPr indent="-3238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</a:pPr>
            <a:r>
              <a:rPr lang="en-GB" sz="1100"/>
              <a:t>assessment of IMEO areas of interest list</a:t>
            </a:r>
            <a:endParaRPr sz="2100"/>
          </a:p>
          <a:p>
            <a:pPr indent="-3238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</a:pPr>
            <a:r>
              <a:rPr lang="en-GB" sz="1100"/>
              <a:t>explore local processing to reduce overhead</a:t>
            </a:r>
            <a:endParaRPr sz="21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800"/>
              <a:buNone/>
            </a:pPr>
            <a:r>
              <a:t/>
            </a:r>
            <a:endParaRPr sz="1500"/>
          </a:p>
        </p:txBody>
      </p:sp>
      <p:sp>
        <p:nvSpPr>
          <p:cNvPr id="111" name="Google Shape;111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300"/>
              <a:t>ASI - IMEO</a:t>
            </a:r>
            <a:endParaRPr sz="4300"/>
          </a:p>
        </p:txBody>
      </p:sp>
      <p:pic>
        <p:nvPicPr>
          <p:cNvPr id="112" name="Google Shape;11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/>
        </p:nvSpPr>
        <p:spPr>
          <a:xfrm>
            <a:off x="94026" y="103250"/>
            <a:ext cx="955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GB" sz="3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Controlled release experiment database</a:t>
            </a:r>
            <a:endParaRPr b="0" i="0" sz="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9"/>
          <p:cNvSpPr/>
          <p:nvPr/>
        </p:nvSpPr>
        <p:spPr>
          <a:xfrm>
            <a:off x="255438" y="1154400"/>
            <a:ext cx="11681100" cy="2387100"/>
          </a:xfrm>
          <a:prstGeom prst="roundRect">
            <a:avLst>
              <a:gd fmla="val 4955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9"/>
          <p:cNvSpPr txBox="1"/>
          <p:nvPr/>
        </p:nvSpPr>
        <p:spPr>
          <a:xfrm>
            <a:off x="343463" y="1154400"/>
            <a:ext cx="114171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Online Table of Past &amp; Planned Experiments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➢"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Will be hosted at </a:t>
            </a:r>
            <a:r>
              <a:rPr b="0" i="0" lang="en-GB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ceos.org/ghg/experiments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➢"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Beta table </a:t>
            </a:r>
            <a:r>
              <a:rPr b="0" i="0" lang="en-GB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here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138" y="2291100"/>
            <a:ext cx="10027750" cy="1145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p9"/>
          <p:cNvSpPr/>
          <p:nvPr/>
        </p:nvSpPr>
        <p:spPr>
          <a:xfrm>
            <a:off x="255438" y="3615625"/>
            <a:ext cx="5067600" cy="2802300"/>
          </a:xfrm>
          <a:prstGeom prst="roundRect">
            <a:avLst>
              <a:gd fmla="val 4955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9"/>
          <p:cNvSpPr txBox="1"/>
          <p:nvPr/>
        </p:nvSpPr>
        <p:spPr>
          <a:xfrm>
            <a:off x="255438" y="3703675"/>
            <a:ext cx="2719800" cy="19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Form to submit new experiments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➢"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Link </a:t>
            </a:r>
            <a:r>
              <a:rPr b="0" i="0" lang="en-GB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here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➢"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Anyone can submit, submissions are approved by database managers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34284" y="3703675"/>
            <a:ext cx="2074126" cy="260082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9"/>
          <p:cNvSpPr/>
          <p:nvPr/>
        </p:nvSpPr>
        <p:spPr>
          <a:xfrm>
            <a:off x="5455963" y="3615625"/>
            <a:ext cx="6480600" cy="2802300"/>
          </a:xfrm>
          <a:prstGeom prst="roundRect">
            <a:avLst>
              <a:gd fmla="val 4955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5455963" y="3703675"/>
            <a:ext cx="63534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Mailing list &amp; automated notifications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➢"/>
            </a:pPr>
            <a:r>
              <a:rPr b="0" i="0" lang="en-GB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controlled-release-database@googlegroups.com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(join </a:t>
            </a:r>
            <a:r>
              <a:rPr b="0" i="0" lang="en-GB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here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➢"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Once a new experiment is approved, an email is sent to the mailing list to notify satellite operators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➢"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notification is also sent 7 days prior to a planned event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➢"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notification is sent to the database managers 7 days after a planned event, to contact the organisers for updated information on the event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Zoffoli Simona</dc:creator>
</cp:coreProperties>
</file>