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fEv5oMu/pYUD2DWVTenX8EDz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EDA6B0-773E-4EF8-9BAF-B45ECC7EEA96}">
  <a:tblStyle styleId="{A7EDA6B0-773E-4EF8-9BAF-B45ECC7EEA9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Recommendations+Table1[[#Headers],[Series 1]]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Vocabulary</c:v>
                </c:pt>
                <c:pt idx="1">
                  <c:v>Architecture</c:v>
                </c:pt>
                <c:pt idx="2">
                  <c:v>Interface</c:v>
                </c:pt>
                <c:pt idx="3">
                  <c:v>Quality</c:v>
                </c:pt>
                <c:pt idx="4">
                  <c:v>Policy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25</c:v>
                </c:pt>
                <c:pt idx="2">
                  <c:v>17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795184"/>
        <c:axId val="188440744"/>
      </c:barChart>
      <c:catAx>
        <c:axId val="19479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0744"/>
        <c:crosses val="autoZero"/>
        <c:auto val="1"/>
        <c:lblAlgn val="ctr"/>
        <c:lblOffset val="100"/>
        <c:noMultiLvlLbl val="0"/>
      </c:catAx>
      <c:valAx>
        <c:axId val="18844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9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nitant@sac.isro.gov.in" TargetMode="External"/><Relationship Id="rId4" Type="http://schemas.openxmlformats.org/officeDocument/2006/relationships/hyperlink" Target="mailto:tsohre@usgs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ceos-org/interoperability-handbook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403746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000"/>
              <a:t>SIT Technical Workshop 2025</a:t>
            </a:r>
            <a:br>
              <a:rPr lang="en-US" sz="4000"/>
            </a:br>
            <a:r>
              <a:rPr b="1" lang="en-US" sz="4800"/>
              <a:t>CEOS Interoperability Handbook Version 2.0 Update</a:t>
            </a:r>
            <a:endParaRPr b="1" sz="4800"/>
          </a:p>
        </p:txBody>
      </p:sp>
      <p:sp>
        <p:nvSpPr>
          <p:cNvPr id="67" name="Google Shape;67;p1"/>
          <p:cNvSpPr/>
          <p:nvPr/>
        </p:nvSpPr>
        <p:spPr>
          <a:xfrm>
            <a:off x="8219872" y="4409554"/>
            <a:ext cx="3710116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 &amp; Nitant Dube,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#5.1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Interface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4083114" y="1696249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Discovery (10)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0"/>
          <p:cNvCxnSpPr>
            <a:stCxn id="153" idx="6"/>
            <a:endCxn id="154" idx="2"/>
          </p:cNvCxnSpPr>
          <p:nvPr/>
        </p:nvCxnSpPr>
        <p:spPr>
          <a:xfrm flipH="1" rot="10800000">
            <a:off x="3327742" y="2279431"/>
            <a:ext cx="755400" cy="12576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10"/>
          <p:cNvSpPr txBox="1"/>
          <p:nvPr/>
        </p:nvSpPr>
        <p:spPr>
          <a:xfrm>
            <a:off x="7031678" y="1463927"/>
            <a:ext cx="4440168" cy="1384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STAC Collection and Granule Discovery Best Practices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Open Search Best Practices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Service Discovery Best Practices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713917" y="1468586"/>
            <a:ext cx="3958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WGISS</a:t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4083114" y="3066721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Access (3)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0"/>
          <p:cNvCxnSpPr>
            <a:stCxn id="153" idx="6"/>
            <a:endCxn id="158" idx="2"/>
          </p:cNvCxnSpPr>
          <p:nvPr/>
        </p:nvCxnSpPr>
        <p:spPr>
          <a:xfrm>
            <a:off x="3327742" y="3537031"/>
            <a:ext cx="755400" cy="1131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10"/>
          <p:cNvSpPr/>
          <p:nvPr/>
        </p:nvSpPr>
        <p:spPr>
          <a:xfrm>
            <a:off x="4083114" y="4437193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Authentication and Authorization </a:t>
            </a: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0"/>
          <p:cNvCxnSpPr>
            <a:endCxn id="160" idx="2"/>
          </p:cNvCxnSpPr>
          <p:nvPr/>
        </p:nvCxnSpPr>
        <p:spPr>
          <a:xfrm>
            <a:off x="3327714" y="3544479"/>
            <a:ext cx="755400" cy="14760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10"/>
          <p:cNvSpPr txBox="1"/>
          <p:nvPr/>
        </p:nvSpPr>
        <p:spPr>
          <a:xfrm>
            <a:off x="7031678" y="3234508"/>
            <a:ext cx="4440168" cy="830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S3 (Simple Storage Service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 based access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Optimized GeoTiff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7031678" y="4728091"/>
            <a:ext cx="4440168" cy="5847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OpenID Connect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OpenAPI 3.0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Quality</a:t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713917" y="1468586"/>
            <a:ext cx="3958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WGCV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4092841" y="2953744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and Validation (9)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1"/>
          <p:cNvCxnSpPr>
            <a:stCxn id="169" idx="6"/>
            <a:endCxn id="171" idx="2"/>
          </p:cNvCxnSpPr>
          <p:nvPr/>
        </p:nvCxnSpPr>
        <p:spPr>
          <a:xfrm>
            <a:off x="3327742" y="3537031"/>
            <a:ext cx="765000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11"/>
          <p:cNvSpPr txBox="1"/>
          <p:nvPr/>
        </p:nvSpPr>
        <p:spPr>
          <a:xfrm>
            <a:off x="6944129" y="2397930"/>
            <a:ext cx="4440168" cy="28007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Calibration through CEOS WGCV, WMO GSICS, JACIE and VH-RODA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CEOS-FRM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Cal/Val sites RadCalNet and SARCalNet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QA4EO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ESA/NASA/USGS Mission quality Assessment Framework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JACIE Best Practices document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Cal/Val Portal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Policy</a:t>
            </a:r>
            <a:endParaRPr/>
          </a:p>
        </p:txBody>
      </p:sp>
      <p:sp>
        <p:nvSpPr>
          <p:cNvPr id="179" name="Google Shape;179;p12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 txBox="1"/>
          <p:nvPr/>
        </p:nvSpPr>
        <p:spPr>
          <a:xfrm>
            <a:off x="713917" y="1468586"/>
            <a:ext cx="3958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WGISS, CEO, SEO</a:t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4083114" y="2961326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(12)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2"/>
          <p:cNvCxnSpPr>
            <a:stCxn id="179" idx="6"/>
            <a:endCxn id="181" idx="2"/>
          </p:cNvCxnSpPr>
          <p:nvPr/>
        </p:nvCxnSpPr>
        <p:spPr>
          <a:xfrm>
            <a:off x="3327742" y="3537031"/>
            <a:ext cx="755400" cy="75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12"/>
          <p:cNvSpPr txBox="1"/>
          <p:nvPr/>
        </p:nvSpPr>
        <p:spPr>
          <a:xfrm>
            <a:off x="6944129" y="2446568"/>
            <a:ext cx="4440168" cy="28007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 with CEOS, GEO and CGMS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Audit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MIM Database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Standards and Specifications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Data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Source Software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Science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Licensing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Procurement from 3</a:t>
            </a:r>
            <a:r>
              <a:rPr b="0" baseline="30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Preservation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Purge Alert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Interoperability Maturity Matrix is an </a:t>
            </a:r>
            <a:r>
              <a:rPr b="1" lang="en-US"/>
              <a:t>Assessment tool </a:t>
            </a:r>
            <a:r>
              <a:rPr lang="en-US"/>
              <a:t>that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Help users to measure how well interoperability factors are implemented in their organization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Monitor progress of interoperability implementation with time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Identify barriers and area of improvement for interoperability of Earth Observation Data and Services</a:t>
            </a:r>
            <a:endParaRPr/>
          </a:p>
        </p:txBody>
      </p:sp>
      <p:sp>
        <p:nvSpPr>
          <p:cNvPr id="189" name="Google Shape;18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/>
              <a:t>Interoperability Maturity Matrix (2026)</a:t>
            </a:r>
            <a:endParaRPr b="1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200"/>
              <a:t>Interoperability Demonstrators (2026-2027)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324233" y="1461257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EOPnP: Development of Plug and Play modules to demonstrate interoperability best practices</a:t>
            </a:r>
            <a:endParaRPr b="1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4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and access of Earth observation data</a:t>
            </a:r>
            <a:endParaRPr b="1" i="0" sz="2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4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Analytics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Interoperability of Surface reflectance (ARD)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 Joint work with WGCV)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 Ready Data 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(Joint work with WGDisaster)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1153301" y="1765667"/>
            <a:ext cx="9387000" cy="19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</a:rPr>
              <a:t>Thanks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nitant@sac.isro.gov.in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tsohre@usgs.gov</a:t>
            </a:r>
            <a:r>
              <a:rPr lang="en-US" sz="2800">
                <a:solidFill>
                  <a:schemeClr val="dk1"/>
                </a:solidFill>
              </a:rPr>
              <a:t> </a:t>
            </a:r>
            <a:br>
              <a:rPr lang="en-US" sz="28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834275" y="3857250"/>
            <a:ext cx="103479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Feedback and comments if any can be communicated by 30</a:t>
            </a:r>
            <a:r>
              <a:rPr baseline="30000" lang="en-US" sz="3800">
                <a:solidFill>
                  <a:schemeClr val="dk1"/>
                </a:solidFill>
              </a:rPr>
              <a:t>th</a:t>
            </a:r>
            <a:r>
              <a:rPr lang="en-US" sz="2200">
                <a:solidFill>
                  <a:schemeClr val="dk1"/>
                </a:solidFill>
              </a:rPr>
              <a:t> Sept 2025 for discussions during WGISS-60 from Oct 13</a:t>
            </a:r>
            <a:r>
              <a:rPr baseline="30000" lang="en-US" sz="3800">
                <a:solidFill>
                  <a:schemeClr val="dk1"/>
                </a:solidFill>
              </a:rPr>
              <a:t>th</a:t>
            </a:r>
            <a:r>
              <a:rPr lang="en-US" sz="2200">
                <a:solidFill>
                  <a:schemeClr val="dk1"/>
                </a:solidFill>
              </a:rPr>
              <a:t> to Oct 17</a:t>
            </a:r>
            <a:r>
              <a:rPr baseline="30000" lang="en-US" sz="3800">
                <a:solidFill>
                  <a:schemeClr val="dk1"/>
                </a:solidFill>
              </a:rPr>
              <a:t>th</a:t>
            </a:r>
            <a:r>
              <a:rPr lang="en-US" sz="2200">
                <a:solidFill>
                  <a:schemeClr val="dk1"/>
                </a:solidFill>
              </a:rPr>
              <a:t> 2025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97277" y="1213567"/>
            <a:ext cx="1190293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/>
              <a:t>Objective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CEOS Interoperability Handbook Version 2.0 should provide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guidance to the organizations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for development of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Interoperable Data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Services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help them in  measuring their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maturity level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/>
              <a:t>CEOS Interoperability Handbook V 2.0</a:t>
            </a:r>
            <a:endParaRPr sz="3600"/>
          </a:p>
        </p:txBody>
      </p:sp>
      <p:sp>
        <p:nvSpPr>
          <p:cNvPr id="74" name="Google Shape;74;p2"/>
          <p:cNvSpPr/>
          <p:nvPr/>
        </p:nvSpPr>
        <p:spPr>
          <a:xfrm>
            <a:off x="324233" y="4375749"/>
            <a:ext cx="3732201" cy="1378539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Handbook V2.0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4240263" y="4341118"/>
            <a:ext cx="3663340" cy="1447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Maturity Matrix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710995" y="3783268"/>
            <a:ext cx="34572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Completed and Plan for Endorsement during CEOS Plenary 2025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4722525" y="3772749"/>
            <a:ext cx="31614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taken up as part of WGISS Work Plan for 2026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037807" y="4274548"/>
            <a:ext cx="3962400" cy="14478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Demonstrators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8438262" y="3716046"/>
            <a:ext cx="31614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taken up as part of WGISS Work Plan for 2026 and 2027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7024" y="1439693"/>
            <a:ext cx="8133244" cy="250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Interoperability Handbook 2.0</a:t>
            </a:r>
            <a:endParaRPr sz="3600"/>
          </a:p>
        </p:txBody>
      </p:sp>
      <p:graphicFrame>
        <p:nvGraphicFramePr>
          <p:cNvPr id="86" name="Google Shape;86;p3"/>
          <p:cNvGraphicFramePr/>
          <p:nvPr/>
        </p:nvGraphicFramePr>
        <p:xfrm>
          <a:off x="632297" y="18891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{A7EDA6B0-773E-4EF8-9BAF-B45ECC7EEA96}</a:tableStyleId>
              </a:tblPr>
              <a:tblGrid>
                <a:gridCol w="5572600"/>
                <a:gridCol w="5572600"/>
              </a:tblGrid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Event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Date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Interoperability Handbook Version 1.0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Feb 2008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Initial Idea/ Recommendation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 Plenary 2022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Discussion</a:t>
                      </a:r>
                      <a:r>
                        <a:rPr lang="en-US" sz="1400" u="none" cap="none" strike="noStrike"/>
                        <a:t> on Draft Roadmap and Factors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SIT-38 March 2023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Framework</a:t>
                      </a:r>
                      <a:r>
                        <a:rPr lang="en-US" sz="1400" u="none" cap="none" strike="noStrike"/>
                        <a:t> endorsement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Plenary 2023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Identification</a:t>
                      </a:r>
                      <a:r>
                        <a:rPr lang="en-US" sz="1400" u="none" cap="none" strike="noStrike"/>
                        <a:t> of Factor Leads and Discussions with CEOS Working Groups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WGISS-57 and WGISS-58 2024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Detailed Discussion of Each Factor</a:t>
                      </a:r>
                      <a:r>
                        <a:rPr lang="en-US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WGISS-59 (March 2025)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Release of Draft Handbook for Public comments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April 2025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Presentation to SIT-TW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Sept 2025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Final Review </a:t>
                      </a:r>
                      <a:r>
                        <a:rPr lang="en-US" sz="1400" u="none" cap="none" strike="noStrike"/>
                        <a:t>WGISS-60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Oct 2025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Endorsement</a:t>
                      </a:r>
                      <a:r>
                        <a:rPr b="1" lang="en-US" sz="1400" u="none" cap="none" strike="noStrike"/>
                        <a:t> by Plenary (Planned)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Nov 2025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7" name="Google Shape;87;p3"/>
          <p:cNvSpPr/>
          <p:nvPr/>
        </p:nvSpPr>
        <p:spPr>
          <a:xfrm>
            <a:off x="4426084" y="1332690"/>
            <a:ext cx="3219855" cy="37937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Chronology of Events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Interoperability Handbook 2.0</a:t>
            </a:r>
            <a:endParaRPr sz="3600"/>
          </a:p>
        </p:txBody>
      </p:sp>
      <p:graphicFrame>
        <p:nvGraphicFramePr>
          <p:cNvPr id="93" name="Google Shape;93;p4"/>
          <p:cNvGraphicFramePr/>
          <p:nvPr/>
        </p:nvGraphicFramePr>
        <p:xfrm>
          <a:off x="476027" y="19813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{A7EDA6B0-773E-4EF8-9BAF-B45ECC7EEA96}</a:tableStyleId>
              </a:tblPr>
              <a:tblGrid>
                <a:gridCol w="1846075"/>
                <a:gridCol w="3054675"/>
                <a:gridCol w="2602300"/>
              </a:tblGrid>
              <a:tr h="11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Interoperability Handbook Factors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Factor</a:t>
                      </a:r>
                      <a:r>
                        <a:rPr lang="en-US" sz="1400" u="none" cap="none" strike="noStrike"/>
                        <a:t> Lead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Linkages to CEOS Work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Quality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Cody Anderson</a:t>
                      </a:r>
                      <a:r>
                        <a:rPr lang="en-US" sz="1400" u="none" cap="none" strike="noStrike"/>
                        <a:t> (USGS, </a:t>
                      </a:r>
                      <a:r>
                        <a:rPr b="1" lang="en-US" sz="1400" u="none" cap="none" strike="noStrike"/>
                        <a:t>WGCV</a:t>
                      </a:r>
                      <a:r>
                        <a:rPr lang="en-US" sz="1400" u="none" cap="none" strike="noStrike"/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 CAL/VAL Portal, RadCalNet and SARCalNet sites, QA4EO, CEOS-FRM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Vocabulary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Peter Strobl (EC-JRC, </a:t>
                      </a:r>
                      <a:r>
                        <a:rPr b="1" lang="en-US" sz="1400" u="none" cap="none" strike="noStrike"/>
                        <a:t>LSI-VC</a:t>
                      </a:r>
                      <a:r>
                        <a:rPr lang="en-US" sz="14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 common Dictionary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Architecture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Alex Leith (Auspatious,</a:t>
                      </a:r>
                      <a:r>
                        <a:rPr b="1" lang="en-US" sz="1400" u="none" cap="none" strike="noStrike"/>
                        <a:t>SEO</a:t>
                      </a:r>
                      <a:r>
                        <a:rPr lang="en-US" sz="1400" u="none" cap="none" strike="noStrike"/>
                        <a:t>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Mirko Albani</a:t>
                      </a:r>
                      <a:r>
                        <a:rPr lang="en-US" sz="1400" u="none" cap="none" strike="noStrike"/>
                        <a:t> (ESA, </a:t>
                      </a:r>
                      <a:r>
                        <a:rPr b="1" lang="en-US" sz="1400" u="none" cap="none" strike="noStrike"/>
                        <a:t>WGISS</a:t>
                      </a:r>
                      <a:r>
                        <a:rPr lang="en-US" sz="14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 ARD, Data Preservation</a:t>
                      </a:r>
                      <a:r>
                        <a:rPr lang="en-US" sz="1400" u="none" cap="none" strike="noStrike"/>
                        <a:t> and Stewardship, Persistence Identifiers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Interface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Damiano Guerrucci (ESA, </a:t>
                      </a:r>
                      <a:r>
                        <a:rPr b="1" lang="en-US" sz="1400" u="none" cap="none" strike="noStrike"/>
                        <a:t>WGISS</a:t>
                      </a:r>
                      <a:r>
                        <a:rPr lang="en-US" sz="14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 Connected Data Assets, OpenSearch, STAC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Policy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SEO,</a:t>
                      </a:r>
                      <a:r>
                        <a:rPr b="1" lang="en-US" sz="1400" u="none" cap="none" strike="noStrike"/>
                        <a:t> CEO and WGISS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MIM Database, FAIR, OGC Standards, Open Data, Open Science, Open Source Software</a:t>
                      </a:r>
                      <a:endParaRPr b="0"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4" name="Google Shape;94;p4"/>
          <p:cNvSpPr/>
          <p:nvPr/>
        </p:nvSpPr>
        <p:spPr>
          <a:xfrm>
            <a:off x="4238016" y="1303507"/>
            <a:ext cx="3219855" cy="37937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Contributors for Factors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4"/>
          <p:cNvGraphicFramePr/>
          <p:nvPr/>
        </p:nvGraphicFramePr>
        <p:xfrm>
          <a:off x="8415357" y="20565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{A7EDA6B0-773E-4EF8-9BAF-B45ECC7EEA96}</a:tableStyleId>
              </a:tblPr>
              <a:tblGrid>
                <a:gridCol w="2823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Public</a:t>
                      </a:r>
                      <a:r>
                        <a:rPr lang="en-US" sz="1400" u="none" cap="none" strike="noStrike"/>
                        <a:t> comments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OGC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CEOS-COAST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NASA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NPL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DLR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8394438" y="47181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{A7EDA6B0-773E-4EF8-9BAF-B45ECC7EEA96}</a:tableStyleId>
              </a:tblPr>
              <a:tblGrid>
                <a:gridCol w="2821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Contributors on Github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7" name="Google Shape;97;p4"/>
          <p:cNvSpPr/>
          <p:nvPr/>
        </p:nvSpPr>
        <p:spPr>
          <a:xfrm>
            <a:off x="3317353" y="5912284"/>
            <a:ext cx="5624186" cy="513568"/>
          </a:xfrm>
          <a:prstGeom prst="rect">
            <a:avLst/>
          </a:prstGeom>
          <a:noFill/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coordination: Tom Sohre (USGS) &amp; Nitant Dube (ISRO)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In-line with CEOS recommendation of using Github for publishing documents and code, Interoperability Handbook is completely developed and maintained on Github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Document is Live now and will provide capability for periodic changes and feedback by larger community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 Allows users to track changes and replicate the active repositories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Analytics on usage and Activities on the Document</a:t>
            </a:r>
            <a:endParaRPr/>
          </a:p>
        </p:txBody>
      </p:sp>
      <p:sp>
        <p:nvSpPr>
          <p:cNvPr id="103" name="Google Shape;103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/>
              <a:t>Interoperability Handbook on Github</a:t>
            </a:r>
            <a:endParaRPr b="1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438260" y="1107021"/>
            <a:ext cx="11577893" cy="4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1867"/>
              <a:t>The Interoperability Handbook 2.0  is now available on github</a:t>
            </a:r>
            <a:endParaRPr b="1" sz="1867"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Handbook on github</a:t>
            </a:r>
            <a:endParaRPr/>
          </a:p>
        </p:txBody>
      </p:sp>
      <p:sp>
        <p:nvSpPr>
          <p:cNvPr id="110" name="Google Shape;110;p6"/>
          <p:cNvSpPr txBox="1"/>
          <p:nvPr/>
        </p:nvSpPr>
        <p:spPr>
          <a:xfrm>
            <a:off x="438260" y="5903599"/>
            <a:ext cx="5552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https://github.com/ceos-org/interoperability-handbook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5751110" y="1687285"/>
            <a:ext cx="5883171" cy="517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US" sz="21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Chapters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Chapter-1 : Introduction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Chapter-2: Interoperability Framework 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Chapter-3: Vocabulary (Semantics)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Chapter-4: Architecture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Chapter-5: Interface (Accessibility)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 6: Quality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 7: Policy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1" i="0" lang="en-US" sz="2133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Chapter-8: Conclusion</a:t>
            </a:r>
            <a:endParaRPr/>
          </a:p>
          <a:p>
            <a:pPr indent="0" lvl="0" marL="507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49" y="1803229"/>
            <a:ext cx="4250989" cy="3966592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Recommendations </a:t>
            </a:r>
            <a:endParaRPr/>
          </a:p>
        </p:txBody>
      </p:sp>
      <p:graphicFrame>
        <p:nvGraphicFramePr>
          <p:cNvPr id="118" name="Google Shape;118;p7"/>
          <p:cNvGraphicFramePr/>
          <p:nvPr/>
        </p:nvGraphicFramePr>
        <p:xfrm>
          <a:off x="1376517" y="1402736"/>
          <a:ext cx="9832257" cy="473559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4083114" y="2290008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Semantic (6)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8"/>
          <p:cNvCxnSpPr>
            <a:stCxn id="124" idx="6"/>
            <a:endCxn id="125" idx="2"/>
          </p:cNvCxnSpPr>
          <p:nvPr/>
        </p:nvCxnSpPr>
        <p:spPr>
          <a:xfrm flipH="1" rot="10800000">
            <a:off x="3327742" y="2873431"/>
            <a:ext cx="755400" cy="6636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8"/>
          <p:cNvSpPr txBox="1"/>
          <p:nvPr/>
        </p:nvSpPr>
        <p:spPr>
          <a:xfrm>
            <a:off x="7021950" y="1778746"/>
            <a:ext cx="4440168" cy="15696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Development of Community Thesaurus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Common dictionary (CEOS/KCEO) being developed on github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Controlled Vocabularies with lookup of keywords via Linked Data Principles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713917" y="1468586"/>
            <a:ext cx="3958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LSI-VC</a:t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4083114" y="3672395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Thesaurus(8)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8"/>
          <p:cNvCxnSpPr>
            <a:endCxn id="129" idx="2"/>
          </p:cNvCxnSpPr>
          <p:nvPr/>
        </p:nvCxnSpPr>
        <p:spPr>
          <a:xfrm>
            <a:off x="3327714" y="3547081"/>
            <a:ext cx="755400" cy="7086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8"/>
          <p:cNvSpPr txBox="1"/>
          <p:nvPr/>
        </p:nvSpPr>
        <p:spPr>
          <a:xfrm>
            <a:off x="7021950" y="3764629"/>
            <a:ext cx="4440168" cy="20621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Base, Core, Controversial and High Impact terms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Circular definitions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Explanations with Notes providing reference to Source document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Control at Individual Term Level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Contradictory/alternative definitions and explanations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4083114" y="1696249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Preservation  (9)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9"/>
          <p:cNvCxnSpPr>
            <a:stCxn id="137" idx="6"/>
            <a:endCxn id="138" idx="2"/>
          </p:cNvCxnSpPr>
          <p:nvPr/>
        </p:nvCxnSpPr>
        <p:spPr>
          <a:xfrm flipH="1" rot="10800000">
            <a:off x="3327742" y="2279431"/>
            <a:ext cx="755400" cy="12576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9"/>
          <p:cNvSpPr txBox="1"/>
          <p:nvPr/>
        </p:nvSpPr>
        <p:spPr>
          <a:xfrm>
            <a:off x="7031678" y="1463927"/>
            <a:ext cx="4440168" cy="13234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Archival Information System (OAIS) Reference Model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Data Appraisal Procedure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Collection Lifecycle Management Principles for EO data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713917" y="1468586"/>
            <a:ext cx="3958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SEO, WGISS</a:t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4083114" y="3066721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and Metadata (11)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9"/>
          <p:cNvCxnSpPr>
            <a:stCxn id="137" idx="6"/>
            <a:endCxn id="142" idx="2"/>
          </p:cNvCxnSpPr>
          <p:nvPr/>
        </p:nvCxnSpPr>
        <p:spPr>
          <a:xfrm>
            <a:off x="3327742" y="3537031"/>
            <a:ext cx="755400" cy="1131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9"/>
          <p:cNvSpPr/>
          <p:nvPr/>
        </p:nvSpPr>
        <p:spPr>
          <a:xfrm>
            <a:off x="4083114" y="4437193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Publishing (5)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9"/>
          <p:cNvCxnSpPr>
            <a:endCxn id="144" idx="2"/>
          </p:cNvCxnSpPr>
          <p:nvPr/>
        </p:nvCxnSpPr>
        <p:spPr>
          <a:xfrm>
            <a:off x="3327714" y="3544479"/>
            <a:ext cx="755400" cy="14760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9"/>
          <p:cNvSpPr txBox="1"/>
          <p:nvPr/>
        </p:nvSpPr>
        <p:spPr>
          <a:xfrm>
            <a:off x="7031678" y="3066721"/>
            <a:ext cx="4440168" cy="10772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ARD Framework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EO collection and Granule discovery Best practices with STAC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Persistent Identifiers Best Practice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7031678" y="4526547"/>
            <a:ext cx="4440168" cy="15696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and accessibility of data through metadata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STAC geoparquet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ZARR and Cloud Optimized Geotiff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Interoperability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