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T6pFYwiqVCVkkzLVHRADNT+QJ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ec-jrc/KCEO-Glossary" TargetMode="External"/><Relationship Id="rId4" Type="http://schemas.openxmlformats.org/officeDocument/2006/relationships/hyperlink" Target="https://github.com/ceos-org/eo-glossary" TargetMode="External"/><Relationship Id="rId5" Type="http://schemas.openxmlformats.org/officeDocument/2006/relationships/hyperlink" Target="https://knowledge4policy.ec.europa.eu/earthobservation_e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hyperlink" Target="https://link.springer.com/article/10.1007/s10712-024-09854-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ink.springer.com/article/10.1007/s10712-024-09854-8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ec-jrc/KCEO-Glossary/pull/3/commits/0a321afed682c724a7ed29480ebfd53ac596232e" TargetMode="External"/><Relationship Id="rId4" Type="http://schemas.openxmlformats.org/officeDocument/2006/relationships/hyperlink" Target="https://ceos-org.github.io/eo-glossary/terms/ancillary_data/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CEOS Common Dictionary</a:t>
            </a:r>
            <a:br>
              <a:rPr lang="en-US" sz="7500"/>
            </a:br>
            <a:r>
              <a:rPr i="1" lang="en-US" sz="4000"/>
              <a:t>An EO community glossary</a:t>
            </a:r>
            <a:endParaRPr sz="7500"/>
          </a:p>
        </p:txBody>
      </p:sp>
      <p:sp>
        <p:nvSpPr>
          <p:cNvPr id="67" name="Google Shape;67;p1"/>
          <p:cNvSpPr/>
          <p:nvPr/>
        </p:nvSpPr>
        <p:spPr>
          <a:xfrm>
            <a:off x="7268408" y="4356006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Dominik Weckmüller</a:t>
            </a:r>
            <a:b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Engineering Ingegneria Informatica S.p.A. </a:t>
            </a:r>
            <a:b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the Knowledge Centre on Earth Observation </a:t>
            </a:r>
            <a:endParaRPr b="1"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European Commission -JRC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5.2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324233" y="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3) CEOS Interoperability Handbook 2.0</a:t>
            </a:r>
            <a:br>
              <a:rPr lang="en-US" sz="3600"/>
            </a:br>
            <a:r>
              <a:rPr lang="en-US" sz="3600"/>
              <a:t>Vocabulary (Semantics)</a:t>
            </a:r>
            <a:endParaRPr/>
          </a:p>
        </p:txBody>
      </p:sp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246" y="1561315"/>
            <a:ext cx="7192921" cy="409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33" y="1561315"/>
            <a:ext cx="4679129" cy="409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877792" y="5892670"/>
            <a:ext cx="10719475" cy="44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https://github.com/ceos-org/interoperability-handbook/blob/main/Vocabulary.md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324233" y="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3) CEOS Interoperability Handbook 2.0</a:t>
            </a:r>
            <a:br>
              <a:rPr lang="en-US" sz="3600"/>
            </a:br>
            <a:r>
              <a:rPr lang="en-US" sz="3600"/>
              <a:t>Vocabulary (Semantics)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1326609" y="6409291"/>
            <a:ext cx="8391256" cy="44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https://ceos.org/document_management/Meetings/SIT/SIT-40/Minutes/CEOS%20SIT-40%20Actions%20and%20Decisions%20V1.0.pdf</a:t>
            </a:r>
            <a:endParaRPr b="0" i="0" sz="10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00" y="1463615"/>
            <a:ext cx="5922693" cy="493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016850">
            <a:off x="5637368" y="4164319"/>
            <a:ext cx="2175929" cy="114328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7132321" y="4918392"/>
            <a:ext cx="45767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Point: Endorsement!</a:t>
            </a:r>
            <a:endParaRPr/>
          </a:p>
        </p:txBody>
      </p:sp>
      <p:sp>
        <p:nvSpPr>
          <p:cNvPr id="157" name="Google Shape;157;p11"/>
          <p:cNvSpPr txBox="1"/>
          <p:nvPr/>
        </p:nvSpPr>
        <p:spPr>
          <a:xfrm>
            <a:off x="6725332" y="1950167"/>
            <a:ext cx="51710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“7. Review the update of the CEOS Interoperability Handbook (v2.0) before its presentation for potential endorsement at the 2025 CEOS Plenary. Discuss the long-term vision for implementation and actions for community uptake.“</a:t>
            </a:r>
            <a:endParaRPr/>
          </a:p>
        </p:txBody>
      </p:sp>
      <p:sp>
        <p:nvSpPr>
          <p:cNvPr id="158" name="Google Shape;158;p11"/>
          <p:cNvSpPr txBox="1"/>
          <p:nvPr/>
        </p:nvSpPr>
        <p:spPr>
          <a:xfrm>
            <a:off x="2874562" y="1061668"/>
            <a:ext cx="67120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40th CEOS Strategic Implementation Team Meeting (SIT-40)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4) Workflow</a:t>
            </a:r>
            <a:endParaRPr/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078" y="1552696"/>
            <a:ext cx="4959174" cy="375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944" y="2062310"/>
            <a:ext cx="3485856" cy="290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7391" y="5322422"/>
            <a:ext cx="4662529" cy="9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0208" y="1127075"/>
            <a:ext cx="3153178" cy="27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70208" y="4011705"/>
            <a:ext cx="3153178" cy="239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2803570" y="1580835"/>
            <a:ext cx="952664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/>
              <a:t>Who will be in charge, WGISS?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/>
              <a:t>How often should terms be discussed and merged?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/>
              <a:t>How to encourage organisations to engage in discussions?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/>
              <a:t>What to do in case of conflicts?</a:t>
            </a:r>
            <a:br>
              <a:rPr lang="en-US"/>
            </a:br>
            <a:br>
              <a:rPr lang="en-US"/>
            </a:br>
            <a:r>
              <a:rPr b="1" lang="en-US"/>
              <a:t>Outcome: Structured Plan</a:t>
            </a:r>
            <a:endParaRPr/>
          </a:p>
          <a:p>
            <a:pPr indent="-1079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079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079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74" name="Google Shape;174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5) Action Points / Discussion</a:t>
            </a:r>
            <a:br>
              <a:rPr lang="en-US"/>
            </a:br>
            <a:endParaRPr/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385" y="1629402"/>
            <a:ext cx="1907408" cy="359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Links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https://github.com/ec-jrc/KCEO-Glossary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https://github.com/ceos-org/eo-glossary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https://knowledge4policy.ec.europa.eu/earthobservation_en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81" name="Google Shape;181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Thanks!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It’s live! </a:t>
            </a:r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089" y="1149531"/>
            <a:ext cx="6336601" cy="52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4135" y="1149531"/>
            <a:ext cx="6336601" cy="52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4538341" y="6214792"/>
            <a:ext cx="31678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https://ceos-org.github.io/eo-glossary/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Principles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Technicalities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Connection to the Interoperability Handbook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Workflow</a:t>
            </a:r>
            <a:endParaRPr/>
          </a:p>
          <a:p>
            <a:pPr indent="-514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/>
              <a:t>Action Points / Discussion</a:t>
            </a:r>
            <a:endParaRPr/>
          </a:p>
        </p:txBody>
      </p:sp>
      <p:sp>
        <p:nvSpPr>
          <p:cNvPr id="81" name="Google Shape;81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1.1) Principles: Origin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4941"/>
            <a:ext cx="8778768" cy="5682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8953726" y="2480817"/>
            <a:ext cx="269094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Strobl, P. A., Woolliams, E. R., &amp; Molch, K. (2024). Lost in Translation: The Need for Common Vocabularies and an Interoperable Thesaurus in Earth Observation Sciences. Surveys in Geophysics, 1-29.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https://link.springer.com/article/10.1007/s10712-024-09854-8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idx="1" type="body"/>
          </p:nvPr>
        </p:nvSpPr>
        <p:spPr>
          <a:xfrm>
            <a:off x="531224" y="1265384"/>
            <a:ext cx="5841574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1. Avoid</a:t>
            </a:r>
            <a:r>
              <a:rPr lang="en-US"/>
              <a:t> </a:t>
            </a:r>
            <a:r>
              <a:rPr b="1" lang="en-US"/>
              <a:t>circular</a:t>
            </a:r>
            <a:r>
              <a:rPr lang="en-US"/>
              <a:t> </a:t>
            </a:r>
            <a:r>
              <a:rPr b="1" lang="en-US"/>
              <a:t>definitions</a:t>
            </a:r>
            <a:r>
              <a:rPr lang="en-US"/>
              <a:t> at all cost.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Instead, build on well-defined base terms.</a:t>
            </a:r>
            <a:br>
              <a:rPr lang="en-US"/>
            </a:b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 txBox="1"/>
          <p:nvPr>
            <p:ph type="title"/>
          </p:nvPr>
        </p:nvSpPr>
        <p:spPr>
          <a:xfrm>
            <a:off x="64538" y="175939"/>
            <a:ext cx="10027318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1.2) Principles: No circle definitions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3563683" y="5919281"/>
            <a:ext cx="5841575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Strobl, P. A., Woolliams, E. R., &amp; Molch, K. (2024). Lost in Translation: The Need for Common Vocabularies and an Interoperable Thesaurus in Earth Observation Sciences. Surveys in Geophysics, 1-29. 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https://link.springer.com/article/10.1007/s10712-024-09854-8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5"/>
          <p:cNvGrpSpPr/>
          <p:nvPr/>
        </p:nvGrpSpPr>
        <p:grpSpPr>
          <a:xfrm>
            <a:off x="2487879" y="3714766"/>
            <a:ext cx="1746364" cy="1785584"/>
            <a:chOff x="6643615" y="124208"/>
            <a:chExt cx="2130401" cy="2130401"/>
          </a:xfrm>
        </p:grpSpPr>
        <p:pic>
          <p:nvPicPr>
            <p:cNvPr descr="Arrow circle with solid fill" id="98" name="Google Shape;9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43615" y="124208"/>
              <a:ext cx="2130401" cy="21304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" name="Google Shape;99;p5"/>
            <p:cNvCxnSpPr/>
            <p:nvPr/>
          </p:nvCxnSpPr>
          <p:spPr>
            <a:xfrm>
              <a:off x="6814868" y="270294"/>
              <a:ext cx="1903562" cy="1761139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3287" y="1116769"/>
            <a:ext cx="4707069" cy="46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/>
        </p:nvSpPr>
        <p:spPr>
          <a:xfrm>
            <a:off x="4135633" y="6238727"/>
            <a:ext cx="447432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https://ceos-org.github.io/eo-glossary/glossary_topology/#measurand</a:t>
            </a:r>
            <a:endParaRPr/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100" y="1201938"/>
            <a:ext cx="5930900" cy="44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531224" y="1265384"/>
            <a:ext cx="5841574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Instead:</a:t>
            </a:r>
            <a:br>
              <a:rPr b="1" lang="en-US"/>
            </a:br>
            <a:r>
              <a:rPr b="1" lang="en-US"/>
              <a:t>Parent-Child relations</a:t>
            </a:r>
            <a:endParaRPr/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135" y="2668360"/>
            <a:ext cx="4312812" cy="305961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09" name="Google Shape;109;p6"/>
          <p:cNvSpPr txBox="1"/>
          <p:nvPr>
            <p:ph type="title"/>
          </p:nvPr>
        </p:nvSpPr>
        <p:spPr>
          <a:xfrm>
            <a:off x="64538" y="175939"/>
            <a:ext cx="10027318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1.2) Principles: No circle definitions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1.3) Principles: Diff. Definitions</a:t>
            </a:r>
            <a:endParaRPr/>
          </a:p>
        </p:txBody>
      </p:sp>
      <p:sp>
        <p:nvSpPr>
          <p:cNvPr id="115" name="Google Shape;115;p7"/>
          <p:cNvSpPr txBox="1"/>
          <p:nvPr/>
        </p:nvSpPr>
        <p:spPr>
          <a:xfrm>
            <a:off x="537117" y="6281374"/>
            <a:ext cx="111177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https://github.com/ec-jrc/KCEO-Glossary/pull/3/commits/0a321afed682c724a7ed29480ebfd53ac596232e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https://ceos-org.github.io/eo-glossary/terms/ancillary_data/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115512" y="1098117"/>
            <a:ext cx="719657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Multiple </a:t>
            </a:r>
            <a:r>
              <a:rPr b="1" lang="en-US"/>
              <a:t>different definitions are allowed</a:t>
            </a:r>
            <a:r>
              <a:rPr lang="en-US"/>
              <a:t> if needed. The first definition is the most important one.</a:t>
            </a:r>
            <a:endParaRPr/>
          </a:p>
        </p:txBody>
      </p:sp>
      <p:pic>
        <p:nvPicPr>
          <p:cNvPr id="117" name="Google Shape;1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2084" y="1041693"/>
            <a:ext cx="4856813" cy="532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8209" y="2987050"/>
            <a:ext cx="5748188" cy="31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1.3) Principles: Tagging System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274863" y="6025396"/>
            <a:ext cx="44132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https://ceos-org.github.io/eo-glossary/tags/</a:t>
            </a:r>
            <a:b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https://ceos-org.github.io/eo-glossary/terms/in-situ_observation/</a:t>
            </a:r>
            <a:endParaRPr/>
          </a:p>
        </p:txBody>
      </p:sp>
      <p:sp>
        <p:nvSpPr>
          <p:cNvPr id="125" name="Google Shape;125;p8"/>
          <p:cNvSpPr txBox="1"/>
          <p:nvPr>
            <p:ph idx="1" type="body"/>
          </p:nvPr>
        </p:nvSpPr>
        <p:spPr>
          <a:xfrm>
            <a:off x="171313" y="1374162"/>
            <a:ext cx="719657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3. Tagging System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base term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core term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controversial term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high impact term</a:t>
            </a:r>
            <a:endParaRPr/>
          </a:p>
        </p:txBody>
      </p:sp>
      <p:grpSp>
        <p:nvGrpSpPr>
          <p:cNvPr id="126" name="Google Shape;126;p8"/>
          <p:cNvGrpSpPr/>
          <p:nvPr/>
        </p:nvGrpSpPr>
        <p:grpSpPr>
          <a:xfrm>
            <a:off x="171313" y="2197861"/>
            <a:ext cx="478089" cy="2299380"/>
            <a:chOff x="862049" y="2426817"/>
            <a:chExt cx="478089" cy="2299380"/>
          </a:xfrm>
        </p:grpSpPr>
        <p:pic>
          <p:nvPicPr>
            <p:cNvPr id="127" name="Google Shape;12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-48596" y="3337462"/>
              <a:ext cx="2299380" cy="47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5068" y="2885803"/>
              <a:ext cx="431800" cy="520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8117" y="1098792"/>
            <a:ext cx="2224668" cy="536931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7011" y="1698689"/>
            <a:ext cx="4931801" cy="425872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Hosted on GitHub &amp; GitHub Pages for free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Mkdocs-Material (Python):</a:t>
            </a:r>
            <a:br>
              <a:rPr lang="en-US"/>
            </a:br>
            <a:r>
              <a:rPr lang="en-US"/>
              <a:t>markdown 🡪 html</a:t>
            </a:r>
            <a:br>
              <a:rPr lang="en-US"/>
            </a:b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CI workflows with custom scripts for </a:t>
            </a:r>
            <a:br>
              <a:rPr lang="en-US"/>
            </a:br>
            <a:r>
              <a:rPr lang="en-US"/>
              <a:t>extracting parent-child relations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36" name="Google Shape;136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2) Technicalities</a:t>
            </a:r>
            <a:endParaRPr/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9332" y="1359209"/>
            <a:ext cx="3328329" cy="118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9331" y="2948909"/>
            <a:ext cx="3328329" cy="8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0233" y="4313096"/>
            <a:ext cx="3327427" cy="181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