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  <p:sldMasterId id="2147483654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11331" r:id="rId8"/>
    <p:sldId id="263" r:id="rId9"/>
    <p:sldId id="264" r:id="rId10"/>
    <p:sldId id="265" r:id="rId11"/>
    <p:sldId id="266" r:id="rId12"/>
    <p:sldId id="11332" r:id="rId13"/>
    <p:sldId id="496" r:id="rId14"/>
    <p:sldId id="497" r:id="rId15"/>
    <p:sldId id="262" r:id="rId16"/>
  </p:sldIdLst>
  <p:sldSz cx="12192000" cy="6858000"/>
  <p:notesSz cx="6858000" cy="9144000"/>
  <p:embeddedFontLst>
    <p:embeddedFont>
      <p:font typeface="Montserrat" panose="00000500000000000000" pitchFamily="2" charset="0"/>
      <p:regular r:id="rId18"/>
      <p:bold r:id="rId19"/>
      <p:italic r:id="rId20"/>
      <p:boldItalic r:id="rId21"/>
    </p:embeddedFont>
    <p:embeddedFont>
      <p:font typeface="Quire Sans" panose="020B0502040400020003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32323"/>
    <a:srgbClr val="DA4010"/>
    <a:srgbClr val="E27A4B"/>
    <a:srgbClr val="DFAB81"/>
    <a:srgbClr val="DE8D66"/>
    <a:srgbClr val="FF6600"/>
    <a:srgbClr val="FFDB70"/>
    <a:srgbClr val="33445F"/>
    <a:srgbClr val="8B8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4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gel Fox" userId="a520e88c-5e07-4373-a1e8-9b18514070f1" providerId="ADAL" clId="{4939330D-22C8-4594-AB44-F20577E18EB2}"/>
    <pc:docChg chg="modSld">
      <pc:chgData name="Nigel Fox" userId="a520e88c-5e07-4373-a1e8-9b18514070f1" providerId="ADAL" clId="{4939330D-22C8-4594-AB44-F20577E18EB2}" dt="2025-09-09T17:16:55.729" v="65" actId="20577"/>
      <pc:docMkLst>
        <pc:docMk/>
      </pc:docMkLst>
      <pc:sldChg chg="modSp mod">
        <pc:chgData name="Nigel Fox" userId="a520e88c-5e07-4373-a1e8-9b18514070f1" providerId="ADAL" clId="{4939330D-22C8-4594-AB44-F20577E18EB2}" dt="2025-09-09T17:16:55.729" v="65" actId="20577"/>
        <pc:sldMkLst>
          <pc:docMk/>
          <pc:sldMk cId="0" sldId="262"/>
        </pc:sldMkLst>
        <pc:spChg chg="mod">
          <ac:chgData name="Nigel Fox" userId="a520e88c-5e07-4373-a1e8-9b18514070f1" providerId="ADAL" clId="{4939330D-22C8-4594-AB44-F20577E18EB2}" dt="2025-09-09T17:16:55.729" v="65" actId="20577"/>
          <ac:spMkLst>
            <pc:docMk/>
            <pc:sldMk cId="0" sldId="262"/>
            <ac:spMk id="13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Full overarching name</a:t>
            </a: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4223b681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77;g34223b681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4223b68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g34223b68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4223b6819b_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34223b6819b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4223b6819b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34223b6819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5258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4223b6819b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34223b6819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4527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4223b6819b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34223b6819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4586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4223b6819b_5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34223b6819b_5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NPL Two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AEDBA-A237-2641-AF20-5E91101E6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82D9-D411-614B-93D2-447DB12DDF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6" y="1825625"/>
            <a:ext cx="5545138" cy="43037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E2998-B52D-6C48-8404-E6F2843B8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8" y="1825625"/>
            <a:ext cx="5545136" cy="43037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EB089-D3DF-9346-BDD3-BFF9C0C89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E7A3F-5642-DC45-86CF-7CB6F04E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F7BE6-173D-B94B-8D94-D7AA78448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450EA6A-C381-E349-9B3F-A854C9703F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19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PL Title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9B30F-D552-854E-96C2-32A0DB8B8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7BFF2-43C3-2746-96BA-0ECED010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C8AB8-3EFD-F449-8CC6-D8F2B5F05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6E639-962E-0C4A-B3A6-F4C5786B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1CFF10B-AEEE-C646-9B38-121C30FEF5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83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PL Section Header - Light"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A9B07-FA6E-4F4C-8412-667163FB2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09739"/>
            <a:ext cx="11449050" cy="258410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D09D7-7E8E-9A49-A34E-44FFBF796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4653846"/>
            <a:ext cx="11449050" cy="143580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6F831-853A-2349-81DA-8AA9B81C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534DF-B096-7545-818F-0D66D53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2CD13-8885-F14D-BEC7-72B9DC0E4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980D1BD-C300-E946-A37C-E6C02B0F56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2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Section Header with Picture Cutout - Light"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A9B07-FA6E-4F4C-8412-667163FB2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999" y="1000921"/>
            <a:ext cx="5544525" cy="32929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D09D7-7E8E-9A49-A34E-44FFBF796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5999" y="4653846"/>
            <a:ext cx="5544526" cy="143580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6F831-853A-2349-81DA-8AA9B81C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534DF-B096-7545-818F-0D66D53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2CD13-8885-F14D-BEC7-72B9DC0E4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980D1BD-C300-E946-A37C-E6C02B0F56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0B49F2-DE03-CE4C-86C3-D58F6BAE8C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6" y="733264"/>
            <a:ext cx="5544525" cy="5391472"/>
          </a:xfrm>
          <a:custGeom>
            <a:avLst/>
            <a:gdLst>
              <a:gd name="connsiteX0" fmla="*/ 1584525 w 5544525"/>
              <a:gd name="connsiteY0" fmla="*/ 711472 h 5391472"/>
              <a:gd name="connsiteX1" fmla="*/ 5544525 w 5544525"/>
              <a:gd name="connsiteY1" fmla="*/ 711472 h 5391472"/>
              <a:gd name="connsiteX2" fmla="*/ 5544525 w 5544525"/>
              <a:gd name="connsiteY2" fmla="*/ 4671472 h 5391472"/>
              <a:gd name="connsiteX3" fmla="*/ 1584525 w 5544525"/>
              <a:gd name="connsiteY3" fmla="*/ 4671472 h 5391472"/>
              <a:gd name="connsiteX4" fmla="*/ 0 w 5544525"/>
              <a:gd name="connsiteY4" fmla="*/ 0 h 5391472"/>
              <a:gd name="connsiteX5" fmla="*/ 5364525 w 5544525"/>
              <a:gd name="connsiteY5" fmla="*/ 0 h 5391472"/>
              <a:gd name="connsiteX6" fmla="*/ 5364525 w 5544525"/>
              <a:gd name="connsiteY6" fmla="*/ 531472 h 5391472"/>
              <a:gd name="connsiteX7" fmla="*/ 1404525 w 5544525"/>
              <a:gd name="connsiteY7" fmla="*/ 531472 h 5391472"/>
              <a:gd name="connsiteX8" fmla="*/ 1404525 w 5544525"/>
              <a:gd name="connsiteY8" fmla="*/ 4851472 h 5391472"/>
              <a:gd name="connsiteX9" fmla="*/ 1639538 w 5544525"/>
              <a:gd name="connsiteY9" fmla="*/ 4851472 h 5391472"/>
              <a:gd name="connsiteX10" fmla="*/ 1639538 w 5544525"/>
              <a:gd name="connsiteY10" fmla="*/ 4853773 h 5391472"/>
              <a:gd name="connsiteX11" fmla="*/ 5364525 w 5544525"/>
              <a:gd name="connsiteY11" fmla="*/ 4853773 h 5391472"/>
              <a:gd name="connsiteX12" fmla="*/ 5364525 w 5544525"/>
              <a:gd name="connsiteY12" fmla="*/ 5391472 h 5391472"/>
              <a:gd name="connsiteX13" fmla="*/ 0 w 5544525"/>
              <a:gd name="connsiteY13" fmla="*/ 5391472 h 539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44525" h="5391472">
                <a:moveTo>
                  <a:pt x="1584525" y="711472"/>
                </a:moveTo>
                <a:lnTo>
                  <a:pt x="5544525" y="711472"/>
                </a:lnTo>
                <a:lnTo>
                  <a:pt x="5544525" y="4671472"/>
                </a:lnTo>
                <a:lnTo>
                  <a:pt x="1584525" y="4671472"/>
                </a:lnTo>
                <a:close/>
                <a:moveTo>
                  <a:pt x="0" y="0"/>
                </a:moveTo>
                <a:lnTo>
                  <a:pt x="5364525" y="0"/>
                </a:lnTo>
                <a:lnTo>
                  <a:pt x="5364525" y="531472"/>
                </a:lnTo>
                <a:lnTo>
                  <a:pt x="1404525" y="531472"/>
                </a:lnTo>
                <a:lnTo>
                  <a:pt x="1404525" y="4851472"/>
                </a:lnTo>
                <a:lnTo>
                  <a:pt x="1639538" y="4851472"/>
                </a:lnTo>
                <a:lnTo>
                  <a:pt x="1639538" y="4853773"/>
                </a:lnTo>
                <a:lnTo>
                  <a:pt x="5364525" y="4853773"/>
                </a:lnTo>
                <a:lnTo>
                  <a:pt x="5364525" y="5391472"/>
                </a:lnTo>
                <a:lnTo>
                  <a:pt x="0" y="5391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28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PL Blank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A4420-95D2-4444-A902-2F656ADE5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E12DFF-08A1-E642-8DE7-7701FC50E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2002D-7AE6-0946-AC2C-97C09D466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B275804-B3C1-8F48-8B0B-75C961475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23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PL Picture Right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8300"/>
            <a:ext cx="5545139" cy="16891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987425"/>
            <a:ext cx="5545136" cy="5100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5" y="2057400"/>
            <a:ext cx="5545137" cy="403088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111D22D-68A6-BF4B-8B01-4B616EFB5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22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PL Picture Left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4" y="1001491"/>
            <a:ext cx="5545139" cy="1471427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1477" y="359051"/>
            <a:ext cx="5545136" cy="57702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5" y="2690591"/>
            <a:ext cx="5545137" cy="34387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862D991-591A-5541-8AE8-A1FB9DB19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18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Pictures x 4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4" y="1001491"/>
            <a:ext cx="5545139" cy="1471427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1474" y="368301"/>
            <a:ext cx="2592568" cy="3599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5" y="2690591"/>
            <a:ext cx="5545137" cy="34387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57B1D67-2B72-A042-B5E7-1CE972A9D47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71295" y="4344161"/>
            <a:ext cx="2592568" cy="17851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45C872B-3D8F-A147-9704-FD12D2212F0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324225" y="2529943"/>
            <a:ext cx="2592568" cy="3599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71E067A-2F2E-B548-8090-F827099C3C0B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323684" y="368301"/>
            <a:ext cx="2592568" cy="17851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DDABF04-CD9C-DE4A-B759-E73D1982D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74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  <p15:guide id="3" pos="1867">
          <p15:clr>
            <a:srgbClr val="FBAE40"/>
          </p15:clr>
        </p15:guide>
        <p15:guide id="4" pos="209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PL Cover Slide with Pictur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ED5E4D-7D14-CF40-92CC-F83222FC7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9A57-BE20-E743-80F4-563B2172938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78CDC-C5AB-5B4A-BAEE-E964EFD86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CC998-4900-2A4E-BB76-F24CE7E6D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4A3B-D5B6-DA4B-ADB3-DBAA9A36C6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A6C5282-BD60-9D4F-8472-A6FCBA0CA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413" y="4653846"/>
            <a:ext cx="5184775" cy="14754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6CC0D05D-455F-CD47-8CA9-087E61D6A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413" y="1815354"/>
            <a:ext cx="5173200" cy="24642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2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F25B104-D6AA-5041-8480-C084B95EF3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388" y="728663"/>
            <a:ext cx="5184775" cy="540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77" y="882195"/>
            <a:ext cx="11763662" cy="554077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1450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897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SIT-TW, 9-11 Sep 2025</a:t>
            </a:r>
            <a:endParaRPr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RAYFERENCE_V4_BLEU_SUR_BLANC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541" y="5629391"/>
            <a:ext cx="2631499" cy="653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00251"/>
            <a:ext cx="10363200" cy="1470025"/>
          </a:xfrm>
        </p:spPr>
        <p:txBody>
          <a:bodyPr/>
          <a:lstStyle>
            <a:lvl1pPr>
              <a:defRPr b="0" i="0">
                <a:latin typeface="Superclarendon Bold"/>
                <a:cs typeface="Superclarendon Bold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129990"/>
            <a:ext cx="8534400" cy="1752600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0000FF"/>
                </a:solidFill>
                <a:latin typeface="Superclarendon Regular"/>
                <a:cs typeface="Superclarendon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Picture 6" descr="FIDUCEO-log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954" y="109403"/>
            <a:ext cx="3428493" cy="1028548"/>
          </a:xfrm>
          <a:prstGeom prst="rect">
            <a:avLst/>
          </a:prstGeom>
        </p:spPr>
      </p:pic>
      <p:pic>
        <p:nvPicPr>
          <p:cNvPr id="8" name="Picture 4" descr="C:\Users\paula.newton\AppData\Local\Microsoft\Windows\Temporary Internet Files\Content.Outlook\I7FPAF7Y\shutterstock_18327952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884" y="261765"/>
            <a:ext cx="1411129" cy="73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1740098" y="281156"/>
            <a:ext cx="7025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>
                <a:solidFill>
                  <a:prstClr val="black"/>
                </a:solidFill>
                <a:latin typeface="Superclarendon Regular"/>
                <a:ea typeface="+mn-ea"/>
                <a:cs typeface="Superclarendon Regular"/>
              </a:rPr>
              <a:t>FIDUCEO has received funding from the European Union’s Horizon 2020 Programme for Research and Innovation, under Grant Agreement no. 638822</a:t>
            </a:r>
          </a:p>
        </p:txBody>
      </p:sp>
      <p:pic>
        <p:nvPicPr>
          <p:cNvPr id="10" name="Picture 9" descr="UReading.jpe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22" y="5370476"/>
            <a:ext cx="2168460" cy="569220"/>
          </a:xfrm>
          <a:prstGeom prst="rect">
            <a:avLst/>
          </a:prstGeom>
        </p:spPr>
      </p:pic>
      <p:pic>
        <p:nvPicPr>
          <p:cNvPr id="11" name="Picture 10" descr="EUMETSAT.jp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811" y="5271267"/>
            <a:ext cx="2779531" cy="515699"/>
          </a:xfrm>
          <a:prstGeom prst="rect">
            <a:avLst/>
          </a:prstGeom>
        </p:spPr>
      </p:pic>
      <p:pic>
        <p:nvPicPr>
          <p:cNvPr id="14" name="Picture 13" descr="STFCLargeColour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3845" y="6132348"/>
            <a:ext cx="2709356" cy="440769"/>
          </a:xfrm>
          <a:prstGeom prst="rect">
            <a:avLst/>
          </a:prstGeom>
        </p:spPr>
      </p:pic>
      <p:pic>
        <p:nvPicPr>
          <p:cNvPr id="15" name="Picture 14" descr="DLR.jpe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921" y="6033814"/>
            <a:ext cx="1046071" cy="653794"/>
          </a:xfrm>
          <a:prstGeom prst="rect">
            <a:avLst/>
          </a:prstGeom>
        </p:spPr>
      </p:pic>
      <p:pic>
        <p:nvPicPr>
          <p:cNvPr id="16" name="Picture 15" descr="IPMA_Logo_Large.jp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543" y="6011446"/>
            <a:ext cx="1730888" cy="665845"/>
          </a:xfrm>
          <a:prstGeom prst="rect">
            <a:avLst/>
          </a:prstGeom>
        </p:spPr>
      </p:pic>
      <p:pic>
        <p:nvPicPr>
          <p:cNvPr id="19" name="Picture 18" descr="Unihamburg-logo.svg.png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23" y="6033813"/>
            <a:ext cx="858808" cy="643478"/>
          </a:xfrm>
          <a:prstGeom prst="rect">
            <a:avLst/>
          </a:prstGeom>
        </p:spPr>
      </p:pic>
      <p:pic>
        <p:nvPicPr>
          <p:cNvPr id="21" name="Picture 20" descr="BC-GmbH-Logo_big.pn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3611" y="6013428"/>
            <a:ext cx="1465072" cy="559689"/>
          </a:xfrm>
          <a:prstGeom prst="rect">
            <a:avLst/>
          </a:prstGeom>
        </p:spPr>
      </p:pic>
      <p:pic>
        <p:nvPicPr>
          <p:cNvPr id="1026" name="Picture 2" descr="\\fpsvr2\users3$\erh\Documents\008 NPL General\NPL Logo.jpg"/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758" y="5333652"/>
            <a:ext cx="1736209" cy="56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c"/>
          <p:cNvSpPr txBox="1"/>
          <p:nvPr userDrawn="1"/>
        </p:nvSpPr>
        <p:spPr>
          <a:xfrm>
            <a:off x="0" y="0"/>
            <a:ext cx="12192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5" name="fc"/>
          <p:cNvSpPr txBox="1"/>
          <p:nvPr userDrawn="1"/>
        </p:nvSpPr>
        <p:spPr>
          <a:xfrm>
            <a:off x="0" y="6491289"/>
            <a:ext cx="12192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  <a:ea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519" y="6187592"/>
            <a:ext cx="2644963" cy="53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041" y="5277876"/>
            <a:ext cx="2022412" cy="72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6" y="5447585"/>
            <a:ext cx="2473909" cy="36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932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SIT-40, 8-10 April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SIT-40, 8-10 April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sz="3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SIT-40, 8-10 April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Title Slide - Light"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3EB7D23-2745-BD4B-8C14-A551AA0A63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413" y="4653846"/>
            <a:ext cx="10716750" cy="1475490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389E8-BEF6-E847-B0A0-973F5D7DE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3413" y="6356350"/>
            <a:ext cx="2837987" cy="365125"/>
          </a:xfrm>
        </p:spPr>
        <p:txBody>
          <a:bodyPr/>
          <a:lstStyle/>
          <a:p>
            <a:fld id="{8E2F497F-A912-D84C-8978-7037839E52A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0A669-694B-FB47-9FE1-021EDEE16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593DC-EA5F-BE40-85FF-AF70E18C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37988" cy="365125"/>
          </a:xfrm>
        </p:spPr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77A1AD9-738E-C949-B3F2-315DF4D4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283" y="1458578"/>
            <a:ext cx="10714879" cy="2835268"/>
          </a:xfrm>
        </p:spPr>
        <p:txBody>
          <a:bodyPr anchor="b" anchorCtr="0">
            <a:normAutofit/>
          </a:bodyPr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78C82D4-E56E-7241-834B-15FAAB91C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728663"/>
            <a:ext cx="1980000" cy="729915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1B23265-345D-3841-8D42-1F4432C034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475" y="728663"/>
            <a:ext cx="1980000" cy="72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55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orient="horz" pos="459">
          <p15:clr>
            <a:srgbClr val="FBAE40"/>
          </p15:clr>
        </p15:guide>
        <p15:guide id="3" pos="7219">
          <p15:clr>
            <a:srgbClr val="FBAE40"/>
          </p15:clr>
        </p15:guide>
        <p15:guide id="4" orient="horz" pos="386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Title Slide with Picture - Light"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389E8-BEF6-E847-B0A0-973F5D7DE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3413" y="6356350"/>
            <a:ext cx="2837987" cy="365125"/>
          </a:xfrm>
        </p:spPr>
        <p:txBody>
          <a:bodyPr/>
          <a:lstStyle/>
          <a:p>
            <a:fld id="{8E2F497F-A912-D84C-8978-7037839E52A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0A669-694B-FB47-9FE1-021EDEE16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593DC-EA5F-BE40-85FF-AF70E18C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37988" cy="365125"/>
          </a:xfrm>
        </p:spPr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78C82D4-E56E-7241-834B-15FAAB91C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728663"/>
            <a:ext cx="1980000" cy="729915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1B23265-345D-3841-8D42-1F4432C034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475" y="728663"/>
            <a:ext cx="1980000" cy="72991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273CF8C-7B4A-8E4D-88C2-71681CF1B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413" y="4653846"/>
            <a:ext cx="5184775" cy="14754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E4D144CF-DF56-9545-8307-67AF3825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413" y="1815353"/>
            <a:ext cx="5173200" cy="247849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ACE79AF-A239-9442-A40A-30C50A10BD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388" y="728663"/>
            <a:ext cx="5184775" cy="5400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21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orient="horz" pos="459">
          <p15:clr>
            <a:srgbClr val="FBAE40"/>
          </p15:clr>
        </p15:guide>
        <p15:guide id="3" pos="7219">
          <p15:clr>
            <a:srgbClr val="FBAE40"/>
          </p15:clr>
        </p15:guide>
        <p15:guide id="4" orient="horz" pos="386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Title Slide with Picture Cutout - Light"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389E8-BEF6-E847-B0A0-973F5D7DE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3413" y="6356350"/>
            <a:ext cx="2837987" cy="365125"/>
          </a:xfrm>
        </p:spPr>
        <p:txBody>
          <a:bodyPr/>
          <a:lstStyle/>
          <a:p>
            <a:fld id="{8E2F497F-A912-D84C-8978-7037839E52A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0A669-694B-FB47-9FE1-021EDEE16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593DC-EA5F-BE40-85FF-AF70E18C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37988" cy="365125"/>
          </a:xfrm>
        </p:spPr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78C82D4-E56E-7241-834B-15FAAB91C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728663"/>
            <a:ext cx="1980000" cy="729915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1B23265-345D-3841-8D42-1F4432C034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475" y="728663"/>
            <a:ext cx="1980000" cy="72991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273CF8C-7B4A-8E4D-88C2-71681CF1B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413" y="4653846"/>
            <a:ext cx="5184775" cy="14754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E4D144CF-DF56-9545-8307-67AF3825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413" y="1815353"/>
            <a:ext cx="4824774" cy="247849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93D6BA7-4C6E-7047-81DE-CC070D447D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36663" y="728663"/>
            <a:ext cx="5523499" cy="5381947"/>
          </a:xfrm>
          <a:custGeom>
            <a:avLst/>
            <a:gdLst>
              <a:gd name="connsiteX0" fmla="*/ 0 w 5523499"/>
              <a:gd name="connsiteY0" fmla="*/ 711133 h 5381947"/>
              <a:gd name="connsiteX1" fmla="*/ 3948888 w 5523499"/>
              <a:gd name="connsiteY1" fmla="*/ 711133 h 5381947"/>
              <a:gd name="connsiteX2" fmla="*/ 3948888 w 5523499"/>
              <a:gd name="connsiteY2" fmla="*/ 4671133 h 5381947"/>
              <a:gd name="connsiteX3" fmla="*/ 0 w 5523499"/>
              <a:gd name="connsiteY3" fmla="*/ 4671133 h 5381947"/>
              <a:gd name="connsiteX4" fmla="*/ 159337 w 5523499"/>
              <a:gd name="connsiteY4" fmla="*/ 0 h 5381947"/>
              <a:gd name="connsiteX5" fmla="*/ 5523499 w 5523499"/>
              <a:gd name="connsiteY5" fmla="*/ 0 h 5381947"/>
              <a:gd name="connsiteX6" fmla="*/ 5523499 w 5523499"/>
              <a:gd name="connsiteY6" fmla="*/ 5381947 h 5381947"/>
              <a:gd name="connsiteX7" fmla="*/ 159337 w 5523499"/>
              <a:gd name="connsiteY7" fmla="*/ 5381947 h 5381947"/>
              <a:gd name="connsiteX8" fmla="*/ 159337 w 5523499"/>
              <a:gd name="connsiteY8" fmla="*/ 4851133 h 5381947"/>
              <a:gd name="connsiteX9" fmla="*/ 4128888 w 5523499"/>
              <a:gd name="connsiteY9" fmla="*/ 4851133 h 5381947"/>
              <a:gd name="connsiteX10" fmla="*/ 4128888 w 5523499"/>
              <a:gd name="connsiteY10" fmla="*/ 531133 h 5381947"/>
              <a:gd name="connsiteX11" fmla="*/ 159337 w 5523499"/>
              <a:gd name="connsiteY11" fmla="*/ 531133 h 538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23499" h="5381947">
                <a:moveTo>
                  <a:pt x="0" y="711133"/>
                </a:moveTo>
                <a:lnTo>
                  <a:pt x="3948888" y="711133"/>
                </a:lnTo>
                <a:lnTo>
                  <a:pt x="3948888" y="4671133"/>
                </a:lnTo>
                <a:lnTo>
                  <a:pt x="0" y="4671133"/>
                </a:lnTo>
                <a:close/>
                <a:moveTo>
                  <a:pt x="159337" y="0"/>
                </a:moveTo>
                <a:lnTo>
                  <a:pt x="5523499" y="0"/>
                </a:lnTo>
                <a:lnTo>
                  <a:pt x="5523499" y="5381947"/>
                </a:lnTo>
                <a:lnTo>
                  <a:pt x="159337" y="5381947"/>
                </a:lnTo>
                <a:lnTo>
                  <a:pt x="159337" y="4851133"/>
                </a:lnTo>
                <a:lnTo>
                  <a:pt x="4128888" y="4851133"/>
                </a:lnTo>
                <a:lnTo>
                  <a:pt x="4128888" y="531133"/>
                </a:lnTo>
                <a:lnTo>
                  <a:pt x="159337" y="53113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67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orient="horz" pos="459">
          <p15:clr>
            <a:srgbClr val="FBAE40"/>
          </p15:clr>
        </p15:guide>
        <p15:guide id="3" pos="7219">
          <p15:clr>
            <a:srgbClr val="FBAE40"/>
          </p15:clr>
        </p15:guide>
        <p15:guide id="4" orient="horz" pos="386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PL Title and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625D-217C-B144-93D2-C19DE4F1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77785"/>
            <a:ext cx="10009050" cy="12906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70C27-80D5-174D-A8CC-D917A524C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FAB4E-81DB-904F-B241-4225778A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DA694-C7D3-9E4A-AD42-7A27C129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9D77-8E63-5D4B-BDFE-7D086BEB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D2C6FA8-56B5-DF4F-AFCF-F7045C1038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09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7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59113B-AB55-944F-B2B3-59A60601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68300"/>
            <a:ext cx="10009050" cy="12906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11A03-DD8D-AD42-8C0A-DCC718D1E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825625"/>
            <a:ext cx="11449050" cy="4303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7C419-7A31-6F4C-B869-F214E554E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1475" y="6356350"/>
            <a:ext cx="32099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E2F497F-A912-D84C-8978-7037839E52A4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0C8F2-38F1-594A-BE21-769613D65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F68FA-B388-D74F-80AA-6F286114F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2099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0F66305-90B3-104F-BE5E-085D9E313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8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5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46">
          <p15:clr>
            <a:srgbClr val="F26B43"/>
          </p15:clr>
        </p15:guide>
        <p15:guide id="2" orient="horz" pos="232">
          <p15:clr>
            <a:srgbClr val="F26B43"/>
          </p15:clr>
        </p15:guide>
        <p15:guide id="3" pos="234">
          <p15:clr>
            <a:srgbClr val="F26B43"/>
          </p15:clr>
        </p15:guide>
        <p15:guide id="4" orient="horz" pos="386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earth.esa.int/eogateway/documents/d/earth-online/03_vh-roda_2023_ceos_calval_hunt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ceos.org/about-ceos/commercial/" TargetMode="External"/><Relationship Id="rId9" Type="http://schemas.openxmlformats.org/officeDocument/2006/relationships/hyperlink" Target="https://www.ceos-pvp.org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l.co.uk/news/facilitating-trust-in-eo-data-and-derived-information" TargetMode="External"/><Relationship Id="rId2" Type="http://schemas.openxmlformats.org/officeDocument/2006/relationships/hyperlink" Target="https://www.ceos-pvp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svg"/><Relationship Id="rId18" Type="http://schemas.openxmlformats.org/officeDocument/2006/relationships/image" Target="../media/image56.png"/><Relationship Id="rId26" Type="http://schemas.openxmlformats.org/officeDocument/2006/relationships/image" Target="../media/image61.png"/><Relationship Id="rId3" Type="http://schemas.openxmlformats.org/officeDocument/2006/relationships/image" Target="../media/image43.png"/><Relationship Id="rId21" Type="http://schemas.microsoft.com/office/2007/relationships/hdphoto" Target="../media/hdphoto2.wdp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17" Type="http://schemas.openxmlformats.org/officeDocument/2006/relationships/image" Target="../media/image55.sv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0.png"/><Relationship Id="rId24" Type="http://schemas.openxmlformats.org/officeDocument/2006/relationships/image" Target="../media/image38.png"/><Relationship Id="rId5" Type="http://schemas.openxmlformats.org/officeDocument/2006/relationships/image" Target="../media/image45.png"/><Relationship Id="rId15" Type="http://schemas.openxmlformats.org/officeDocument/2006/relationships/image" Target="../media/image53.png"/><Relationship Id="rId23" Type="http://schemas.openxmlformats.org/officeDocument/2006/relationships/image" Target="../media/image60.png"/><Relationship Id="rId10" Type="http://schemas.openxmlformats.org/officeDocument/2006/relationships/image" Target="../media/image49.png"/><Relationship Id="rId19" Type="http://schemas.openxmlformats.org/officeDocument/2006/relationships/image" Target="../media/image57.svg"/><Relationship Id="rId4" Type="http://schemas.openxmlformats.org/officeDocument/2006/relationships/image" Target="../media/image44.png"/><Relationship Id="rId9" Type="http://schemas.microsoft.com/office/2007/relationships/hdphoto" Target="../media/hdphoto1.wdp"/><Relationship Id="rId14" Type="http://schemas.openxmlformats.org/officeDocument/2006/relationships/image" Target="../media/image34.png"/><Relationship Id="rId22" Type="http://schemas.openxmlformats.org/officeDocument/2006/relationships/image" Target="../media/image59.png"/><Relationship Id="rId27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/>
          <p:nvPr/>
        </p:nvSpPr>
        <p:spPr>
          <a:xfrm>
            <a:off x="6980029" y="4613419"/>
            <a:ext cx="4833000" cy="2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Nigel Fox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NPL/UKSA</a:t>
            </a: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5.3</a:t>
            </a: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7"/>
          <p:cNvSpPr txBox="1">
            <a:spLocks noGrp="1"/>
          </p:cNvSpPr>
          <p:nvPr>
            <p:ph type="title"/>
          </p:nvPr>
        </p:nvSpPr>
        <p:spPr>
          <a:xfrm>
            <a:off x="201416" y="-20762"/>
            <a:ext cx="7891626" cy="4308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GB" sz="6600" dirty="0"/>
              <a:t>CEOS WGCV</a:t>
            </a:r>
            <a:br>
              <a:rPr lang="en-GB" sz="6600" dirty="0"/>
            </a:br>
            <a:br>
              <a:rPr lang="en-GB" sz="2400" b="1" i="1" dirty="0"/>
            </a:br>
            <a:r>
              <a:rPr lang="en-GB" sz="4800" b="1" i="1" dirty="0"/>
              <a:t>CEOS-PVP</a:t>
            </a:r>
            <a:br>
              <a:rPr lang="en-GB" sz="4800" b="1" i="1" dirty="0"/>
            </a:br>
            <a:br>
              <a:rPr lang="en-GB" sz="1600" b="1" i="1" dirty="0"/>
            </a:br>
            <a:br>
              <a:rPr lang="en-GB" sz="1600" b="1" i="1" dirty="0"/>
            </a:br>
            <a:r>
              <a:rPr lang="en-GB" sz="3200" b="1" i="1" dirty="0"/>
              <a:t>incorporating CID &amp; </a:t>
            </a:r>
            <a:r>
              <a:rPr lang="en-GB" sz="3200" b="1" i="1" dirty="0" err="1"/>
              <a:t>RadVAL</a:t>
            </a:r>
            <a:br>
              <a:rPr lang="en-GB" sz="4400" b="1" i="1" dirty="0"/>
            </a:br>
            <a:br>
              <a:rPr lang="en-GB" sz="4400" b="1" i="1" dirty="0"/>
            </a:br>
            <a:endParaRPr sz="4400" i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F2F1D-BD00-1019-3205-C1A610855F08}"/>
              </a:ext>
            </a:extLst>
          </p:cNvPr>
          <p:cNvSpPr txBox="1"/>
          <p:nvPr/>
        </p:nvSpPr>
        <p:spPr>
          <a:xfrm>
            <a:off x="3754616" y="1659710"/>
            <a:ext cx="532969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i="1" dirty="0">
                <a:solidFill>
                  <a:schemeClr val="bg1"/>
                </a:solidFill>
              </a:rPr>
              <a:t>Product Validation Platform</a:t>
            </a:r>
          </a:p>
          <a:p>
            <a:endParaRPr lang="en-GB" sz="3200" i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13D30C-4E7C-93BA-F469-A5858FF59231}"/>
              </a:ext>
            </a:extLst>
          </p:cNvPr>
          <p:cNvSpPr txBox="1"/>
          <p:nvPr/>
        </p:nvSpPr>
        <p:spPr>
          <a:xfrm>
            <a:off x="378971" y="2310537"/>
            <a:ext cx="8527780" cy="29546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i="1" dirty="0">
                <a:solidFill>
                  <a:srgbClr val="FFFF00"/>
                </a:solidFill>
              </a:rPr>
              <a:t>(previously known as 'matchup Database')</a:t>
            </a:r>
            <a:r>
              <a:rPr lang="en-GB" sz="3200" i="1" dirty="0">
                <a:solidFill>
                  <a:schemeClr val="bg1"/>
                </a:solidFill>
              </a:rPr>
              <a:t> </a:t>
            </a:r>
          </a:p>
          <a:p>
            <a:endParaRPr lang="en-GB" sz="3200" i="1" dirty="0">
              <a:solidFill>
                <a:schemeClr val="bg1"/>
              </a:solidFill>
            </a:endParaRPr>
          </a:p>
          <a:p>
            <a:endParaRPr lang="en-GB" sz="1000" i="1" dirty="0">
              <a:solidFill>
                <a:schemeClr val="bg1"/>
              </a:solidFill>
            </a:endParaRPr>
          </a:p>
          <a:p>
            <a:r>
              <a:rPr lang="en-GB" sz="2800" i="1" dirty="0">
                <a:solidFill>
                  <a:schemeClr val="bg1"/>
                </a:solidFill>
              </a:rPr>
              <a:t>(Comparison Image Database) &amp;</a:t>
            </a:r>
          </a:p>
          <a:p>
            <a:r>
              <a:rPr lang="en-GB" sz="2800" i="1" dirty="0">
                <a:solidFill>
                  <a:schemeClr val="bg1"/>
                </a:solidFill>
              </a:rPr>
              <a:t>(Radiometric Validation &amp; </a:t>
            </a:r>
            <a:r>
              <a:rPr lang="en-GB" sz="2800" i="1" dirty="0" err="1">
                <a:solidFill>
                  <a:schemeClr val="bg1"/>
                </a:solidFill>
              </a:rPr>
              <a:t>AnaLytics</a:t>
            </a:r>
            <a:r>
              <a:rPr lang="en-GB" sz="2800" i="1" dirty="0">
                <a:solidFill>
                  <a:schemeClr val="bg1"/>
                </a:solidFill>
              </a:rPr>
              <a:t> tool)</a:t>
            </a:r>
          </a:p>
          <a:p>
            <a:r>
              <a:rPr lang="en-GB" sz="2800" i="1" dirty="0">
                <a:solidFill>
                  <a:schemeClr val="bg1"/>
                </a:solidFill>
              </a:rPr>
              <a:t>  Endorsed by SIT-40 (April) </a:t>
            </a:r>
          </a:p>
          <a:p>
            <a:r>
              <a:rPr lang="en-GB" sz="2800" dirty="0">
                <a:solidFill>
                  <a:srgbClr val="FFFF00"/>
                </a:solidFill>
              </a:rPr>
              <a:t>Reminder and Update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92E18CC-63CE-864C-109D-45A2EBC8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68" y="3219"/>
            <a:ext cx="9386864" cy="779002"/>
          </a:xfrm>
        </p:spPr>
        <p:txBody>
          <a:bodyPr/>
          <a:lstStyle/>
          <a:p>
            <a:r>
              <a:rPr lang="en-GB" b="1" dirty="0" err="1"/>
              <a:t>RadVAL</a:t>
            </a:r>
            <a:r>
              <a:rPr lang="en-GB" b="1" dirty="0"/>
              <a:t> tool demo</a:t>
            </a:r>
          </a:p>
        </p:txBody>
      </p:sp>
      <p:pic>
        <p:nvPicPr>
          <p:cNvPr id="9" name="RadVAL_dashboard_demo">
            <a:hlinkClick r:id="" action="ppaction://media"/>
            <a:extLst>
              <a:ext uri="{FF2B5EF4-FFF2-40B4-BE49-F238E27FC236}">
                <a16:creationId xmlns:a16="http://schemas.microsoft.com/office/drawing/2014/main" id="{73E59C9E-1B23-7AEC-056C-561D46F8AF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2456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6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D5F95-A8E5-3F8B-E7F0-221868D0D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05D6E64-4040-D467-6A13-C5BD25BA3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5602"/>
            <a:ext cx="11164286" cy="550505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0B51150-2891-C227-AB8A-BCCBB72B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68" y="3219"/>
            <a:ext cx="9386864" cy="779002"/>
          </a:xfrm>
        </p:spPr>
        <p:txBody>
          <a:bodyPr/>
          <a:lstStyle/>
          <a:p>
            <a:r>
              <a:rPr lang="en-GB" b="1" dirty="0" err="1"/>
              <a:t>RadVAL</a:t>
            </a:r>
            <a:r>
              <a:rPr lang="en-GB" b="1" dirty="0"/>
              <a:t> tool demo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823F8D-74A7-9A37-2317-8066CC17C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63" y="2809663"/>
            <a:ext cx="2486372" cy="1209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1D4E4F-00E3-776C-904D-71B1798EC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10" y="2904612"/>
            <a:ext cx="2543530" cy="1390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195C59-E473-77D6-288F-0F299187B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57" y="2904612"/>
            <a:ext cx="2562583" cy="21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5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73496C-B4F6-DD3A-2438-0058BC42F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Planet </a:t>
            </a:r>
            <a:r>
              <a:rPr lang="en-GB" dirty="0" err="1"/>
              <a:t>superDove</a:t>
            </a:r>
            <a:r>
              <a:rPr lang="en-GB" dirty="0"/>
              <a:t> screen shot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CAE89-524A-2D3F-A769-BF197CC72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85" y="1447800"/>
            <a:ext cx="10197890" cy="421702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16E802-DC36-82AA-494B-07ED553C4507}"/>
              </a:ext>
            </a:extLst>
          </p:cNvPr>
          <p:cNvCxnSpPr>
            <a:cxnSpLocks/>
          </p:cNvCxnSpPr>
          <p:nvPr/>
        </p:nvCxnSpPr>
        <p:spPr>
          <a:xfrm flipH="1">
            <a:off x="7721600" y="4102100"/>
            <a:ext cx="756000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16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F06EC1-313B-EF6B-5F5F-34CC99D09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Screenshot summary page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708BD2-2717-5506-C181-AF08E4CFD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03" y="1068746"/>
            <a:ext cx="11911397" cy="511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95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"/>
          <p:cNvSpPr txBox="1"/>
          <p:nvPr/>
        </p:nvSpPr>
        <p:spPr>
          <a:xfrm>
            <a:off x="126203" y="1022697"/>
            <a:ext cx="11507793" cy="540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3995" marR="0" lvl="0" indent="-252095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❖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Active Interaction with commercial missions to encourage delivery of imagery over reference sites</a:t>
            </a:r>
          </a:p>
          <a:p>
            <a:pPr marL="831850" lvl="1" indent="-285750">
              <a:spcBef>
                <a:spcPts val="6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Release of submission form for missions to provide their data</a:t>
            </a:r>
          </a:p>
          <a:p>
            <a:pPr marL="831850" lvl="1" indent="-285750">
              <a:spcBef>
                <a:spcPts val="6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Pro-active contacting before VH-RODA </a:t>
            </a:r>
          </a:p>
          <a:p>
            <a:pPr marL="831850" lvl="1" indent="-285750">
              <a:spcBef>
                <a:spcPts val="6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Direct media articles</a:t>
            </a:r>
            <a:endParaRPr sz="18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13995" marR="0" lvl="0" indent="-252095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❖"/>
            </a:pPr>
            <a:r>
              <a:rPr lang="en-GB" sz="18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Encouragement via SIT of CEOS agencies to start to populate with imagery (historic and current) and of their commercial contacts     (REQUEST TO SIT 41)</a:t>
            </a:r>
          </a:p>
          <a:p>
            <a:pPr marL="213995" marR="0" lvl="0" indent="-252095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❖"/>
            </a:pPr>
            <a:endParaRPr lang="en-GB" sz="1800" b="1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3995" marR="0" lvl="0" indent="-252095" algn="l" rtl="0"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❖"/>
            </a:pPr>
            <a:r>
              <a:rPr lang="en-GB" sz="1800" b="1" dirty="0">
                <a:solidFill>
                  <a:schemeClr val="dk1"/>
                </a:solidFill>
                <a:latin typeface="Montserrat"/>
                <a:sym typeface="Montserrat"/>
              </a:rPr>
              <a:t>Update of PVP Site via commercial software developer (completion Oct 25)</a:t>
            </a:r>
          </a:p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en-GB" sz="1800" b="1" dirty="0">
                <a:solidFill>
                  <a:schemeClr val="dk1"/>
                </a:solidFill>
                <a:latin typeface="Montserrat"/>
                <a:sym typeface="Montserrat"/>
              </a:rPr>
              <a:t>          including pages currently under-development:  </a:t>
            </a:r>
          </a:p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en-GB" sz="1800" b="1" dirty="0">
                <a:solidFill>
                  <a:schemeClr val="dk1"/>
                </a:solidFill>
                <a:latin typeface="Montserrat"/>
                <a:sym typeface="Montserrat"/>
              </a:rPr>
              <a:t>                 e.g.  Participating sensors basic info/contacts, method overview, user feedback 	</a:t>
            </a:r>
            <a:endParaRPr lang="en-GB" sz="1800" b="1" dirty="0">
              <a:solidFill>
                <a:schemeClr val="dk1"/>
              </a:solidFill>
              <a:latin typeface="Montserrat"/>
            </a:endParaRPr>
          </a:p>
          <a:p>
            <a:pPr marL="213995" marR="0" lvl="0" indent="-252095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❖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Refinement of the CEOS ‘virtual reference’ concept (uncertainty information) </a:t>
            </a:r>
          </a:p>
          <a:p>
            <a:pPr marL="213995" marR="0" lvl="0" indent="-252095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❖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Evaluate within WGCV on broadening PVP landing page to include other product validation  services (SIT-40 suggestion) </a:t>
            </a:r>
          </a:p>
          <a:p>
            <a:pPr marL="213995" marR="0" lvl="0" indent="-252095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❖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Contribution to 2026 Team </a:t>
            </a:r>
            <a:r>
              <a:rPr lang="en-GB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Australia priorities</a:t>
            </a:r>
            <a:endParaRPr lang="en-GB" sz="18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32" name="Google Shape;132;p13"/>
          <p:cNvSpPr txBox="1"/>
          <p:nvPr/>
        </p:nvSpPr>
        <p:spPr>
          <a:xfrm>
            <a:off x="342103" y="128648"/>
            <a:ext cx="86685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Next Steps </a:t>
            </a:r>
            <a:r>
              <a:rPr lang="en-GB" sz="2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(also supported by ESA)</a:t>
            </a:r>
            <a:endParaRPr sz="44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94020" y="103248"/>
            <a:ext cx="86685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Background / Timeline</a:t>
            </a:r>
            <a:endParaRPr sz="11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74;p8"/>
          <p:cNvSpPr txBox="1"/>
          <p:nvPr/>
        </p:nvSpPr>
        <p:spPr>
          <a:xfrm>
            <a:off x="540000" y="4690475"/>
            <a:ext cx="11202000" cy="236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3995" marR="0" lvl="0" indent="-220345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Supporting the CEOS New Space Task Team white paper generally, including recommendations (R3) and deliverables (D4)</a:t>
            </a:r>
            <a:endParaRPr lang="en-US" sz="17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13995" marR="0" lvl="0" indent="-220345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VH-RODA 2023 slides </a:t>
            </a:r>
            <a:r>
              <a:rPr lang="en-GB" sz="1700" b="1" u="sng" dirty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sz="1700" b="1" dirty="0">
              <a:solidFill>
                <a:schemeClr val="hlink"/>
              </a:solidFill>
              <a:latin typeface="Montserrat"/>
              <a:ea typeface="Montserrat"/>
              <a:cs typeface="Montserrat"/>
            </a:endParaRPr>
          </a:p>
          <a:p>
            <a:pPr marL="213995" marR="0" lvl="0" indent="-220345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Noting recent CEOS Commercial Engagement </a:t>
            </a:r>
            <a:r>
              <a:rPr lang="en-GB" sz="1700" b="1" u="sng" dirty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guidance</a:t>
            </a:r>
            <a:endParaRPr sz="1700" b="1" dirty="0">
              <a:solidFill>
                <a:schemeClr val="hlink"/>
              </a:solidFill>
              <a:latin typeface="Montserrat"/>
              <a:ea typeface="Montserrat"/>
              <a:cs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78FEC4-A878-B6A9-AEAE-46F911A50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096" y="1106088"/>
            <a:ext cx="8668500" cy="37088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F75F2CB-A452-A8C4-E686-B493D646732F}"/>
              </a:ext>
            </a:extLst>
          </p:cNvPr>
          <p:cNvGrpSpPr/>
          <p:nvPr/>
        </p:nvGrpSpPr>
        <p:grpSpPr>
          <a:xfrm>
            <a:off x="9622790" y="3346270"/>
            <a:ext cx="1828800" cy="1879610"/>
            <a:chOff x="9622790" y="3346270"/>
            <a:chExt cx="1828800" cy="187961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5977345-CDF3-7581-1A5D-CD259112A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22790" y="3346270"/>
              <a:ext cx="1565909" cy="80295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C67E18-78AF-5D8F-3D1D-13A4E5594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91699" y="4149227"/>
              <a:ext cx="1397000" cy="75008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0D8946-DF16-1C9D-22A2-40AD7172F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1690" y="4939859"/>
              <a:ext cx="1739900" cy="28602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751EC4C-6E22-1DBC-DE13-32DE89743E22}"/>
              </a:ext>
            </a:extLst>
          </p:cNvPr>
          <p:cNvSpPr txBox="1"/>
          <p:nvPr/>
        </p:nvSpPr>
        <p:spPr>
          <a:xfrm>
            <a:off x="10154579" y="5266426"/>
            <a:ext cx="15874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9"/>
              </a:rPr>
              <a:t>CEOS-PVP.org</a:t>
            </a:r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 txBox="1"/>
          <p:nvPr/>
        </p:nvSpPr>
        <p:spPr>
          <a:xfrm>
            <a:off x="326599" y="820149"/>
            <a:ext cx="11638659" cy="5447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3995" marR="0" lvl="0" indent="-226695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lang="en-GB" sz="1800" b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CEOS WGCV’s recommendation to facilitate interoperable global satellite imagery for both public and commercial agencies</a:t>
            </a:r>
            <a:endParaRPr lang="en-US" sz="1800" b="1" dirty="0">
              <a:solidFill>
                <a:srgbClr val="0070C0"/>
              </a:solidFill>
              <a:latin typeface="Montserrat"/>
              <a:ea typeface="Montserrat"/>
              <a:cs typeface="Montserrat"/>
            </a:endParaRPr>
          </a:p>
          <a:p>
            <a:pPr marL="213995" indent="-220345">
              <a:lnSpc>
                <a:spcPct val="150000"/>
              </a:lnSpc>
              <a:spcBef>
                <a:spcPts val="1800"/>
              </a:spcBef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Agencies should regularly collect and provide free access to Level 1 satellite imagery and metadata against a common ‘CEOS reference’ (representing radiometric and spatial properties)</a:t>
            </a:r>
            <a:endParaRPr sz="17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914400" marR="0" lvl="1" indent="-33655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combination of CEOS calibration sites will be integrated together into a virtual reference</a:t>
            </a:r>
            <a:endParaRPr sz="17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13995" indent="-220345">
              <a:lnSpc>
                <a:spcPct val="150000"/>
              </a:lnSpc>
              <a:spcBef>
                <a:spcPts val="1800"/>
              </a:spcBef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Commercial data providers are encouraged to also provide similar imagery</a:t>
            </a:r>
            <a:endParaRPr lang="en-GB" sz="17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13995" indent="-220345">
              <a:lnSpc>
                <a:spcPct val="150000"/>
              </a:lnSpc>
              <a:spcBef>
                <a:spcPts val="1800"/>
              </a:spcBef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Imagery should be made available through an API or a dedicated CEOS archive offered to be hosted by the UK Earth Observation Data Hub (EODH).</a:t>
            </a:r>
            <a:endParaRPr sz="17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13995" indent="-220345">
              <a:lnSpc>
                <a:spcPct val="150000"/>
              </a:lnSpc>
              <a:spcBef>
                <a:spcPts val="1800"/>
              </a:spcBef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will provide QA feedback to support satellite operators and data users via an NPL developed web app</a:t>
            </a:r>
            <a:endParaRPr sz="17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80" name="Google Shape;80;p9"/>
          <p:cNvSpPr txBox="1"/>
          <p:nvPr/>
        </p:nvSpPr>
        <p:spPr>
          <a:xfrm>
            <a:off x="-119340" y="-181232"/>
            <a:ext cx="10334740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4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WGCV’s recommendation </a:t>
            </a:r>
            <a:endParaRPr lang="en-US" sz="3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-GB" sz="3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(CEOS plenary 2024)</a:t>
            </a:r>
            <a:endParaRPr sz="3200" b="1" dirty="0">
              <a:solidFill>
                <a:schemeClr val="lt1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/>
          <p:nvPr/>
        </p:nvSpPr>
        <p:spPr>
          <a:xfrm>
            <a:off x="136325" y="3733100"/>
            <a:ext cx="11975400" cy="2705400"/>
          </a:xfrm>
          <a:prstGeom prst="round1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0"/>
          <p:cNvSpPr/>
          <p:nvPr/>
        </p:nvSpPr>
        <p:spPr>
          <a:xfrm>
            <a:off x="125825" y="1059100"/>
            <a:ext cx="11975400" cy="2642700"/>
          </a:xfrm>
          <a:prstGeom prst="round1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0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4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Selected: Radiometric Sites</a:t>
            </a:r>
            <a:r>
              <a:rPr lang="en-GB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Google Shape;8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800" y="1062613"/>
            <a:ext cx="2579700" cy="232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6325" y="1093550"/>
            <a:ext cx="3416703" cy="226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7850" y="1110350"/>
            <a:ext cx="1926250" cy="226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3275" y="3754950"/>
            <a:ext cx="2821150" cy="237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05771" y="3786162"/>
            <a:ext cx="3022654" cy="237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87925" y="3754950"/>
            <a:ext cx="2821150" cy="238005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0"/>
          <p:cNvSpPr txBox="1"/>
          <p:nvPr/>
        </p:nvSpPr>
        <p:spPr>
          <a:xfrm>
            <a:off x="401463" y="3314550"/>
            <a:ext cx="25797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Railroad Valley, USA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3679275" y="3314550"/>
            <a:ext cx="25797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Gobabeb, Namibia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6957075" y="3314550"/>
            <a:ext cx="25797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Lake Tahoe, USA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10"/>
          <p:cNvSpPr txBox="1"/>
          <p:nvPr/>
        </p:nvSpPr>
        <p:spPr>
          <a:xfrm>
            <a:off x="1050875" y="6071525"/>
            <a:ext cx="14931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Libya 4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10"/>
          <p:cNvSpPr txBox="1"/>
          <p:nvPr/>
        </p:nvSpPr>
        <p:spPr>
          <a:xfrm>
            <a:off x="4128875" y="6071525"/>
            <a:ext cx="25797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Libya 1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7806925" y="6071525"/>
            <a:ext cx="25797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Algeria 3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0"/>
          <p:cNvSpPr txBox="1"/>
          <p:nvPr/>
        </p:nvSpPr>
        <p:spPr>
          <a:xfrm>
            <a:off x="9458575" y="1772200"/>
            <a:ext cx="2307000" cy="14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latin typeface="Montserrat"/>
                <a:ea typeface="Montserrat"/>
                <a:cs typeface="Montserrat"/>
                <a:sym typeface="Montserrat"/>
              </a:rPr>
              <a:t>Instrumented Sites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en-GB" sz="1800" b="1" dirty="0" err="1">
                <a:latin typeface="Montserrat"/>
                <a:ea typeface="Montserrat"/>
                <a:cs typeface="Montserrat"/>
                <a:sym typeface="Montserrat"/>
              </a:rPr>
              <a:t>RadCalNet</a:t>
            </a:r>
            <a:r>
              <a:rPr lang="en-GB" sz="1800" b="1" dirty="0">
                <a:latin typeface="Montserrat"/>
                <a:ea typeface="Montserrat"/>
                <a:cs typeface="Montserrat"/>
                <a:sym typeface="Montserrat"/>
              </a:rPr>
              <a:t> +)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10"/>
          <p:cNvSpPr txBox="1"/>
          <p:nvPr/>
        </p:nvSpPr>
        <p:spPr>
          <a:xfrm>
            <a:off x="9846725" y="4425225"/>
            <a:ext cx="22545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latin typeface="Montserrat"/>
                <a:ea typeface="Montserrat"/>
                <a:cs typeface="Montserrat"/>
                <a:sym typeface="Montserrat"/>
              </a:rPr>
              <a:t>Natural Pseudo-Invariant Calibration Sites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latin typeface="Montserrat"/>
                <a:ea typeface="Montserrat"/>
                <a:cs typeface="Montserrat"/>
                <a:sym typeface="Montserrat"/>
              </a:rPr>
              <a:t>   (PICS)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2" descr="RadCalNet Portal">
            <a:extLst>
              <a:ext uri="{FF2B5EF4-FFF2-40B4-BE49-F238E27FC236}">
                <a16:creationId xmlns:a16="http://schemas.microsoft.com/office/drawing/2014/main" id="{C7ECAB7A-8260-220D-B3B9-FDAEB3BE1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7"/>
          <a:stretch/>
        </p:blipFill>
        <p:spPr bwMode="auto">
          <a:xfrm>
            <a:off x="401463" y="2782166"/>
            <a:ext cx="549821" cy="50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adCalNet Portal">
            <a:extLst>
              <a:ext uri="{FF2B5EF4-FFF2-40B4-BE49-F238E27FC236}">
                <a16:creationId xmlns:a16="http://schemas.microsoft.com/office/drawing/2014/main" id="{D665EA16-0D90-767E-B9DD-86B603542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7"/>
          <a:stretch/>
        </p:blipFill>
        <p:spPr bwMode="auto">
          <a:xfrm>
            <a:off x="3271102" y="2798697"/>
            <a:ext cx="549821" cy="50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9" descr="A colorful lines on a yellow surface&#10;&#10;Description automatically generated">
            <a:extLst>
              <a:ext uri="{FF2B5EF4-FFF2-40B4-BE49-F238E27FC236}">
                <a16:creationId xmlns:a16="http://schemas.microsoft.com/office/drawing/2014/main" id="{51B829DA-1623-F36D-5AC9-78EA2AB9737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53" r="2311"/>
          <a:stretch/>
        </p:blipFill>
        <p:spPr>
          <a:xfrm>
            <a:off x="369743" y="5639538"/>
            <a:ext cx="443265" cy="428900"/>
          </a:xfrm>
          <a:prstGeom prst="rect">
            <a:avLst/>
          </a:prstGeom>
        </p:spPr>
      </p:pic>
      <p:pic>
        <p:nvPicPr>
          <p:cNvPr id="5" name="Content Placeholder 9" descr="A colorful lines on a yellow surface&#10;&#10;Description automatically generated">
            <a:extLst>
              <a:ext uri="{FF2B5EF4-FFF2-40B4-BE49-F238E27FC236}">
                <a16:creationId xmlns:a16="http://schemas.microsoft.com/office/drawing/2014/main" id="{E2042F49-BB21-8FA6-BBF4-F32B18DEC73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53" r="2311"/>
          <a:stretch/>
        </p:blipFill>
        <p:spPr>
          <a:xfrm>
            <a:off x="3528459" y="5639538"/>
            <a:ext cx="443265" cy="428900"/>
          </a:xfrm>
          <a:prstGeom prst="rect">
            <a:avLst/>
          </a:prstGeom>
        </p:spPr>
      </p:pic>
      <p:pic>
        <p:nvPicPr>
          <p:cNvPr id="6" name="Content Placeholder 9" descr="A colorful lines on a yellow surface&#10;&#10;Description automatically generated">
            <a:extLst>
              <a:ext uri="{FF2B5EF4-FFF2-40B4-BE49-F238E27FC236}">
                <a16:creationId xmlns:a16="http://schemas.microsoft.com/office/drawing/2014/main" id="{931DE2D0-76C3-7E46-C8CE-F072F1E04D3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53" r="2311"/>
          <a:stretch/>
        </p:blipFill>
        <p:spPr>
          <a:xfrm>
            <a:off x="7036117" y="5639538"/>
            <a:ext cx="443265" cy="4289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1"/>
          <p:cNvSpPr/>
          <p:nvPr/>
        </p:nvSpPr>
        <p:spPr>
          <a:xfrm>
            <a:off x="216600" y="3790825"/>
            <a:ext cx="11975400" cy="2700000"/>
          </a:xfrm>
          <a:prstGeom prst="round1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1"/>
          <p:cNvSpPr/>
          <p:nvPr/>
        </p:nvSpPr>
        <p:spPr>
          <a:xfrm>
            <a:off x="94375" y="1059100"/>
            <a:ext cx="11975400" cy="2652900"/>
          </a:xfrm>
          <a:prstGeom prst="round1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1"/>
          <p:cNvSpPr txBox="1"/>
          <p:nvPr/>
        </p:nvSpPr>
        <p:spPr>
          <a:xfrm>
            <a:off x="62570" y="82273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4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Selected: Spatial Sites</a:t>
            </a:r>
            <a:r>
              <a:rPr lang="en-GB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9" name="Google Shape;10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475" y="1106275"/>
            <a:ext cx="4325201" cy="22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6975" y="1263573"/>
            <a:ext cx="157162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3300" y="3722275"/>
            <a:ext cx="3078904" cy="24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1"/>
          <p:cNvSpPr txBox="1"/>
          <p:nvPr/>
        </p:nvSpPr>
        <p:spPr>
          <a:xfrm>
            <a:off x="0" y="3303175"/>
            <a:ext cx="54255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King Fahd Causeway, Saudi Arabia-Bahrain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11"/>
          <p:cNvSpPr txBox="1"/>
          <p:nvPr/>
        </p:nvSpPr>
        <p:spPr>
          <a:xfrm>
            <a:off x="1225725" y="6095000"/>
            <a:ext cx="3078900" cy="2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Montserrat"/>
                <a:ea typeface="Montserrat"/>
                <a:cs typeface="Montserrat"/>
                <a:sym typeface="Montserrat"/>
              </a:rPr>
              <a:t>Baotou Target, China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4" name="Google Shape;114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35266" y="1106275"/>
            <a:ext cx="3339834" cy="22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31754" y="1179675"/>
            <a:ext cx="150495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58604" y="3727025"/>
            <a:ext cx="3286125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1"/>
          <p:cNvSpPr txBox="1"/>
          <p:nvPr/>
        </p:nvSpPr>
        <p:spPr>
          <a:xfrm>
            <a:off x="5335275" y="6095000"/>
            <a:ext cx="3078900" cy="2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Montserrat"/>
                <a:ea typeface="Montserrat"/>
                <a:cs typeface="Montserrat"/>
                <a:sym typeface="Montserrat"/>
              </a:rPr>
              <a:t>ISRO NRSC target, India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11"/>
          <p:cNvSpPr txBox="1"/>
          <p:nvPr/>
        </p:nvSpPr>
        <p:spPr>
          <a:xfrm>
            <a:off x="5075350" y="3350425"/>
            <a:ext cx="45195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Lake Pontchartrain Causeway, USA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p11"/>
          <p:cNvSpPr txBox="1"/>
          <p:nvPr/>
        </p:nvSpPr>
        <p:spPr>
          <a:xfrm>
            <a:off x="9759960" y="4435650"/>
            <a:ext cx="20763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latin typeface="Montserrat"/>
                <a:ea typeface="Montserrat"/>
                <a:cs typeface="Montserrat"/>
                <a:sym typeface="Montserrat"/>
              </a:rPr>
              <a:t>High resolution sensors</a:t>
            </a:r>
            <a:endParaRPr sz="2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11"/>
          <p:cNvSpPr txBox="1"/>
          <p:nvPr/>
        </p:nvSpPr>
        <p:spPr>
          <a:xfrm>
            <a:off x="9903354" y="1913675"/>
            <a:ext cx="22956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latin typeface="Montserrat"/>
                <a:ea typeface="Montserrat"/>
                <a:cs typeface="Montserrat"/>
                <a:sym typeface="Montserrat"/>
              </a:rPr>
              <a:t>Medium resolution sensors</a:t>
            </a:r>
            <a:endParaRPr sz="22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29FD35E-754E-30BD-63E3-9CA5921DDC17}"/>
              </a:ext>
            </a:extLst>
          </p:cNvPr>
          <p:cNvSpPr txBox="1">
            <a:spLocks/>
          </p:cNvSpPr>
          <p:nvPr/>
        </p:nvSpPr>
        <p:spPr>
          <a:xfrm>
            <a:off x="130176" y="1085850"/>
            <a:ext cx="11931647" cy="5509575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Concept to develop a CEOS “Product Validation Platform” – to host services that provide information mission performance</a:t>
            </a:r>
          </a:p>
          <a:p>
            <a:pPr lvl="0">
              <a:buClrTx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First PVP service –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F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RadVAL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radiometric performance monitoring of participating missions vs. CEOS references now operational in Beta form </a:t>
            </a:r>
            <a:r>
              <a:rPr lang="en-GB" sz="2400" dirty="0">
                <a:hlinkClick r:id="rId2"/>
              </a:rPr>
              <a:t>CEOS-PVP</a:t>
            </a:r>
            <a:endParaRPr lang="en-GB" sz="2400" dirty="0"/>
          </a:p>
          <a:p>
            <a:pPr marL="0" lvl="0" indent="0">
              <a:buClrTx/>
              <a:buNone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see press release: </a:t>
            </a:r>
            <a:r>
              <a:rPr lang="en-US" sz="2000" dirty="0">
                <a:hlinkClick r:id="rId3"/>
              </a:rPr>
              <a:t>Facilitating trust in EO data and derived information – NPL</a:t>
            </a:r>
            <a:endParaRPr lang="en-US" sz="2000" dirty="0"/>
          </a:p>
          <a:p>
            <a:pPr marL="0" lvl="0" indent="0">
              <a:buClrTx/>
              <a:buNone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- (some follow-up news items) </a:t>
            </a:r>
          </a:p>
          <a:p>
            <a:pPr marL="0" lvl="0" indent="0">
              <a:buClrTx/>
              <a:buNone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- request from a ‘data intermediary’ to explore an API they can use to link output direct to their ‘data catalogue’</a:t>
            </a:r>
          </a:p>
          <a:p>
            <a:pPr marL="0" lvl="0" indent="0">
              <a:buClrTx/>
              <a:buNone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- Used together with electronic version ESA/NASA/USGS QA matrix (EDAP) within UK EODH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Provide users with actionable information on the performance of different mission products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GB" sz="2000" dirty="0">
                <a:solidFill>
                  <a:srgbClr val="000000"/>
                </a:solidFill>
                <a:latin typeface="Arial" panose="020B0604020202020204"/>
              </a:rPr>
              <a:t>    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is data fit for purpose? Means to harmonise? Interoperability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(Consistency of gain/bias (within constellation and between other missions, Temporal stability)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  Provide vendors with an independent mechanism to demonstrate the quality of their products.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Nb: Support Future CEOS ARD – QA evidence tool 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7C1218-402C-6E11-9D11-198D1A18D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76" y="212685"/>
            <a:ext cx="10009050" cy="1290638"/>
          </a:xfrm>
        </p:spPr>
        <p:txBody>
          <a:bodyPr/>
          <a:lstStyle/>
          <a:p>
            <a:r>
              <a:rPr lang="en-GB" dirty="0"/>
              <a:t>             PVP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C79168-9823-A378-B65F-B91B54077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41"/>
          <a:stretch/>
        </p:blipFill>
        <p:spPr bwMode="auto">
          <a:xfrm>
            <a:off x="258171" y="262575"/>
            <a:ext cx="131284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324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C2D233D-B061-24C3-B350-4E0A09246449}"/>
              </a:ext>
            </a:extLst>
          </p:cNvPr>
          <p:cNvGrpSpPr/>
          <p:nvPr/>
        </p:nvGrpSpPr>
        <p:grpSpPr>
          <a:xfrm>
            <a:off x="63962" y="878736"/>
            <a:ext cx="12061533" cy="4273806"/>
            <a:chOff x="33482" y="1092096"/>
            <a:chExt cx="12061533" cy="42738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7D9DD6E-4D6E-BF0E-0C85-9F31E31C3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254498" y="1807035"/>
              <a:ext cx="1772447" cy="126040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531257-BC64-4E8C-68B0-76F8D2CE6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126412" y="1209197"/>
              <a:ext cx="1772447" cy="1195677"/>
            </a:xfrm>
            <a:prstGeom prst="rect">
              <a:avLst/>
            </a:prstGeom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4C8C3DA-7694-E8FD-1279-B0653448E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2" y="2498225"/>
              <a:ext cx="1117264" cy="545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Earth Observation Mission Logotypes">
              <a:extLst>
                <a:ext uri="{FF2B5EF4-FFF2-40B4-BE49-F238E27FC236}">
                  <a16:creationId xmlns:a16="http://schemas.microsoft.com/office/drawing/2014/main" id="{291F1396-2053-D5CC-290D-AE425E1A2E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6" t="11783" r="9768" b="11417"/>
            <a:stretch/>
          </p:blipFill>
          <p:spPr bwMode="auto">
            <a:xfrm>
              <a:off x="2313151" y="3067441"/>
              <a:ext cx="1590261" cy="404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Landsat-8 Sensor Characterization and Calibration">
              <a:extLst>
                <a:ext uri="{FF2B5EF4-FFF2-40B4-BE49-F238E27FC236}">
                  <a16:creationId xmlns:a16="http://schemas.microsoft.com/office/drawing/2014/main" id="{357DD4A4-CBA2-4563-09A9-661D79209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669" y="2470651"/>
              <a:ext cx="1019421" cy="604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437ACC-DA75-7750-FEC0-CD184EDA3D4C}"/>
                </a:ext>
              </a:extLst>
            </p:cNvPr>
            <p:cNvSpPr/>
            <p:nvPr/>
          </p:nvSpPr>
          <p:spPr>
            <a:xfrm>
              <a:off x="5166501" y="3309577"/>
              <a:ext cx="1637744" cy="102752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Data Collection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227834-6CE6-CC06-1658-A67D880090E9}"/>
                </a:ext>
              </a:extLst>
            </p:cNvPr>
            <p:cNvSpPr/>
            <p:nvPr/>
          </p:nvSpPr>
          <p:spPr>
            <a:xfrm>
              <a:off x="7438548" y="3309577"/>
              <a:ext cx="1886780" cy="1027527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Comparison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9249CD-43A6-EDAC-BF15-52C75A0EE2EC}"/>
                </a:ext>
              </a:extLst>
            </p:cNvPr>
            <p:cNvSpPr/>
            <p:nvPr/>
          </p:nvSpPr>
          <p:spPr>
            <a:xfrm>
              <a:off x="9842506" y="3309576"/>
              <a:ext cx="1886780" cy="1027527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err="1"/>
                <a:t>Visualisation</a:t>
              </a:r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FE7563C-5C5C-4108-8828-5E11EAF8546A}"/>
                </a:ext>
              </a:extLst>
            </p:cNvPr>
            <p:cNvCxnSpPr>
              <a:cxnSpLocks/>
              <a:stCxn id="8" idx="3"/>
              <a:endCxn id="9" idx="1"/>
            </p:cNvCxnSpPr>
            <p:nvPr/>
          </p:nvCxnSpPr>
          <p:spPr>
            <a:xfrm>
              <a:off x="6804245" y="3823340"/>
              <a:ext cx="634303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390158E-5BF7-6005-20C1-5900471F47AB}"/>
                </a:ext>
              </a:extLst>
            </p:cNvPr>
            <p:cNvCxnSpPr>
              <a:cxnSpLocks/>
              <a:stCxn id="9" idx="3"/>
              <a:endCxn id="10" idx="1"/>
            </p:cNvCxnSpPr>
            <p:nvPr/>
          </p:nvCxnSpPr>
          <p:spPr>
            <a:xfrm flipV="1">
              <a:off x="9325328" y="3823340"/>
              <a:ext cx="517178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026519-95AA-9DBC-D8AD-7C389B1474B9}"/>
                </a:ext>
              </a:extLst>
            </p:cNvPr>
            <p:cNvSpPr txBox="1"/>
            <p:nvPr/>
          </p:nvSpPr>
          <p:spPr>
            <a:xfrm>
              <a:off x="10650052" y="4506920"/>
              <a:ext cx="1444963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600" b="1" err="1"/>
                <a:t>RadVAL</a:t>
              </a:r>
              <a:endParaRPr lang="en-US" sz="1600" b="1"/>
            </a:p>
            <a:p>
              <a:r>
                <a:rPr lang="en-US" sz="1600" b="1"/>
                <a:t>Comparison</a:t>
              </a:r>
            </a:p>
            <a:p>
              <a:r>
                <a:rPr lang="en-US" sz="1600" b="1"/>
                <a:t>Dashboard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FDCBFD1-32D7-E456-AEE6-0A23CC391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43" b="97554" l="1623" r="98986">
                          <a14:foregroundMark x1="10548" y1="1359" x2="1217" y2="65761"/>
                          <a14:foregroundMark x1="1217" y1="65761" x2="18661" y2="77989"/>
                          <a14:foregroundMark x1="18661" y1="77989" x2="41785" y2="82065"/>
                          <a14:foregroundMark x1="73319" y1="95652" x2="73813" y2="95865"/>
                          <a14:foregroundMark x1="41785" y1="82065" x2="73319" y2="95652"/>
                          <a14:foregroundMark x1="83371" y1="94708" x2="96957" y2="41848"/>
                          <a14:foregroundMark x1="96957" y1="41848" x2="75456" y2="18750"/>
                          <a14:foregroundMark x1="11148" y1="1359" x2="10142" y2="1087"/>
                          <a14:foregroundMark x1="75456" y1="18750" x2="11148" y2="1359"/>
                          <a14:foregroundMark x1="92089" y1="22554" x2="92089" y2="55707"/>
                          <a14:foregroundMark x1="92089" y1="55707" x2="98986" y2="27174"/>
                          <a14:foregroundMark x1="98986" y1="27174" x2="92698" y2="23098"/>
                          <a14:foregroundMark x1="6491" y1="29620" x2="2840" y2="56522"/>
                          <a14:foregroundMark x1="2840" y1="56522" x2="16024" y2="77717"/>
                          <a14:foregroundMark x1="16024" y1="77717" x2="22921" y2="52174"/>
                          <a14:foregroundMark x1="22921" y1="52174" x2="7708" y2="30707"/>
                          <a14:foregroundMark x1="1623" y1="71467" x2="1623" y2="71467"/>
                          <a14:foregroundMark x1="87018" y1="95652" x2="87018" y2="95652"/>
                          <a14:foregroundMark x1="88438" y1="97826" x2="88438" y2="97826"/>
                          <a14:foregroundMark x1="72819" y1="58152" x2="72819" y2="58152"/>
                          <a14:foregroundMark x1="73022" y1="58152" x2="73022" y2="58152"/>
                          <a14:foregroundMark x1="72414" y1="57337" x2="73022" y2="58152"/>
                          <a14:foregroundMark x1="73225" y1="65217" x2="73834" y2="69022"/>
                          <a14:foregroundMark x1="72008" y1="85054" x2="74645" y2="87772"/>
                          <a14:foregroundMark x1="73348" y1="96196" x2="73834" y2="96739"/>
                          <a14:foregroundMark x1="70183" y1="92663" x2="73348" y2="96196"/>
                          <a14:foregroundMark x1="10548" y1="1630" x2="10548" y2="1630"/>
                          <a14:foregroundMark x1="10345" y1="1630" x2="10345" y2="1630"/>
                          <a14:foregroundMark x1="10548" y1="1630" x2="10548" y2="1087"/>
                          <a14:foregroundMark x1="10142" y1="1359" x2="10548" y2="3261"/>
                          <a14:foregroundMark x1="10345" y1="1359" x2="10345" y2="1359"/>
                          <a14:foregroundMark x1="10142" y1="1087" x2="10751" y2="2717"/>
                          <a14:foregroundMark x1="9939" y1="543" x2="10142" y2="1087"/>
                          <a14:foregroundMark x1="10548" y1="1359" x2="10548" y2="1359"/>
                          <a14:foregroundMark x1="10142" y1="1087" x2="10142" y2="1087"/>
                          <a14:foregroundMark x1="10142" y1="1359" x2="10751" y2="1359"/>
                          <a14:foregroundMark x1="9939" y1="1087" x2="11156" y2="1902"/>
                          <a14:backgroundMark x1="92089" y1="22554" x2="92089" y2="22554"/>
                          <a14:backgroundMark x1="81136" y1="99457" x2="81136" y2="99457"/>
                          <a14:backgroundMark x1="80527" y1="99185" x2="80527" y2="99185"/>
                          <a14:backgroundMark x1="79310" y1="99185" x2="79310" y2="99185"/>
                          <a14:backgroundMark x1="74165" y1="96351" x2="85801" y2="99728"/>
                          <a14:backgroundMark x1="74037" y1="96739" x2="74037" y2="96739"/>
                          <a14:backgroundMark x1="73834" y1="97011" x2="73834" y2="97011"/>
                          <a14:backgroundMark x1="73631" y1="96739" x2="73631" y2="96739"/>
                          <a14:backgroundMark x1="73022" y1="96196" x2="73022" y2="96196"/>
                          <a14:backgroundMark x1="9939" y1="543" x2="9939" y2="5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482" y="1092096"/>
              <a:ext cx="2201721" cy="1643476"/>
            </a:xfrm>
            <a:prstGeom prst="rect">
              <a:avLst/>
            </a:prstGeom>
          </p:spPr>
        </p:pic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E091C6B2-E2C6-D376-DEBA-1901FE28B6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353" y="2895622"/>
              <a:ext cx="1117265" cy="1489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6E0DBBFD-C82C-50D1-9EE6-4EBA2D9DC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803" y="1354831"/>
              <a:ext cx="1541291" cy="1027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1027A5F-5599-C671-2D81-04FE514D4002}"/>
                </a:ext>
              </a:extLst>
            </p:cNvPr>
            <p:cNvSpPr/>
            <p:nvPr/>
          </p:nvSpPr>
          <p:spPr>
            <a:xfrm>
              <a:off x="7412917" y="1690632"/>
              <a:ext cx="294830" cy="119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 descr="Gauge with solid fill">
              <a:extLst>
                <a:ext uri="{FF2B5EF4-FFF2-40B4-BE49-F238E27FC236}">
                  <a16:creationId xmlns:a16="http://schemas.microsoft.com/office/drawing/2014/main" id="{EFDB4F4C-BDDE-A80A-E2D4-5A55F174E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842506" y="4401590"/>
              <a:ext cx="807546" cy="80754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C59511-2AF4-EEBB-3C3A-E962DCA2CB2A}"/>
                </a:ext>
              </a:extLst>
            </p:cNvPr>
            <p:cNvSpPr txBox="1"/>
            <p:nvPr/>
          </p:nvSpPr>
          <p:spPr>
            <a:xfrm>
              <a:off x="5504145" y="4545065"/>
              <a:ext cx="2017090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600" b="1"/>
                <a:t>Comparison Image Database (CID)</a:t>
              </a:r>
            </a:p>
          </p:txBody>
        </p:sp>
        <p:pic>
          <p:nvPicPr>
            <p:cNvPr id="20" name="Picture 12" descr="RadCalNet Portal">
              <a:extLst>
                <a:ext uri="{FF2B5EF4-FFF2-40B4-BE49-F238E27FC236}">
                  <a16:creationId xmlns:a16="http://schemas.microsoft.com/office/drawing/2014/main" id="{15D1C3F9-217F-E7BA-1CFB-591E1A6A6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201" y="4293282"/>
              <a:ext cx="1623539" cy="389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4">
              <a:extLst>
                <a:ext uri="{FF2B5EF4-FFF2-40B4-BE49-F238E27FC236}">
                  <a16:creationId xmlns:a16="http://schemas.microsoft.com/office/drawing/2014/main" id="{4009027C-B08E-154F-55C4-284518108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702097" y="1571485"/>
              <a:ext cx="1246461" cy="1246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Graphic 21" descr="Filing Box Archive with solid fill">
              <a:extLst>
                <a:ext uri="{FF2B5EF4-FFF2-40B4-BE49-F238E27FC236}">
                  <a16:creationId xmlns:a16="http://schemas.microsoft.com/office/drawing/2014/main" id="{0A55DC85-FAC4-5D76-93C4-BEA8A81D3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880556" y="4496878"/>
              <a:ext cx="712258" cy="71225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8ED385-72B2-C472-38C6-07657EFD9E1E}"/>
                </a:ext>
              </a:extLst>
            </p:cNvPr>
            <p:cNvSpPr txBox="1"/>
            <p:nvPr/>
          </p:nvSpPr>
          <p:spPr>
            <a:xfrm>
              <a:off x="7977403" y="4534905"/>
              <a:ext cx="1590261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600" b="1" err="1"/>
                <a:t>RadVAL</a:t>
              </a:r>
              <a:r>
                <a:rPr lang="en-US" sz="1600" b="1"/>
                <a:t> Comparison</a:t>
              </a:r>
            </a:p>
            <a:p>
              <a:r>
                <a:rPr lang="en-US" sz="1600" b="1"/>
                <a:t>Database</a:t>
              </a:r>
            </a:p>
          </p:txBody>
        </p:sp>
        <p:pic>
          <p:nvPicPr>
            <p:cNvPr id="24" name="Graphic 23" descr="Database with solid fill">
              <a:extLst>
                <a:ext uri="{FF2B5EF4-FFF2-40B4-BE49-F238E27FC236}">
                  <a16:creationId xmlns:a16="http://schemas.microsoft.com/office/drawing/2014/main" id="{3309E693-6317-23EE-9FE3-8B0FB47C3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276236" y="4471463"/>
              <a:ext cx="807546" cy="712258"/>
            </a:xfrm>
            <a:prstGeom prst="rect">
              <a:avLst/>
            </a:prstGeom>
          </p:spPr>
        </p:pic>
      </p:grpSp>
      <p:sp>
        <p:nvSpPr>
          <p:cNvPr id="25" name="Google Shape;126;p12">
            <a:extLst>
              <a:ext uri="{FF2B5EF4-FFF2-40B4-BE49-F238E27FC236}">
                <a16:creationId xmlns:a16="http://schemas.microsoft.com/office/drawing/2014/main" id="{FAF90EED-5C2D-2FDD-5FEA-7338CDF48A31}"/>
              </a:ext>
            </a:extLst>
          </p:cNvPr>
          <p:cNvSpPr txBox="1"/>
          <p:nvPr/>
        </p:nvSpPr>
        <p:spPr>
          <a:xfrm>
            <a:off x="94020" y="103248"/>
            <a:ext cx="947364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Product Validation Platform: PVP</a:t>
            </a:r>
            <a:endParaRPr sz="44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72EC44-9A57-6C2F-AFFD-EEB559602E6F}"/>
              </a:ext>
            </a:extLst>
          </p:cNvPr>
          <p:cNvSpPr txBox="1"/>
          <p:nvPr/>
        </p:nvSpPr>
        <p:spPr>
          <a:xfrm>
            <a:off x="6611750" y="5838643"/>
            <a:ext cx="5710649" cy="8922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800" b="1" i="1" err="1">
                <a:solidFill>
                  <a:srgbClr val="232323"/>
                </a:solidFill>
                <a:latin typeface="Montserrat"/>
              </a:rPr>
              <a:t>RadVAL</a:t>
            </a:r>
            <a:r>
              <a:rPr lang="en-GB" sz="1800" i="1">
                <a:solidFill>
                  <a:srgbClr val="232323"/>
                </a:solidFill>
                <a:latin typeface="Montserrat"/>
              </a:rPr>
              <a:t>: </a:t>
            </a:r>
            <a:r>
              <a:rPr lang="en-GB" sz="1800" b="1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Rad</a:t>
            </a:r>
            <a:r>
              <a:rPr lang="en-GB" sz="1800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iometric </a:t>
            </a:r>
            <a:r>
              <a:rPr lang="en-GB" sz="1800" b="1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  <a:r>
              <a:rPr lang="en-GB" sz="1800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alidation </a:t>
            </a:r>
            <a:r>
              <a:rPr lang="en-GB" sz="1800" b="1" i="1" err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-GB" sz="1800" i="1" err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GB" sz="1800" b="1" i="1" err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lang="en-GB" sz="1800" i="1" err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ytics</a:t>
            </a:r>
            <a:r>
              <a:rPr lang="en-GB" sz="1800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 Tool</a:t>
            </a:r>
          </a:p>
          <a:p>
            <a:endParaRPr lang="en-GB">
              <a:solidFill>
                <a:srgbClr val="232323"/>
              </a:solidFill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27236671-137A-D6F8-C279-0C111961CFAA}"/>
              </a:ext>
            </a:extLst>
          </p:cNvPr>
          <p:cNvSpPr/>
          <p:nvPr/>
        </p:nvSpPr>
        <p:spPr>
          <a:xfrm rot="5400000">
            <a:off x="9225727" y="3309301"/>
            <a:ext cx="716377" cy="4460967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E023D77-1C45-9668-80D9-82B09DB7BB79}"/>
              </a:ext>
            </a:extLst>
          </p:cNvPr>
          <p:cNvGrpSpPr/>
          <p:nvPr/>
        </p:nvGrpSpPr>
        <p:grpSpPr>
          <a:xfrm>
            <a:off x="2176581" y="3314540"/>
            <a:ext cx="2612516" cy="2044504"/>
            <a:chOff x="1904679" y="4200208"/>
            <a:chExt cx="2612516" cy="2044504"/>
          </a:xfrm>
        </p:grpSpPr>
        <p:pic>
          <p:nvPicPr>
            <p:cNvPr id="42" name="Picture 41" descr="A map of a desert&#10;&#10;AI-generated content may be incorrect.">
              <a:extLst>
                <a:ext uri="{FF2B5EF4-FFF2-40B4-BE49-F238E27FC236}">
                  <a16:creationId xmlns:a16="http://schemas.microsoft.com/office/drawing/2014/main" id="{3E209D70-86AC-E5FA-9297-2E3D44480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prstClr val="black"/>
                <a:srgbClr val="DE8D6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PastelsSmooth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88546">
              <a:off x="2893656" y="4200208"/>
              <a:ext cx="1623539" cy="1199614"/>
            </a:xfrm>
            <a:prstGeom prst="rect">
              <a:avLst/>
            </a:prstGeom>
            <a:effectLst>
              <a:glow rad="228600">
                <a:srgbClr val="FFC000">
                  <a:alpha val="60000"/>
                </a:srgbClr>
              </a:glow>
            </a:effectLst>
          </p:spPr>
        </p:pic>
        <p:pic>
          <p:nvPicPr>
            <p:cNvPr id="45" name="Picture 44" descr="A map of a desert&#10;&#10;AI-generated content may be incorrect.">
              <a:extLst>
                <a:ext uri="{FF2B5EF4-FFF2-40B4-BE49-F238E27FC236}">
                  <a16:creationId xmlns:a16="http://schemas.microsoft.com/office/drawing/2014/main" id="{C9D22F77-353E-526E-E691-E0E33EC1B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LineDrawing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88546">
              <a:off x="2418297" y="4605135"/>
              <a:ext cx="1623539" cy="1199614"/>
            </a:xfrm>
            <a:prstGeom prst="rect">
              <a:avLst/>
            </a:prstGeom>
            <a:effectLst>
              <a:glow rad="228600">
                <a:srgbClr val="FFC000">
                  <a:alpha val="60000"/>
                </a:srgbClr>
              </a:glow>
            </a:effectLst>
          </p:spPr>
        </p:pic>
        <p:pic>
          <p:nvPicPr>
            <p:cNvPr id="44" name="Picture 43" descr="A map of a desert&#10;&#10;AI-generated content may be incorrect.">
              <a:extLst>
                <a:ext uri="{FF2B5EF4-FFF2-40B4-BE49-F238E27FC236}">
                  <a16:creationId xmlns:a16="http://schemas.microsoft.com/office/drawing/2014/main" id="{826CF9E9-D676-A327-F5BE-00EA1BAF2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MosiaicBubbles/>
                      </a14:imgEffect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88546">
              <a:off x="1904679" y="5045098"/>
              <a:ext cx="1623539" cy="1199614"/>
            </a:xfrm>
            <a:prstGeom prst="rect">
              <a:avLst/>
            </a:prstGeom>
            <a:effectLst>
              <a:glow rad="228600">
                <a:srgbClr val="FFC000">
                  <a:alpha val="60000"/>
                </a:srgbClr>
              </a:glow>
            </a:effectLst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B99B2028-B089-CDB5-C115-3960ACE86257}"/>
              </a:ext>
            </a:extLst>
          </p:cNvPr>
          <p:cNvSpPr/>
          <p:nvPr/>
        </p:nvSpPr>
        <p:spPr>
          <a:xfrm>
            <a:off x="32745" y="5163864"/>
            <a:ext cx="345315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>
                <a:ln w="22225">
                  <a:solidFill>
                    <a:srgbClr val="33445F"/>
                  </a:solidFill>
                  <a:prstDash val="solid"/>
                </a:ln>
                <a:solidFill>
                  <a:srgbClr val="33445F"/>
                </a:solidFill>
                <a:effectLst>
                  <a:glow rad="508000">
                    <a:srgbClr val="FFDB70"/>
                  </a:glow>
                </a:effectLst>
                <a:latin typeface="Quire Sans" panose="020B0502040204020203" pitchFamily="34" charset="0"/>
                <a:cs typeface="Quire Sans" panose="020B0502040204020203" pitchFamily="34" charset="0"/>
              </a:rPr>
              <a:t>&amp; future contributing missions…</a:t>
            </a:r>
          </a:p>
        </p:txBody>
      </p:sp>
      <p:pic>
        <p:nvPicPr>
          <p:cNvPr id="29" name="Google Shape;111;p11" descr="A aerial view of a building&#10;&#10;AI-generated content may be incorrect.">
            <a:extLst>
              <a:ext uri="{FF2B5EF4-FFF2-40B4-BE49-F238E27FC236}">
                <a16:creationId xmlns:a16="http://schemas.microsoft.com/office/drawing/2014/main" id="{B2EDEE2E-8529-9607-86E0-2B369B1EEC8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295220" y="5561235"/>
            <a:ext cx="1168824" cy="96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16;p11">
            <a:extLst>
              <a:ext uri="{FF2B5EF4-FFF2-40B4-BE49-F238E27FC236}">
                <a16:creationId xmlns:a16="http://schemas.microsoft.com/office/drawing/2014/main" id="{4B34604F-0B38-8BD8-9489-ADA8B89F3BED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474764" y="5565985"/>
            <a:ext cx="1162685" cy="9531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0A4EC93-9023-95C4-A56A-66B44E07B0DE}"/>
              </a:ext>
            </a:extLst>
          </p:cNvPr>
          <p:cNvCxnSpPr/>
          <p:nvPr/>
        </p:nvCxnSpPr>
        <p:spPr>
          <a:xfrm flipH="1">
            <a:off x="5302374" y="4893417"/>
            <a:ext cx="6892" cy="1157551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0341A20-99C8-C669-BC0E-2278CF9237F0}"/>
              </a:ext>
            </a:extLst>
          </p:cNvPr>
          <p:cNvCxnSpPr/>
          <p:nvPr/>
        </p:nvCxnSpPr>
        <p:spPr>
          <a:xfrm>
            <a:off x="5303520" y="5334000"/>
            <a:ext cx="304800" cy="15240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2EEAC3B-B41D-74CA-09A6-06E0B3F2E773}"/>
              </a:ext>
            </a:extLst>
          </p:cNvPr>
          <p:cNvSpPr txBox="1"/>
          <p:nvPr/>
        </p:nvSpPr>
        <p:spPr>
          <a:xfrm>
            <a:off x="5613400" y="5212080"/>
            <a:ext cx="13563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/>
              <a:t>Radiometric sites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58F713-38A9-C97C-4F4E-6AA2CF55614F}"/>
              </a:ext>
            </a:extLst>
          </p:cNvPr>
          <p:cNvSpPr txBox="1"/>
          <p:nvPr/>
        </p:nvSpPr>
        <p:spPr>
          <a:xfrm>
            <a:off x="5623560" y="5842000"/>
            <a:ext cx="13563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/>
              <a:t>Spatial</a:t>
            </a:r>
            <a:endParaRPr lang="en-US"/>
          </a:p>
          <a:p>
            <a:r>
              <a:rPr lang="en-GB" sz="1600"/>
              <a:t>sites</a:t>
            </a:r>
            <a:endParaRPr lang="en-GB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43EF561-DFA3-9D0E-2FE2-7A81F3D17423}"/>
              </a:ext>
            </a:extLst>
          </p:cNvPr>
          <p:cNvCxnSpPr>
            <a:cxnSpLocks/>
          </p:cNvCxnSpPr>
          <p:nvPr/>
        </p:nvCxnSpPr>
        <p:spPr>
          <a:xfrm flipV="1">
            <a:off x="5303520" y="5969000"/>
            <a:ext cx="304800" cy="5080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0C7530B-BDAD-1A8F-7383-4A9B990C02F9}"/>
              </a:ext>
            </a:extLst>
          </p:cNvPr>
          <p:cNvSpPr txBox="1"/>
          <p:nvPr/>
        </p:nvSpPr>
        <p:spPr>
          <a:xfrm>
            <a:off x="6093590" y="2567123"/>
            <a:ext cx="571064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800" b="1" i="1">
                <a:solidFill>
                  <a:srgbClr val="232323"/>
                </a:solidFill>
                <a:latin typeface="Montserrat"/>
              </a:rPr>
              <a:t>PVP</a:t>
            </a:r>
            <a:r>
              <a:rPr lang="en-GB" sz="1800" i="1">
                <a:solidFill>
                  <a:srgbClr val="232323"/>
                </a:solidFill>
                <a:latin typeface="Montserrat"/>
              </a:rPr>
              <a:t>: </a:t>
            </a:r>
            <a:r>
              <a:rPr lang="en-GB" sz="1800" b="1" i="1">
                <a:solidFill>
                  <a:srgbClr val="232323"/>
                </a:solidFill>
                <a:latin typeface="Montserrat"/>
                <a:sym typeface="Montserrat"/>
              </a:rPr>
              <a:t>P</a:t>
            </a:r>
            <a:r>
              <a:rPr lang="en-GB" sz="1800" i="1">
                <a:solidFill>
                  <a:srgbClr val="232323"/>
                </a:solidFill>
                <a:latin typeface="Montserrat"/>
                <a:sym typeface="Montserrat"/>
              </a:rPr>
              <a:t>roduct</a:t>
            </a:r>
            <a:r>
              <a:rPr lang="en-GB" sz="1800" b="1" i="1">
                <a:solidFill>
                  <a:srgbClr val="232323"/>
                </a:solidFill>
                <a:latin typeface="Montserrat"/>
                <a:sym typeface="Montserrat"/>
              </a:rPr>
              <a:t> </a:t>
            </a:r>
            <a:r>
              <a:rPr lang="en-GB" sz="1800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800" b="1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  <a:r>
              <a:rPr lang="en-GB" sz="1800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alidation </a:t>
            </a:r>
            <a:r>
              <a:rPr lang="en-GB" sz="1800" b="1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lang="en-GB" sz="1800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latform</a:t>
            </a:r>
          </a:p>
          <a:p>
            <a:endParaRPr lang="en-GB">
              <a:solidFill>
                <a:srgbClr val="232323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C93254-75A3-6832-6B95-7086CE67CBD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8235" y="1406896"/>
            <a:ext cx="4997987" cy="422543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789A95A-6B0C-825B-355F-E0BC08CB2E77}"/>
              </a:ext>
            </a:extLst>
          </p:cNvPr>
          <p:cNvGrpSpPr/>
          <p:nvPr/>
        </p:nvGrpSpPr>
        <p:grpSpPr>
          <a:xfrm>
            <a:off x="196437" y="2001652"/>
            <a:ext cx="2738576" cy="1892067"/>
            <a:chOff x="6972300" y="2762250"/>
            <a:chExt cx="3009900" cy="22288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2B1EFBF-706F-3946-3828-4BEBC39D18FD}"/>
                </a:ext>
              </a:extLst>
            </p:cNvPr>
            <p:cNvSpPr/>
            <p:nvPr/>
          </p:nvSpPr>
          <p:spPr>
            <a:xfrm>
              <a:off x="6972300" y="2762250"/>
              <a:ext cx="3009900" cy="2228850"/>
            </a:xfrm>
            <a:custGeom>
              <a:avLst/>
              <a:gdLst>
                <a:gd name="connsiteX0" fmla="*/ 0 w 3009900"/>
                <a:gd name="connsiteY0" fmla="*/ 0 h 2228850"/>
                <a:gd name="connsiteX1" fmla="*/ 9525 w 3009900"/>
                <a:gd name="connsiteY1" fmla="*/ 219075 h 2228850"/>
                <a:gd name="connsiteX2" fmla="*/ 1019175 w 3009900"/>
                <a:gd name="connsiteY2" fmla="*/ 2228850 h 2228850"/>
                <a:gd name="connsiteX3" fmla="*/ 3009900 w 3009900"/>
                <a:gd name="connsiteY3" fmla="*/ 781050 h 2228850"/>
                <a:gd name="connsiteX4" fmla="*/ 1552575 w 3009900"/>
                <a:gd name="connsiteY4" fmla="*/ 257175 h 2228850"/>
                <a:gd name="connsiteX5" fmla="*/ 1552575 w 3009900"/>
                <a:gd name="connsiteY5" fmla="*/ 9525 h 2228850"/>
                <a:gd name="connsiteX6" fmla="*/ 0 w 3009900"/>
                <a:gd name="connsiteY6" fmla="*/ 0 h 22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09900" h="2228850">
                  <a:moveTo>
                    <a:pt x="0" y="0"/>
                  </a:moveTo>
                  <a:lnTo>
                    <a:pt x="9525" y="219075"/>
                  </a:lnTo>
                  <a:lnTo>
                    <a:pt x="1019175" y="2228850"/>
                  </a:lnTo>
                  <a:lnTo>
                    <a:pt x="3009900" y="781050"/>
                  </a:lnTo>
                  <a:lnTo>
                    <a:pt x="1552575" y="257175"/>
                  </a:lnTo>
                  <a:lnTo>
                    <a:pt x="1552575" y="9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8E6E579-7D4F-625F-A5FE-BEEBE994D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984066" y="3546399"/>
              <a:ext cx="1972236" cy="1429062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C465F24-B86E-60E3-001A-94EDC2BEE295}"/>
                </a:ext>
              </a:extLst>
            </p:cNvPr>
            <p:cNvSpPr/>
            <p:nvPr/>
          </p:nvSpPr>
          <p:spPr>
            <a:xfrm>
              <a:off x="8064627" y="4711170"/>
              <a:ext cx="1088898" cy="236095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542374"/>
                        <a:gd name="connsiteY0" fmla="*/ 0 h 226570"/>
                        <a:gd name="connsiteX1" fmla="*/ 498701 w 1542374"/>
                        <a:gd name="connsiteY1" fmla="*/ 0 h 226570"/>
                        <a:gd name="connsiteX2" fmla="*/ 966554 w 1542374"/>
                        <a:gd name="connsiteY2" fmla="*/ 0 h 226570"/>
                        <a:gd name="connsiteX3" fmla="*/ 1542374 w 1542374"/>
                        <a:gd name="connsiteY3" fmla="*/ 0 h 226570"/>
                        <a:gd name="connsiteX4" fmla="*/ 1542374 w 1542374"/>
                        <a:gd name="connsiteY4" fmla="*/ 226570 h 226570"/>
                        <a:gd name="connsiteX5" fmla="*/ 1059097 w 1542374"/>
                        <a:gd name="connsiteY5" fmla="*/ 226570 h 226570"/>
                        <a:gd name="connsiteX6" fmla="*/ 514125 w 1542374"/>
                        <a:gd name="connsiteY6" fmla="*/ 226570 h 226570"/>
                        <a:gd name="connsiteX7" fmla="*/ 0 w 1542374"/>
                        <a:gd name="connsiteY7" fmla="*/ 226570 h 226570"/>
                        <a:gd name="connsiteX8" fmla="*/ 0 w 1542374"/>
                        <a:gd name="connsiteY8" fmla="*/ 0 h 2265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42374" h="226570" extrusionOk="0">
                          <a:moveTo>
                            <a:pt x="0" y="0"/>
                          </a:moveTo>
                          <a:cubicBezTo>
                            <a:pt x="239755" y="-3693"/>
                            <a:pt x="249930" y="-4896"/>
                            <a:pt x="498701" y="0"/>
                          </a:cubicBezTo>
                          <a:cubicBezTo>
                            <a:pt x="747472" y="4896"/>
                            <a:pt x="757066" y="19532"/>
                            <a:pt x="966554" y="0"/>
                          </a:cubicBezTo>
                          <a:cubicBezTo>
                            <a:pt x="1176042" y="-19532"/>
                            <a:pt x="1258697" y="12074"/>
                            <a:pt x="1542374" y="0"/>
                          </a:cubicBezTo>
                          <a:cubicBezTo>
                            <a:pt x="1535337" y="91703"/>
                            <a:pt x="1531086" y="180741"/>
                            <a:pt x="1542374" y="226570"/>
                          </a:cubicBezTo>
                          <a:cubicBezTo>
                            <a:pt x="1340000" y="244717"/>
                            <a:pt x="1264492" y="227311"/>
                            <a:pt x="1059097" y="226570"/>
                          </a:cubicBezTo>
                          <a:cubicBezTo>
                            <a:pt x="853702" y="225829"/>
                            <a:pt x="672449" y="233877"/>
                            <a:pt x="514125" y="226570"/>
                          </a:cubicBezTo>
                          <a:cubicBezTo>
                            <a:pt x="355801" y="219263"/>
                            <a:pt x="150310" y="207481"/>
                            <a:pt x="0" y="226570"/>
                          </a:cubicBezTo>
                          <a:cubicBezTo>
                            <a:pt x="-6769" y="139907"/>
                            <a:pt x="-6491" y="48429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2431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26;p12">
            <a:extLst>
              <a:ext uri="{FF2B5EF4-FFF2-40B4-BE49-F238E27FC236}">
                <a16:creationId xmlns:a16="http://schemas.microsoft.com/office/drawing/2014/main" id="{FAF90EED-5C2D-2FDD-5FEA-7338CDF48A31}"/>
              </a:ext>
            </a:extLst>
          </p:cNvPr>
          <p:cNvSpPr txBox="1"/>
          <p:nvPr/>
        </p:nvSpPr>
        <p:spPr>
          <a:xfrm>
            <a:off x="549223" y="131819"/>
            <a:ext cx="939766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bg1"/>
                </a:solidFill>
              </a:rPr>
              <a:t>Comparison Image Database (CID)</a:t>
            </a:r>
            <a:endParaRPr lang="en-US" sz="44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25;p12">
            <a:extLst>
              <a:ext uri="{FF2B5EF4-FFF2-40B4-BE49-F238E27FC236}">
                <a16:creationId xmlns:a16="http://schemas.microsoft.com/office/drawing/2014/main" id="{0A5821BC-DE80-F0F8-439E-6CFC3ECA8BC8}"/>
              </a:ext>
            </a:extLst>
          </p:cNvPr>
          <p:cNvSpPr txBox="1"/>
          <p:nvPr/>
        </p:nvSpPr>
        <p:spPr>
          <a:xfrm>
            <a:off x="360657" y="901220"/>
            <a:ext cx="11640320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UK’s Earth Observation Data Hub (EODH) infrastructure hosts the archive of satellite imagery over CEOS references:</a:t>
            </a:r>
            <a:endParaRPr lang="en-GB" sz="20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831850" marR="0" lvl="1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Intended to be open access as a STAC catalogue</a:t>
            </a:r>
            <a:endParaRPr lang="en-GB" sz="20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R="0" lvl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endParaRPr lang="en-GB" sz="20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85750" indent="-285750">
              <a:spcBef>
                <a:spcPts val="18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Initial mechanism of data transfer via direct contact with NPL and completing a form with the required information:  </a:t>
            </a:r>
            <a:r>
              <a:rPr lang="en-GB" sz="2000" b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Samantha.Malone@npl.co.uk</a:t>
            </a:r>
            <a:endParaRPr lang="en-GB" sz="2000" b="1" dirty="0">
              <a:solidFill>
                <a:srgbClr val="0070C0"/>
              </a:solidFill>
              <a:latin typeface="Montserrat"/>
              <a:ea typeface="Montserrat"/>
              <a:cs typeface="Montserrat"/>
            </a:endParaRPr>
          </a:p>
          <a:p>
            <a:pPr marL="831850" marR="0" lvl="1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Mission/sensor details (product description/reader) and performance specification</a:t>
            </a:r>
            <a:endParaRPr lang="en-GB" sz="20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831850" marR="0" lvl="1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SRFs for sensors will be needed (not necessarily made publicly accessible)</a:t>
            </a:r>
            <a:endParaRPr lang="en-GB" sz="20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28" name="Graphic 27" descr="Filing Box Archive with solid fill">
            <a:extLst>
              <a:ext uri="{FF2B5EF4-FFF2-40B4-BE49-F238E27FC236}">
                <a16:creationId xmlns:a16="http://schemas.microsoft.com/office/drawing/2014/main" id="{415EF84F-C39B-B522-2F50-711836827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8" y="131819"/>
            <a:ext cx="712258" cy="712258"/>
          </a:xfrm>
          <a:prstGeom prst="rect">
            <a:avLst/>
          </a:prstGeom>
        </p:spPr>
      </p:pic>
      <p:pic>
        <p:nvPicPr>
          <p:cNvPr id="31" name="Picture 30" descr="A black background with text and a planet and a satellite&#10;&#10;AI-generated content may be incorrect.">
            <a:extLst>
              <a:ext uri="{FF2B5EF4-FFF2-40B4-BE49-F238E27FC236}">
                <a16:creationId xmlns:a16="http://schemas.microsoft.com/office/drawing/2014/main" id="{3923A271-6DFE-7B00-0CAF-D14A45B97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6174" y="5297018"/>
            <a:ext cx="2740182" cy="114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02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26;p12">
            <a:extLst>
              <a:ext uri="{FF2B5EF4-FFF2-40B4-BE49-F238E27FC236}">
                <a16:creationId xmlns:a16="http://schemas.microsoft.com/office/drawing/2014/main" id="{FAF90EED-5C2D-2FDD-5FEA-7338CDF48A31}"/>
              </a:ext>
            </a:extLst>
          </p:cNvPr>
          <p:cNvSpPr txBox="1"/>
          <p:nvPr/>
        </p:nvSpPr>
        <p:spPr>
          <a:xfrm>
            <a:off x="1004934" y="103248"/>
            <a:ext cx="894195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chemeClr val="bg1"/>
                </a:solidFill>
              </a:rPr>
              <a:t>RadVAL</a:t>
            </a:r>
            <a:r>
              <a:rPr lang="en-US" sz="4400" b="1" dirty="0">
                <a:solidFill>
                  <a:schemeClr val="bg1"/>
                </a:solidFill>
              </a:rPr>
              <a:t> Comparison Dashboard</a:t>
            </a:r>
            <a:endParaRPr lang="en-US" sz="44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25;p12">
            <a:extLst>
              <a:ext uri="{FF2B5EF4-FFF2-40B4-BE49-F238E27FC236}">
                <a16:creationId xmlns:a16="http://schemas.microsoft.com/office/drawing/2014/main" id="{0A5821BC-DE80-F0F8-439E-6CFC3ECA8BC8}"/>
              </a:ext>
            </a:extLst>
          </p:cNvPr>
          <p:cNvSpPr txBox="1"/>
          <p:nvPr/>
        </p:nvSpPr>
        <p:spPr>
          <a:xfrm>
            <a:off x="205246" y="872649"/>
            <a:ext cx="11107118" cy="6140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2000" b="1" i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Rad</a:t>
            </a:r>
            <a:r>
              <a:rPr lang="en-GB" sz="2000" i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iometric </a:t>
            </a:r>
            <a:r>
              <a:rPr lang="en-GB" sz="2000" b="1" i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  <a:r>
              <a:rPr lang="en-GB" sz="2000" i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alidation </a:t>
            </a:r>
            <a:r>
              <a:rPr lang="en-GB" sz="2000" b="1" i="1" dirty="0" err="1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-GB" sz="2000" i="1" dirty="0" err="1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GB" sz="2000" b="1" i="1" dirty="0" err="1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lang="en-GB" sz="2000" i="1" dirty="0" err="1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ytics</a:t>
            </a:r>
            <a:r>
              <a:rPr lang="en-GB" sz="2000" i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 Tool</a:t>
            </a:r>
          </a:p>
          <a:p>
            <a:pPr marL="285750" marR="0" lvl="0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Built from NPL’s Cal/Val toolkit (to be open source)</a:t>
            </a:r>
            <a:endParaRPr lang="en-GB" sz="20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85750" marR="0" lvl="0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Beta version, now live including:</a:t>
            </a:r>
            <a:endParaRPr lang="en-GB" sz="20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831850" lvl="1" indent="-285750">
              <a:spcBef>
                <a:spcPts val="18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Sensors – Sentinel-2, Landsat, Planet </a:t>
            </a:r>
            <a:r>
              <a:rPr lang="en-GB" sz="18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SuperDove</a:t>
            </a: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* and Airbus </a:t>
            </a:r>
            <a:r>
              <a:rPr lang="en-GB" sz="18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Pléiades</a:t>
            </a: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* (* via EODH)</a:t>
            </a:r>
            <a:endParaRPr lang="en-GB" sz="18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831850" lvl="1" indent="-285750">
              <a:spcBef>
                <a:spcPts val="18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References – RCN GONA, RCN RRV, with PICS coming soon &amp; 'virtual'</a:t>
            </a:r>
            <a:endParaRPr lang="en-GB" sz="18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831850" lvl="1" indent="-285750">
              <a:spcBef>
                <a:spcPts val="18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Landing page describing the activity and how to contribute</a:t>
            </a:r>
            <a:endParaRPr lang="en-GB" sz="18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831850" lvl="1" indent="-285750">
              <a:spcBef>
                <a:spcPts val="18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Find at</a:t>
            </a:r>
            <a:r>
              <a:rPr lang="en-GB" sz="1800" b="1" dirty="0">
                <a:solidFill>
                  <a:schemeClr val="dk1"/>
                </a:solidFill>
                <a:latin typeface="Montserrat"/>
                <a:sym typeface="Montserrat"/>
              </a:rPr>
              <a:t>: </a:t>
            </a:r>
            <a:r>
              <a:rPr lang="en-GB" sz="1800" b="1" i="1" dirty="0">
                <a:solidFill>
                  <a:srgbClr val="0070C0"/>
                </a:solidFill>
                <a:latin typeface="Montserrat"/>
              </a:rPr>
              <a:t>ceos.org/</a:t>
            </a:r>
            <a:r>
              <a:rPr lang="en-GB" sz="1800" b="1" i="1" dirty="0" err="1">
                <a:solidFill>
                  <a:srgbClr val="0070C0"/>
                </a:solidFill>
                <a:latin typeface="Montserrat"/>
              </a:rPr>
              <a:t>pvp</a:t>
            </a:r>
            <a:r>
              <a:rPr lang="en-GB" sz="1800" b="1" dirty="0">
                <a:solidFill>
                  <a:schemeClr val="dk1"/>
                </a:solidFill>
                <a:latin typeface="Montserrat"/>
              </a:rPr>
              <a:t> </a:t>
            </a:r>
            <a:r>
              <a:rPr lang="en-GB" sz="1800" b="1" dirty="0">
                <a:solidFill>
                  <a:schemeClr val="dk1"/>
                </a:solidFill>
                <a:latin typeface="Montserrat"/>
                <a:sym typeface="Montserrat"/>
              </a:rPr>
              <a:t> – </a:t>
            </a:r>
            <a:r>
              <a:rPr lang="en-GB" sz="1800" b="1" dirty="0">
                <a:solidFill>
                  <a:srgbClr val="0070C0"/>
                </a:solidFill>
                <a:latin typeface="Montserrat"/>
              </a:rPr>
              <a:t>(URL agreed at SIT 40)</a:t>
            </a:r>
          </a:p>
          <a:p>
            <a:pPr marL="285750" indent="-285750">
              <a:spcBef>
                <a:spcPts val="1800"/>
              </a:spcBef>
              <a:buFont typeface="Wingdings,Sans-Serif"/>
              <a:buChar char="v"/>
            </a:pPr>
            <a:r>
              <a:rPr lang="en-GB" sz="2000" b="1" dirty="0">
                <a:solidFill>
                  <a:schemeClr val="dk1"/>
                </a:solidFill>
                <a:latin typeface="Montserrat"/>
              </a:rPr>
              <a:t>Allows Satellite operator to demonstrate radiometric performance and stability in a consistent manner via a range of independent references </a:t>
            </a:r>
          </a:p>
          <a:p>
            <a:pPr marL="742950" lvl="1" indent="-285750">
              <a:spcBef>
                <a:spcPts val="1800"/>
              </a:spcBef>
              <a:buFont typeface="Wingdings,Sans-Serif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</a:rPr>
              <a:t>'Virtual reference' an approximation of truth and aid to harmonisation</a:t>
            </a:r>
          </a:p>
          <a:p>
            <a:pPr marL="742950" lvl="1" indent="-285750">
              <a:spcBef>
                <a:spcPts val="1800"/>
              </a:spcBef>
              <a:buFont typeface="Wingdings,Sans-Serif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</a:rPr>
              <a:t>Can provide feedback to sensor operators</a:t>
            </a:r>
          </a:p>
          <a:p>
            <a:pPr marL="831850" lvl="1" indent="-285750">
              <a:spcBef>
                <a:spcPts val="1800"/>
              </a:spcBef>
              <a:buFont typeface="Wingdings,Sans-Serif"/>
              <a:buChar char="v"/>
            </a:pPr>
            <a:endParaRPr lang="en-GB" sz="2000" dirty="0">
              <a:solidFill>
                <a:schemeClr val="dk1"/>
              </a:solidFill>
              <a:latin typeface="Montserrat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415EF84F-C39B-B522-2F50-711836827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5246" y="131819"/>
            <a:ext cx="712258" cy="712258"/>
          </a:xfrm>
          <a:prstGeom prst="rect">
            <a:avLst/>
          </a:prstGeom>
        </p:spPr>
      </p:pic>
      <p:pic>
        <p:nvPicPr>
          <p:cNvPr id="4" name="Picture 3" descr="A black background with text and a planet and a satellite&#10;&#10;AI-generated content may be incorrect.">
            <a:extLst>
              <a:ext uri="{FF2B5EF4-FFF2-40B4-BE49-F238E27FC236}">
                <a16:creationId xmlns:a16="http://schemas.microsoft.com/office/drawing/2014/main" id="{73EDAC3D-7E97-59F1-16CC-C7E8D9F8F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6174" y="5297018"/>
            <a:ext cx="2740182" cy="114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18529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NPL Light Slides Templates">
  <a:themeElements>
    <a:clrScheme name="NPL Colour Palette 2022">
      <a:dk1>
        <a:srgbClr val="000000"/>
      </a:dk1>
      <a:lt1>
        <a:srgbClr val="FFFFFF"/>
      </a:lt1>
      <a:dk2>
        <a:srgbClr val="002F6C"/>
      </a:dk2>
      <a:lt2>
        <a:srgbClr val="00A3E6"/>
      </a:lt2>
      <a:accent1>
        <a:srgbClr val="0079CC"/>
      </a:accent1>
      <a:accent2>
        <a:srgbClr val="97D700"/>
      </a:accent2>
      <a:accent3>
        <a:srgbClr val="FFCD00"/>
      </a:accent3>
      <a:accent4>
        <a:srgbClr val="E97D2B"/>
      </a:accent4>
      <a:accent5>
        <a:srgbClr val="DE1B76"/>
      </a:accent5>
      <a:accent6>
        <a:srgbClr val="A554C3"/>
      </a:accent6>
      <a:hlink>
        <a:srgbClr val="00A3E6"/>
      </a:hlink>
      <a:folHlink>
        <a:srgbClr val="0079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396E6FB0-7950-894E-BD69-36DF0E37F1E7}" vid="{A74774B0-FD71-A945-BA7E-418032D415D4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2454</TotalTime>
  <Words>870</Words>
  <Application>Microsoft Office PowerPoint</Application>
  <PresentationFormat>Widescreen</PresentationFormat>
  <Paragraphs>108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Superclarendon Bold</vt:lpstr>
      <vt:lpstr>Quire Sans</vt:lpstr>
      <vt:lpstr>Montserrat</vt:lpstr>
      <vt:lpstr>Wingdings</vt:lpstr>
      <vt:lpstr>Arial</vt:lpstr>
      <vt:lpstr>Superclarendon Regular</vt:lpstr>
      <vt:lpstr>Wingdings,Sans-Serif</vt:lpstr>
      <vt:lpstr>ceos</vt:lpstr>
      <vt:lpstr>3_NPL Light Slides Templates</vt:lpstr>
      <vt:lpstr>CEOS WGCV  CEOS-PVP   incorporating CID &amp; RadVAL  </vt:lpstr>
      <vt:lpstr>PowerPoint Presentation</vt:lpstr>
      <vt:lpstr>PowerPoint Presentation</vt:lpstr>
      <vt:lpstr>PowerPoint Presentation</vt:lpstr>
      <vt:lpstr>PowerPoint Presentation</vt:lpstr>
      <vt:lpstr>             PVP</vt:lpstr>
      <vt:lpstr>PowerPoint Presentation</vt:lpstr>
      <vt:lpstr>PowerPoint Presentation</vt:lpstr>
      <vt:lpstr>PowerPoint Presentation</vt:lpstr>
      <vt:lpstr>RadVAL tool demo</vt:lpstr>
      <vt:lpstr>RadVAL tool demo</vt:lpstr>
      <vt:lpstr>Planet superDove screen shot</vt:lpstr>
      <vt:lpstr>Screenshot summary page example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Nigel Fox</dc:creator>
  <cp:lastModifiedBy>Nigel Fox</cp:lastModifiedBy>
  <cp:revision>4</cp:revision>
  <dcterms:modified xsi:type="dcterms:W3CDTF">2025-09-09T17:17:03Z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df4b5af-ab42-45d5-91e7-45583bed1b2a_Enabled">
    <vt:lpwstr>true</vt:lpwstr>
  </property>
  <property fmtid="{D5CDD505-2E9C-101B-9397-08002B2CF9AE}" pid="3" name="MSIP_Label_9df4b5af-ab42-45d5-91e7-45583bed1b2a_SetDate">
    <vt:lpwstr>2025-03-31T16:22:42Z</vt:lpwstr>
  </property>
  <property fmtid="{D5CDD505-2E9C-101B-9397-08002B2CF9AE}" pid="4" name="MSIP_Label_9df4b5af-ab42-45d5-91e7-45583bed1b2a_Method">
    <vt:lpwstr>Standard</vt:lpwstr>
  </property>
  <property fmtid="{D5CDD505-2E9C-101B-9397-08002B2CF9AE}" pid="5" name="MSIP_Label_9df4b5af-ab42-45d5-91e7-45583bed1b2a_Name">
    <vt:lpwstr>9df4b5af-ab42-45d5-91e7-45583bed1b2a</vt:lpwstr>
  </property>
  <property fmtid="{D5CDD505-2E9C-101B-9397-08002B2CF9AE}" pid="6" name="MSIP_Label_9df4b5af-ab42-45d5-91e7-45583bed1b2a_SiteId">
    <vt:lpwstr>601e5460-b1bf-49c0-bd2d-e76ffc186a8d</vt:lpwstr>
  </property>
  <property fmtid="{D5CDD505-2E9C-101B-9397-08002B2CF9AE}" pid="7" name="MSIP_Label_9df4b5af-ab42-45d5-91e7-45583bed1b2a_ActionId">
    <vt:lpwstr>7a80cba2-7883-452f-a8fd-6621530233af</vt:lpwstr>
  </property>
  <property fmtid="{D5CDD505-2E9C-101B-9397-08002B2CF9AE}" pid="8" name="MSIP_Label_9df4b5af-ab42-45d5-91e7-45583bed1b2a_ContentBits">
    <vt:lpwstr>0</vt:lpwstr>
  </property>
</Properties>
</file>