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Barlow SemiBold"/>
      <p:regular r:id="rId37"/>
      <p:bold r:id="rId38"/>
      <p:italic r:id="rId39"/>
      <p:boldItalic r:id="rId40"/>
    </p:embeddedFont>
    <p:embeddedFont>
      <p:font typeface="Barlow"/>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9D4EF1B-ACC6-451F-B044-7DD193BAE080}">
  <a:tblStyle styleId="{09D4EF1B-ACC6-451F-B044-7DD193BAE080}"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73236AC-8904-4F01-B95C-96DC59FD21E9}"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SemiBold-boldItalic.fntdata"/><Relationship Id="rId20" Type="http://schemas.openxmlformats.org/officeDocument/2006/relationships/slide" Target="slides/slide14.xml"/><Relationship Id="rId42" Type="http://schemas.openxmlformats.org/officeDocument/2006/relationships/font" Target="fonts/Barlow-bold.fntdata"/><Relationship Id="rId41" Type="http://schemas.openxmlformats.org/officeDocument/2006/relationships/font" Target="fonts/Barlow-regular.fntdata"/><Relationship Id="rId22" Type="http://schemas.openxmlformats.org/officeDocument/2006/relationships/slide" Target="slides/slide16.xml"/><Relationship Id="rId44" Type="http://schemas.openxmlformats.org/officeDocument/2006/relationships/font" Target="fonts/Barlow-boldItalic.fntdata"/><Relationship Id="rId21" Type="http://schemas.openxmlformats.org/officeDocument/2006/relationships/slide" Target="slides/slide15.xml"/><Relationship Id="rId43" Type="http://schemas.openxmlformats.org/officeDocument/2006/relationships/font" Target="fonts/Barlow-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BarlowSemiBold-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BarlowSemiBold-italic.fntdata"/><Relationship Id="rId16" Type="http://schemas.openxmlformats.org/officeDocument/2006/relationships/slide" Target="slides/slide10.xml"/><Relationship Id="rId38" Type="http://schemas.openxmlformats.org/officeDocument/2006/relationships/font" Target="fonts/BarlowSemiBold-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5aa518a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5aa518a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59367705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9367705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37c3f1278f7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37c3f1278f7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799292849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799292849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7c3f1278f7_2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7c3f1278f7_2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799292849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799292849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7c3f1278f7_2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7c3f1278f7_2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721fe23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6721fe23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7c3f1278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7c3f1278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c3f1278f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7c3f1278f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37c3f1278f7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37c3f1278f7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576a85975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576a8597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7c3f1278f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7c3f1278f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7c3f1278f7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7c3f1278f7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7c3f1278f7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7c3f1278f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7c3f1278f7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7c3f1278f7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7c3f1278f7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37c3f1278f7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7c3f1278f7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7c3f1278f7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7c3f1278f7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7c3f1278f7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7c3f1278f7_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7c3f1278f7_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7c3f1278f7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7c3f1278f7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7c3f1278f7_0_5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7c3f1278f7_0_5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7c3f1278f7_2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7c3f1278f7_2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7c3f1278f7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7c3f1278f7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7c3f1278f7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7c3f1278f7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7c3f1278f7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7c3f1278f7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7c3f1278f7_2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7c3f1278f7_2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799292849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799292849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59367705a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59367705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576a85975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3576a85975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 Id="rId6" Type="http://schemas.openxmlformats.org/officeDocument/2006/relationships/hyperlink" Target="http://ceos.org/ard/survey" TargetMode="External"/><Relationship Id="rId7"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 Id="rId6" Type="http://schemas.openxmlformats.org/officeDocument/2006/relationships/image" Target="../media/image34.png"/><Relationship Id="rId7"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47.png"/><Relationship Id="rId6" Type="http://schemas.openxmlformats.org/officeDocument/2006/relationships/hyperlink" Target="http://ceos.org/ard/survey"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 Id="rId6" Type="http://schemas.openxmlformats.org/officeDocument/2006/relationships/image" Target="../media/image34.png"/><Relationship Id="rId7"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47.png"/><Relationship Id="rId6"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52.png"/><Relationship Id="rId6" Type="http://schemas.openxmlformats.org/officeDocument/2006/relationships/image" Target="../media/image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 Id="rId6" Type="http://schemas.openxmlformats.org/officeDocument/2006/relationships/image" Target="../media/image59.png"/><Relationship Id="rId7"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55.jpg"/><Relationship Id="rId5" Type="http://schemas.openxmlformats.org/officeDocument/2006/relationships/image" Target="../media/image24.png"/><Relationship Id="rId6"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76.png"/><Relationship Id="rId5" Type="http://schemas.openxmlformats.org/officeDocument/2006/relationships/image" Target="../media/image55.jpg"/><Relationship Id="rId6" Type="http://schemas.openxmlformats.org/officeDocument/2006/relationships/hyperlink" Target="https://ceos.org/ard/" TargetMode="External"/><Relationship Id="rId7" Type="http://schemas.openxmlformats.org/officeDocument/2006/relationships/image" Target="../media/image72.png"/><Relationship Id="rId8"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 Id="rId6" Type="http://schemas.openxmlformats.org/officeDocument/2006/relationships/image" Target="../media/image26.png"/><Relationship Id="rId7" Type="http://schemas.openxmlformats.org/officeDocument/2006/relationships/image" Target="../media/image12.png"/><Relationship Id="rId8"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2.png"/><Relationship Id="rId7" Type="http://schemas.openxmlformats.org/officeDocument/2006/relationships/image" Target="../media/image5.png"/><Relationship Id="rId8"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ceos.org/ard/index.html#datasets" TargetMode="External"/><Relationship Id="rId4" Type="http://schemas.openxmlformats.org/officeDocument/2006/relationships/image" Target="../media/image1.png"/><Relationship Id="rId11" Type="http://schemas.openxmlformats.org/officeDocument/2006/relationships/image" Target="../media/image67.jpg"/><Relationship Id="rId10" Type="http://schemas.openxmlformats.org/officeDocument/2006/relationships/image" Target="../media/image57.jpg"/><Relationship Id="rId12" Type="http://schemas.openxmlformats.org/officeDocument/2006/relationships/image" Target="../media/image24.png"/><Relationship Id="rId9" Type="http://schemas.openxmlformats.org/officeDocument/2006/relationships/image" Target="../media/image75.png"/><Relationship Id="rId5" Type="http://schemas.openxmlformats.org/officeDocument/2006/relationships/image" Target="../media/image55.jp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4.png"/><Relationship Id="rId5"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jpg"/><Relationship Id="rId4" Type="http://schemas.openxmlformats.org/officeDocument/2006/relationships/image" Target="../media/image5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1.png"/><Relationship Id="rId5"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3" name="Shape 53"/>
        <p:cNvGrpSpPr/>
        <p:nvPr/>
      </p:nvGrpSpPr>
      <p:grpSpPr>
        <a:xfrm>
          <a:off x="0" y="0"/>
          <a:ext cx="0" cy="0"/>
          <a:chOff x="0" y="0"/>
          <a:chExt cx="0" cy="0"/>
        </a:xfrm>
      </p:grpSpPr>
      <p:cxnSp>
        <p:nvCxnSpPr>
          <p:cNvPr id="54" name="Google Shape;54;p1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55" name="Google Shape;55;p13"/>
          <p:cNvSpPr txBox="1"/>
          <p:nvPr/>
        </p:nvSpPr>
        <p:spPr>
          <a:xfrm>
            <a:off x="385850" y="444100"/>
            <a:ext cx="47031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solidFill>
                  <a:schemeClr val="lt1"/>
                </a:solidFill>
                <a:latin typeface="Barlow"/>
                <a:ea typeface="Barlow"/>
                <a:cs typeface="Barlow"/>
                <a:sym typeface="Barlow"/>
              </a:rPr>
              <a:t>The Future of CEOS Analysis Ready Data</a:t>
            </a:r>
            <a:endParaRPr sz="5200">
              <a:solidFill>
                <a:schemeClr val="lt1"/>
              </a:solidFill>
              <a:latin typeface="Barlow"/>
              <a:ea typeface="Barlow"/>
              <a:cs typeface="Barlow"/>
              <a:sym typeface="Barlow"/>
            </a:endParaRPr>
          </a:p>
        </p:txBody>
      </p:sp>
      <p:pic>
        <p:nvPicPr>
          <p:cNvPr id="56" name="Google Shape;56;p13"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57" name="Google Shape;57;p1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sp>
        <p:nvSpPr>
          <p:cNvPr id="58" name="Google Shape;58;p13"/>
          <p:cNvSpPr txBox="1"/>
          <p:nvPr/>
        </p:nvSpPr>
        <p:spPr>
          <a:xfrm>
            <a:off x="385850" y="3097975"/>
            <a:ext cx="47031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SemiBold"/>
                <a:ea typeface="Barlow SemiBold"/>
                <a:cs typeface="Barlow SemiBold"/>
                <a:sym typeface="Barlow SemiBold"/>
              </a:rPr>
              <a:t>Ferran Gascon</a:t>
            </a:r>
            <a:endParaRPr>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a:solidFill>
                  <a:schemeClr val="lt1"/>
                </a:solidFill>
                <a:latin typeface="Barlow"/>
                <a:ea typeface="Barlow"/>
                <a:cs typeface="Barlow"/>
                <a:sym typeface="Barlow"/>
              </a:rPr>
              <a:t>ESA, </a:t>
            </a:r>
            <a:r>
              <a:rPr lang="en">
                <a:solidFill>
                  <a:schemeClr val="lt1"/>
                </a:solidFill>
                <a:latin typeface="Barlow"/>
                <a:ea typeface="Barlow"/>
                <a:cs typeface="Barlow"/>
                <a:sym typeface="Barlow"/>
              </a:rPr>
              <a:t>CEOS-ARD Oversight Group Lead</a:t>
            </a:r>
            <a:endParaRPr>
              <a:solidFill>
                <a:schemeClr val="lt1"/>
              </a:solidFill>
              <a:latin typeface="Barlow"/>
              <a:ea typeface="Barlow"/>
              <a:cs typeface="Barlow"/>
              <a:sym typeface="Barlow"/>
            </a:endParaRPr>
          </a:p>
        </p:txBody>
      </p:sp>
      <p:pic>
        <p:nvPicPr>
          <p:cNvPr id="59" name="Google Shape;59;p13"/>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60" name="Google Shape;60;p13"/>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3"/>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Shaping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79" name="Shape 179"/>
        <p:cNvGrpSpPr/>
        <p:nvPr/>
      </p:nvGrpSpPr>
      <p:grpSpPr>
        <a:xfrm>
          <a:off x="0" y="0"/>
          <a:ext cx="0" cy="0"/>
          <a:chOff x="0" y="0"/>
          <a:chExt cx="0" cy="0"/>
        </a:xfrm>
      </p:grpSpPr>
      <p:cxnSp>
        <p:nvCxnSpPr>
          <p:cNvPr id="180" name="Google Shape;180;p22"/>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81" name="Google Shape;181;p2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182" name="Google Shape;182;p22"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83" name="Google Shape;183;p22"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84" name="Google Shape;184;p22"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85" name="Google Shape;185;p22"/>
          <p:cNvSpPr txBox="1"/>
          <p:nvPr/>
        </p:nvSpPr>
        <p:spPr>
          <a:xfrm>
            <a:off x="950500" y="709002"/>
            <a:ext cx="5666100" cy="3756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a:buChar char="●"/>
            </a:pPr>
            <a:r>
              <a:rPr lang="en" sz="1500">
                <a:solidFill>
                  <a:schemeClr val="lt1"/>
                </a:solidFill>
                <a:latin typeface="Barlow"/>
                <a:ea typeface="Barlow"/>
                <a:cs typeface="Barlow"/>
                <a:sym typeface="Barlow"/>
              </a:rPr>
              <a:t>CEOS-ARD Oversight Group tasked with maintaining CEOS-ARD Strategy</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Updated every two years</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In 2025 we have undertaken a community engagement campaign to understand needs</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Particular focus on those outside of CEOS </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Understand exactly how CEOS-ARD needs to evolve</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Presence at key events such as ESA’s LPS, IGARSS, IAC, WGCV-55</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Survey to gather feedback to </a:t>
            </a:r>
            <a:r>
              <a:rPr i="1" lang="en" sz="1500">
                <a:solidFill>
                  <a:schemeClr val="lt1"/>
                </a:solidFill>
                <a:latin typeface="Barlow"/>
                <a:ea typeface="Barlow"/>
                <a:cs typeface="Barlow"/>
                <a:sym typeface="Barlow"/>
              </a:rPr>
              <a:t>“Help Shape the Future of CEOS-ARD”  </a:t>
            </a:r>
            <a:r>
              <a:rPr i="1" lang="en" sz="1500" u="sng">
                <a:solidFill>
                  <a:srgbClr val="5BBFFD"/>
                </a:solidFill>
                <a:latin typeface="Barlow"/>
                <a:ea typeface="Barlow"/>
                <a:cs typeface="Barlow"/>
                <a:sym typeface="Barlow"/>
                <a:hlinkClick r:id="rId6">
                  <a:extLst>
                    <a:ext uri="{A12FA001-AC4F-418D-AE19-62706E023703}">
                      <ahyp:hlinkClr val="tx"/>
                    </a:ext>
                  </a:extLst>
                </a:hlinkClick>
              </a:rPr>
              <a:t>ceos.org/ard/survey</a:t>
            </a:r>
            <a:r>
              <a:rPr i="1" lang="en" sz="1500">
                <a:solidFill>
                  <a:srgbClr val="5BBFFD"/>
                </a:solidFill>
                <a:latin typeface="Barlow"/>
                <a:ea typeface="Barlow"/>
                <a:cs typeface="Barlow"/>
                <a:sym typeface="Barlow"/>
              </a:rPr>
              <a:t> </a:t>
            </a:r>
            <a:endParaRPr i="1" sz="1500">
              <a:solidFill>
                <a:srgbClr val="5BBFFD"/>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Social media campaign</a:t>
            </a:r>
            <a:endParaRPr sz="1500">
              <a:solidFill>
                <a:schemeClr val="lt1"/>
              </a:solidFill>
              <a:latin typeface="Barlow"/>
              <a:ea typeface="Barlow"/>
              <a:cs typeface="Barlow"/>
              <a:sym typeface="Barlow"/>
            </a:endParaRPr>
          </a:p>
          <a:p>
            <a:pPr indent="-323850" lvl="1" marL="914400" rtl="0" algn="l">
              <a:spcBef>
                <a:spcPts val="900"/>
              </a:spcBef>
              <a:spcAft>
                <a:spcPts val="900"/>
              </a:spcAft>
              <a:buClr>
                <a:schemeClr val="lt1"/>
              </a:buClr>
              <a:buSzPts val="1500"/>
              <a:buFont typeface="Barlow"/>
              <a:buChar char="○"/>
            </a:pPr>
            <a:r>
              <a:rPr lang="en" sz="1500">
                <a:solidFill>
                  <a:schemeClr val="lt1"/>
                </a:solidFill>
                <a:latin typeface="Barlow"/>
                <a:ea typeface="Barlow"/>
                <a:cs typeface="Barlow"/>
                <a:sym typeface="Barlow"/>
              </a:rPr>
              <a:t>LinkedIn particularly valuable</a:t>
            </a:r>
            <a:endParaRPr sz="1500">
              <a:solidFill>
                <a:schemeClr val="lt1"/>
              </a:solidFill>
              <a:latin typeface="Barlow"/>
              <a:ea typeface="Barlow"/>
              <a:cs typeface="Barlow"/>
              <a:sym typeface="Barlow"/>
            </a:endParaRPr>
          </a:p>
        </p:txBody>
      </p:sp>
      <p:sp>
        <p:nvSpPr>
          <p:cNvPr id="186" name="Google Shape;186;p22"/>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Approach</a:t>
            </a:r>
            <a:endParaRPr sz="2300">
              <a:solidFill>
                <a:schemeClr val="lt1"/>
              </a:solidFill>
              <a:latin typeface="Barlow"/>
              <a:ea typeface="Barlow"/>
              <a:cs typeface="Barlow"/>
              <a:sym typeface="Barlow"/>
            </a:endParaRPr>
          </a:p>
        </p:txBody>
      </p:sp>
      <p:pic>
        <p:nvPicPr>
          <p:cNvPr id="187" name="Google Shape;187;p22" title="ceos-ard-banner-v3-small.png"/>
          <p:cNvPicPr preferRelativeResize="0"/>
          <p:nvPr/>
        </p:nvPicPr>
        <p:blipFill>
          <a:blip r:embed="rId7">
            <a:alphaModFix/>
          </a:blip>
          <a:stretch>
            <a:fillRect/>
          </a:stretch>
        </p:blipFill>
        <p:spPr>
          <a:xfrm>
            <a:off x="6730550" y="943675"/>
            <a:ext cx="1664726" cy="4015698"/>
          </a:xfrm>
          <a:prstGeom prst="rect">
            <a:avLst/>
          </a:prstGeom>
          <a:noFill/>
          <a:ln cap="flat" cmpd="sng" w="9525">
            <a:solidFill>
              <a:schemeClr val="dk1"/>
            </a:solidFill>
            <a:prstDash val="solid"/>
            <a:round/>
            <a:headEnd len="sm" w="sm" type="none"/>
            <a:tailEnd len="sm" w="sm" type="none"/>
          </a:ln>
          <a:effectLst>
            <a:outerShdw blurRad="457200" rotWithShape="0" algn="bl" dir="4560000" dist="104775">
              <a:srgbClr val="000000">
                <a:alpha val="48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cxnSp>
        <p:nvCxnSpPr>
          <p:cNvPr id="192" name="Google Shape;192;p23"/>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93" name="Google Shape;193;p2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194" name="Google Shape;194;p23"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195" name="Google Shape;195;p23"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196" name="Google Shape;196;p23"/>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1455B"/>
                </a:solidFill>
                <a:latin typeface="Barlow"/>
                <a:ea typeface="Barlow"/>
                <a:cs typeface="Barlow"/>
                <a:sym typeface="Barlow"/>
              </a:rPr>
              <a:t>Survey </a:t>
            </a:r>
            <a:r>
              <a:rPr lang="en" sz="3000">
                <a:solidFill>
                  <a:srgbClr val="21455B"/>
                </a:solidFill>
                <a:latin typeface="Barlow"/>
                <a:ea typeface="Barlow"/>
                <a:cs typeface="Barlow"/>
                <a:sym typeface="Barlow"/>
              </a:rPr>
              <a:t>Respondents</a:t>
            </a:r>
            <a:endParaRPr sz="3000">
              <a:solidFill>
                <a:srgbClr val="21455B"/>
              </a:solidFill>
              <a:latin typeface="Barlow"/>
              <a:ea typeface="Barlow"/>
              <a:cs typeface="Barlow"/>
              <a:sym typeface="Barlow"/>
            </a:endParaRPr>
          </a:p>
        </p:txBody>
      </p:sp>
      <p:pic>
        <p:nvPicPr>
          <p:cNvPr id="197" name="Google Shape;197;p23"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198" name="Google Shape;198;p23" title="Chart"/>
          <p:cNvPicPr preferRelativeResize="0"/>
          <p:nvPr/>
        </p:nvPicPr>
        <p:blipFill>
          <a:blip r:embed="rId6">
            <a:alphaModFix/>
          </a:blip>
          <a:stretch>
            <a:fillRect/>
          </a:stretch>
        </p:blipFill>
        <p:spPr>
          <a:xfrm>
            <a:off x="831675" y="2274425"/>
            <a:ext cx="3880925" cy="2401237"/>
          </a:xfrm>
          <a:prstGeom prst="rect">
            <a:avLst/>
          </a:prstGeom>
          <a:noFill/>
          <a:ln>
            <a:noFill/>
          </a:ln>
        </p:spPr>
      </p:pic>
      <p:pic>
        <p:nvPicPr>
          <p:cNvPr id="199" name="Google Shape;199;p23" title="Chart"/>
          <p:cNvPicPr preferRelativeResize="0"/>
          <p:nvPr/>
        </p:nvPicPr>
        <p:blipFill>
          <a:blip r:embed="rId7">
            <a:alphaModFix/>
          </a:blip>
          <a:stretch>
            <a:fillRect/>
          </a:stretch>
        </p:blipFill>
        <p:spPr>
          <a:xfrm>
            <a:off x="4712600" y="904750"/>
            <a:ext cx="4258450" cy="2628167"/>
          </a:xfrm>
          <a:prstGeom prst="rect">
            <a:avLst/>
          </a:prstGeom>
          <a:noFill/>
          <a:ln>
            <a:noFill/>
          </a:ln>
        </p:spPr>
      </p:pic>
      <p:sp>
        <p:nvSpPr>
          <p:cNvPr id="200" name="Google Shape;200;p23"/>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1" name="Google Shape;201;p23"/>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2" name="Google Shape;202;p23"/>
          <p:cNvSpPr txBox="1"/>
          <p:nvPr/>
        </p:nvSpPr>
        <p:spPr>
          <a:xfrm>
            <a:off x="1289350" y="11906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21455B"/>
                </a:solidFill>
                <a:latin typeface="Barlow"/>
                <a:ea typeface="Barlow"/>
                <a:cs typeface="Barlow"/>
                <a:sym typeface="Barlow"/>
              </a:rPr>
              <a:t>107 responses! 🎉</a:t>
            </a:r>
            <a:endParaRPr sz="2200">
              <a:solidFill>
                <a:srgbClr val="21455B"/>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06" name="Shape 206"/>
        <p:cNvGrpSpPr/>
        <p:nvPr/>
      </p:nvGrpSpPr>
      <p:grpSpPr>
        <a:xfrm>
          <a:off x="0" y="0"/>
          <a:ext cx="0" cy="0"/>
          <a:chOff x="0" y="0"/>
          <a:chExt cx="0" cy="0"/>
        </a:xfrm>
      </p:grpSpPr>
      <p:cxnSp>
        <p:nvCxnSpPr>
          <p:cNvPr id="207" name="Google Shape;207;p2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08" name="Google Shape;208;p2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209" name="Google Shape;209;p2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10" name="Google Shape;210;p2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11" name="Google Shape;211;p2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12" name="Google Shape;212;p2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Preliminary Findings</a:t>
            </a:r>
            <a:endParaRPr sz="3100">
              <a:solidFill>
                <a:schemeClr val="lt1"/>
              </a:solidFill>
              <a:latin typeface="Barlow"/>
              <a:ea typeface="Barlow"/>
              <a:cs typeface="Barlow"/>
              <a:sym typeface="Barlow"/>
            </a:endParaRPr>
          </a:p>
        </p:txBody>
      </p:sp>
      <p:sp>
        <p:nvSpPr>
          <p:cNvPr id="213" name="Google Shape;213;p24"/>
          <p:cNvSpPr txBox="1"/>
          <p:nvPr/>
        </p:nvSpPr>
        <p:spPr>
          <a:xfrm>
            <a:off x="1013150" y="1133165"/>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Barlow"/>
                <a:ea typeface="Barlow"/>
                <a:cs typeface="Barlow"/>
                <a:sym typeface="Barlow"/>
              </a:rPr>
              <a:t>From survey results, discussions within CEOS, and workshops with the broader community </a:t>
            </a:r>
            <a:endParaRPr sz="1500">
              <a:solidFill>
                <a:schemeClr val="lt1"/>
              </a:solidFill>
              <a:latin typeface="Barlow"/>
              <a:ea typeface="Barlow"/>
              <a:cs typeface="Barlow"/>
              <a:sym typeface="Barlow"/>
            </a:endParaRPr>
          </a:p>
          <a:p>
            <a:pPr indent="0" lvl="0" marL="0" rtl="0" algn="l">
              <a:spcBef>
                <a:spcPts val="600"/>
              </a:spcBef>
              <a:spcAft>
                <a:spcPts val="0"/>
              </a:spcAft>
              <a:buNone/>
            </a:pPr>
            <a:r>
              <a:rPr lang="en" sz="1500">
                <a:solidFill>
                  <a:schemeClr val="lt1"/>
                </a:solidFill>
                <a:latin typeface="Barlow"/>
                <a:ea typeface="Barlow"/>
                <a:cs typeface="Barlow"/>
                <a:sym typeface="Barlow"/>
              </a:rPr>
              <a:t>Topics that a Future CEOS-ARD Strategy Should Consider:</a:t>
            </a:r>
            <a:endParaRPr sz="1500">
              <a:solidFill>
                <a:schemeClr val="lt1"/>
              </a:solidFill>
              <a:latin typeface="Barlow"/>
              <a:ea typeface="Barlow"/>
              <a:cs typeface="Barlow"/>
              <a:sym typeface="Barlow"/>
            </a:endParaRPr>
          </a:p>
          <a:p>
            <a:pPr indent="-323850" lvl="0" marL="4572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Consistent and Enhanced Metadata Specifications</a:t>
            </a:r>
            <a:endParaRPr sz="1500">
              <a:solidFill>
                <a:schemeClr val="lt1"/>
              </a:solidFill>
              <a:latin typeface="Barlow"/>
              <a:ea typeface="Barlow"/>
              <a:cs typeface="Barlow"/>
              <a:sym typeface="Barlow"/>
            </a:endParaRPr>
          </a:p>
          <a:p>
            <a:pPr indent="-323850" lvl="0" marL="4572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Data and Metadata Quality</a:t>
            </a:r>
            <a:endParaRPr sz="1500">
              <a:solidFill>
                <a:schemeClr val="lt1"/>
              </a:solidFill>
              <a:latin typeface="Barlow"/>
              <a:ea typeface="Barlow"/>
              <a:cs typeface="Barlow"/>
              <a:sym typeface="Barlow"/>
            </a:endParaRPr>
          </a:p>
          <a:p>
            <a:pPr indent="-323850" lvl="0" marL="4572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Ongoing Quality Assurance and Integrity Monitoring</a:t>
            </a:r>
            <a:endParaRPr sz="1500">
              <a:solidFill>
                <a:schemeClr val="lt1"/>
              </a:solidFill>
              <a:latin typeface="Barlow"/>
              <a:ea typeface="Barlow"/>
              <a:cs typeface="Barlow"/>
              <a:sym typeface="Barlow"/>
            </a:endParaRPr>
          </a:p>
          <a:p>
            <a:pPr indent="-323850" lvl="0" marL="4572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Fitness for Purpose Metrics</a:t>
            </a:r>
            <a:endParaRPr sz="1500">
              <a:solidFill>
                <a:schemeClr val="lt1"/>
              </a:solidFill>
              <a:latin typeface="Barlow"/>
              <a:ea typeface="Barlow"/>
              <a:cs typeface="Barlow"/>
              <a:sym typeface="Barlow"/>
            </a:endParaRPr>
          </a:p>
          <a:p>
            <a:pPr indent="-323850" lvl="0" marL="4572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Increased Support to Scientific Applications and Environmental Adaptation and Resilience</a:t>
            </a:r>
            <a:endParaRPr sz="1500">
              <a:solidFill>
                <a:schemeClr val="lt1"/>
              </a:solidFill>
              <a:latin typeface="Barlow"/>
              <a:ea typeface="Barlow"/>
              <a:cs typeface="Barlow"/>
              <a:sym typeface="Barlow"/>
            </a:endParaRPr>
          </a:p>
          <a:p>
            <a:pPr indent="-323850" lvl="1" marL="914400" rtl="0" algn="l">
              <a:spcBef>
                <a:spcPts val="6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Stability, GCOS ECVs</a:t>
            </a:r>
            <a:endParaRPr sz="1500">
              <a:solidFill>
                <a:schemeClr val="lt1"/>
              </a:solidFill>
              <a:latin typeface="Barlow"/>
              <a:ea typeface="Barlow"/>
              <a:cs typeface="Barlow"/>
              <a:sym typeface="Barlow"/>
            </a:endParaRPr>
          </a:p>
          <a:p>
            <a:pPr indent="-323850" lvl="0" marL="457200" rtl="0" algn="l">
              <a:spcBef>
                <a:spcPts val="600"/>
              </a:spcBef>
              <a:spcAft>
                <a:spcPts val="600"/>
              </a:spcAft>
              <a:buClr>
                <a:schemeClr val="lt1"/>
              </a:buClr>
              <a:buSzPts val="1500"/>
              <a:buFont typeface="Barlow"/>
              <a:buChar char="●"/>
            </a:pPr>
            <a:r>
              <a:rPr lang="en" sz="1500">
                <a:solidFill>
                  <a:schemeClr val="lt1"/>
                </a:solidFill>
                <a:latin typeface="Barlow"/>
                <a:ea typeface="Barlow"/>
                <a:cs typeface="Barlow"/>
                <a:sym typeface="Barlow"/>
              </a:rPr>
              <a:t>Tools for ​​Automated Compliance Assessments and Review</a:t>
            </a:r>
            <a:r>
              <a:rPr lang="en" sz="1500">
                <a:solidFill>
                  <a:schemeClr val="lt1"/>
                </a:solidFill>
                <a:latin typeface="Barlow"/>
                <a:ea typeface="Barlow"/>
                <a:cs typeface="Barlow"/>
                <a:sym typeface="Barlow"/>
              </a:rPr>
              <a:t>s</a:t>
            </a:r>
            <a:endParaRPr sz="1500">
              <a:solidFill>
                <a:schemeClr val="lt1"/>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cxnSp>
        <p:nvCxnSpPr>
          <p:cNvPr id="218" name="Google Shape;218;p2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19" name="Google Shape;219;p2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220" name="Google Shape;220;p25"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21" name="Google Shape;221;p25"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222" name="Google Shape;222;p2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Preliminary Findings</a:t>
            </a:r>
            <a:endParaRPr sz="2300">
              <a:solidFill>
                <a:srgbClr val="21455B"/>
              </a:solidFill>
              <a:latin typeface="Barlow"/>
              <a:ea typeface="Barlow"/>
              <a:cs typeface="Barlow"/>
              <a:sym typeface="Barlow"/>
            </a:endParaRPr>
          </a:p>
        </p:txBody>
      </p:sp>
      <p:sp>
        <p:nvSpPr>
          <p:cNvPr id="223" name="Google Shape;223;p25"/>
          <p:cNvSpPr txBox="1"/>
          <p:nvPr/>
        </p:nvSpPr>
        <p:spPr>
          <a:xfrm>
            <a:off x="1013150" y="817728"/>
            <a:ext cx="7957800" cy="375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21455B"/>
                </a:solidFill>
                <a:latin typeface="Barlow"/>
                <a:ea typeface="Barlow"/>
                <a:cs typeface="Barlow"/>
                <a:sym typeface="Barlow"/>
              </a:rPr>
              <a:t>Topics that a Future CEOS-ARD Strategy Should Consider:</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Increased Commercial Relevance</a:t>
            </a:r>
            <a:endParaRPr sz="1300">
              <a:solidFill>
                <a:srgbClr val="21455B"/>
              </a:solidFill>
              <a:latin typeface="Barlow"/>
              <a:ea typeface="Barlow"/>
              <a:cs typeface="Barlow"/>
              <a:sym typeface="Barlow"/>
            </a:endParaRPr>
          </a:p>
          <a:p>
            <a:pPr indent="-311150" lvl="1" marL="9144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Business case related but also technical: VHR, mosaic products (constellations)</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Supporting Opportunities and Reducing Risks Related to AI / ML</a:t>
            </a:r>
            <a:endParaRPr sz="1300">
              <a:solidFill>
                <a:srgbClr val="21455B"/>
              </a:solidFill>
              <a:latin typeface="Barlow"/>
              <a:ea typeface="Barlow"/>
              <a:cs typeface="Barlow"/>
              <a:sym typeface="Barlow"/>
            </a:endParaRPr>
          </a:p>
          <a:p>
            <a:pPr indent="-311150" lvl="1" marL="9144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Garbage-in, garbage-out?</a:t>
            </a:r>
            <a:endParaRPr sz="1300">
              <a:solidFill>
                <a:srgbClr val="21455B"/>
              </a:solidFill>
              <a:latin typeface="Barlow"/>
              <a:ea typeface="Barlow"/>
              <a:cs typeface="Barlow"/>
              <a:sym typeface="Barlow"/>
            </a:endParaRPr>
          </a:p>
          <a:p>
            <a:pPr indent="-311150" lvl="1" marL="9144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CEOS-ARD datasets as the ‘gold-standard’ training data for Geospatial Foundation Models (GFMs) and other AI/ML applications?</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​Measurand Consistency to Promote Application Resilience</a:t>
            </a:r>
            <a:endParaRPr sz="1300">
              <a:solidFill>
                <a:srgbClr val="21455B"/>
              </a:solidFill>
              <a:latin typeface="Barlow"/>
              <a:ea typeface="Barlow"/>
              <a:cs typeface="Barlow"/>
              <a:sym typeface="Barlow"/>
            </a:endParaRPr>
          </a:p>
          <a:p>
            <a:pPr indent="-311150" lvl="1" marL="9144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Multi-source applications</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Alignment with the Software Ecosystem</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ARD Standards</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​​Thematic and Higher-level ARD Products</a:t>
            </a:r>
            <a:endParaRPr sz="1300">
              <a:solidFill>
                <a:srgbClr val="21455B"/>
              </a:solidFill>
              <a:latin typeface="Barlow"/>
              <a:ea typeface="Barlow"/>
              <a:cs typeface="Barlow"/>
              <a:sym typeface="Barlow"/>
            </a:endParaRPr>
          </a:p>
          <a:p>
            <a:pPr indent="-311150" lvl="0" marL="457200" rtl="0" algn="l">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Training and Outreach</a:t>
            </a:r>
            <a:endParaRPr sz="1300">
              <a:solidFill>
                <a:srgbClr val="21455B"/>
              </a:solidFill>
              <a:latin typeface="Barlow"/>
              <a:ea typeface="Barlow"/>
              <a:cs typeface="Barlow"/>
              <a:sym typeface="Barlow"/>
            </a:endParaRPr>
          </a:p>
          <a:p>
            <a:pPr indent="-311150" lvl="0" marL="457200" rtl="0" algn="l">
              <a:spcBef>
                <a:spcPts val="600"/>
              </a:spcBef>
              <a:spcAft>
                <a:spcPts val="600"/>
              </a:spcAft>
              <a:buClr>
                <a:srgbClr val="21455B"/>
              </a:buClr>
              <a:buSzPts val="1300"/>
              <a:buFont typeface="Barlow"/>
              <a:buChar char="●"/>
            </a:pPr>
            <a:r>
              <a:rPr lang="en" sz="1300">
                <a:solidFill>
                  <a:srgbClr val="21455B"/>
                </a:solidFill>
                <a:latin typeface="Barlow"/>
                <a:ea typeface="Barlow"/>
                <a:cs typeface="Barlow"/>
                <a:sym typeface="Barlow"/>
              </a:rPr>
              <a:t>Capturing Use and Impact</a:t>
            </a:r>
            <a:endParaRPr sz="1300">
              <a:solidFill>
                <a:srgbClr val="21455B"/>
              </a:solidFill>
              <a:latin typeface="Barlow"/>
              <a:ea typeface="Barlow"/>
              <a:cs typeface="Barlow"/>
              <a:sym typeface="Barlow"/>
            </a:endParaRPr>
          </a:p>
        </p:txBody>
      </p:sp>
      <p:pic>
        <p:nvPicPr>
          <p:cNvPr id="224" name="Google Shape;224;p25"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8" name="Shape 228"/>
        <p:cNvGrpSpPr/>
        <p:nvPr/>
      </p:nvGrpSpPr>
      <p:grpSpPr>
        <a:xfrm>
          <a:off x="0" y="0"/>
          <a:ext cx="0" cy="0"/>
          <a:chOff x="0" y="0"/>
          <a:chExt cx="0" cy="0"/>
        </a:xfrm>
      </p:grpSpPr>
      <p:cxnSp>
        <p:nvCxnSpPr>
          <p:cNvPr id="229" name="Google Shape;229;p26"/>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30" name="Google Shape;230;p2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231" name="Google Shape;231;p26"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232" name="Google Shape;232;p26"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233" name="Google Shape;233;p26"/>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Timeline</a:t>
            </a:r>
            <a:endParaRPr sz="2300">
              <a:solidFill>
                <a:srgbClr val="21455B"/>
              </a:solidFill>
              <a:latin typeface="Barlow"/>
              <a:ea typeface="Barlow"/>
              <a:cs typeface="Barlow"/>
              <a:sym typeface="Barlow"/>
            </a:endParaRPr>
          </a:p>
        </p:txBody>
      </p:sp>
      <p:sp>
        <p:nvSpPr>
          <p:cNvPr id="234" name="Google Shape;234;p26"/>
          <p:cNvSpPr txBox="1"/>
          <p:nvPr/>
        </p:nvSpPr>
        <p:spPr>
          <a:xfrm>
            <a:off x="1013150" y="817728"/>
            <a:ext cx="7957800" cy="375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21455B"/>
                </a:solidFill>
                <a:latin typeface="Barlow"/>
                <a:ea typeface="Barlow"/>
                <a:cs typeface="Barlow"/>
                <a:sym typeface="Barlow"/>
              </a:rPr>
              <a:t>Findings will be presented at the 2025 CEOS Plenary to:</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0"/>
              </a:spcAft>
              <a:buClr>
                <a:srgbClr val="21455B"/>
              </a:buClr>
              <a:buSzPts val="1400"/>
              <a:buFont typeface="Barlow"/>
              <a:buChar char="●"/>
            </a:pPr>
            <a:r>
              <a:rPr lang="en">
                <a:solidFill>
                  <a:srgbClr val="21455B"/>
                </a:solidFill>
                <a:latin typeface="Barlow"/>
                <a:ea typeface="Barlow"/>
                <a:cs typeface="Barlow"/>
                <a:sym typeface="Barlow"/>
              </a:rPr>
              <a:t>Present a clear statement of what a future CEOS-ARD needs to look like according to the community.</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0"/>
              </a:spcAft>
              <a:buClr>
                <a:srgbClr val="21455B"/>
              </a:buClr>
              <a:buSzPts val="1400"/>
              <a:buFont typeface="Barlow"/>
              <a:buChar char="●"/>
            </a:pPr>
            <a:r>
              <a:rPr lang="en">
                <a:solidFill>
                  <a:srgbClr val="21455B"/>
                </a:solidFill>
                <a:latin typeface="Barlow"/>
                <a:ea typeface="Barlow"/>
                <a:cs typeface="Barlow"/>
                <a:sym typeface="Barlow"/>
              </a:rPr>
              <a:t>Support request for CEOS Principal decision to develop the CEOS-ARD Strategy 2026 (for endorsement at CEOS Plenary 2026) that would delve deeper into what is needed to address these findings and resource the specific tasks needed to achieve this step change in ambition.</a:t>
            </a:r>
            <a:endParaRPr>
              <a:solidFill>
                <a:srgbClr val="21455B"/>
              </a:solidFill>
              <a:latin typeface="Barlow"/>
              <a:ea typeface="Barlow"/>
              <a:cs typeface="Barlow"/>
              <a:sym typeface="Barlow"/>
            </a:endParaRPr>
          </a:p>
          <a:p>
            <a:pPr indent="0" lvl="0" marL="0" rtl="0" algn="l">
              <a:lnSpc>
                <a:spcPct val="100000"/>
              </a:lnSpc>
              <a:spcBef>
                <a:spcPts val="1200"/>
              </a:spcBef>
              <a:spcAft>
                <a:spcPts val="0"/>
              </a:spcAft>
              <a:buNone/>
            </a:pPr>
            <a:r>
              <a:rPr lang="en">
                <a:solidFill>
                  <a:srgbClr val="21455B"/>
                </a:solidFill>
                <a:latin typeface="Barlow"/>
                <a:ea typeface="Barlow"/>
                <a:cs typeface="Barlow"/>
                <a:sym typeface="Barlow"/>
              </a:rPr>
              <a:t>CEOS-ARD Strategy 2026 would be developed throughout 2026 by the CEOS-ARD Oversight Group in collaboration with various CEOS entities and in consultation with external stakeholders.</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0"/>
              </a:spcAft>
              <a:buClr>
                <a:srgbClr val="21455B"/>
              </a:buClr>
              <a:buSzPts val="1400"/>
              <a:buFont typeface="Barlow"/>
              <a:buChar char="●"/>
            </a:pPr>
            <a:r>
              <a:rPr lang="en">
                <a:solidFill>
                  <a:srgbClr val="21455B"/>
                </a:solidFill>
                <a:latin typeface="Barlow"/>
                <a:ea typeface="Barlow"/>
                <a:cs typeface="Barlow"/>
                <a:sym typeface="Barlow"/>
              </a:rPr>
              <a:t>Initial outline to be presented at SIT-41 (April 2026)</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0"/>
              </a:spcAft>
              <a:buClr>
                <a:srgbClr val="21455B"/>
              </a:buClr>
              <a:buSzPts val="1400"/>
              <a:buFont typeface="Barlow"/>
              <a:buChar char="●"/>
            </a:pPr>
            <a:r>
              <a:rPr lang="en">
                <a:solidFill>
                  <a:srgbClr val="21455B"/>
                </a:solidFill>
                <a:latin typeface="Barlow"/>
                <a:ea typeface="Barlow"/>
                <a:cs typeface="Barlow"/>
                <a:sym typeface="Barlow"/>
              </a:rPr>
              <a:t>Near complete draft then prepared for discussion at SIT Technical Workshop 2026</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0"/>
              </a:spcAft>
              <a:buClr>
                <a:srgbClr val="21455B"/>
              </a:buClr>
              <a:buSzPts val="1400"/>
              <a:buFont typeface="Barlow"/>
              <a:buChar char="●"/>
            </a:pPr>
            <a:r>
              <a:rPr lang="en">
                <a:solidFill>
                  <a:srgbClr val="21455B"/>
                </a:solidFill>
                <a:latin typeface="Barlow"/>
                <a:ea typeface="Barlow"/>
                <a:cs typeface="Barlow"/>
                <a:sym typeface="Barlow"/>
              </a:rPr>
              <a:t>Presentation for endorsement at CEOS Plenary 2026 (hosted by Australia, Hobart)</a:t>
            </a:r>
            <a:endParaRPr>
              <a:solidFill>
                <a:srgbClr val="21455B"/>
              </a:solidFill>
              <a:latin typeface="Barlow"/>
              <a:ea typeface="Barlow"/>
              <a:cs typeface="Barlow"/>
              <a:sym typeface="Barlow"/>
            </a:endParaRPr>
          </a:p>
          <a:p>
            <a:pPr indent="-317500" lvl="0" marL="457200" rtl="0" algn="l">
              <a:lnSpc>
                <a:spcPct val="100000"/>
              </a:lnSpc>
              <a:spcBef>
                <a:spcPts val="1200"/>
              </a:spcBef>
              <a:spcAft>
                <a:spcPts val="1200"/>
              </a:spcAft>
              <a:buClr>
                <a:srgbClr val="21455B"/>
              </a:buClr>
              <a:buSzPts val="1400"/>
              <a:buFont typeface="Barlow"/>
              <a:buChar char="●"/>
            </a:pPr>
            <a:r>
              <a:rPr lang="en">
                <a:solidFill>
                  <a:srgbClr val="21455B"/>
                </a:solidFill>
                <a:latin typeface="Barlow"/>
                <a:ea typeface="Barlow"/>
                <a:cs typeface="Barlow"/>
                <a:sym typeface="Barlow"/>
              </a:rPr>
              <a:t>Joint WGCV-56 and LSI-VC-19 meeting a critical and timely milestone for data quality topics</a:t>
            </a:r>
            <a:endParaRPr>
              <a:solidFill>
                <a:srgbClr val="21455B"/>
              </a:solidFill>
              <a:latin typeface="Barlow"/>
              <a:ea typeface="Barlow"/>
              <a:cs typeface="Barlow"/>
              <a:sym typeface="Barlow"/>
            </a:endParaRPr>
          </a:p>
        </p:txBody>
      </p:sp>
      <p:pic>
        <p:nvPicPr>
          <p:cNvPr id="235" name="Google Shape;235;p26"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39" name="Shape 239"/>
        <p:cNvGrpSpPr/>
        <p:nvPr/>
      </p:nvGrpSpPr>
      <p:grpSpPr>
        <a:xfrm>
          <a:off x="0" y="0"/>
          <a:ext cx="0" cy="0"/>
          <a:chOff x="0" y="0"/>
          <a:chExt cx="0" cy="0"/>
        </a:xfrm>
      </p:grpSpPr>
      <p:cxnSp>
        <p:nvCxnSpPr>
          <p:cNvPr id="240" name="Google Shape;240;p27"/>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41" name="Google Shape;241;p2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242" name="Google Shape;242;p27"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43" name="Google Shape;243;p27"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44" name="Google Shape;244;p27"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45" name="Google Shape;245;p2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Closing</a:t>
            </a:r>
            <a:endParaRPr sz="3100">
              <a:solidFill>
                <a:schemeClr val="lt1"/>
              </a:solidFill>
              <a:latin typeface="Barlow"/>
              <a:ea typeface="Barlow"/>
              <a:cs typeface="Barlow"/>
              <a:sym typeface="Barlow"/>
            </a:endParaRPr>
          </a:p>
        </p:txBody>
      </p:sp>
      <p:sp>
        <p:nvSpPr>
          <p:cNvPr id="246" name="Google Shape;246;p27"/>
          <p:cNvSpPr txBox="1"/>
          <p:nvPr/>
        </p:nvSpPr>
        <p:spPr>
          <a:xfrm>
            <a:off x="1013150" y="1204475"/>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900">
                <a:solidFill>
                  <a:schemeClr val="lt1"/>
                </a:solidFill>
                <a:latin typeface="Barlow"/>
                <a:ea typeface="Barlow"/>
                <a:cs typeface="Barlow"/>
                <a:sym typeface="Barlow"/>
              </a:rPr>
              <a:t>Thank you to everyone for supporting this effort!</a:t>
            </a:r>
            <a:endParaRPr b="1" sz="1900">
              <a:solidFill>
                <a:schemeClr val="lt1"/>
              </a:solidFill>
              <a:latin typeface="Barlow"/>
              <a:ea typeface="Barlow"/>
              <a:cs typeface="Barlow"/>
              <a:sym typeface="Barlow"/>
            </a:endParaRPr>
          </a:p>
          <a:p>
            <a:pPr indent="0" lvl="0" marL="0" rtl="0" algn="l">
              <a:spcBef>
                <a:spcPts val="1800"/>
              </a:spcBef>
              <a:spcAft>
                <a:spcPts val="0"/>
              </a:spcAft>
              <a:buNone/>
            </a:pPr>
            <a:r>
              <a:rPr lang="en" sz="1900">
                <a:solidFill>
                  <a:schemeClr val="lt1"/>
                </a:solidFill>
                <a:latin typeface="Barlow"/>
                <a:ea typeface="Barlow"/>
                <a:cs typeface="Barlow"/>
                <a:sym typeface="Barlow"/>
              </a:rPr>
              <a:t>Community reception has been extremely positive and encouraging</a:t>
            </a:r>
            <a:endParaRPr sz="1900">
              <a:solidFill>
                <a:schemeClr val="lt1"/>
              </a:solidFill>
              <a:latin typeface="Barlow"/>
              <a:ea typeface="Barlow"/>
              <a:cs typeface="Barlow"/>
              <a:sym typeface="Barlow"/>
            </a:endParaRPr>
          </a:p>
          <a:p>
            <a:pPr indent="0" lvl="0" marL="0" rtl="0" algn="l">
              <a:spcBef>
                <a:spcPts val="1800"/>
              </a:spcBef>
              <a:spcAft>
                <a:spcPts val="0"/>
              </a:spcAft>
              <a:buNone/>
            </a:pPr>
            <a:r>
              <a:rPr lang="en" sz="1900">
                <a:solidFill>
                  <a:schemeClr val="lt1"/>
                </a:solidFill>
                <a:latin typeface="Barlow"/>
                <a:ea typeface="Barlow"/>
                <a:cs typeface="Barlow"/>
                <a:sym typeface="Barlow"/>
              </a:rPr>
              <a:t>107 survey responses and counting </a:t>
            </a:r>
            <a:endParaRPr sz="1900">
              <a:solidFill>
                <a:schemeClr val="lt1"/>
              </a:solidFill>
              <a:latin typeface="Barlow"/>
              <a:ea typeface="Barlow"/>
              <a:cs typeface="Barlow"/>
              <a:sym typeface="Barlow"/>
            </a:endParaRPr>
          </a:p>
          <a:p>
            <a:pPr indent="0" lvl="0" marL="0" rtl="0" algn="l">
              <a:spcBef>
                <a:spcPts val="1800"/>
              </a:spcBef>
              <a:spcAft>
                <a:spcPts val="0"/>
              </a:spcAft>
              <a:buNone/>
            </a:pPr>
            <a:r>
              <a:rPr lang="en" sz="1900">
                <a:solidFill>
                  <a:schemeClr val="lt1"/>
                </a:solidFill>
                <a:latin typeface="Barlow"/>
                <a:ea typeface="Barlow"/>
                <a:cs typeface="Barlow"/>
                <a:sym typeface="Barlow"/>
              </a:rPr>
              <a:t>Numerous valuable inputs through interaction at events</a:t>
            </a:r>
            <a:endParaRPr sz="1900">
              <a:solidFill>
                <a:schemeClr val="lt1"/>
              </a:solidFill>
              <a:latin typeface="Barlow"/>
              <a:ea typeface="Barlow"/>
              <a:cs typeface="Barlow"/>
              <a:sym typeface="Barlow"/>
            </a:endParaRPr>
          </a:p>
          <a:p>
            <a:pPr indent="0" lvl="0" marL="0" rtl="0" algn="l">
              <a:spcBef>
                <a:spcPts val="1800"/>
              </a:spcBef>
              <a:spcAft>
                <a:spcPts val="1800"/>
              </a:spcAft>
              <a:buNone/>
            </a:pPr>
            <a:r>
              <a:rPr lang="en" sz="1900">
                <a:solidFill>
                  <a:schemeClr val="lt1"/>
                </a:solidFill>
                <a:latin typeface="Barlow"/>
                <a:ea typeface="Barlow"/>
                <a:cs typeface="Barlow"/>
                <a:sym typeface="Barlow"/>
              </a:rPr>
              <a:t>2025 has been </a:t>
            </a:r>
            <a:r>
              <a:rPr lang="en" sz="1900" u="sng">
                <a:solidFill>
                  <a:schemeClr val="lt1"/>
                </a:solidFill>
                <a:latin typeface="Barlow"/>
                <a:ea typeface="Barlow"/>
                <a:cs typeface="Barlow"/>
                <a:sym typeface="Barlow"/>
              </a:rPr>
              <a:t>pivotal</a:t>
            </a:r>
            <a:r>
              <a:rPr lang="en" sz="1900">
                <a:solidFill>
                  <a:schemeClr val="lt1"/>
                </a:solidFill>
                <a:latin typeface="Barlow"/>
                <a:ea typeface="Barlow"/>
                <a:cs typeface="Barlow"/>
                <a:sym typeface="Barlow"/>
              </a:rPr>
              <a:t> for CEOS-ARD community engagement</a:t>
            </a:r>
            <a:endParaRPr sz="1900">
              <a:solidFill>
                <a:schemeClr val="lt1"/>
              </a:solidFill>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50" name="Shape 250"/>
        <p:cNvGrpSpPr/>
        <p:nvPr/>
      </p:nvGrpSpPr>
      <p:grpSpPr>
        <a:xfrm>
          <a:off x="0" y="0"/>
          <a:ext cx="0" cy="0"/>
          <a:chOff x="0" y="0"/>
          <a:chExt cx="0" cy="0"/>
        </a:xfrm>
      </p:grpSpPr>
      <p:sp>
        <p:nvSpPr>
          <p:cNvPr id="251" name="Google Shape;251;p28"/>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252" name="Google Shape;252;p28"/>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3" name="Google Shape;253;p28"/>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S</a:t>
            </a:r>
            <a:r>
              <a:rPr lang="en" sz="2800">
                <a:solidFill>
                  <a:schemeClr val="lt1"/>
                </a:solidFill>
                <a:latin typeface="Barlow"/>
                <a:ea typeface="Barlow"/>
                <a:cs typeface="Barlow"/>
                <a:sym typeface="Barlow"/>
              </a:rPr>
              <a:t>haping the future of CEOS Analysis Ready Data</a:t>
            </a:r>
            <a:endParaRPr sz="2800">
              <a:solidFill>
                <a:schemeClr val="lt1"/>
              </a:solidFill>
              <a:latin typeface="Barlow"/>
              <a:ea typeface="Barlow"/>
              <a:cs typeface="Barlow"/>
              <a:sym typeface="Barlow"/>
            </a:endParaRPr>
          </a:p>
        </p:txBody>
      </p:sp>
      <p:pic>
        <p:nvPicPr>
          <p:cNvPr id="254" name="Google Shape;254;p28"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255" name="Google Shape;255;p28"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256" name="Google Shape;256;p28"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257" name="Google Shape;257;p28"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258" name="Google Shape;258;p28"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259" name="Google Shape;259;p28"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63" name="Shape 263"/>
        <p:cNvGrpSpPr/>
        <p:nvPr/>
      </p:nvGrpSpPr>
      <p:grpSpPr>
        <a:xfrm>
          <a:off x="0" y="0"/>
          <a:ext cx="0" cy="0"/>
          <a:chOff x="0" y="0"/>
          <a:chExt cx="0" cy="0"/>
        </a:xfrm>
      </p:grpSpPr>
      <p:cxnSp>
        <p:nvCxnSpPr>
          <p:cNvPr id="264" name="Google Shape;264;p29"/>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65" name="Google Shape;265;p29"/>
          <p:cNvSpPr txBox="1"/>
          <p:nvPr/>
        </p:nvSpPr>
        <p:spPr>
          <a:xfrm>
            <a:off x="385850" y="444100"/>
            <a:ext cx="48696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chemeClr val="lt1"/>
                </a:solidFill>
                <a:latin typeface="Barlow"/>
                <a:ea typeface="Barlow"/>
                <a:cs typeface="Barlow"/>
                <a:sym typeface="Barlow"/>
              </a:rPr>
              <a:t>Appendix: </a:t>
            </a:r>
            <a:r>
              <a:rPr lang="en" sz="3400">
                <a:solidFill>
                  <a:schemeClr val="lt1"/>
                </a:solidFill>
                <a:latin typeface="Barlow"/>
                <a:ea typeface="Barlow"/>
                <a:cs typeface="Barlow"/>
                <a:sym typeface="Barlow"/>
              </a:rPr>
              <a:t>Future of CEOS-ARD Survey Preliminary Results</a:t>
            </a:r>
            <a:endParaRPr sz="3400">
              <a:solidFill>
                <a:schemeClr val="lt1"/>
              </a:solidFill>
              <a:latin typeface="Barlow"/>
              <a:ea typeface="Barlow"/>
              <a:cs typeface="Barlow"/>
              <a:sym typeface="Barlow"/>
            </a:endParaRPr>
          </a:p>
        </p:txBody>
      </p:sp>
      <p:pic>
        <p:nvPicPr>
          <p:cNvPr id="266" name="Google Shape;266;p29"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267" name="Google Shape;267;p2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sp>
        <p:nvSpPr>
          <p:cNvPr id="268" name="Google Shape;268;p29"/>
          <p:cNvSpPr txBox="1"/>
          <p:nvPr/>
        </p:nvSpPr>
        <p:spPr>
          <a:xfrm>
            <a:off x="385850" y="3097975"/>
            <a:ext cx="47031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SemiBold"/>
                <a:ea typeface="Barlow SemiBold"/>
                <a:cs typeface="Barlow SemiBold"/>
                <a:sym typeface="Barlow SemiBold"/>
              </a:rPr>
              <a:t>Matt Steventon</a:t>
            </a:r>
            <a:endParaRPr>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a:solidFill>
                  <a:schemeClr val="lt1"/>
                </a:solidFill>
                <a:latin typeface="Barlow"/>
                <a:ea typeface="Barlow"/>
                <a:cs typeface="Barlow"/>
                <a:sym typeface="Barlow"/>
              </a:rPr>
              <a:t>CEOS-ARD Oversight Group</a:t>
            </a:r>
            <a:endParaRPr>
              <a:solidFill>
                <a:schemeClr val="lt1"/>
              </a:solidFill>
              <a:latin typeface="Barlow"/>
              <a:ea typeface="Barlow"/>
              <a:cs typeface="Barlow"/>
              <a:sym typeface="Barlow"/>
            </a:endParaRPr>
          </a:p>
        </p:txBody>
      </p:sp>
      <p:pic>
        <p:nvPicPr>
          <p:cNvPr id="269" name="Google Shape;269;p29"/>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270" name="Google Shape;270;p29"/>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 name="Google Shape;271;p29"/>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Shaping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cxnSp>
        <p:nvCxnSpPr>
          <p:cNvPr id="276" name="Google Shape;276;p30"/>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77" name="Google Shape;277;p3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278" name="Google Shape;278;p30"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279" name="Google Shape;279;p30"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280" name="Google Shape;280;p30"/>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281" name="Google Shape;281;p30"/>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 Survey</a:t>
            </a:r>
            <a:endParaRPr sz="3100">
              <a:solidFill>
                <a:srgbClr val="21455B"/>
              </a:solidFill>
              <a:latin typeface="Barlow"/>
              <a:ea typeface="Barlow"/>
              <a:cs typeface="Barlow"/>
              <a:sym typeface="Barlow"/>
            </a:endParaRPr>
          </a:p>
        </p:txBody>
      </p:sp>
      <p:sp>
        <p:nvSpPr>
          <p:cNvPr id="282" name="Google Shape;282;p30"/>
          <p:cNvSpPr txBox="1"/>
          <p:nvPr/>
        </p:nvSpPr>
        <p:spPr>
          <a:xfrm>
            <a:off x="389400" y="957142"/>
            <a:ext cx="7438200" cy="379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900" u="sng">
                <a:solidFill>
                  <a:schemeClr val="hlink"/>
                </a:solidFill>
                <a:latin typeface="Barlow"/>
                <a:ea typeface="Barlow"/>
                <a:cs typeface="Barlow"/>
                <a:sym typeface="Barlow"/>
                <a:hlinkClick r:id="rId6"/>
              </a:rPr>
              <a:t>ceos.org/ard/survey</a:t>
            </a:r>
            <a:endParaRPr sz="19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Core questions + tailored questions for data producers, users, distributors, etc.</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Characteristics needed to make an EO dataset 'Analysis Ready'</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What do you value most in the CEOS-ARD Framework</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What should be prioritised for future development?</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Do you see a need for formal EO ARD standards or is a ‘community standard’ approach like CEOS-ARD sufficient?</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Characteristics needed to make an EO dataset 'AI/ML ready'</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Barriers to use of the CEOS-ARD Framework / products</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Specific datasets you would like to see assessed and endorsed as CEOS-ARD</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Opportunities to accelerate the uptake and impact of CEOS-ARD</a:t>
            </a:r>
            <a:endParaRPr sz="1300">
              <a:solidFill>
                <a:srgbClr val="21455B"/>
              </a:solidFill>
              <a:latin typeface="Barlow"/>
              <a:ea typeface="Barlow"/>
              <a:cs typeface="Barlow"/>
              <a:sym typeface="Barlow"/>
            </a:endParaRPr>
          </a:p>
          <a:p>
            <a:pPr indent="-311150" lvl="0" marL="457200" rtl="0" algn="l">
              <a:lnSpc>
                <a:spcPct val="115000"/>
              </a:lnSpc>
              <a:spcBef>
                <a:spcPts val="600"/>
              </a:spcBef>
              <a:spcAft>
                <a:spcPts val="600"/>
              </a:spcAft>
              <a:buClr>
                <a:srgbClr val="21455B"/>
              </a:buClr>
              <a:buSzPts val="1300"/>
              <a:buFont typeface="Barlow"/>
              <a:buChar char="●"/>
            </a:pPr>
            <a:r>
              <a:rPr lang="en" sz="1300">
                <a:solidFill>
                  <a:srgbClr val="21455B"/>
                </a:solidFill>
                <a:latin typeface="Barlow"/>
                <a:ea typeface="Barlow"/>
                <a:cs typeface="Barlow"/>
                <a:sym typeface="Barlow"/>
              </a:rPr>
              <a:t>CEOS-ARD self-assessment plans</a:t>
            </a:r>
            <a:endParaRPr sz="1300">
              <a:solidFill>
                <a:srgbClr val="21455B"/>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86" name="Shape 286"/>
        <p:cNvGrpSpPr/>
        <p:nvPr/>
      </p:nvGrpSpPr>
      <p:grpSpPr>
        <a:xfrm>
          <a:off x="0" y="0"/>
          <a:ext cx="0" cy="0"/>
          <a:chOff x="0" y="0"/>
          <a:chExt cx="0" cy="0"/>
        </a:xfrm>
      </p:grpSpPr>
      <p:cxnSp>
        <p:nvCxnSpPr>
          <p:cNvPr id="287" name="Google Shape;287;p31"/>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88" name="Google Shape;288;p3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289" name="Google Shape;289;p31"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90" name="Google Shape;290;p31"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91" name="Google Shape;291;p31"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92" name="Google Shape;292;p31"/>
          <p:cNvSpPr txBox="1"/>
          <p:nvPr/>
        </p:nvSpPr>
        <p:spPr>
          <a:xfrm>
            <a:off x="1013150" y="873073"/>
            <a:ext cx="7899900" cy="3756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lt1"/>
              </a:buClr>
              <a:buSzPts val="1600"/>
              <a:buFont typeface="Barlow"/>
              <a:buChar char="●"/>
            </a:pPr>
            <a:r>
              <a:rPr lang="en" sz="1600">
                <a:solidFill>
                  <a:schemeClr val="lt1"/>
                </a:solidFill>
                <a:latin typeface="Barlow"/>
                <a:ea typeface="Barlow"/>
                <a:cs typeface="Barlow"/>
                <a:sym typeface="Barlow"/>
              </a:rPr>
              <a:t>Could we be more ambitious?</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Is the value proposition of CEOS-ARD clear and could it be better communicated?</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The potential role of CEOS-ARD as a common benchmark for space agency / governmental data procurement processes.</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Do we need to introduce minimum requirements for data quality? And what is the correct approach?</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Can we better support users to find products that are fit for a specific purpose?</a:t>
            </a:r>
            <a:endParaRPr sz="1600">
              <a:solidFill>
                <a:schemeClr val="lt1"/>
              </a:solidFill>
              <a:latin typeface="Barlow"/>
              <a:ea typeface="Barlow"/>
              <a:cs typeface="Barlow"/>
              <a:sym typeface="Barlow"/>
            </a:endParaRPr>
          </a:p>
          <a:p>
            <a:pPr indent="-330200" lvl="0" marL="457200" rtl="0" algn="l">
              <a:spcBef>
                <a:spcPts val="1200"/>
              </a:spcBef>
              <a:spcAft>
                <a:spcPts val="0"/>
              </a:spcAft>
              <a:buClr>
                <a:schemeClr val="lt1"/>
              </a:buClr>
              <a:buSzPts val="1600"/>
              <a:buFont typeface="Barlow"/>
              <a:buChar char="●"/>
            </a:pPr>
            <a:r>
              <a:rPr lang="en" sz="1600">
                <a:solidFill>
                  <a:schemeClr val="lt1"/>
                </a:solidFill>
                <a:latin typeface="Barlow"/>
                <a:ea typeface="Barlow"/>
                <a:cs typeface="Barlow"/>
                <a:sym typeface="Barlow"/>
              </a:rPr>
              <a:t>Supporting application resilience by increasing consistency and equivalence of CEOS-ARD products?</a:t>
            </a:r>
            <a:endParaRPr sz="1600">
              <a:solidFill>
                <a:schemeClr val="lt1"/>
              </a:solidFill>
              <a:latin typeface="Barlow"/>
              <a:ea typeface="Barlow"/>
              <a:cs typeface="Barlow"/>
              <a:sym typeface="Barlow"/>
            </a:endParaRPr>
          </a:p>
          <a:p>
            <a:pPr indent="-330200" lvl="0" marL="457200" rtl="0" algn="l">
              <a:spcBef>
                <a:spcPts val="1200"/>
              </a:spcBef>
              <a:spcAft>
                <a:spcPts val="1200"/>
              </a:spcAft>
              <a:buClr>
                <a:schemeClr val="lt1"/>
              </a:buClr>
              <a:buSzPts val="1600"/>
              <a:buFont typeface="Barlow"/>
              <a:buChar char="●"/>
            </a:pPr>
            <a:r>
              <a:rPr lang="en" sz="1600">
                <a:solidFill>
                  <a:schemeClr val="lt1"/>
                </a:solidFill>
                <a:latin typeface="Barlow"/>
                <a:ea typeface="Barlow"/>
                <a:cs typeface="Barlow"/>
                <a:sym typeface="Barlow"/>
              </a:rPr>
              <a:t>How might CEOS-ARD be made more interoperable and interchangeable? Do we need to be stricter in certain areas to drive practical interoperability?</a:t>
            </a:r>
            <a:endParaRPr sz="1600">
              <a:solidFill>
                <a:schemeClr val="lt1"/>
              </a:solidFill>
              <a:latin typeface="Barlow"/>
              <a:ea typeface="Barlow"/>
              <a:cs typeface="Barlow"/>
              <a:sym typeface="Barlow"/>
            </a:endParaRPr>
          </a:p>
        </p:txBody>
      </p:sp>
      <p:sp>
        <p:nvSpPr>
          <p:cNvPr id="293" name="Google Shape;293;p31"/>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Some Food for Thought</a:t>
            </a:r>
            <a:endParaRPr sz="2300">
              <a:solidFill>
                <a:schemeClr val="lt1"/>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65" name="Shape 65"/>
        <p:cNvGrpSpPr/>
        <p:nvPr/>
      </p:nvGrpSpPr>
      <p:grpSpPr>
        <a:xfrm>
          <a:off x="0" y="0"/>
          <a:ext cx="0" cy="0"/>
          <a:chOff x="0" y="0"/>
          <a:chExt cx="0" cy="0"/>
        </a:xfrm>
      </p:grpSpPr>
      <p:cxnSp>
        <p:nvCxnSpPr>
          <p:cNvPr id="66" name="Google Shape;66;p1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67" name="Google Shape;67;p1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68" name="Google Shape;68;p1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69" name="Google Shape;69;p1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70" name="Google Shape;70;p1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71" name="Google Shape;71;p1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Background</a:t>
            </a:r>
            <a:endParaRPr sz="3100">
              <a:solidFill>
                <a:schemeClr val="lt1"/>
              </a:solidFill>
              <a:latin typeface="Barlow"/>
              <a:ea typeface="Barlow"/>
              <a:cs typeface="Barlow"/>
              <a:sym typeface="Barlow"/>
            </a:endParaRPr>
          </a:p>
        </p:txBody>
      </p:sp>
      <p:sp>
        <p:nvSpPr>
          <p:cNvPr id="72" name="Google Shape;72;p14"/>
          <p:cNvSpPr txBox="1"/>
          <p:nvPr/>
        </p:nvSpPr>
        <p:spPr>
          <a:xfrm>
            <a:off x="1013150" y="1018625"/>
            <a:ext cx="79107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Barlow"/>
                <a:ea typeface="Barlow"/>
                <a:cs typeface="Barlow"/>
                <a:sym typeface="Barlow"/>
              </a:rPr>
              <a:t>CEOS Analysis Ready Data (CEOS-ARD) caused a significant and positive paradigm shift in the Earth observation community</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Making data more transparent and easy to use</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Basis for improved interoperability.</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Critical benchmark for non-CEOS data providers</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Encouraged a more thoughtful approach to data provision</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Ensuring non-experts can benefit alongside the scientific community</a:t>
            </a:r>
            <a:endParaRPr sz="1900">
              <a:solidFill>
                <a:schemeClr val="lt1"/>
              </a:solidFill>
              <a:latin typeface="Barlow"/>
              <a:ea typeface="Barlow"/>
              <a:cs typeface="Barlow"/>
              <a:sym typeface="Barlow"/>
            </a:endParaRPr>
          </a:p>
          <a:p>
            <a:pPr indent="-349250" lvl="0" marL="457200" rtl="0" algn="l">
              <a:spcBef>
                <a:spcPts val="600"/>
              </a:spcBef>
              <a:spcAft>
                <a:spcPts val="600"/>
              </a:spcAft>
              <a:buClr>
                <a:schemeClr val="lt1"/>
              </a:buClr>
              <a:buSzPts val="1900"/>
              <a:buFont typeface="Barlow"/>
              <a:buChar char="●"/>
            </a:pPr>
            <a:r>
              <a:rPr lang="en" sz="1900">
                <a:solidFill>
                  <a:schemeClr val="lt1"/>
                </a:solidFill>
                <a:latin typeface="Barlow"/>
                <a:ea typeface="Barlow"/>
                <a:cs typeface="Barlow"/>
                <a:sym typeface="Barlow"/>
              </a:rPr>
              <a:t>Democratising EO</a:t>
            </a:r>
            <a:endParaRPr sz="1900">
              <a:solidFill>
                <a:schemeClr val="lt1"/>
              </a:solidFill>
              <a:latin typeface="Barlow"/>
              <a:ea typeface="Barlow"/>
              <a:cs typeface="Barlow"/>
              <a:sym typeface="Barlow"/>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7" name="Shape 297"/>
        <p:cNvGrpSpPr/>
        <p:nvPr/>
      </p:nvGrpSpPr>
      <p:grpSpPr>
        <a:xfrm>
          <a:off x="0" y="0"/>
          <a:ext cx="0" cy="0"/>
          <a:chOff x="0" y="0"/>
          <a:chExt cx="0" cy="0"/>
        </a:xfrm>
      </p:grpSpPr>
      <p:cxnSp>
        <p:nvCxnSpPr>
          <p:cNvPr id="298" name="Google Shape;298;p32"/>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99" name="Google Shape;299;p3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00" name="Google Shape;300;p32"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01" name="Google Shape;301;p32"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302" name="Google Shape;302;p32"/>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21455B"/>
                </a:solidFill>
                <a:latin typeface="Barlow"/>
                <a:ea typeface="Barlow"/>
                <a:cs typeface="Barlow"/>
                <a:sym typeface="Barlow"/>
              </a:rPr>
              <a:t>Respondents</a:t>
            </a:r>
            <a:endParaRPr sz="3000">
              <a:solidFill>
                <a:srgbClr val="21455B"/>
              </a:solidFill>
              <a:latin typeface="Barlow"/>
              <a:ea typeface="Barlow"/>
              <a:cs typeface="Barlow"/>
              <a:sym typeface="Barlow"/>
            </a:endParaRPr>
          </a:p>
        </p:txBody>
      </p:sp>
      <p:pic>
        <p:nvPicPr>
          <p:cNvPr id="303" name="Google Shape;303;p32"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304" name="Google Shape;304;p32" title="Chart"/>
          <p:cNvPicPr preferRelativeResize="0"/>
          <p:nvPr/>
        </p:nvPicPr>
        <p:blipFill>
          <a:blip r:embed="rId6">
            <a:alphaModFix/>
          </a:blip>
          <a:stretch>
            <a:fillRect/>
          </a:stretch>
        </p:blipFill>
        <p:spPr>
          <a:xfrm>
            <a:off x="831675" y="2274425"/>
            <a:ext cx="3880925" cy="2401237"/>
          </a:xfrm>
          <a:prstGeom prst="rect">
            <a:avLst/>
          </a:prstGeom>
          <a:noFill/>
          <a:ln>
            <a:noFill/>
          </a:ln>
        </p:spPr>
      </p:pic>
      <p:pic>
        <p:nvPicPr>
          <p:cNvPr id="305" name="Google Shape;305;p32" title="Chart"/>
          <p:cNvPicPr preferRelativeResize="0"/>
          <p:nvPr/>
        </p:nvPicPr>
        <p:blipFill>
          <a:blip r:embed="rId7">
            <a:alphaModFix/>
          </a:blip>
          <a:stretch>
            <a:fillRect/>
          </a:stretch>
        </p:blipFill>
        <p:spPr>
          <a:xfrm>
            <a:off x="4712600" y="904750"/>
            <a:ext cx="4258450" cy="2628167"/>
          </a:xfrm>
          <a:prstGeom prst="rect">
            <a:avLst/>
          </a:prstGeom>
          <a:noFill/>
          <a:ln>
            <a:noFill/>
          </a:ln>
        </p:spPr>
      </p:pic>
      <p:sp>
        <p:nvSpPr>
          <p:cNvPr id="306" name="Google Shape;306;p32"/>
          <p:cNvSpPr/>
          <p:nvPr/>
        </p:nvSpPr>
        <p:spPr>
          <a:xfrm>
            <a:off x="2296957" y="3109720"/>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7" name="Google Shape;307;p32"/>
          <p:cNvSpPr/>
          <p:nvPr/>
        </p:nvSpPr>
        <p:spPr>
          <a:xfrm>
            <a:off x="6366632" y="1860295"/>
            <a:ext cx="950400" cy="9504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32"/>
          <p:cNvSpPr txBox="1"/>
          <p:nvPr/>
        </p:nvSpPr>
        <p:spPr>
          <a:xfrm>
            <a:off x="1289350" y="11906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21455B"/>
                </a:solidFill>
                <a:latin typeface="Barlow"/>
                <a:ea typeface="Barlow"/>
                <a:cs typeface="Barlow"/>
                <a:sym typeface="Barlow"/>
              </a:rPr>
              <a:t>107 responses! 🎉</a:t>
            </a:r>
            <a:endParaRPr sz="2200">
              <a:solidFill>
                <a:srgbClr val="21455B"/>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12" name="Shape 312"/>
        <p:cNvGrpSpPr/>
        <p:nvPr/>
      </p:nvGrpSpPr>
      <p:grpSpPr>
        <a:xfrm>
          <a:off x="0" y="0"/>
          <a:ext cx="0" cy="0"/>
          <a:chOff x="0" y="0"/>
          <a:chExt cx="0" cy="0"/>
        </a:xfrm>
      </p:grpSpPr>
      <p:cxnSp>
        <p:nvCxnSpPr>
          <p:cNvPr id="313" name="Google Shape;313;p3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14" name="Google Shape;314;p3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315" name="Google Shape;315;p33"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16" name="Google Shape;316;p33"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17" name="Google Shape;317;p33"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18" name="Google Shape;318;p33"/>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Survey responses</a:t>
            </a:r>
            <a:endParaRPr sz="3100">
              <a:solidFill>
                <a:schemeClr val="lt1"/>
              </a:solidFill>
              <a:latin typeface="Barlow"/>
              <a:ea typeface="Barlow"/>
              <a:cs typeface="Barlow"/>
              <a:sym typeface="Barlow"/>
            </a:endParaRPr>
          </a:p>
        </p:txBody>
      </p:sp>
      <p:graphicFrame>
        <p:nvGraphicFramePr>
          <p:cNvPr id="319" name="Google Shape;319;p33"/>
          <p:cNvGraphicFramePr/>
          <p:nvPr/>
        </p:nvGraphicFramePr>
        <p:xfrm>
          <a:off x="1152350" y="934975"/>
          <a:ext cx="3000000" cy="3000000"/>
        </p:xfrm>
        <a:graphic>
          <a:graphicData uri="http://schemas.openxmlformats.org/drawingml/2006/table">
            <a:tbl>
              <a:tblPr>
                <a:noFill/>
                <a:tableStyleId>{09D4EF1B-ACC6-451F-B044-7DD193BAE080}</a:tableStyleId>
              </a:tblPr>
              <a:tblGrid>
                <a:gridCol w="2413000"/>
                <a:gridCol w="2413000"/>
                <a:gridCol w="2413000"/>
              </a:tblGrid>
              <a:tr h="201850">
                <a:tc>
                  <a:txBody>
                    <a:bodyPr/>
                    <a:lstStyle/>
                    <a:p>
                      <a:pPr indent="0" lvl="0" marL="0" rtl="0" algn="l">
                        <a:spcBef>
                          <a:spcPts val="0"/>
                        </a:spcBef>
                        <a:spcAft>
                          <a:spcPts val="0"/>
                        </a:spcAft>
                        <a:buNone/>
                      </a:pPr>
                      <a:r>
                        <a:rPr b="1" lang="en" sz="800">
                          <a:solidFill>
                            <a:srgbClr val="21455B"/>
                          </a:solidFill>
                        </a:rPr>
                        <a:t>CEOS / Space Agency</a:t>
                      </a:r>
                      <a:endParaRPr b="1" sz="800">
                        <a:solidFill>
                          <a:srgbClr val="21455B"/>
                        </a:solidFill>
                      </a:endParaRPr>
                    </a:p>
                  </a:txBody>
                  <a:tcPr marT="91425" marB="91425" marR="91425" marL="91425">
                    <a:solidFill>
                      <a:schemeClr val="lt1"/>
                    </a:solidFill>
                  </a:tcPr>
                </a:tc>
                <a:tc>
                  <a:txBody>
                    <a:bodyPr/>
                    <a:lstStyle/>
                    <a:p>
                      <a:pPr indent="0" lvl="0" marL="0" rtl="0" algn="l">
                        <a:spcBef>
                          <a:spcPts val="0"/>
                        </a:spcBef>
                        <a:spcAft>
                          <a:spcPts val="0"/>
                        </a:spcAft>
                        <a:buNone/>
                      </a:pPr>
                      <a:r>
                        <a:rPr b="1" lang="en" sz="800">
                          <a:solidFill>
                            <a:srgbClr val="21455B"/>
                          </a:solidFill>
                        </a:rPr>
                        <a:t>Commercial</a:t>
                      </a:r>
                      <a:endParaRPr b="1" sz="800">
                        <a:solidFill>
                          <a:srgbClr val="21455B"/>
                        </a:solidFill>
                      </a:endParaRPr>
                    </a:p>
                  </a:txBody>
                  <a:tcPr marT="91425" marB="91425" marR="91425" marL="91425">
                    <a:solidFill>
                      <a:schemeClr val="lt1"/>
                    </a:solidFill>
                  </a:tcPr>
                </a:tc>
                <a:tc>
                  <a:txBody>
                    <a:bodyPr/>
                    <a:lstStyle/>
                    <a:p>
                      <a:pPr indent="0" lvl="0" marL="0" rtl="0" algn="l">
                        <a:spcBef>
                          <a:spcPts val="0"/>
                        </a:spcBef>
                        <a:spcAft>
                          <a:spcPts val="0"/>
                        </a:spcAft>
                        <a:buNone/>
                      </a:pPr>
                      <a:r>
                        <a:rPr b="1" lang="en" sz="800">
                          <a:solidFill>
                            <a:srgbClr val="21455B"/>
                          </a:solidFill>
                        </a:rPr>
                        <a:t>Other</a:t>
                      </a:r>
                      <a:endParaRPr b="1" sz="800">
                        <a:solidFill>
                          <a:srgbClr val="21455B"/>
                        </a:solidFill>
                      </a:endParaRPr>
                    </a:p>
                  </a:txBody>
                  <a:tcPr marT="91425" marB="91425" marR="91425" marL="91425">
                    <a:solidFill>
                      <a:schemeClr val="lt1"/>
                    </a:solidFill>
                  </a:tcPr>
                </a:tc>
              </a:tr>
              <a:tr h="3429950">
                <a:tc>
                  <a:txBody>
                    <a:bodyPr/>
                    <a:lstStyle/>
                    <a:p>
                      <a:pPr indent="0" lvl="0" marL="0" rtl="0" algn="l">
                        <a:spcBef>
                          <a:spcPts val="0"/>
                        </a:spcBef>
                        <a:spcAft>
                          <a:spcPts val="0"/>
                        </a:spcAft>
                        <a:buClr>
                          <a:schemeClr val="dk1"/>
                        </a:buClr>
                        <a:buSzPts val="1100"/>
                        <a:buFont typeface="Arial"/>
                        <a:buNone/>
                      </a:pPr>
                      <a:r>
                        <a:rPr lang="en" sz="800">
                          <a:solidFill>
                            <a:schemeClr val="lt1"/>
                          </a:solidFill>
                        </a:rPr>
                        <a:t>Australian Bureau of Meteorology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ASI</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CONAE</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CSIRO</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DLR</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ESA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Geoscience Australia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GISTDA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ISRO</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NASA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NOAA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SANSA</a:t>
                      </a:r>
                      <a:endParaRPr sz="800">
                        <a:solidFill>
                          <a:schemeClr val="lt1"/>
                        </a:solidFill>
                      </a:endParaRPr>
                    </a:p>
                    <a:p>
                      <a:pPr indent="0" lvl="0" marL="0" rtl="0" algn="l">
                        <a:spcBef>
                          <a:spcPts val="0"/>
                        </a:spcBef>
                        <a:spcAft>
                          <a:spcPts val="0"/>
                        </a:spcAft>
                        <a:buNone/>
                      </a:pPr>
                      <a:r>
                        <a:rPr lang="en" sz="800">
                          <a:solidFill>
                            <a:schemeClr val="lt1"/>
                          </a:solidFill>
                        </a:rPr>
                        <a:t>UNOOSA</a:t>
                      </a:r>
                      <a:endParaRPr sz="8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800">
                          <a:solidFill>
                            <a:schemeClr val="lt1"/>
                          </a:solidFill>
                        </a:rPr>
                        <a:t>Airbus Defence and Space GmbH</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AISTECH SPACE, S.L.</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Arlula Pty Ltd</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Auspatious</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CATALYST (PCI Geomatics)</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Common Space</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Constellr</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EarthDaily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ENVEO IT GmbH</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EOIntelligence</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Esri</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First Street</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GeoInsight</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GRASP Earth</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Marble Imaging AG</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Pixalytics Ltd</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Pixxel</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Planet Labs</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Riscognition GmbH</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Sarmap SA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SatSure India Analytics Pvt Ltd</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SatVu</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Sparkgeo</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SpectralEO</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Telespazio UK</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USACE-AGC</a:t>
                      </a:r>
                      <a:endParaRPr sz="800">
                        <a:solidFill>
                          <a:schemeClr val="lt1"/>
                        </a:solidFill>
                      </a:endParaRPr>
                    </a:p>
                    <a:p>
                      <a:pPr indent="0" lvl="0" marL="0" rtl="0" algn="l">
                        <a:spcBef>
                          <a:spcPts val="0"/>
                        </a:spcBef>
                        <a:spcAft>
                          <a:spcPts val="0"/>
                        </a:spcAft>
                        <a:buNone/>
                      </a:pPr>
                      <a:r>
                        <a:rPr lang="en" sz="800">
                          <a:solidFill>
                            <a:schemeClr val="lt1"/>
                          </a:solidFill>
                        </a:rPr>
                        <a:t>World from Space</a:t>
                      </a:r>
                      <a:endParaRPr sz="800">
                        <a:solidFill>
                          <a:schemeClr val="lt1"/>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800">
                          <a:solidFill>
                            <a:schemeClr val="lt1"/>
                          </a:solidFill>
                        </a:rPr>
                        <a:t>Aberystwyth University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Anna University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Conicet</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Curtin University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Kasetsart University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KTH Royal Institute of Technology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Landgate</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Natural Resources Canada</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OGC</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STFC</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Trier University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UK Met Office</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UK Ordnance Survey</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Univ. Colorado, Boulder</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University of Maryland</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University of Tartu</a:t>
                      </a:r>
                      <a:endParaRPr sz="800">
                        <a:solidFill>
                          <a:schemeClr val="lt1"/>
                        </a:solidFill>
                      </a:endParaRPr>
                    </a:p>
                    <a:p>
                      <a:pPr indent="0" lvl="0" marL="0" rtl="0" algn="l">
                        <a:spcBef>
                          <a:spcPts val="0"/>
                        </a:spcBef>
                        <a:spcAft>
                          <a:spcPts val="0"/>
                        </a:spcAft>
                        <a:buClr>
                          <a:schemeClr val="dk1"/>
                        </a:buClr>
                        <a:buSzPts val="1100"/>
                        <a:buFont typeface="Arial"/>
                        <a:buNone/>
                      </a:pPr>
                      <a:r>
                        <a:rPr lang="en" sz="800">
                          <a:solidFill>
                            <a:schemeClr val="lt1"/>
                          </a:solidFill>
                        </a:rPr>
                        <a:t>University of the Free State</a:t>
                      </a:r>
                      <a:endParaRPr sz="800">
                        <a:solidFill>
                          <a:schemeClr val="lt1"/>
                        </a:solidFill>
                      </a:endParaRPr>
                    </a:p>
                    <a:p>
                      <a:pPr indent="0" lvl="0" marL="0" rtl="0" algn="l">
                        <a:spcBef>
                          <a:spcPts val="0"/>
                        </a:spcBef>
                        <a:spcAft>
                          <a:spcPts val="0"/>
                        </a:spcAft>
                        <a:buNone/>
                      </a:pPr>
                      <a:r>
                        <a:rPr lang="en" sz="800">
                          <a:solidFill>
                            <a:schemeClr val="lt1"/>
                          </a:solidFill>
                        </a:rPr>
                        <a:t>University of Venda</a:t>
                      </a:r>
                      <a:endParaRPr sz="800">
                        <a:solidFill>
                          <a:schemeClr val="lt1"/>
                        </a:solidFill>
                      </a:endParaRPr>
                    </a:p>
                  </a:txBody>
                  <a:tcPr marT="91425" marB="91425" marR="91425" marL="91425"/>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cxnSp>
        <p:nvCxnSpPr>
          <p:cNvPr id="324" name="Google Shape;324;p34"/>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25" name="Google Shape;325;p3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26" name="Google Shape;326;p34"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327" name="Google Shape;327;p34"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328" name="Google Shape;328;p34"/>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329" name="Google Shape;329;p34"/>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pic>
        <p:nvPicPr>
          <p:cNvPr id="330" name="Google Shape;330;p34" title="Chart"/>
          <p:cNvPicPr preferRelativeResize="0"/>
          <p:nvPr/>
        </p:nvPicPr>
        <p:blipFill>
          <a:blip r:embed="rId6">
            <a:alphaModFix/>
          </a:blip>
          <a:stretch>
            <a:fillRect/>
          </a:stretch>
        </p:blipFill>
        <p:spPr>
          <a:xfrm>
            <a:off x="766007" y="914379"/>
            <a:ext cx="6786646" cy="3676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cxnSp>
        <p:nvCxnSpPr>
          <p:cNvPr id="335" name="Google Shape;335;p3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36" name="Google Shape;336;p3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37" name="Google Shape;337;p35"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338" name="Google Shape;338;p35"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sp>
        <p:nvSpPr>
          <p:cNvPr id="339" name="Google Shape;339;p35"/>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pic>
        <p:nvPicPr>
          <p:cNvPr id="340" name="Google Shape;340;p35" title="Chart"/>
          <p:cNvPicPr preferRelativeResize="0"/>
          <p:nvPr/>
        </p:nvPicPr>
        <p:blipFill>
          <a:blip r:embed="rId5">
            <a:alphaModFix/>
          </a:blip>
          <a:stretch>
            <a:fillRect/>
          </a:stretch>
        </p:blipFill>
        <p:spPr>
          <a:xfrm>
            <a:off x="1438511" y="921850"/>
            <a:ext cx="7075603" cy="3832625"/>
          </a:xfrm>
          <a:prstGeom prst="rect">
            <a:avLst/>
          </a:prstGeom>
          <a:noFill/>
          <a:ln>
            <a:noFill/>
          </a:ln>
        </p:spPr>
      </p:pic>
      <p:pic>
        <p:nvPicPr>
          <p:cNvPr id="341" name="Google Shape;341;p35" title="slide6.jpg"/>
          <p:cNvPicPr preferRelativeResize="0"/>
          <p:nvPr/>
        </p:nvPicPr>
        <p:blipFill rotWithShape="1">
          <a:blip r:embed="rId6">
            <a:alphaModFix/>
          </a:blip>
          <a:srcRect b="0" l="56750" r="-25183" t="0"/>
          <a:stretch/>
        </p:blipFill>
        <p:spPr>
          <a:xfrm flipH="1">
            <a:off x="-4391025" y="-45225"/>
            <a:ext cx="5222700" cy="5004600"/>
          </a:xfrm>
          <a:prstGeom prst="donut">
            <a:avLst>
              <a:gd fmla="val 10848" name="adj"/>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45" name="Shape 345"/>
        <p:cNvGrpSpPr/>
        <p:nvPr/>
      </p:nvGrpSpPr>
      <p:grpSpPr>
        <a:xfrm>
          <a:off x="0" y="0"/>
          <a:ext cx="0" cy="0"/>
          <a:chOff x="0" y="0"/>
          <a:chExt cx="0" cy="0"/>
        </a:xfrm>
      </p:grpSpPr>
      <p:cxnSp>
        <p:nvCxnSpPr>
          <p:cNvPr id="346" name="Google Shape;346;p36"/>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47" name="Google Shape;347;p3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348" name="Google Shape;348;p36"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49" name="Google Shape;349;p36"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50" name="Google Shape;350;p36"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51" name="Google Shape;351;p36"/>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Barlow"/>
                <a:ea typeface="Barlow"/>
                <a:cs typeface="Barlow"/>
                <a:sym typeface="Barlow"/>
              </a:rPr>
              <a:t>Top 10 Characteristics for Analysis Ready Data (multiple choice)</a:t>
            </a:r>
            <a:endParaRPr sz="2200">
              <a:solidFill>
                <a:schemeClr val="lt1"/>
              </a:solidFill>
              <a:latin typeface="Barlow"/>
              <a:ea typeface="Barlow"/>
              <a:cs typeface="Barlow"/>
              <a:sym typeface="Barlow"/>
            </a:endParaRPr>
          </a:p>
        </p:txBody>
      </p:sp>
      <p:graphicFrame>
        <p:nvGraphicFramePr>
          <p:cNvPr id="352" name="Google Shape;352;p36"/>
          <p:cNvGraphicFramePr/>
          <p:nvPr/>
        </p:nvGraphicFramePr>
        <p:xfrm>
          <a:off x="1303465" y="1142319"/>
          <a:ext cx="3000000" cy="3000000"/>
        </p:xfrm>
        <a:graphic>
          <a:graphicData uri="http://schemas.openxmlformats.org/drawingml/2006/table">
            <a:tbl>
              <a:tblPr>
                <a:noFill/>
                <a:tableStyleId>{473236AC-8904-4F01-B95C-96DC59FD21E9}</a:tableStyleId>
              </a:tblPr>
              <a:tblGrid>
                <a:gridCol w="601950"/>
                <a:gridCol w="5594700"/>
              </a:tblGrid>
              <a:tr h="234925">
                <a:tc>
                  <a:txBody>
                    <a:bodyPr/>
                    <a:lstStyle/>
                    <a:p>
                      <a:pPr indent="0" lvl="0" marL="0" rtl="0" algn="ctr">
                        <a:lnSpc>
                          <a:spcPct val="115000"/>
                        </a:lnSpc>
                        <a:spcBef>
                          <a:spcPts val="0"/>
                        </a:spcBef>
                        <a:spcAft>
                          <a:spcPts val="0"/>
                        </a:spcAft>
                        <a:buNone/>
                      </a:pPr>
                      <a:r>
                        <a:rPr b="1" lang="en" sz="1000">
                          <a:solidFill>
                            <a:srgbClr val="21455B"/>
                          </a:solidFill>
                          <a:latin typeface="Verdana"/>
                          <a:ea typeface="Verdana"/>
                          <a:cs typeface="Verdana"/>
                          <a:sym typeface="Verdana"/>
                        </a:rPr>
                        <a:t>Rank</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rtl="0" algn="l">
                        <a:lnSpc>
                          <a:spcPct val="115000"/>
                        </a:lnSpc>
                        <a:spcBef>
                          <a:spcPts val="0"/>
                        </a:spcBef>
                        <a:spcAft>
                          <a:spcPts val="0"/>
                        </a:spcAft>
                        <a:buNone/>
                      </a:pPr>
                      <a:r>
                        <a:rPr b="1" lang="en" sz="1000">
                          <a:solidFill>
                            <a:srgbClr val="21455B"/>
                          </a:solidFill>
                          <a:latin typeface="Verdana"/>
                          <a:ea typeface="Verdana"/>
                          <a:cs typeface="Verdana"/>
                          <a:sym typeface="Verdana"/>
                        </a:rPr>
                        <a:t>Characteristics sorted by ranking</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1</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Consistent metadata specifications</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2</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Machine-readability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3</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Interoperability through time (relative geolocation)</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4</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Findable, Accessible, Interoperable, Reusable (FAIR) compliance</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5</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Consistency (data has temporal and spatial consistency)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6</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Consistent terminology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7</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Accessibility</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8</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Interoperability with other datasets</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22840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9</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Geometric correction using DEM (ortho-rectified)</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413550">
                <a:tc>
                  <a:txBody>
                    <a:bodyPr/>
                    <a:lstStyle/>
                    <a:p>
                      <a:pPr indent="0" lvl="0" marL="0" rtl="0" algn="ctr">
                        <a:lnSpc>
                          <a:spcPct val="115000"/>
                        </a:lnSpc>
                        <a:spcBef>
                          <a:spcPts val="0"/>
                        </a:spcBef>
                        <a:spcAft>
                          <a:spcPts val="0"/>
                        </a:spcAft>
                        <a:buNone/>
                      </a:pPr>
                      <a:r>
                        <a:rPr lang="en" sz="1000">
                          <a:solidFill>
                            <a:schemeClr val="lt1"/>
                          </a:solidFill>
                          <a:latin typeface="Verdana"/>
                          <a:ea typeface="Verdana"/>
                          <a:cs typeface="Verdana"/>
                          <a:sym typeface="Verdana"/>
                        </a:rPr>
                        <a:t>10</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chemeClr val="lt1"/>
                          </a:solidFill>
                          <a:latin typeface="Verdana"/>
                          <a:ea typeface="Verdana"/>
                          <a:cs typeface="Verdana"/>
                          <a:sym typeface="Verdana"/>
                        </a:rPr>
                        <a:t>Fitness for purpose indicators (that the product fulfills the requirements of a specific application, e.g., land cover mapping, precision agriculture, etc.)</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53" name="Google Shape;353;p36"/>
          <p:cNvSpPr txBox="1"/>
          <p:nvPr/>
        </p:nvSpPr>
        <p:spPr>
          <a:xfrm>
            <a:off x="925950" y="3963344"/>
            <a:ext cx="65226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a:ea typeface="Barlow"/>
                <a:cs typeface="Barlow"/>
                <a:sym typeface="Barlow"/>
              </a:rPr>
              <a:t>Respondents were also asked to provide additional characteristics and comments in a free text field. Feedback has been integrated into concept note.</a:t>
            </a:r>
            <a:endParaRPr>
              <a:solidFill>
                <a:schemeClr val="lt1"/>
              </a:solidFill>
              <a:latin typeface="Barlow"/>
              <a:ea typeface="Barlow"/>
              <a:cs typeface="Barlow"/>
              <a:sym typeface="Barlow"/>
            </a:endParaRPr>
          </a:p>
          <a:p>
            <a:pPr indent="-317500" lvl="0" marL="457200" rtl="0" algn="l">
              <a:spcBef>
                <a:spcPts val="0"/>
              </a:spcBef>
              <a:spcAft>
                <a:spcPts val="0"/>
              </a:spcAft>
              <a:buClr>
                <a:schemeClr val="lt1"/>
              </a:buClr>
              <a:buSzPts val="1400"/>
              <a:buFont typeface="Barlow"/>
              <a:buChar char="●"/>
            </a:pPr>
            <a:r>
              <a:rPr lang="en">
                <a:solidFill>
                  <a:schemeClr val="lt1"/>
                </a:solidFill>
                <a:latin typeface="Barlow"/>
                <a:ea typeface="Barlow"/>
                <a:cs typeface="Barlow"/>
                <a:sym typeface="Barlow"/>
              </a:rPr>
              <a:t>Notably, quality characteristics were mentioned six times. </a:t>
            </a:r>
            <a:endParaRPr>
              <a:solidFill>
                <a:schemeClr val="lt1"/>
              </a:solidFill>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cxnSp>
        <p:nvCxnSpPr>
          <p:cNvPr id="358" name="Google Shape;358;p37"/>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59" name="Google Shape;359;p3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60" name="Google Shape;360;p37"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61" name="Google Shape;361;p37"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362" name="Google Shape;362;p3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Top 10 Characteristics for AI/ML Ready Data (multiple choice)</a:t>
            </a:r>
            <a:endParaRPr sz="2300">
              <a:solidFill>
                <a:srgbClr val="21455B"/>
              </a:solidFill>
              <a:latin typeface="Barlow"/>
              <a:ea typeface="Barlow"/>
              <a:cs typeface="Barlow"/>
              <a:sym typeface="Barlow"/>
            </a:endParaRPr>
          </a:p>
        </p:txBody>
      </p:sp>
      <p:pic>
        <p:nvPicPr>
          <p:cNvPr id="363" name="Google Shape;363;p37"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graphicFrame>
        <p:nvGraphicFramePr>
          <p:cNvPr id="364" name="Google Shape;364;p37"/>
          <p:cNvGraphicFramePr/>
          <p:nvPr/>
        </p:nvGraphicFramePr>
        <p:xfrm>
          <a:off x="1538275" y="1234700"/>
          <a:ext cx="3000000" cy="3000000"/>
        </p:xfrm>
        <a:graphic>
          <a:graphicData uri="http://schemas.openxmlformats.org/drawingml/2006/table">
            <a:tbl>
              <a:tblPr>
                <a:noFill/>
                <a:tableStyleId>{473236AC-8904-4F01-B95C-96DC59FD21E9}</a:tableStyleId>
              </a:tblPr>
              <a:tblGrid>
                <a:gridCol w="542925"/>
                <a:gridCol w="4867275"/>
              </a:tblGrid>
              <a:tr h="76200">
                <a:tc>
                  <a:txBody>
                    <a:bodyPr/>
                    <a:lstStyle/>
                    <a:p>
                      <a:pPr indent="0" lvl="0" marL="0" rtl="0" algn="ctr">
                        <a:lnSpc>
                          <a:spcPct val="115000"/>
                        </a:lnSpc>
                        <a:spcBef>
                          <a:spcPts val="0"/>
                        </a:spcBef>
                        <a:spcAft>
                          <a:spcPts val="0"/>
                        </a:spcAft>
                        <a:buNone/>
                      </a:pPr>
                      <a:r>
                        <a:rPr b="1" lang="en" sz="1000">
                          <a:solidFill>
                            <a:schemeClr val="lt1"/>
                          </a:solidFill>
                          <a:latin typeface="Verdana"/>
                          <a:ea typeface="Verdana"/>
                          <a:cs typeface="Verdana"/>
                          <a:sym typeface="Verdana"/>
                        </a:rPr>
                        <a:t>Rank</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21455B"/>
                    </a:solidFill>
                  </a:tcPr>
                </a:tc>
                <a:tc>
                  <a:txBody>
                    <a:bodyPr/>
                    <a:lstStyle/>
                    <a:p>
                      <a:pPr indent="0" lvl="0" marL="0" rtl="0" algn="l">
                        <a:lnSpc>
                          <a:spcPct val="115000"/>
                        </a:lnSpc>
                        <a:spcBef>
                          <a:spcPts val="0"/>
                        </a:spcBef>
                        <a:spcAft>
                          <a:spcPts val="0"/>
                        </a:spcAft>
                        <a:buNone/>
                      </a:pPr>
                      <a:r>
                        <a:rPr b="1" lang="en" sz="1000">
                          <a:solidFill>
                            <a:schemeClr val="lt1"/>
                          </a:solidFill>
                          <a:latin typeface="Verdana"/>
                          <a:ea typeface="Verdana"/>
                          <a:cs typeface="Verdana"/>
                          <a:sym typeface="Verdana"/>
                        </a:rPr>
                        <a:t>Characteristics Sorted by Ranking</a:t>
                      </a:r>
                      <a:endParaRPr sz="1000">
                        <a:solidFill>
                          <a:schemeClr val="lt1"/>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21455B"/>
                    </a:solidFill>
                  </a:tcPr>
                </a:tc>
              </a:tr>
              <a:tr h="762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1</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Machine-readable formats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61925">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2</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Rich, consistent, useful and interpretable metadata</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762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3</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Easy access via APIs or cloud providers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4</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Rigorous definition of data values/content (no ambiguities)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143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5</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High-quality data and continuous QA/QC</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6</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Large-scale accessibility</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7</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Temporal consistency</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8</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Supply of training datasets that are consistently and accurately labelled</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127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9</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Automated pre-processing</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38100">
                <a:tc>
                  <a:txBody>
                    <a:bodyPr/>
                    <a:lstStyle/>
                    <a:p>
                      <a:pPr indent="0" lvl="0" marL="0" rtl="0" algn="ctr">
                        <a:lnSpc>
                          <a:spcPct val="115000"/>
                        </a:lnSpc>
                        <a:spcBef>
                          <a:spcPts val="0"/>
                        </a:spcBef>
                        <a:spcAft>
                          <a:spcPts val="0"/>
                        </a:spcAft>
                        <a:buNone/>
                      </a:pPr>
                      <a:r>
                        <a:rPr lang="en" sz="1000">
                          <a:solidFill>
                            <a:srgbClr val="21455B"/>
                          </a:solidFill>
                          <a:latin typeface="Verdana"/>
                          <a:ea typeface="Verdana"/>
                          <a:cs typeface="Verdana"/>
                          <a:sym typeface="Verdana"/>
                        </a:rPr>
                        <a:t>10</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000">
                          <a:solidFill>
                            <a:srgbClr val="21455B"/>
                          </a:solidFill>
                          <a:latin typeface="Verdana"/>
                          <a:ea typeface="Verdana"/>
                          <a:cs typeface="Verdana"/>
                          <a:sym typeface="Verdana"/>
                        </a:rPr>
                        <a:t>Standardised acquisition parameters</a:t>
                      </a:r>
                      <a:endParaRPr sz="1000">
                        <a:solidFill>
                          <a:srgbClr val="21455B"/>
                        </a:solidFill>
                        <a:latin typeface="Verdana"/>
                        <a:ea typeface="Verdana"/>
                        <a:cs typeface="Verdana"/>
                        <a:sym typeface="Verdana"/>
                      </a:endParaRPr>
                    </a:p>
                  </a:txBody>
                  <a:tcPr marT="25400" marB="25400" marR="25400" marL="25400"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365" name="Google Shape;365;p37"/>
          <p:cNvSpPr txBox="1"/>
          <p:nvPr/>
        </p:nvSpPr>
        <p:spPr>
          <a:xfrm>
            <a:off x="1104850" y="3941000"/>
            <a:ext cx="6722100" cy="41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1455B"/>
                </a:solidFill>
                <a:latin typeface="Barlow"/>
                <a:ea typeface="Barlow"/>
                <a:cs typeface="Barlow"/>
                <a:sym typeface="Barlow"/>
              </a:rPr>
              <a:t>Respondents were also asked to provide additional characteristics and comments in a free text field. Feedback has been integrated into concept note.</a:t>
            </a:r>
            <a:endParaRPr sz="1500">
              <a:solidFill>
                <a:srgbClr val="21455B"/>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9" name="Shape 369"/>
        <p:cNvGrpSpPr/>
        <p:nvPr/>
      </p:nvGrpSpPr>
      <p:grpSpPr>
        <a:xfrm>
          <a:off x="0" y="0"/>
          <a:ext cx="0" cy="0"/>
          <a:chOff x="0" y="0"/>
          <a:chExt cx="0" cy="0"/>
        </a:xfrm>
      </p:grpSpPr>
      <p:cxnSp>
        <p:nvCxnSpPr>
          <p:cNvPr id="370" name="Google Shape;370;p38"/>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71" name="Google Shape;371;p3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72" name="Google Shape;372;p38"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73" name="Google Shape;373;p38"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374" name="Google Shape;374;p3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Opinions on ARD Standards</a:t>
            </a:r>
            <a:endParaRPr sz="2300">
              <a:solidFill>
                <a:srgbClr val="21455B"/>
              </a:solidFill>
              <a:latin typeface="Barlow"/>
              <a:ea typeface="Barlow"/>
              <a:cs typeface="Barlow"/>
              <a:sym typeface="Barlow"/>
            </a:endParaRPr>
          </a:p>
        </p:txBody>
      </p:sp>
      <p:sp>
        <p:nvSpPr>
          <p:cNvPr id="375" name="Google Shape;375;p38"/>
          <p:cNvSpPr txBox="1"/>
          <p:nvPr/>
        </p:nvSpPr>
        <p:spPr>
          <a:xfrm>
            <a:off x="1013150" y="914633"/>
            <a:ext cx="7097100" cy="503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200"/>
              </a:spcAft>
              <a:buNone/>
            </a:pPr>
            <a:r>
              <a:rPr lang="en" sz="1700">
                <a:solidFill>
                  <a:srgbClr val="21455B"/>
                </a:solidFill>
                <a:latin typeface="Barlow"/>
                <a:ea typeface="Barlow"/>
                <a:cs typeface="Barlow"/>
                <a:sym typeface="Barlow"/>
              </a:rPr>
              <a:t>Respondents were divided on the topic of formal vs community standards</a:t>
            </a:r>
            <a:endParaRPr sz="1700">
              <a:solidFill>
                <a:srgbClr val="21455B"/>
              </a:solidFill>
              <a:latin typeface="Barlow"/>
              <a:ea typeface="Barlow"/>
              <a:cs typeface="Barlow"/>
              <a:sym typeface="Barlow"/>
            </a:endParaRPr>
          </a:p>
        </p:txBody>
      </p:sp>
      <p:pic>
        <p:nvPicPr>
          <p:cNvPr id="376" name="Google Shape;376;p38"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377" name="Google Shape;377;p38" title="Chart"/>
          <p:cNvPicPr preferRelativeResize="0"/>
          <p:nvPr/>
        </p:nvPicPr>
        <p:blipFill>
          <a:blip r:embed="rId6">
            <a:alphaModFix/>
          </a:blip>
          <a:stretch>
            <a:fillRect/>
          </a:stretch>
        </p:blipFill>
        <p:spPr>
          <a:xfrm>
            <a:off x="913234" y="1487182"/>
            <a:ext cx="3865627" cy="2385717"/>
          </a:xfrm>
          <a:prstGeom prst="rect">
            <a:avLst/>
          </a:prstGeom>
          <a:noFill/>
          <a:ln>
            <a:noFill/>
          </a:ln>
        </p:spPr>
      </p:pic>
      <p:pic>
        <p:nvPicPr>
          <p:cNvPr id="378" name="Google Shape;378;p38" title="Chart"/>
          <p:cNvPicPr preferRelativeResize="0"/>
          <p:nvPr/>
        </p:nvPicPr>
        <p:blipFill>
          <a:blip r:embed="rId7">
            <a:alphaModFix/>
          </a:blip>
          <a:stretch>
            <a:fillRect/>
          </a:stretch>
        </p:blipFill>
        <p:spPr>
          <a:xfrm>
            <a:off x="4988159" y="1487182"/>
            <a:ext cx="3902384" cy="2411440"/>
          </a:xfrm>
          <a:prstGeom prst="rect">
            <a:avLst/>
          </a:prstGeom>
          <a:noFill/>
          <a:ln>
            <a:noFill/>
          </a:ln>
        </p:spPr>
      </p:pic>
      <p:sp>
        <p:nvSpPr>
          <p:cNvPr id="379" name="Google Shape;379;p38"/>
          <p:cNvSpPr txBox="1"/>
          <p:nvPr/>
        </p:nvSpPr>
        <p:spPr>
          <a:xfrm>
            <a:off x="1043600" y="4017900"/>
            <a:ext cx="615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21455B"/>
                </a:solidFill>
                <a:latin typeface="Barlow"/>
                <a:ea typeface="Barlow"/>
                <a:cs typeface="Barlow"/>
                <a:sym typeface="Barlow"/>
              </a:rPr>
              <a:t>In the additional comments box, </a:t>
            </a:r>
            <a:r>
              <a:rPr b="1" lang="en">
                <a:solidFill>
                  <a:srgbClr val="21455B"/>
                </a:solidFill>
                <a:latin typeface="Barlow"/>
                <a:ea typeface="Barlow"/>
                <a:cs typeface="Barlow"/>
                <a:sym typeface="Barlow"/>
              </a:rPr>
              <a:t>respondents advocated for free and open community standards</a:t>
            </a:r>
            <a:r>
              <a:rPr lang="en">
                <a:solidFill>
                  <a:srgbClr val="21455B"/>
                </a:solidFill>
                <a:latin typeface="Barlow"/>
                <a:ea typeface="Barlow"/>
                <a:cs typeface="Barlow"/>
                <a:sym typeface="Barlow"/>
              </a:rPr>
              <a:t> – noting the need to be flexible </a:t>
            </a:r>
            <a:endParaRPr sz="1700">
              <a:solidFill>
                <a:srgbClr val="21455B"/>
              </a:solidFill>
              <a:latin typeface="Barlow"/>
              <a:ea typeface="Barlow"/>
              <a:cs typeface="Barlow"/>
              <a:sym typeface="Barlow"/>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cxnSp>
        <p:nvCxnSpPr>
          <p:cNvPr id="384" name="Google Shape;384;p39"/>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385" name="Google Shape;385;p3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386" name="Google Shape;386;p39"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387" name="Google Shape;387;p39"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pic>
        <p:nvPicPr>
          <p:cNvPr id="388" name="Google Shape;388;p39"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pic>
        <p:nvPicPr>
          <p:cNvPr id="389" name="Google Shape;389;p39" title="Chart"/>
          <p:cNvPicPr preferRelativeResize="0"/>
          <p:nvPr/>
        </p:nvPicPr>
        <p:blipFill>
          <a:blip r:embed="rId6">
            <a:alphaModFix/>
          </a:blip>
          <a:stretch>
            <a:fillRect/>
          </a:stretch>
        </p:blipFill>
        <p:spPr>
          <a:xfrm>
            <a:off x="1136750" y="1175275"/>
            <a:ext cx="7525725" cy="3232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393" name="Shape 393"/>
        <p:cNvGrpSpPr/>
        <p:nvPr/>
      </p:nvGrpSpPr>
      <p:grpSpPr>
        <a:xfrm>
          <a:off x="0" y="0"/>
          <a:ext cx="0" cy="0"/>
          <a:chOff x="0" y="0"/>
          <a:chExt cx="0" cy="0"/>
        </a:xfrm>
      </p:grpSpPr>
      <p:cxnSp>
        <p:nvCxnSpPr>
          <p:cNvPr id="394" name="Google Shape;394;p40"/>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395" name="Google Shape;395;p4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396" name="Google Shape;396;p40"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397" name="Google Shape;397;p40"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398" name="Google Shape;398;p40"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399" name="Google Shape;399;p40"/>
          <p:cNvSpPr txBox="1"/>
          <p:nvPr/>
        </p:nvSpPr>
        <p:spPr>
          <a:xfrm>
            <a:off x="950500" y="999716"/>
            <a:ext cx="7845600" cy="375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lt1"/>
              </a:buClr>
              <a:buSzPts val="1200"/>
              <a:buFont typeface="Barlow"/>
              <a:buChar char="●"/>
            </a:pPr>
            <a:r>
              <a:rPr lang="en" sz="1200">
                <a:solidFill>
                  <a:schemeClr val="lt1"/>
                </a:solidFill>
                <a:latin typeface="Barlow"/>
                <a:ea typeface="Barlow"/>
                <a:cs typeface="Barlow"/>
                <a:sym typeface="Barlow"/>
              </a:rPr>
              <a:t>Commercial data sources</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SAR datasets with consistent radiometric calibration performed, using the same DEMs</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Copernicus data</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MODIS and all ESA Sentinel products</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Thematic products for vegetation biomass SAR</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Planetscope</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PACE</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All EO data that are licensed by National Govts and are either public or commercial</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The data from the EO workshorses such as Landsat, Sentinels, PACE, VIIRS etc.</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Reanalysis model data such as ERA-5</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NovaSAR-1</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High resolution datasets</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Sentinel-1,2,3</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Global elevation models like AW3D, COP30 or COP90</a:t>
            </a:r>
            <a:endParaRPr sz="1200">
              <a:solidFill>
                <a:schemeClr val="lt1"/>
              </a:solidFill>
              <a:latin typeface="Barlow"/>
              <a:ea typeface="Barlow"/>
              <a:cs typeface="Barlow"/>
              <a:sym typeface="Barlow"/>
            </a:endParaRPr>
          </a:p>
          <a:p>
            <a:pPr indent="-304800" lvl="0" marL="457200" rtl="0" algn="l">
              <a:spcBef>
                <a:spcPts val="300"/>
              </a:spcBef>
              <a:spcAft>
                <a:spcPts val="0"/>
              </a:spcAft>
              <a:buClr>
                <a:schemeClr val="lt1"/>
              </a:buClr>
              <a:buSzPts val="1200"/>
              <a:buFont typeface="Barlow"/>
              <a:buChar char="●"/>
            </a:pPr>
            <a:r>
              <a:rPr lang="en" sz="1200">
                <a:solidFill>
                  <a:schemeClr val="lt1"/>
                </a:solidFill>
                <a:latin typeface="Barlow"/>
                <a:ea typeface="Barlow"/>
                <a:cs typeface="Barlow"/>
                <a:sym typeface="Barlow"/>
              </a:rPr>
              <a:t>Low level (e.g. surface reflectance) products that invovle multi-sensor integration</a:t>
            </a:r>
            <a:endParaRPr sz="1200">
              <a:solidFill>
                <a:schemeClr val="lt1"/>
              </a:solidFill>
              <a:latin typeface="Barlow"/>
              <a:ea typeface="Barlow"/>
              <a:cs typeface="Barlow"/>
              <a:sym typeface="Barlow"/>
            </a:endParaRPr>
          </a:p>
          <a:p>
            <a:pPr indent="-304800" lvl="0" marL="457200" rtl="0" algn="l">
              <a:spcBef>
                <a:spcPts val="300"/>
              </a:spcBef>
              <a:spcAft>
                <a:spcPts val="300"/>
              </a:spcAft>
              <a:buClr>
                <a:schemeClr val="lt1"/>
              </a:buClr>
              <a:buSzPts val="1200"/>
              <a:buFont typeface="Barlow"/>
              <a:buChar char="●"/>
            </a:pPr>
            <a:r>
              <a:rPr lang="en" sz="1200">
                <a:solidFill>
                  <a:schemeClr val="lt1"/>
                </a:solidFill>
                <a:latin typeface="Barlow"/>
                <a:ea typeface="Barlow"/>
                <a:cs typeface="Barlow"/>
                <a:sym typeface="Barlow"/>
              </a:rPr>
              <a:t>NISAR</a:t>
            </a:r>
            <a:endParaRPr sz="1200">
              <a:solidFill>
                <a:schemeClr val="lt1"/>
              </a:solidFill>
              <a:latin typeface="Barlow"/>
              <a:ea typeface="Barlow"/>
              <a:cs typeface="Barlow"/>
              <a:sym typeface="Barlow"/>
            </a:endParaRPr>
          </a:p>
        </p:txBody>
      </p:sp>
      <p:sp>
        <p:nvSpPr>
          <p:cNvPr id="400" name="Google Shape;400;p40"/>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a:ea typeface="Barlow"/>
                <a:cs typeface="Barlow"/>
                <a:sym typeface="Barlow"/>
              </a:rPr>
              <a:t>Are there specific datasets you would like to see assessed and endorsed as CEOS-ARD?</a:t>
            </a:r>
            <a:endParaRPr sz="1800">
              <a:solidFill>
                <a:schemeClr val="lt1"/>
              </a:solidFill>
              <a:latin typeface="Barlow"/>
              <a:ea typeface="Barlow"/>
              <a:cs typeface="Barlow"/>
              <a:sym typeface="Barlow"/>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cxnSp>
        <p:nvCxnSpPr>
          <p:cNvPr id="405" name="Google Shape;405;p41"/>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406" name="Google Shape;406;p4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407" name="Google Shape;407;p41" title="CEOS_logo_ard_blue.png"/>
          <p:cNvPicPr preferRelativeResize="0"/>
          <p:nvPr/>
        </p:nvPicPr>
        <p:blipFill rotWithShape="1">
          <a:blip r:embed="rId3">
            <a:alphaModFix/>
          </a:blip>
          <a:srcRect b="0" l="9" r="0" t="0"/>
          <a:stretch/>
        </p:blipFill>
        <p:spPr>
          <a:xfrm>
            <a:off x="5992452" y="231433"/>
            <a:ext cx="2179997" cy="503475"/>
          </a:xfrm>
          <a:prstGeom prst="rect">
            <a:avLst/>
          </a:prstGeom>
          <a:noFill/>
          <a:ln>
            <a:noFill/>
          </a:ln>
        </p:spPr>
      </p:pic>
      <p:pic>
        <p:nvPicPr>
          <p:cNvPr id="408" name="Google Shape;408;p41"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409" name="Google Shape;409;p41"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410" name="Google Shape;410;p41"/>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Connect</a:t>
            </a:r>
            <a:endParaRPr sz="3100">
              <a:solidFill>
                <a:srgbClr val="21455B"/>
              </a:solidFill>
              <a:latin typeface="Barlow"/>
              <a:ea typeface="Barlow"/>
              <a:cs typeface="Barlow"/>
              <a:sym typeface="Barlow"/>
            </a:endParaRPr>
          </a:p>
        </p:txBody>
      </p:sp>
      <p:sp>
        <p:nvSpPr>
          <p:cNvPr id="411" name="Google Shape;411;p41"/>
          <p:cNvSpPr txBox="1"/>
          <p:nvPr/>
        </p:nvSpPr>
        <p:spPr>
          <a:xfrm>
            <a:off x="1013150" y="1329750"/>
            <a:ext cx="7601400" cy="466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4600">
                <a:solidFill>
                  <a:srgbClr val="21455B"/>
                </a:solidFill>
                <a:uFill>
                  <a:noFill/>
                </a:uFill>
                <a:latin typeface="Barlow SemiBold"/>
                <a:ea typeface="Barlow SemiBold"/>
                <a:cs typeface="Barlow SemiBold"/>
                <a:sym typeface="Barlow SemiBold"/>
                <a:hlinkClick r:id="rId6">
                  <a:extLst>
                    <a:ext uri="{A12FA001-AC4F-418D-AE19-62706E023703}">
                      <ahyp:hlinkClr val="tx"/>
                    </a:ext>
                  </a:extLst>
                </a:hlinkClick>
              </a:rPr>
              <a:t>ceos.org/ard</a:t>
            </a:r>
            <a:endParaRPr sz="4600">
              <a:solidFill>
                <a:srgbClr val="21455B"/>
              </a:solidFill>
              <a:latin typeface="Barlow SemiBold"/>
              <a:ea typeface="Barlow SemiBold"/>
              <a:cs typeface="Barlow SemiBold"/>
              <a:sym typeface="Barlow SemiBold"/>
            </a:endParaRPr>
          </a:p>
          <a:p>
            <a:pPr indent="457200" lvl="0" marL="0" rtl="0" algn="l">
              <a:lnSpc>
                <a:spcPct val="100000"/>
              </a:lnSpc>
              <a:spcBef>
                <a:spcPts val="300"/>
              </a:spcBef>
              <a:spcAft>
                <a:spcPts val="0"/>
              </a:spcAft>
              <a:buNone/>
            </a:pPr>
            <a:r>
              <a:rPr i="1" lang="en" sz="2500">
                <a:solidFill>
                  <a:srgbClr val="21455B"/>
                </a:solidFill>
                <a:latin typeface="Barlow"/>
                <a:ea typeface="Barlow"/>
                <a:cs typeface="Barlow"/>
                <a:sym typeface="Barlow"/>
              </a:rPr>
              <a:t>Contact form on page</a:t>
            </a:r>
            <a:endParaRPr i="1" sz="2500">
              <a:solidFill>
                <a:srgbClr val="21455B"/>
              </a:solidFill>
              <a:latin typeface="Barlow"/>
              <a:ea typeface="Barlow"/>
              <a:cs typeface="Barlow"/>
              <a:sym typeface="Barlow"/>
            </a:endParaRPr>
          </a:p>
          <a:p>
            <a:pPr indent="0" lvl="0" marL="0" rtl="0" algn="l">
              <a:lnSpc>
                <a:spcPct val="100000"/>
              </a:lnSpc>
              <a:spcBef>
                <a:spcPts val="1200"/>
              </a:spcBef>
              <a:spcAft>
                <a:spcPts val="0"/>
              </a:spcAft>
              <a:buNone/>
            </a:pPr>
            <a:r>
              <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b="1" lang="en" sz="2500">
                <a:solidFill>
                  <a:srgbClr val="21455B"/>
                </a:solidFill>
                <a:latin typeface="Barlow"/>
                <a:ea typeface="Barlow"/>
                <a:cs typeface="Barlow"/>
                <a:sym typeface="Barlow"/>
              </a:rPr>
              <a:t>Or directly:</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lang="en" sz="2500">
                <a:solidFill>
                  <a:srgbClr val="21455B"/>
                </a:solidFill>
                <a:latin typeface="Barlow"/>
                <a:ea typeface="Barlow"/>
                <a:cs typeface="Barlow"/>
                <a:sym typeface="Barlow"/>
              </a:rPr>
              <a:t>Ferran.Gascon@esa.int</a:t>
            </a:r>
            <a:endParaRPr sz="2500">
              <a:solidFill>
                <a:srgbClr val="21455B"/>
              </a:solidFill>
              <a:latin typeface="Barlow"/>
              <a:ea typeface="Barlow"/>
              <a:cs typeface="Barlow"/>
              <a:sym typeface="Barlow"/>
            </a:endParaRPr>
          </a:p>
          <a:p>
            <a:pPr indent="0" lvl="0" marL="0" rtl="0" algn="l">
              <a:lnSpc>
                <a:spcPct val="100000"/>
              </a:lnSpc>
              <a:spcBef>
                <a:spcPts val="300"/>
              </a:spcBef>
              <a:spcAft>
                <a:spcPts val="300"/>
              </a:spcAft>
              <a:buNone/>
            </a:pPr>
            <a:r>
              <a:rPr lang="en" sz="2500">
                <a:solidFill>
                  <a:srgbClr val="21455B"/>
                </a:solidFill>
                <a:latin typeface="Barlow"/>
                <a:ea typeface="Barlow"/>
                <a:cs typeface="Barlow"/>
                <a:sym typeface="Barlow"/>
              </a:rPr>
              <a:t>matthew@symbioscomms.com</a:t>
            </a:r>
            <a:endParaRPr sz="2500">
              <a:solidFill>
                <a:srgbClr val="21455B"/>
              </a:solidFill>
              <a:latin typeface="Barlow"/>
              <a:ea typeface="Barlow"/>
              <a:cs typeface="Barlow"/>
              <a:sym typeface="Barlow"/>
            </a:endParaRPr>
          </a:p>
        </p:txBody>
      </p:sp>
      <p:pic>
        <p:nvPicPr>
          <p:cNvPr id="412" name="Google Shape;412;p41" title="Screenshot 2025-05-20 at 2.45.43 PM.png"/>
          <p:cNvPicPr preferRelativeResize="0"/>
          <p:nvPr/>
        </p:nvPicPr>
        <p:blipFill rotWithShape="1">
          <a:blip r:embed="rId7">
            <a:alphaModFix/>
          </a:blip>
          <a:srcRect b="0" l="10919" r="10919" t="0"/>
          <a:stretch/>
        </p:blipFill>
        <p:spPr>
          <a:xfrm>
            <a:off x="7661487" y="2581196"/>
            <a:ext cx="1233362" cy="1478551"/>
          </a:xfrm>
          <a:prstGeom prst="rect">
            <a:avLst/>
          </a:prstGeom>
          <a:noFill/>
          <a:ln>
            <a:noFill/>
          </a:ln>
          <a:effectLst>
            <a:outerShdw blurRad="57150" rotWithShape="0" algn="bl" dir="5400000" dist="19050">
              <a:srgbClr val="000000">
                <a:alpha val="50000"/>
              </a:srgbClr>
            </a:outerShdw>
          </a:effectLst>
        </p:spPr>
      </p:pic>
      <p:pic>
        <p:nvPicPr>
          <p:cNvPr id="413" name="Google Shape;413;p41"/>
          <p:cNvPicPr preferRelativeResize="0"/>
          <p:nvPr/>
        </p:nvPicPr>
        <p:blipFill>
          <a:blip r:embed="rId8">
            <a:alphaModFix/>
          </a:blip>
          <a:stretch>
            <a:fillRect/>
          </a:stretch>
        </p:blipFill>
        <p:spPr>
          <a:xfrm>
            <a:off x="6862025" y="1901342"/>
            <a:ext cx="1227203" cy="1478552"/>
          </a:xfrm>
          <a:prstGeom prst="rect">
            <a:avLst/>
          </a:prstGeom>
          <a:noFill/>
          <a:ln>
            <a:noFill/>
          </a:ln>
        </p:spPr>
      </p:pic>
      <p:pic>
        <p:nvPicPr>
          <p:cNvPr id="414" name="Google Shape;414;p41"/>
          <p:cNvPicPr preferRelativeResize="0"/>
          <p:nvPr/>
        </p:nvPicPr>
        <p:blipFill>
          <a:blip r:embed="rId9">
            <a:alphaModFix/>
          </a:blip>
          <a:stretch>
            <a:fillRect/>
          </a:stretch>
        </p:blipFill>
        <p:spPr>
          <a:xfrm>
            <a:off x="7492871" y="1309925"/>
            <a:ext cx="1227203" cy="14785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76" name="Shape 76"/>
        <p:cNvGrpSpPr/>
        <p:nvPr/>
      </p:nvGrpSpPr>
      <p:grpSpPr>
        <a:xfrm>
          <a:off x="0" y="0"/>
          <a:ext cx="0" cy="0"/>
          <a:chOff x="0" y="0"/>
          <a:chExt cx="0" cy="0"/>
        </a:xfrm>
      </p:grpSpPr>
      <p:cxnSp>
        <p:nvCxnSpPr>
          <p:cNvPr id="77" name="Google Shape;77;p15"/>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78" name="Google Shape;78;p1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79" name="Google Shape;79;p15" title="CEOS_logo_white_text_right.png"/>
          <p:cNvPicPr preferRelativeResize="0"/>
          <p:nvPr/>
        </p:nvPicPr>
        <p:blipFill rotWithShape="1">
          <a:blip r:embed="rId3">
            <a:alphaModFix/>
          </a:blip>
          <a:srcRect b="0" l="-420" r="419" t="0"/>
          <a:stretch/>
        </p:blipFill>
        <p:spPr>
          <a:xfrm>
            <a:off x="944725" y="231425"/>
            <a:ext cx="2198523" cy="503475"/>
          </a:xfrm>
          <a:prstGeom prst="rect">
            <a:avLst/>
          </a:prstGeom>
          <a:noFill/>
          <a:ln>
            <a:noFill/>
          </a:ln>
        </p:spPr>
      </p:pic>
      <p:pic>
        <p:nvPicPr>
          <p:cNvPr id="80" name="Google Shape;80;p15" title="CEOS_ARD_Logo_white.png"/>
          <p:cNvPicPr preferRelativeResize="0"/>
          <p:nvPr/>
        </p:nvPicPr>
        <p:blipFill rotWithShape="1">
          <a:blip r:embed="rId4">
            <a:alphaModFix/>
          </a:blip>
          <a:srcRect b="0" l="0" r="0" t="0"/>
          <a:stretch/>
        </p:blipFill>
        <p:spPr>
          <a:xfrm>
            <a:off x="96750" y="138054"/>
            <a:ext cx="861200" cy="690225"/>
          </a:xfrm>
          <a:prstGeom prst="rect">
            <a:avLst/>
          </a:prstGeom>
          <a:noFill/>
          <a:ln>
            <a:noFill/>
          </a:ln>
        </p:spPr>
      </p:pic>
      <p:pic>
        <p:nvPicPr>
          <p:cNvPr id="81" name="Google Shape;81;p15" title="slide6.jpg"/>
          <p:cNvPicPr preferRelativeResize="0"/>
          <p:nvPr/>
        </p:nvPicPr>
        <p:blipFill rotWithShape="1">
          <a:blip r:embed="rId5">
            <a:alphaModFix/>
          </a:blip>
          <a:srcRect b="0" l="56750" r="-25183" t="0"/>
          <a:stretch/>
        </p:blipFill>
        <p:spPr>
          <a:xfrm>
            <a:off x="8258175" y="-45225"/>
            <a:ext cx="5222700" cy="5004600"/>
          </a:xfrm>
          <a:prstGeom prst="donut">
            <a:avLst>
              <a:gd fmla="val 10848" name="adj"/>
            </a:avLst>
          </a:prstGeom>
          <a:noFill/>
          <a:ln>
            <a:noFill/>
          </a:ln>
        </p:spPr>
      </p:pic>
      <p:sp>
        <p:nvSpPr>
          <p:cNvPr id="82" name="Google Shape;82;p15"/>
          <p:cNvSpPr txBox="1"/>
          <p:nvPr/>
        </p:nvSpPr>
        <p:spPr>
          <a:xfrm>
            <a:off x="4061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Impact</a:t>
            </a:r>
            <a:endParaRPr sz="3100">
              <a:solidFill>
                <a:schemeClr val="lt1"/>
              </a:solidFill>
              <a:latin typeface="Barlow"/>
              <a:ea typeface="Barlow"/>
              <a:cs typeface="Barlow"/>
              <a:sym typeface="Barlow"/>
            </a:endParaRPr>
          </a:p>
        </p:txBody>
      </p:sp>
      <p:sp>
        <p:nvSpPr>
          <p:cNvPr id="83" name="Google Shape;83;p15"/>
          <p:cNvSpPr/>
          <p:nvPr/>
        </p:nvSpPr>
        <p:spPr>
          <a:xfrm>
            <a:off x="1908292" y="3564549"/>
            <a:ext cx="1040700" cy="10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4" name="Google Shape;84;p15" title="USGS_logo_green.png"/>
          <p:cNvPicPr preferRelativeResize="0"/>
          <p:nvPr/>
        </p:nvPicPr>
        <p:blipFill rotWithShape="1">
          <a:blip r:embed="rId6">
            <a:alphaModFix/>
          </a:blip>
          <a:srcRect b="-59890" l="-2638" r="-5481" t="-59890"/>
          <a:stretch/>
        </p:blipFill>
        <p:spPr>
          <a:xfrm>
            <a:off x="1935050" y="3672950"/>
            <a:ext cx="1013900" cy="823850"/>
          </a:xfrm>
          <a:prstGeom prst="rect">
            <a:avLst/>
          </a:prstGeom>
          <a:noFill/>
          <a:ln>
            <a:noFill/>
          </a:ln>
        </p:spPr>
      </p:pic>
      <p:sp>
        <p:nvSpPr>
          <p:cNvPr id="85" name="Google Shape;85;p15"/>
          <p:cNvSpPr txBox="1"/>
          <p:nvPr/>
        </p:nvSpPr>
        <p:spPr>
          <a:xfrm>
            <a:off x="3112125" y="3578675"/>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Landsat Collection 2’s compliance with CEOS-ARD standards has been a game changer for the global Earth observation community. Users gain faster, more dependable insights for diverse applications from land cover change and agricultural monitoring to natural resource management and disaster response. CEOS-ARD compliance has truly unlocked the analytical power of the 50+ year Landsat archive, significantly enhancing USGS's contribution to our understanding and stewardship of the planet.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Christopher Barnes (KBR), Sustainable Land Imaging Partnerships, USGS EROS Center, USA</a:t>
            </a:r>
            <a:endParaRPr i="1" sz="900">
              <a:solidFill>
                <a:schemeClr val="lt1"/>
              </a:solidFill>
              <a:latin typeface="Barlow"/>
              <a:ea typeface="Barlow"/>
              <a:cs typeface="Barlow"/>
              <a:sym typeface="Barlow"/>
            </a:endParaRPr>
          </a:p>
        </p:txBody>
      </p:sp>
      <p:sp>
        <p:nvSpPr>
          <p:cNvPr id="86" name="Google Shape;86;p15"/>
          <p:cNvSpPr/>
          <p:nvPr/>
        </p:nvSpPr>
        <p:spPr>
          <a:xfrm>
            <a:off x="1071747" y="2326781"/>
            <a:ext cx="1040700" cy="10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7" name="Google Shape;87;p15"/>
          <p:cNvPicPr preferRelativeResize="0"/>
          <p:nvPr/>
        </p:nvPicPr>
        <p:blipFill rotWithShape="1">
          <a:blip r:embed="rId7">
            <a:alphaModFix/>
          </a:blip>
          <a:srcRect b="0" l="4589" r="-4589" t="0"/>
          <a:stretch/>
        </p:blipFill>
        <p:spPr>
          <a:xfrm>
            <a:off x="1246462" y="2449290"/>
            <a:ext cx="735265" cy="823850"/>
          </a:xfrm>
          <a:prstGeom prst="rect">
            <a:avLst/>
          </a:prstGeom>
          <a:noFill/>
          <a:ln>
            <a:noFill/>
          </a:ln>
        </p:spPr>
      </p:pic>
      <p:sp>
        <p:nvSpPr>
          <p:cNvPr id="88" name="Google Shape;88;p15"/>
          <p:cNvSpPr txBox="1"/>
          <p:nvPr/>
        </p:nvSpPr>
        <p:spPr>
          <a:xfrm>
            <a:off x="2261919" y="2300831"/>
            <a:ext cx="5626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By adopting CEOS Analysis Ready Data (CEOS-ARD) specifications, Digital Earth Africa is ensuring that satellite data is available, findable, accessible, and suitable for use by as many users as possible. Using CEOS-ARD, DE Africa is providing a rich source of information to better understand and address challenges of sustainable development in Africa. This information tells a story over time to support decision-making by governments, private sector and civil society.</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t/>
            </a:r>
            <a:endParaRPr i="1"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Adam Lewis PSM, Senior Advisor on the Global Team for Digital Earth Africa</a:t>
            </a:r>
            <a:endParaRPr sz="900">
              <a:solidFill>
                <a:schemeClr val="lt1"/>
              </a:solidFill>
              <a:latin typeface="Barlow"/>
              <a:ea typeface="Barlow"/>
              <a:cs typeface="Barlow"/>
              <a:sym typeface="Barlow"/>
            </a:endParaRPr>
          </a:p>
        </p:txBody>
      </p:sp>
      <p:grpSp>
        <p:nvGrpSpPr>
          <p:cNvPr id="89" name="Google Shape;89;p15"/>
          <p:cNvGrpSpPr/>
          <p:nvPr/>
        </p:nvGrpSpPr>
        <p:grpSpPr>
          <a:xfrm>
            <a:off x="279279" y="1008861"/>
            <a:ext cx="1040619" cy="1040619"/>
            <a:chOff x="2818186" y="2662770"/>
            <a:chExt cx="1156500" cy="1156500"/>
          </a:xfrm>
        </p:grpSpPr>
        <p:sp>
          <p:nvSpPr>
            <p:cNvPr id="90" name="Google Shape;90;p15"/>
            <p:cNvSpPr/>
            <p:nvPr/>
          </p:nvSpPr>
          <p:spPr>
            <a:xfrm>
              <a:off x="2818186" y="2662770"/>
              <a:ext cx="1156500" cy="115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1" name="Google Shape;91;p15" title="64529845.png"/>
            <p:cNvPicPr preferRelativeResize="0"/>
            <p:nvPr/>
          </p:nvPicPr>
          <p:blipFill rotWithShape="1">
            <a:blip r:embed="rId8">
              <a:alphaModFix/>
            </a:blip>
            <a:srcRect b="0" l="5372" r="5381" t="0"/>
            <a:stretch/>
          </p:blipFill>
          <p:spPr>
            <a:xfrm>
              <a:off x="2987892" y="2783252"/>
              <a:ext cx="817131" cy="915579"/>
            </a:xfrm>
            <a:prstGeom prst="rect">
              <a:avLst/>
            </a:prstGeom>
            <a:noFill/>
            <a:ln>
              <a:noFill/>
            </a:ln>
          </p:spPr>
        </p:pic>
      </p:grpSp>
      <p:sp>
        <p:nvSpPr>
          <p:cNvPr id="92" name="Google Shape;92;p15"/>
          <p:cNvSpPr txBox="1"/>
          <p:nvPr/>
        </p:nvSpPr>
        <p:spPr>
          <a:xfrm>
            <a:off x="1483113" y="1022988"/>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For our Global Mangrove Watch (GMW) data workflow where we process thousands of images, the CEOS-ARD standard used for the JERS-1/ALOS/ALOS-2 SAR data from JAXA has simplified our processing chains with data now provided as GeoTIFFs and with standardised metadata. The specified pre-processing, including geometric rectification and radiometric terrain correction, has also been a significant help and reduced our internal data processing effort.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Pete Bunting, Global Mangrove Watch Product Lead, Aberystwyth University, UK</a:t>
            </a:r>
            <a:endParaRPr sz="900">
              <a:solidFill>
                <a:schemeClr val="lt1"/>
              </a:solidFill>
              <a:latin typeface="Barlow"/>
              <a:ea typeface="Barlow"/>
              <a:cs typeface="Barlow"/>
              <a:sym typeface="Barlow"/>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418" name="Shape 418"/>
        <p:cNvGrpSpPr/>
        <p:nvPr/>
      </p:nvGrpSpPr>
      <p:grpSpPr>
        <a:xfrm>
          <a:off x="0" y="0"/>
          <a:ext cx="0" cy="0"/>
          <a:chOff x="0" y="0"/>
          <a:chExt cx="0" cy="0"/>
        </a:xfrm>
      </p:grpSpPr>
      <p:sp>
        <p:nvSpPr>
          <p:cNvPr id="419" name="Google Shape;419;p42"/>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420" name="Google Shape;420;p42"/>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p42"/>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Help shape the future of CEOS Analysis Ready Data</a:t>
            </a:r>
            <a:endParaRPr sz="2800">
              <a:solidFill>
                <a:schemeClr val="lt1"/>
              </a:solidFill>
              <a:latin typeface="Barlow"/>
              <a:ea typeface="Barlow"/>
              <a:cs typeface="Barlow"/>
              <a:sym typeface="Barlow"/>
            </a:endParaRPr>
          </a:p>
        </p:txBody>
      </p:sp>
      <p:pic>
        <p:nvPicPr>
          <p:cNvPr id="422" name="Google Shape;422;p42"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423" name="Google Shape;423;p42"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424" name="Google Shape;424;p42"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425" name="Google Shape;425;p42"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426" name="Google Shape;426;p42"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427" name="Google Shape;427;p42"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96" name="Shape 96"/>
        <p:cNvGrpSpPr/>
        <p:nvPr/>
      </p:nvGrpSpPr>
      <p:grpSpPr>
        <a:xfrm>
          <a:off x="0" y="0"/>
          <a:ext cx="0" cy="0"/>
          <a:chOff x="0" y="0"/>
          <a:chExt cx="0" cy="0"/>
        </a:xfrm>
      </p:grpSpPr>
      <p:sp>
        <p:nvSpPr>
          <p:cNvPr id="97" name="Google Shape;97;p16"/>
          <p:cNvSpPr txBox="1"/>
          <p:nvPr/>
        </p:nvSpPr>
        <p:spPr>
          <a:xfrm>
            <a:off x="-1774150" y="629525"/>
            <a:ext cx="6602400" cy="13158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98" name="Google Shape;98;p16"/>
          <p:cNvSpPr/>
          <p:nvPr/>
        </p:nvSpPr>
        <p:spPr>
          <a:xfrm>
            <a:off x="4159713" y="629526"/>
            <a:ext cx="1315800" cy="13158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9" name="Google Shape;99;p16"/>
          <p:cNvSpPr txBox="1"/>
          <p:nvPr/>
        </p:nvSpPr>
        <p:spPr>
          <a:xfrm>
            <a:off x="251100" y="672700"/>
            <a:ext cx="43209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Since 2016, CEOS has developed nine CEOS-ARD Product Family Specifications (PFS)</a:t>
            </a:r>
            <a:endParaRPr sz="2300">
              <a:solidFill>
                <a:schemeClr val="lt1"/>
              </a:solidFill>
              <a:latin typeface="Barlow"/>
              <a:ea typeface="Barlow"/>
              <a:cs typeface="Barlow"/>
              <a:sym typeface="Barlow"/>
            </a:endParaRPr>
          </a:p>
        </p:txBody>
      </p:sp>
      <p:pic>
        <p:nvPicPr>
          <p:cNvPr id="100" name="Google Shape;100;p16"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101" name="Google Shape;101;p16" title="CEOS-ARD PFS cover pages.png"/>
          <p:cNvPicPr preferRelativeResize="0"/>
          <p:nvPr/>
        </p:nvPicPr>
        <p:blipFill>
          <a:blip r:embed="rId4">
            <a:alphaModFix/>
          </a:blip>
          <a:stretch>
            <a:fillRect/>
          </a:stretch>
        </p:blipFill>
        <p:spPr>
          <a:xfrm>
            <a:off x="876700" y="23756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102" name="Google Shape;102;p16" title="CEOS-ARD PFS cover pages (1).png"/>
          <p:cNvPicPr preferRelativeResize="0"/>
          <p:nvPr/>
        </p:nvPicPr>
        <p:blipFill>
          <a:blip r:embed="rId5">
            <a:alphaModFix/>
          </a:blip>
          <a:stretch>
            <a:fillRect/>
          </a:stretch>
        </p:blipFill>
        <p:spPr>
          <a:xfrm>
            <a:off x="2373433" y="2375626"/>
            <a:ext cx="1294614" cy="1828799"/>
          </a:xfrm>
          <a:prstGeom prst="rect">
            <a:avLst/>
          </a:prstGeom>
          <a:noFill/>
          <a:ln>
            <a:noFill/>
          </a:ln>
          <a:effectLst>
            <a:reflection blurRad="0" dir="5400000" dist="38100" endA="0" endPos="30000" fadeDir="5400012" kx="0" rotWithShape="0" algn="bl" stPos="0" sy="-100000" ky="0"/>
          </a:effectLst>
        </p:spPr>
      </p:pic>
      <p:pic>
        <p:nvPicPr>
          <p:cNvPr id="103" name="Google Shape;103;p16" title="CEOS-ARD PFS cover pages (2).png"/>
          <p:cNvPicPr preferRelativeResize="0"/>
          <p:nvPr/>
        </p:nvPicPr>
        <p:blipFill>
          <a:blip r:embed="rId6">
            <a:alphaModFix/>
          </a:blip>
          <a:stretch>
            <a:fillRect/>
          </a:stretch>
        </p:blipFill>
        <p:spPr>
          <a:xfrm>
            <a:off x="3870165" y="2375626"/>
            <a:ext cx="1292828" cy="1828799"/>
          </a:xfrm>
          <a:prstGeom prst="rect">
            <a:avLst/>
          </a:prstGeom>
          <a:noFill/>
          <a:ln>
            <a:noFill/>
          </a:ln>
          <a:effectLst>
            <a:reflection blurRad="0" dir="5400000" dist="38100" endA="0" endPos="30000" fadeDir="5400012" kx="0" rotWithShape="0" algn="bl" stPos="0" sy="-100000" ky="0"/>
          </a:effectLst>
        </p:spPr>
      </p:pic>
      <p:pic>
        <p:nvPicPr>
          <p:cNvPr id="104" name="Google Shape;104;p16" title="CEOS-ARD PFS cover pages (3).png"/>
          <p:cNvPicPr preferRelativeResize="0"/>
          <p:nvPr/>
        </p:nvPicPr>
        <p:blipFill>
          <a:blip r:embed="rId7">
            <a:alphaModFix/>
          </a:blip>
          <a:stretch>
            <a:fillRect/>
          </a:stretch>
        </p:blipFill>
        <p:spPr>
          <a:xfrm>
            <a:off x="5365112" y="2375626"/>
            <a:ext cx="1292828" cy="1828799"/>
          </a:xfrm>
          <a:prstGeom prst="rect">
            <a:avLst/>
          </a:prstGeom>
          <a:noFill/>
          <a:ln>
            <a:noFill/>
          </a:ln>
          <a:effectLst>
            <a:reflection blurRad="0" dir="5400000" dist="38100" endA="0" endPos="30000" fadeDir="5400012" kx="0" rotWithShape="0" algn="bl" stPos="0" sy="-100000" ky="0"/>
          </a:effectLst>
        </p:spPr>
      </p:pic>
      <p:pic>
        <p:nvPicPr>
          <p:cNvPr id="105" name="Google Shape;105;p16" title="CEOS-ARD PFS cover pages (4).png"/>
          <p:cNvPicPr preferRelativeResize="0"/>
          <p:nvPr/>
        </p:nvPicPr>
        <p:blipFill>
          <a:blip r:embed="rId8">
            <a:alphaModFix/>
          </a:blip>
          <a:stretch>
            <a:fillRect/>
          </a:stretch>
        </p:blipFill>
        <p:spPr>
          <a:xfrm>
            <a:off x="6860058" y="2375626"/>
            <a:ext cx="1292828" cy="1828799"/>
          </a:xfrm>
          <a:prstGeom prst="rect">
            <a:avLst/>
          </a:prstGeom>
          <a:noFill/>
          <a:ln>
            <a:noFill/>
          </a:ln>
          <a:effectLst>
            <a:reflection blurRad="0" dir="5400000" dist="38100" endA="0" endPos="30000" fadeDir="5400012" kx="0" rotWithShape="0" algn="bl" stPos="0" sy="-100000" ky="0"/>
          </a:effectLst>
        </p:spPr>
      </p:pic>
      <p:sp>
        <p:nvSpPr>
          <p:cNvPr id="106" name="Google Shape;106;p16"/>
          <p:cNvSpPr txBox="1"/>
          <p:nvPr/>
        </p:nvSpPr>
        <p:spPr>
          <a:xfrm>
            <a:off x="2724713" y="4851000"/>
            <a:ext cx="69756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700">
                <a:solidFill>
                  <a:schemeClr val="lt1"/>
                </a:solidFill>
                <a:latin typeface="Barlow"/>
                <a:ea typeface="Barlow"/>
                <a:cs typeface="Barlow"/>
                <a:sym typeface="Barlow"/>
              </a:rPr>
              <a:t>* Combined SAR PFS includes: Normalised Radar Backscatter, Polarimetric Radar, Ocean Radar Backscatter, Geocoded Single-Look Complex, Interferometric Radar</a:t>
            </a:r>
            <a:endParaRPr sz="900">
              <a:solidFill>
                <a:schemeClr val="lt1"/>
              </a:solidFill>
              <a:latin typeface="Barlow"/>
              <a:ea typeface="Barlow"/>
              <a:cs typeface="Barlow"/>
              <a:sym typeface="Barlow"/>
            </a:endParaRPr>
          </a:p>
        </p:txBody>
      </p:sp>
      <p:cxnSp>
        <p:nvCxnSpPr>
          <p:cNvPr id="107" name="Google Shape;107;p16"/>
          <p:cNvCxnSpPr/>
          <p:nvPr/>
        </p:nvCxnSpPr>
        <p:spPr>
          <a:xfrm>
            <a:off x="172950" y="4757875"/>
            <a:ext cx="8798100" cy="0"/>
          </a:xfrm>
          <a:prstGeom prst="straightConnector1">
            <a:avLst/>
          </a:prstGeom>
          <a:noFill/>
          <a:ln cap="flat" cmpd="sng" w="9525">
            <a:solidFill>
              <a:schemeClr val="lt1"/>
            </a:solidFill>
            <a:prstDash val="dot"/>
            <a:round/>
            <a:headEnd len="sm" w="sm" type="none"/>
            <a:tailEnd len="sm" w="sm" type="none"/>
          </a:ln>
        </p:spPr>
      </p:cxnSp>
      <p:sp>
        <p:nvSpPr>
          <p:cNvPr id="108" name="Google Shape;108;p1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 name="Shape 112"/>
        <p:cNvGrpSpPr/>
        <p:nvPr/>
      </p:nvGrpSpPr>
      <p:grpSpPr>
        <a:xfrm>
          <a:off x="0" y="0"/>
          <a:ext cx="0" cy="0"/>
          <a:chOff x="0" y="0"/>
          <a:chExt cx="0" cy="0"/>
        </a:xfrm>
      </p:grpSpPr>
      <p:sp>
        <p:nvSpPr>
          <p:cNvPr id="113" name="Google Shape;113;p17"/>
          <p:cNvSpPr txBox="1"/>
          <p:nvPr/>
        </p:nvSpPr>
        <p:spPr>
          <a:xfrm>
            <a:off x="1013150" y="891400"/>
            <a:ext cx="75252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CEOS-ARD Specifications have been powerful catalysts for progress:</a:t>
            </a:r>
            <a:endParaRPr>
              <a:solidFill>
                <a:srgbClr val="21455B"/>
              </a:solidFill>
              <a:latin typeface="Barlow"/>
              <a:ea typeface="Barlow"/>
              <a:cs typeface="Barlow"/>
              <a:sym typeface="Barlow"/>
            </a:endParaRPr>
          </a:p>
          <a:p>
            <a:pPr indent="-317500" lvl="0" marL="457200" rtl="0" algn="l">
              <a:spcBef>
                <a:spcPts val="400"/>
              </a:spcBef>
              <a:spcAft>
                <a:spcPts val="0"/>
              </a:spcAft>
              <a:buClr>
                <a:srgbClr val="21455B"/>
              </a:buClr>
              <a:buSzPts val="1400"/>
              <a:buFont typeface="Barlow"/>
              <a:buChar char="●"/>
            </a:pPr>
            <a:r>
              <a:rPr lang="en">
                <a:solidFill>
                  <a:srgbClr val="21455B"/>
                </a:solidFill>
                <a:latin typeface="Barlow"/>
                <a:ea typeface="Barlow"/>
                <a:cs typeface="Barlow"/>
                <a:sym typeface="Barlow"/>
              </a:rPr>
              <a:t>USGS Landsat Collection 2</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Copernicus Sentinel-2 Collection 1</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ALOS-2 PALSAR-2 ScanSAR NRB and Global Mosaics</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DLR EnMAP</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ISRO RISAT-1A</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And many more…				See all datasets on </a:t>
            </a:r>
            <a:r>
              <a:rPr lang="en">
                <a:solidFill>
                  <a:srgbClr val="5BBFFD"/>
                </a:solidFill>
                <a:uFill>
                  <a:noFill/>
                </a:uFill>
                <a:latin typeface="Barlow"/>
                <a:ea typeface="Barlow"/>
                <a:cs typeface="Barlow"/>
                <a:sym typeface="Barlow"/>
                <a:hlinkClick r:id="rId3">
                  <a:extLst>
                    <a:ext uri="{A12FA001-AC4F-418D-AE19-62706E023703}">
                      <ahyp:hlinkClr val="tx"/>
                    </a:ext>
                  </a:extLst>
                </a:hlinkClick>
              </a:rPr>
              <a:t>ceos.org/ard</a:t>
            </a:r>
            <a:endParaRPr>
              <a:solidFill>
                <a:srgbClr val="5BBFFD"/>
              </a:solidFill>
              <a:latin typeface="Barlow"/>
              <a:ea typeface="Barlow"/>
              <a:cs typeface="Barlow"/>
              <a:sym typeface="Barlow"/>
            </a:endParaRPr>
          </a:p>
        </p:txBody>
      </p:sp>
      <p:cxnSp>
        <p:nvCxnSpPr>
          <p:cNvPr id="114" name="Google Shape;114;p17"/>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15" name="Google Shape;115;p1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116" name="Google Shape;116;p17"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117" name="Google Shape;117;p17"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118" name="Google Shape;118;p1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Where are we now?</a:t>
            </a:r>
            <a:endParaRPr sz="3100">
              <a:solidFill>
                <a:srgbClr val="21455B"/>
              </a:solidFill>
              <a:latin typeface="Barlow"/>
              <a:ea typeface="Barlow"/>
              <a:cs typeface="Barlow"/>
              <a:sym typeface="Barlow"/>
            </a:endParaRPr>
          </a:p>
        </p:txBody>
      </p:sp>
      <p:pic>
        <p:nvPicPr>
          <p:cNvPr id="119" name="Google Shape;119;p17" title="Screenshot 2025-05-16 at 2.23.54 PM.png"/>
          <p:cNvPicPr preferRelativeResize="0"/>
          <p:nvPr/>
        </p:nvPicPr>
        <p:blipFill rotWithShape="1">
          <a:blip r:embed="rId6">
            <a:alphaModFix/>
          </a:blip>
          <a:srcRect b="0" l="39097" r="11027" t="0"/>
          <a:stretch/>
        </p:blipFill>
        <p:spPr>
          <a:xfrm>
            <a:off x="7098875" y="1242550"/>
            <a:ext cx="1658400" cy="1587600"/>
          </a:xfrm>
          <a:prstGeom prst="ellipse">
            <a:avLst/>
          </a:prstGeom>
          <a:noFill/>
          <a:ln cap="flat" cmpd="sng" w="9525">
            <a:solidFill>
              <a:srgbClr val="21455B"/>
            </a:solidFill>
            <a:prstDash val="dot"/>
            <a:round/>
            <a:headEnd len="sm" w="sm" type="none"/>
            <a:tailEnd len="sm" w="sm" type="none"/>
          </a:ln>
        </p:spPr>
      </p:pic>
      <p:pic>
        <p:nvPicPr>
          <p:cNvPr id="120" name="Google Shape;120;p17"/>
          <p:cNvPicPr preferRelativeResize="0"/>
          <p:nvPr/>
        </p:nvPicPr>
        <p:blipFill rotWithShape="1">
          <a:blip r:embed="rId7">
            <a:alphaModFix/>
          </a:blip>
          <a:srcRect b="7372" l="14243" r="40134" t="1269"/>
          <a:stretch/>
        </p:blipFill>
        <p:spPr>
          <a:xfrm>
            <a:off x="1110245" y="3953787"/>
            <a:ext cx="657900" cy="658800"/>
          </a:xfrm>
          <a:prstGeom prst="donut">
            <a:avLst>
              <a:gd fmla="val 20705" name="adj"/>
            </a:avLst>
          </a:prstGeom>
          <a:noFill/>
          <a:ln>
            <a:noFill/>
          </a:ln>
        </p:spPr>
      </p:pic>
      <p:sp>
        <p:nvSpPr>
          <p:cNvPr id="121" name="Google Shape;121;p17"/>
          <p:cNvSpPr txBox="1"/>
          <p:nvPr/>
        </p:nvSpPr>
        <p:spPr>
          <a:xfrm>
            <a:off x="1802150"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Temperature</a:t>
            </a:r>
            <a:endParaRPr>
              <a:solidFill>
                <a:srgbClr val="5BBFFD"/>
              </a:solidFill>
              <a:latin typeface="Barlow"/>
              <a:ea typeface="Barlow"/>
              <a:cs typeface="Barlow"/>
              <a:sym typeface="Barlow"/>
            </a:endParaRPr>
          </a:p>
        </p:txBody>
      </p:sp>
      <p:pic>
        <p:nvPicPr>
          <p:cNvPr id="122" name="Google Shape;122;p17" title="AdobeStock_84442037.jpeg"/>
          <p:cNvPicPr preferRelativeResize="0"/>
          <p:nvPr/>
        </p:nvPicPr>
        <p:blipFill rotWithShape="1">
          <a:blip r:embed="rId8">
            <a:alphaModFix/>
          </a:blip>
          <a:srcRect b="0" l="23108" r="23113" t="0"/>
          <a:stretch/>
        </p:blipFill>
        <p:spPr>
          <a:xfrm>
            <a:off x="1110245" y="3153087"/>
            <a:ext cx="657900" cy="658800"/>
          </a:xfrm>
          <a:prstGeom prst="donut">
            <a:avLst>
              <a:gd fmla="val 20705" name="adj"/>
            </a:avLst>
          </a:prstGeom>
          <a:noFill/>
          <a:ln>
            <a:noFill/>
          </a:ln>
        </p:spPr>
      </p:pic>
      <p:pic>
        <p:nvPicPr>
          <p:cNvPr id="123" name="Google Shape;123;p17" title="S1A_Amatrice_desc_phase_25.png"/>
          <p:cNvPicPr preferRelativeResize="0"/>
          <p:nvPr/>
        </p:nvPicPr>
        <p:blipFill rotWithShape="1">
          <a:blip r:embed="rId9">
            <a:alphaModFix/>
          </a:blip>
          <a:srcRect b="18623" l="27194" r="30353" t="21781"/>
          <a:stretch/>
        </p:blipFill>
        <p:spPr>
          <a:xfrm>
            <a:off x="3803054" y="3153087"/>
            <a:ext cx="657900" cy="658800"/>
          </a:xfrm>
          <a:prstGeom prst="donut">
            <a:avLst>
              <a:gd fmla="val 20705" name="adj"/>
            </a:avLst>
          </a:prstGeom>
          <a:noFill/>
          <a:ln>
            <a:noFill/>
          </a:ln>
        </p:spPr>
      </p:pic>
      <p:pic>
        <p:nvPicPr>
          <p:cNvPr id="124" name="Google Shape;124;p17" title="earth_vir_2016_lrg.jpg"/>
          <p:cNvPicPr preferRelativeResize="0"/>
          <p:nvPr/>
        </p:nvPicPr>
        <p:blipFill rotWithShape="1">
          <a:blip r:embed="rId10">
            <a:alphaModFix/>
          </a:blip>
          <a:srcRect b="46697" l="20903" r="65274" t="25617"/>
          <a:stretch/>
        </p:blipFill>
        <p:spPr>
          <a:xfrm>
            <a:off x="6427233" y="3953787"/>
            <a:ext cx="657900" cy="658800"/>
          </a:xfrm>
          <a:prstGeom prst="donut">
            <a:avLst>
              <a:gd fmla="val 20705" name="adj"/>
            </a:avLst>
          </a:prstGeom>
          <a:noFill/>
          <a:ln>
            <a:noFill/>
          </a:ln>
        </p:spPr>
      </p:pic>
      <p:sp>
        <p:nvSpPr>
          <p:cNvPr id="125" name="Google Shape;125;p17"/>
          <p:cNvSpPr txBox="1"/>
          <p:nvPr/>
        </p:nvSpPr>
        <p:spPr>
          <a:xfrm>
            <a:off x="1802150" y="3282863"/>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Reflectance</a:t>
            </a:r>
            <a:endParaRPr>
              <a:solidFill>
                <a:srgbClr val="5BBFFD"/>
              </a:solidFill>
              <a:latin typeface="Barlow"/>
              <a:ea typeface="Barlow"/>
              <a:cs typeface="Barlow"/>
              <a:sym typeface="Barlow"/>
            </a:endParaRPr>
          </a:p>
        </p:txBody>
      </p:sp>
      <p:sp>
        <p:nvSpPr>
          <p:cNvPr id="126" name="Google Shape;126;p17"/>
          <p:cNvSpPr txBox="1"/>
          <p:nvPr/>
        </p:nvSpPr>
        <p:spPr>
          <a:xfrm>
            <a:off x="4504125" y="3132110"/>
            <a:ext cx="34473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Synthetic Aperture Radar</a:t>
            </a:r>
            <a:endParaRPr>
              <a:solidFill>
                <a:srgbClr val="21455B"/>
              </a:solidFill>
              <a:latin typeface="Barlow"/>
              <a:ea typeface="Barlow"/>
              <a:cs typeface="Barlow"/>
              <a:sym typeface="Barlow"/>
            </a:endParaRPr>
          </a:p>
          <a:p>
            <a:pPr indent="0" lvl="0" marL="0" rtl="0" algn="l">
              <a:spcBef>
                <a:spcPts val="400"/>
              </a:spcBef>
              <a:spcAft>
                <a:spcPts val="400"/>
              </a:spcAft>
              <a:buNone/>
            </a:pPr>
            <a:r>
              <a:rPr lang="en" sz="800">
                <a:solidFill>
                  <a:srgbClr val="21455B"/>
                </a:solidFill>
                <a:latin typeface="Barlow"/>
                <a:ea typeface="Barlow"/>
                <a:cs typeface="Barlow"/>
                <a:sym typeface="Barlow"/>
              </a:rPr>
              <a:t>Normalised Radar Backscatter, Polarimetric Radar, Ocean Radar Backscatter, Geocoded Single-Look Complex, Interferometric Radar</a:t>
            </a:r>
            <a:endParaRPr sz="800">
              <a:solidFill>
                <a:srgbClr val="21455B"/>
              </a:solidFill>
              <a:latin typeface="Barlow"/>
              <a:ea typeface="Barlow"/>
              <a:cs typeface="Barlow"/>
              <a:sym typeface="Barlow"/>
            </a:endParaRPr>
          </a:p>
        </p:txBody>
      </p:sp>
      <p:sp>
        <p:nvSpPr>
          <p:cNvPr id="127" name="Google Shape;127;p17"/>
          <p:cNvSpPr txBox="1"/>
          <p:nvPr/>
        </p:nvSpPr>
        <p:spPr>
          <a:xfrm>
            <a:off x="7079525" y="3970825"/>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Nighttime Lights Surface Radiance</a:t>
            </a:r>
            <a:endParaRPr>
              <a:solidFill>
                <a:srgbClr val="5BBFFD"/>
              </a:solidFill>
              <a:latin typeface="Barlow"/>
              <a:ea typeface="Barlow"/>
              <a:cs typeface="Barlow"/>
              <a:sym typeface="Barlow"/>
            </a:endParaRPr>
          </a:p>
        </p:txBody>
      </p:sp>
      <p:pic>
        <p:nvPicPr>
          <p:cNvPr id="128" name="Google Shape;128;p17" title="AdobeStock_273464066 (1).jpg"/>
          <p:cNvPicPr preferRelativeResize="0"/>
          <p:nvPr/>
        </p:nvPicPr>
        <p:blipFill rotWithShape="1">
          <a:blip r:embed="rId11">
            <a:alphaModFix/>
          </a:blip>
          <a:srcRect b="5921" l="60067" r="25570" t="68488"/>
          <a:stretch/>
        </p:blipFill>
        <p:spPr>
          <a:xfrm>
            <a:off x="3803054" y="3953787"/>
            <a:ext cx="657900" cy="658800"/>
          </a:xfrm>
          <a:prstGeom prst="donut">
            <a:avLst>
              <a:gd fmla="val 20705" name="adj"/>
            </a:avLst>
          </a:prstGeom>
          <a:noFill/>
          <a:ln>
            <a:noFill/>
          </a:ln>
        </p:spPr>
      </p:pic>
      <p:sp>
        <p:nvSpPr>
          <p:cNvPr id="129" name="Google Shape;129;p17"/>
          <p:cNvSpPr txBox="1"/>
          <p:nvPr/>
        </p:nvSpPr>
        <p:spPr>
          <a:xfrm>
            <a:off x="4504125"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Aquatic Reflectance</a:t>
            </a:r>
            <a:endParaRPr>
              <a:solidFill>
                <a:srgbClr val="5BBFFD"/>
              </a:solidFill>
              <a:latin typeface="Barlow"/>
              <a:ea typeface="Barlow"/>
              <a:cs typeface="Barlow"/>
              <a:sym typeface="Barlow"/>
            </a:endParaRPr>
          </a:p>
        </p:txBody>
      </p:sp>
      <p:cxnSp>
        <p:nvCxnSpPr>
          <p:cNvPr id="130" name="Google Shape;130;p17"/>
          <p:cNvCxnSpPr/>
          <p:nvPr/>
        </p:nvCxnSpPr>
        <p:spPr>
          <a:xfrm>
            <a:off x="4232675" y="2572725"/>
            <a:ext cx="3063000" cy="0"/>
          </a:xfrm>
          <a:prstGeom prst="straightConnector1">
            <a:avLst/>
          </a:prstGeom>
          <a:noFill/>
          <a:ln cap="flat" cmpd="sng" w="9525">
            <a:solidFill>
              <a:srgbClr val="21455B"/>
            </a:solidFill>
            <a:prstDash val="dot"/>
            <a:round/>
            <a:headEnd len="med" w="med" type="none"/>
            <a:tailEnd len="med" w="med" type="none"/>
          </a:ln>
        </p:spPr>
      </p:cxnSp>
      <p:sp>
        <p:nvSpPr>
          <p:cNvPr id="131" name="Google Shape;131;p17"/>
          <p:cNvSpPr txBox="1"/>
          <p:nvPr/>
        </p:nvSpPr>
        <p:spPr>
          <a:xfrm>
            <a:off x="1026500" y="2727700"/>
            <a:ext cx="46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
                <a:solidFill>
                  <a:srgbClr val="21455B"/>
                </a:solidFill>
                <a:latin typeface="Barlow SemiBold"/>
                <a:ea typeface="Barlow SemiBold"/>
                <a:cs typeface="Barlow SemiBold"/>
                <a:sym typeface="Barlow SemiBold"/>
              </a:rPr>
              <a:t>CEOS-ARD Product Family Specifications</a:t>
            </a:r>
            <a:endParaRPr>
              <a:latin typeface="Barlow SemiBold"/>
              <a:ea typeface="Barlow SemiBold"/>
              <a:cs typeface="Barlow SemiBold"/>
              <a:sym typeface="Barlow SemiBold"/>
            </a:endParaRPr>
          </a:p>
        </p:txBody>
      </p:sp>
      <p:pic>
        <p:nvPicPr>
          <p:cNvPr id="132" name="Google Shape;132;p17" title="CEOS_logo_ard_blue.png"/>
          <p:cNvPicPr preferRelativeResize="0"/>
          <p:nvPr/>
        </p:nvPicPr>
        <p:blipFill rotWithShape="1">
          <a:blip r:embed="rId12">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36" name="Shape 136"/>
        <p:cNvGrpSpPr/>
        <p:nvPr/>
      </p:nvGrpSpPr>
      <p:grpSpPr>
        <a:xfrm>
          <a:off x="0" y="0"/>
          <a:ext cx="0" cy="0"/>
          <a:chOff x="0" y="0"/>
          <a:chExt cx="0" cy="0"/>
        </a:xfrm>
      </p:grpSpPr>
      <p:cxnSp>
        <p:nvCxnSpPr>
          <p:cNvPr id="137" name="Google Shape;137;p18"/>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38" name="Google Shape;138;p1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SIT TW 2025</a:t>
            </a:r>
            <a:endParaRPr sz="900">
              <a:solidFill>
                <a:schemeClr val="lt1"/>
              </a:solidFill>
              <a:latin typeface="Barlow"/>
              <a:ea typeface="Barlow"/>
              <a:cs typeface="Barlow"/>
              <a:sym typeface="Barlow"/>
            </a:endParaRPr>
          </a:p>
        </p:txBody>
      </p:sp>
      <p:pic>
        <p:nvPicPr>
          <p:cNvPr id="139" name="Google Shape;139;p18"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40" name="Google Shape;140;p18"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41" name="Google Shape;141;p18"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42" name="Google Shape;142;p18"/>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Some updates since SIT-40</a:t>
            </a:r>
            <a:endParaRPr sz="2800">
              <a:solidFill>
                <a:schemeClr val="lt1"/>
              </a:solidFill>
              <a:latin typeface="Barlow"/>
              <a:ea typeface="Barlow"/>
              <a:cs typeface="Barlow"/>
              <a:sym typeface="Barlow"/>
            </a:endParaRPr>
          </a:p>
        </p:txBody>
      </p:sp>
      <p:sp>
        <p:nvSpPr>
          <p:cNvPr id="143" name="Google Shape;143;p18"/>
          <p:cNvSpPr txBox="1"/>
          <p:nvPr/>
        </p:nvSpPr>
        <p:spPr>
          <a:xfrm>
            <a:off x="931787" y="834893"/>
            <a:ext cx="7969800" cy="37248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lt1"/>
              </a:buClr>
              <a:buSzPts val="1300"/>
              <a:buFont typeface="Barlow"/>
              <a:buChar char="●"/>
            </a:pPr>
            <a:r>
              <a:rPr lang="en" sz="1300">
                <a:solidFill>
                  <a:schemeClr val="lt1"/>
                </a:solidFill>
                <a:latin typeface="Barlow"/>
                <a:ea typeface="Barlow"/>
                <a:cs typeface="Barlow"/>
                <a:sym typeface="Barlow"/>
              </a:rPr>
              <a:t>2025 has been pivotal for CEOS-ARD community engagement (LSI, LPS, WGCV-55, IGARSS …)</a:t>
            </a:r>
            <a:endParaRPr sz="1300">
              <a:solidFill>
                <a:schemeClr val="lt1"/>
              </a:solidFill>
              <a:latin typeface="Barlow"/>
              <a:ea typeface="Barlow"/>
              <a:cs typeface="Barlow"/>
              <a:sym typeface="Barlow"/>
            </a:endParaRPr>
          </a:p>
          <a:p>
            <a:pPr indent="-311150" lvl="1" marL="9144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EarthDaily, Ororatech, Planet, SatVu, Constellr, Aistech Space, Marble Imaging AG, SatSure, Catalyst, Synspective, Esri, Hyspace, SkyServe, Pixxel, SatSure, Synspective, and more</a:t>
            </a:r>
            <a:endParaRPr sz="1300">
              <a:solidFill>
                <a:schemeClr val="lt1"/>
              </a:solidFill>
              <a:latin typeface="Barlow"/>
              <a:ea typeface="Barlow"/>
              <a:cs typeface="Barlow"/>
              <a:sym typeface="Barlow"/>
            </a:endParaRPr>
          </a:p>
          <a:p>
            <a:pPr indent="-311150" lvl="1" marL="914400" rtl="0" algn="l">
              <a:spcBef>
                <a:spcPts val="600"/>
              </a:spcBef>
              <a:spcAft>
                <a:spcPts val="0"/>
              </a:spcAft>
              <a:buClr>
                <a:schemeClr val="lt1"/>
              </a:buClr>
              <a:buSzPts val="1300"/>
              <a:buFont typeface="Barlow"/>
              <a:buChar char="○"/>
            </a:pPr>
            <a:r>
              <a:rPr i="1" lang="en" sz="1300" u="sng">
                <a:solidFill>
                  <a:schemeClr val="lt1"/>
                </a:solidFill>
                <a:latin typeface="Barlow"/>
                <a:ea typeface="Barlow"/>
                <a:cs typeface="Barlow"/>
                <a:sym typeface="Barlow"/>
              </a:rPr>
              <a:t>From the news:</a:t>
            </a:r>
            <a:r>
              <a:rPr i="1" lang="en" sz="1300">
                <a:solidFill>
                  <a:schemeClr val="lt1"/>
                </a:solidFill>
                <a:latin typeface="Barlow"/>
                <a:ea typeface="Barlow"/>
                <a:cs typeface="Barlow"/>
                <a:sym typeface="Barlow"/>
              </a:rPr>
              <a:t> SatSure has been selected to build India’s PPP-led EO constellation. KaleidEO will deliver two wide-swath multispectral imaging payloads (~1–2 m GSD, 8 MS bands, &gt;65 km swath) and ARD data to CEOS-ARD standards to the consortium</a:t>
            </a:r>
            <a:endParaRPr i="1" sz="1300">
              <a:solidFill>
                <a:schemeClr val="lt1"/>
              </a:solidFill>
              <a:latin typeface="Barlow"/>
              <a:ea typeface="Barlow"/>
              <a:cs typeface="Barlow"/>
              <a:sym typeface="Barlow"/>
            </a:endParaRPr>
          </a:p>
          <a:p>
            <a:pPr indent="-311150" lvl="0" marL="4572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New Aquatic Reflectance, INSAR PFS</a:t>
            </a:r>
            <a:endParaRPr sz="1300">
              <a:solidFill>
                <a:schemeClr val="lt1"/>
              </a:solidFill>
              <a:latin typeface="Barlow"/>
              <a:ea typeface="Barlow"/>
              <a:cs typeface="Barlow"/>
              <a:sym typeface="Barlow"/>
            </a:endParaRPr>
          </a:p>
          <a:p>
            <a:pPr indent="-311150" lvl="1" marL="9144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Next: multi-source SAR mosaics, VHR SAR</a:t>
            </a:r>
            <a:endParaRPr sz="1300">
              <a:solidFill>
                <a:schemeClr val="lt1"/>
              </a:solidFill>
              <a:latin typeface="Barlow"/>
              <a:ea typeface="Barlow"/>
              <a:cs typeface="Barlow"/>
              <a:sym typeface="Barlow"/>
            </a:endParaRPr>
          </a:p>
          <a:p>
            <a:pPr indent="-311150" lvl="0" marL="4572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CEOS and industry agreement to co-develop updated Surface Temperature Specification</a:t>
            </a:r>
            <a:endParaRPr sz="1300">
              <a:solidFill>
                <a:schemeClr val="lt1"/>
              </a:solidFill>
              <a:latin typeface="Barlow"/>
              <a:ea typeface="Barlow"/>
              <a:cs typeface="Barlow"/>
              <a:sym typeface="Barlow"/>
            </a:endParaRPr>
          </a:p>
          <a:p>
            <a:pPr indent="-311150" lvl="1" marL="9144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LST, SBT, SST?</a:t>
            </a:r>
            <a:endParaRPr sz="1300">
              <a:solidFill>
                <a:schemeClr val="lt1"/>
              </a:solidFill>
              <a:latin typeface="Barlow"/>
              <a:ea typeface="Barlow"/>
              <a:cs typeface="Barlow"/>
              <a:sym typeface="Barlow"/>
            </a:endParaRPr>
          </a:p>
          <a:p>
            <a:pPr indent="-311150" lvl="0" marL="4572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NASA (CSDA) and ESA (EDAP) Joint Earth Observation Mission Quality Assessment Framework engagement – seeking synergies and efficiencies</a:t>
            </a:r>
            <a:endParaRPr sz="1300">
              <a:solidFill>
                <a:schemeClr val="lt1"/>
              </a:solidFill>
              <a:latin typeface="Barlow"/>
              <a:ea typeface="Barlow"/>
              <a:cs typeface="Barlow"/>
              <a:sym typeface="Barlow"/>
            </a:endParaRPr>
          </a:p>
          <a:p>
            <a:pPr indent="-311150" lvl="0" marL="457200" rtl="0" algn="l">
              <a:spcBef>
                <a:spcPts val="600"/>
              </a:spcBef>
              <a:spcAft>
                <a:spcPts val="0"/>
              </a:spcAft>
              <a:buClr>
                <a:schemeClr val="lt1"/>
              </a:buClr>
              <a:buSzPts val="1300"/>
              <a:buFont typeface="Barlow"/>
              <a:buChar char="●"/>
            </a:pPr>
            <a:r>
              <a:rPr lang="en" sz="1300">
                <a:solidFill>
                  <a:schemeClr val="lt1"/>
                </a:solidFill>
                <a:latin typeface="Barlow"/>
                <a:ea typeface="Barlow"/>
                <a:cs typeface="Barlow"/>
                <a:sym typeface="Barlow"/>
              </a:rPr>
              <a:t>CEOS-ARD GitHub to increase transparency, consistency, community participation, version control, software alignment, etc.</a:t>
            </a:r>
            <a:endParaRPr sz="1300">
              <a:solidFill>
                <a:schemeClr val="lt1"/>
              </a:solidFill>
              <a:latin typeface="Barlow"/>
              <a:ea typeface="Barlow"/>
              <a:cs typeface="Barlow"/>
              <a:sym typeface="Barlow"/>
            </a:endParaRPr>
          </a:p>
          <a:p>
            <a:pPr indent="-311150" lvl="0" marL="457200" rtl="0" algn="l">
              <a:spcBef>
                <a:spcPts val="600"/>
              </a:spcBef>
              <a:spcAft>
                <a:spcPts val="600"/>
              </a:spcAft>
              <a:buClr>
                <a:schemeClr val="lt1"/>
              </a:buClr>
              <a:buSzPts val="1300"/>
              <a:buFont typeface="Barlow"/>
              <a:buChar char="●"/>
            </a:pPr>
            <a:r>
              <a:rPr lang="en" sz="1300">
                <a:solidFill>
                  <a:schemeClr val="lt1"/>
                </a:solidFill>
                <a:latin typeface="Barlow"/>
                <a:ea typeface="Barlow"/>
                <a:cs typeface="Barlow"/>
                <a:sym typeface="Barlow"/>
              </a:rPr>
              <a:t>Agreed new CEOS-ARD typology and product level categorisation</a:t>
            </a:r>
            <a:endParaRPr sz="1300">
              <a:solidFill>
                <a:schemeClr val="lt1"/>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47" name="Shape 147"/>
        <p:cNvGrpSpPr/>
        <p:nvPr/>
      </p:nvGrpSpPr>
      <p:grpSpPr>
        <a:xfrm>
          <a:off x="0" y="0"/>
          <a:ext cx="0" cy="0"/>
          <a:chOff x="0" y="0"/>
          <a:chExt cx="0" cy="0"/>
        </a:xfrm>
      </p:grpSpPr>
      <p:pic>
        <p:nvPicPr>
          <p:cNvPr id="148" name="Google Shape;148;p19"/>
          <p:cNvPicPr preferRelativeResize="0"/>
          <p:nvPr/>
        </p:nvPicPr>
        <p:blipFill>
          <a:blip r:embed="rId3">
            <a:alphaModFix/>
          </a:blip>
          <a:stretch>
            <a:fillRect/>
          </a:stretch>
        </p:blipFill>
        <p:spPr>
          <a:xfrm>
            <a:off x="122750" y="540426"/>
            <a:ext cx="4674800" cy="3514750"/>
          </a:xfrm>
          <a:prstGeom prst="rect">
            <a:avLst/>
          </a:prstGeom>
          <a:noFill/>
          <a:ln>
            <a:noFill/>
          </a:ln>
        </p:spPr>
      </p:pic>
      <p:pic>
        <p:nvPicPr>
          <p:cNvPr id="149" name="Google Shape;149;p19"/>
          <p:cNvPicPr preferRelativeResize="0"/>
          <p:nvPr/>
        </p:nvPicPr>
        <p:blipFill>
          <a:blip r:embed="rId4">
            <a:alphaModFix/>
          </a:blip>
          <a:stretch>
            <a:fillRect/>
          </a:stretch>
        </p:blipFill>
        <p:spPr>
          <a:xfrm>
            <a:off x="4527251" y="1789050"/>
            <a:ext cx="4330600" cy="2877375"/>
          </a:xfrm>
          <a:prstGeom prst="rect">
            <a:avLst/>
          </a:prstGeom>
          <a:noFill/>
          <a:ln>
            <a:noFill/>
          </a:ln>
        </p:spPr>
      </p:pic>
      <p:sp>
        <p:nvSpPr>
          <p:cNvPr id="150" name="Google Shape;150;p19"/>
          <p:cNvSpPr txBox="1"/>
          <p:nvPr/>
        </p:nvSpPr>
        <p:spPr>
          <a:xfrm>
            <a:off x="5291950" y="4244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900">
                <a:solidFill>
                  <a:schemeClr val="lt1"/>
                </a:solidFill>
                <a:latin typeface="Barlow"/>
                <a:ea typeface="Barlow"/>
                <a:cs typeface="Barlow"/>
                <a:sym typeface="Barlow"/>
              </a:rPr>
              <a:t>CEOS-ARD</a:t>
            </a:r>
            <a:endParaRPr sz="2900">
              <a:solidFill>
                <a:schemeClr val="lt1"/>
              </a:solidFill>
              <a:latin typeface="Barlow"/>
              <a:ea typeface="Barlow"/>
              <a:cs typeface="Barlow"/>
              <a:sym typeface="Barlow"/>
            </a:endParaRPr>
          </a:p>
          <a:p>
            <a:pPr indent="0" lvl="0" marL="0" rtl="0" algn="l">
              <a:spcBef>
                <a:spcPts val="0"/>
              </a:spcBef>
              <a:spcAft>
                <a:spcPts val="0"/>
              </a:spcAft>
              <a:buNone/>
            </a:pPr>
            <a:r>
              <a:rPr lang="en" sz="2900">
                <a:solidFill>
                  <a:schemeClr val="lt1"/>
                </a:solidFill>
                <a:latin typeface="Barlow"/>
                <a:ea typeface="Barlow"/>
                <a:cs typeface="Barlow"/>
                <a:sym typeface="Barlow"/>
              </a:rPr>
              <a:t>@ ESA LPS 2025</a:t>
            </a:r>
            <a:endParaRPr sz="2900">
              <a:solidFill>
                <a:schemeClr val="lt1"/>
              </a:solidFill>
              <a:latin typeface="Barlow"/>
              <a:ea typeface="Barlow"/>
              <a:cs typeface="Barlow"/>
              <a:sym typeface="Barlow"/>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cxnSp>
        <p:nvCxnSpPr>
          <p:cNvPr id="155" name="Google Shape;155;p20"/>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56" name="Google Shape;156;p20"/>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157" name="Google Shape;157;p20"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158" name="Google Shape;158;p20"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159" name="Google Shape;159;p20"/>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160" name="Google Shape;160;p20"/>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Can we </a:t>
            </a:r>
            <a:r>
              <a:rPr lang="en" sz="3100">
                <a:solidFill>
                  <a:srgbClr val="21455B"/>
                </a:solidFill>
                <a:latin typeface="Barlow"/>
                <a:ea typeface="Barlow"/>
                <a:cs typeface="Barlow"/>
                <a:sym typeface="Barlow"/>
              </a:rPr>
              <a:t>do</a:t>
            </a:r>
            <a:r>
              <a:rPr lang="en" sz="3100">
                <a:solidFill>
                  <a:srgbClr val="21455B"/>
                </a:solidFill>
                <a:latin typeface="Barlow"/>
                <a:ea typeface="Barlow"/>
                <a:cs typeface="Barlow"/>
                <a:sym typeface="Barlow"/>
              </a:rPr>
              <a:t> more?</a:t>
            </a:r>
            <a:endParaRPr sz="3100">
              <a:solidFill>
                <a:srgbClr val="21455B"/>
              </a:solidFill>
              <a:latin typeface="Barlow"/>
              <a:ea typeface="Barlow"/>
              <a:cs typeface="Barlow"/>
              <a:sym typeface="Barlow"/>
            </a:endParaRPr>
          </a:p>
        </p:txBody>
      </p:sp>
      <p:sp>
        <p:nvSpPr>
          <p:cNvPr id="161" name="Google Shape;161;p20"/>
          <p:cNvSpPr txBox="1"/>
          <p:nvPr/>
        </p:nvSpPr>
        <p:spPr>
          <a:xfrm>
            <a:off x="96750" y="964175"/>
            <a:ext cx="67890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21455B"/>
                </a:solidFill>
                <a:latin typeface="Barlow"/>
                <a:ea typeface="Barlow"/>
                <a:cs typeface="Barlow"/>
                <a:sym typeface="Barlow"/>
              </a:rPr>
              <a:t>The Earth observation sector has come a long way since CEOS-ARD was first conceptualised:</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Changing technology, including AI/ML, cloud-native</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Evolving user base and expectations</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Increasing demands for interoperability</a:t>
            </a:r>
            <a:endParaRPr sz="1700">
              <a:solidFill>
                <a:srgbClr val="21455B"/>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rPr lang="en" sz="1700">
                <a:solidFill>
                  <a:srgbClr val="21455B"/>
                </a:solidFill>
                <a:latin typeface="Barlow"/>
                <a:ea typeface="Barlow"/>
                <a:cs typeface="Barlow"/>
                <a:sym typeface="Barlow"/>
              </a:rPr>
              <a:t>Need CEOS-ARD to continue evolving</a:t>
            </a:r>
            <a:endParaRPr sz="1700">
              <a:solidFill>
                <a:srgbClr val="21455B"/>
              </a:solidFill>
              <a:latin typeface="Barlow"/>
              <a:ea typeface="Barlow"/>
              <a:cs typeface="Barlow"/>
              <a:sym typeface="Barlow"/>
            </a:endParaRPr>
          </a:p>
          <a:p>
            <a:pPr indent="0" lvl="0" marL="0" rtl="0" algn="l">
              <a:spcBef>
                <a:spcPts val="1200"/>
              </a:spcBef>
              <a:spcAft>
                <a:spcPts val="1200"/>
              </a:spcAft>
              <a:buClr>
                <a:schemeClr val="dk1"/>
              </a:buClr>
              <a:buSzPts val="1100"/>
              <a:buFont typeface="Arial"/>
              <a:buNone/>
            </a:pPr>
            <a:r>
              <a:rPr lang="en" sz="1700">
                <a:solidFill>
                  <a:srgbClr val="21455B"/>
                </a:solidFill>
                <a:latin typeface="Barlow"/>
                <a:ea typeface="Barlow"/>
                <a:cs typeface="Barlow"/>
                <a:sym typeface="Barlow"/>
              </a:rPr>
              <a:t>Ensure CEOS-ARD remains consistent with and relevant to the evolving user base and their expectations</a:t>
            </a:r>
            <a:endParaRPr sz="1700">
              <a:solidFill>
                <a:srgbClr val="21455B"/>
              </a:solidFill>
              <a:latin typeface="Barlow"/>
              <a:ea typeface="Barlow"/>
              <a:cs typeface="Barlow"/>
              <a:sym typeface="Barlow"/>
            </a:endParaRPr>
          </a:p>
        </p:txBody>
      </p:sp>
      <p:sp>
        <p:nvSpPr>
          <p:cNvPr id="162" name="Google Shape;162;p20"/>
          <p:cNvSpPr txBox="1"/>
          <p:nvPr/>
        </p:nvSpPr>
        <p:spPr>
          <a:xfrm>
            <a:off x="-42950" y="4063450"/>
            <a:ext cx="83973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Where are the opportunities to make CEOS-ARD better?</a:t>
            </a:r>
            <a:endParaRPr sz="1800">
              <a:solidFill>
                <a:schemeClr val="lt1"/>
              </a:solidFill>
              <a:latin typeface="Barlow SemiBold"/>
              <a:ea typeface="Barlow SemiBold"/>
              <a:cs typeface="Barlow SemiBold"/>
              <a:sym typeface="Barlow SemiBold"/>
            </a:endParaRPr>
          </a:p>
        </p:txBody>
      </p:sp>
      <p:sp>
        <p:nvSpPr>
          <p:cNvPr id="163" name="Google Shape;163;p20"/>
          <p:cNvSpPr/>
          <p:nvPr/>
        </p:nvSpPr>
        <p:spPr>
          <a:xfrm>
            <a:off x="8085300"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7" name="Shape 167"/>
        <p:cNvGrpSpPr/>
        <p:nvPr/>
      </p:nvGrpSpPr>
      <p:grpSpPr>
        <a:xfrm>
          <a:off x="0" y="0"/>
          <a:ext cx="0" cy="0"/>
          <a:chOff x="0" y="0"/>
          <a:chExt cx="0" cy="0"/>
        </a:xfrm>
      </p:grpSpPr>
      <p:cxnSp>
        <p:nvCxnSpPr>
          <p:cNvPr id="168" name="Google Shape;168;p21"/>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69" name="Google Shape;169;p2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SIT TW 2025</a:t>
            </a:r>
            <a:endParaRPr sz="900">
              <a:solidFill>
                <a:srgbClr val="21455B"/>
              </a:solidFill>
              <a:latin typeface="Barlow"/>
              <a:ea typeface="Barlow"/>
              <a:cs typeface="Barlow"/>
              <a:sym typeface="Barlow"/>
            </a:endParaRPr>
          </a:p>
        </p:txBody>
      </p:sp>
      <p:pic>
        <p:nvPicPr>
          <p:cNvPr id="170" name="Google Shape;170;p21"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171" name="Google Shape;171;p21"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172" name="Google Shape;172;p21"/>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173" name="Google Shape;173;p21"/>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sp>
        <p:nvSpPr>
          <p:cNvPr id="174" name="Google Shape;174;p21"/>
          <p:cNvSpPr txBox="1"/>
          <p:nvPr/>
        </p:nvSpPr>
        <p:spPr>
          <a:xfrm>
            <a:off x="389400" y="982863"/>
            <a:ext cx="7438200" cy="29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rgbClr val="21455B"/>
                </a:solidFill>
                <a:latin typeface="Barlow"/>
                <a:ea typeface="Barlow"/>
                <a:cs typeface="Barlow"/>
                <a:sym typeface="Barlow"/>
              </a:rPr>
              <a:t>Goals for 2025:</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Gather community feedback on the current state of CEOS-ARD</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Understand priorities for future development</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1200"/>
              </a:spcAft>
              <a:buClr>
                <a:srgbClr val="21455B"/>
              </a:buClr>
              <a:buSzPts val="2200"/>
              <a:buFont typeface="Barlow"/>
              <a:buChar char="●"/>
            </a:pPr>
            <a:r>
              <a:rPr lang="en" sz="2200">
                <a:solidFill>
                  <a:srgbClr val="21455B"/>
                </a:solidFill>
                <a:latin typeface="Barlow"/>
                <a:ea typeface="Barlow"/>
                <a:cs typeface="Barlow"/>
                <a:sym typeface="Barlow"/>
              </a:rPr>
              <a:t>Present concept note for CEOS-ARD Strategy 2026 at CEOS Plenary 2025 </a:t>
            </a:r>
            <a:endParaRPr sz="2200">
              <a:solidFill>
                <a:srgbClr val="21455B"/>
              </a:solidFill>
              <a:latin typeface="Barlow"/>
              <a:ea typeface="Barlow"/>
              <a:cs typeface="Barlow"/>
              <a:sym typeface="Barlow"/>
            </a:endParaRPr>
          </a:p>
        </p:txBody>
      </p:sp>
      <p:sp>
        <p:nvSpPr>
          <p:cNvPr id="175" name="Google Shape;175;p21"/>
          <p:cNvSpPr txBox="1"/>
          <p:nvPr/>
        </p:nvSpPr>
        <p:spPr>
          <a:xfrm>
            <a:off x="297375" y="4035676"/>
            <a:ext cx="8007600" cy="454800"/>
          </a:xfrm>
          <a:prstGeom prst="rect">
            <a:avLst/>
          </a:prstGeom>
          <a:solidFill>
            <a:srgbClr val="0271B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600"/>
              </a:spcAft>
              <a:buClr>
                <a:schemeClr val="dk1"/>
              </a:buClr>
              <a:buSzPts val="1100"/>
              <a:buFont typeface="Arial"/>
              <a:buNone/>
            </a:pPr>
            <a:r>
              <a:rPr lang="en" sz="1600">
                <a:solidFill>
                  <a:schemeClr val="lt1"/>
                </a:solidFill>
                <a:latin typeface="Barlow SemiBold"/>
                <a:ea typeface="Barlow SemiBold"/>
                <a:cs typeface="Barlow SemiBold"/>
                <a:sym typeface="Barlow SemiBold"/>
              </a:rPr>
              <a:t>Overall Aim: E</a:t>
            </a:r>
            <a:r>
              <a:rPr lang="en" sz="1600">
                <a:solidFill>
                  <a:schemeClr val="lt1"/>
                </a:solidFill>
                <a:latin typeface="Barlow SemiBold"/>
                <a:ea typeface="Barlow SemiBold"/>
                <a:cs typeface="Barlow SemiBold"/>
                <a:sym typeface="Barlow SemiBold"/>
              </a:rPr>
              <a:t>nsure CEOS-ARD is working for the broadest group of stakeholders </a:t>
            </a:r>
            <a:endParaRPr sz="1900">
              <a:solidFill>
                <a:schemeClr val="lt1"/>
              </a:solidFill>
              <a:latin typeface="Barlow SemiBold"/>
              <a:ea typeface="Barlow SemiBold"/>
              <a:cs typeface="Barlow SemiBold"/>
              <a:sym typeface="Barlow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